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4" r:id="rId3"/>
    <p:sldId id="260" r:id="rId4"/>
    <p:sldId id="261" r:id="rId5"/>
    <p:sldId id="262" r:id="rId6"/>
    <p:sldId id="256"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1218"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F76BB678-2230-461B-833D-8E2B1754AE58}" type="datetimeFigureOut">
              <a:rPr lang="zh-CN" altLang="en-US" smtClean="0"/>
              <a:t>2023/5/11</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7770E73C-B6D5-4C5A-BDF6-7A8656F2519A}"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F76BB678-2230-461B-833D-8E2B1754AE58}" type="datetimeFigureOut">
              <a:rPr lang="zh-CN" altLang="en-US" smtClean="0"/>
              <a:t>2023/5/11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0E73C-B6D5-4C5A-BDF6-7A8656F2519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F76BB678-2230-461B-833D-8E2B1754AE58}" type="datetimeFigureOut">
              <a:rPr lang="zh-CN" altLang="en-US" smtClean="0"/>
              <a:t>2023/5/11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0E73C-B6D5-4C5A-BDF6-7A8656F2519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F76BB678-2230-461B-833D-8E2B1754AE58}" type="datetimeFigureOut">
              <a:rPr lang="zh-CN" altLang="en-US" smtClean="0"/>
              <a:t>2023/5/11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0E73C-B6D5-4C5A-BDF6-7A8656F2519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F76BB678-2230-461B-833D-8E2B1754AE58}" type="datetimeFigureOut">
              <a:rPr lang="zh-CN" altLang="en-US" smtClean="0"/>
              <a:t>2023/5/11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70E73C-B6D5-4C5A-BDF6-7A8656F2519A}"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F76BB678-2230-461B-833D-8E2B1754AE58}" type="datetimeFigureOut">
              <a:rPr lang="zh-CN" altLang="en-US" smtClean="0"/>
              <a:t>2023/5/11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70E73C-B6D5-4C5A-BDF6-7A8656F2519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F76BB678-2230-461B-833D-8E2B1754AE58}" type="datetimeFigureOut">
              <a:rPr lang="zh-CN" altLang="en-US" smtClean="0"/>
              <a:t>2023/5/11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770E73C-B6D5-4C5A-BDF6-7A8656F2519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F76BB678-2230-461B-833D-8E2B1754AE58}" type="datetimeFigureOut">
              <a:rPr lang="zh-CN" altLang="en-US" smtClean="0"/>
              <a:t>2023/5/11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770E73C-B6D5-4C5A-BDF6-7A8656F2519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BB678-2230-461B-833D-8E2B1754AE58}" type="datetimeFigureOut">
              <a:rPr lang="zh-CN" altLang="en-US" smtClean="0"/>
              <a:t>2023/5/11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770E73C-B6D5-4C5A-BDF6-7A8656F2519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F76BB678-2230-461B-833D-8E2B1754AE58}" type="datetimeFigureOut">
              <a:rPr lang="zh-CN" altLang="en-US" smtClean="0"/>
              <a:t>2023/5/11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70E73C-B6D5-4C5A-BDF6-7A8656F2519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F76BB678-2230-461B-833D-8E2B1754AE58}" type="datetimeFigureOut">
              <a:rPr lang="zh-CN" altLang="en-US" smtClean="0"/>
              <a:t>2023/5/11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7770E73C-B6D5-4C5A-BDF6-7A8656F2519A}"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6BB678-2230-461B-833D-8E2B1754AE58}" type="datetimeFigureOut">
              <a:rPr lang="zh-CN" altLang="en-US" smtClean="0"/>
              <a:t>2023/5/11</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70E73C-B6D5-4C5A-BDF6-7A8656F2519A}"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网络空间</a:t>
            </a:r>
            <a:r>
              <a:rPr lang="zh-CN" altLang="en-US" dirty="0" smtClean="0"/>
              <a:t>安全 </a:t>
            </a:r>
            <a:r>
              <a:rPr lang="en-US" altLang="zh-CN" dirty="0" smtClean="0"/>
              <a:t/>
            </a:r>
            <a:br>
              <a:rPr lang="en-US" altLang="zh-CN" dirty="0" smtClean="0"/>
            </a:br>
            <a:r>
              <a:rPr lang="en-US" altLang="zh-CN" dirty="0" smtClean="0"/>
              <a:t>– </a:t>
            </a:r>
            <a:r>
              <a:rPr lang="zh-CN" altLang="en-US" dirty="0" smtClean="0">
                <a:solidFill>
                  <a:srgbClr val="FFFF00"/>
                </a:solidFill>
              </a:rPr>
              <a:t>理论与应用</a:t>
            </a:r>
            <a:endParaRPr lang="zh-CN" altLang="en-US" dirty="0">
              <a:solidFill>
                <a:srgbClr val="FFFF00"/>
              </a:solidFill>
            </a:endParaRPr>
          </a:p>
        </p:txBody>
      </p:sp>
      <p:sp>
        <p:nvSpPr>
          <p:cNvPr id="3" name="副标题 2"/>
          <p:cNvSpPr>
            <a:spLocks noGrp="1"/>
          </p:cNvSpPr>
          <p:nvPr>
            <p:ph type="subTitle" idx="1"/>
          </p:nvPr>
        </p:nvSpPr>
        <p:spPr/>
        <p:txBody>
          <a:bodyPr/>
          <a:lstStyle/>
          <a:p>
            <a:r>
              <a:rPr lang="zh-CN" altLang="en-US" dirty="0" smtClean="0">
                <a:solidFill>
                  <a:srgbClr val="FFC000"/>
                </a:solidFill>
              </a:rPr>
              <a:t>数据完整性保护</a:t>
            </a:r>
            <a:endParaRPr lang="en-US" altLang="zh-CN" dirty="0" smtClean="0">
              <a:solidFill>
                <a:srgbClr val="FFC000"/>
              </a:solidFill>
            </a:endParaRPr>
          </a:p>
          <a:p>
            <a:r>
              <a:rPr lang="zh-CN" altLang="en-US" dirty="0" smtClean="0"/>
              <a:t>消息认证、数字签名（续）</a:t>
            </a:r>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997"/>
            <a:ext cx="3491880" cy="2415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8653" y="4509120"/>
            <a:ext cx="4392488" cy="1754326"/>
          </a:xfrm>
          <a:prstGeom prst="rect">
            <a:avLst/>
          </a:prstGeom>
          <a:noFill/>
        </p:spPr>
        <p:txBody>
          <a:bodyPr wrap="square" rtlCol="0">
            <a:spAutoFit/>
          </a:bodyPr>
          <a:lstStyle/>
          <a:p>
            <a:r>
              <a:rPr lang="en-US" altLang="zh-CN" sz="3600" i="1" dirty="0" err="1"/>
              <a:t>e</a:t>
            </a:r>
            <a:r>
              <a:rPr lang="en-US" altLang="zh-CN" sz="3600" i="1" dirty="0" err="1" smtClean="0"/>
              <a:t>d</a:t>
            </a:r>
            <a:r>
              <a:rPr lang="en-US" altLang="zh-CN" sz="3600" i="1" dirty="0" smtClean="0"/>
              <a:t> = 1 mod </a:t>
            </a:r>
            <a:r>
              <a:rPr lang="el-GR" altLang="zh-CN" sz="3600" i="1" dirty="0" smtClean="0"/>
              <a:t>φ</a:t>
            </a:r>
            <a:r>
              <a:rPr lang="en-US" altLang="zh-CN" sz="3600" i="1" dirty="0" smtClean="0"/>
              <a:t>(N)</a:t>
            </a:r>
          </a:p>
          <a:p>
            <a:r>
              <a:rPr lang="en-US" altLang="zh-CN" sz="3600" i="1" dirty="0" smtClean="0"/>
              <a:t>Y = M</a:t>
            </a:r>
            <a:r>
              <a:rPr lang="en-US" altLang="zh-CN" sz="3600" i="1" baseline="30000" dirty="0" smtClean="0"/>
              <a:t>e</a:t>
            </a:r>
            <a:r>
              <a:rPr lang="en-US" altLang="zh-CN" sz="3600" i="1" dirty="0" smtClean="0"/>
              <a:t> mod N</a:t>
            </a:r>
          </a:p>
          <a:p>
            <a:r>
              <a:rPr lang="en-US" altLang="zh-CN" sz="3600" i="1" dirty="0" smtClean="0"/>
              <a:t>M = </a:t>
            </a:r>
            <a:r>
              <a:rPr lang="en-US" altLang="zh-CN" sz="3600" i="1" dirty="0" err="1" smtClean="0"/>
              <a:t>Y</a:t>
            </a:r>
            <a:r>
              <a:rPr lang="en-US" altLang="zh-CN" sz="3600" i="1" baseline="30000" dirty="0" err="1" smtClean="0"/>
              <a:t>d</a:t>
            </a:r>
            <a:r>
              <a:rPr lang="en-US" altLang="zh-CN" sz="3600" i="1" dirty="0" smtClean="0"/>
              <a:t> mod N</a:t>
            </a:r>
            <a:endParaRPr lang="zh-CN" altLang="en-US" sz="3600" i="1" dirty="0"/>
          </a:p>
        </p:txBody>
      </p:sp>
    </p:spTree>
    <p:extLst>
      <p:ext uri="{BB962C8B-B14F-4D97-AF65-F5344CB8AC3E}">
        <p14:creationId xmlns:p14="http://schemas.microsoft.com/office/powerpoint/2010/main" val="2416059669"/>
      </p:ext>
    </p:extLst>
  </p:cSld>
  <p:clrMapOvr>
    <a:masterClrMapping/>
  </p:clrMapOvr>
  <mc:AlternateContent xmlns:mc="http://schemas.openxmlformats.org/markup-compatibility/2006" xmlns:p14="http://schemas.microsoft.com/office/powerpoint/2010/main">
    <mc:Choice Requires="p14">
      <p:transition spd="slow" p14:dur="999" advTm="4980"/>
    </mc:Choice>
    <mc:Fallback xmlns="">
      <p:transition spd="slow" advTm="498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864096"/>
          </a:xfrm>
        </p:spPr>
        <p:txBody>
          <a:bodyPr/>
          <a:lstStyle/>
          <a:p>
            <a:r>
              <a:rPr lang="zh-CN" altLang="en-US" dirty="0" smtClean="0"/>
              <a:t>数字签名方案</a:t>
            </a:r>
            <a:r>
              <a:rPr lang="en-US" altLang="zh-CN" dirty="0" smtClean="0"/>
              <a:t>(5)</a:t>
            </a:r>
            <a:endParaRPr lang="zh-CN" altLang="en-US" dirty="0"/>
          </a:p>
        </p:txBody>
      </p:sp>
      <p:sp>
        <p:nvSpPr>
          <p:cNvPr id="3" name="内容占位符 2"/>
          <p:cNvSpPr>
            <a:spLocks noGrp="1"/>
          </p:cNvSpPr>
          <p:nvPr>
            <p:ph idx="1"/>
          </p:nvPr>
        </p:nvSpPr>
        <p:spPr>
          <a:xfrm>
            <a:off x="457200" y="1196752"/>
            <a:ext cx="8229600" cy="5127848"/>
          </a:xfrm>
        </p:spPr>
        <p:txBody>
          <a:bodyPr/>
          <a:lstStyle/>
          <a:p>
            <a:r>
              <a:rPr lang="en-US" altLang="zh-CN" i="1" dirty="0" err="1" smtClean="0"/>
              <a:t>Schnorr</a:t>
            </a:r>
            <a:r>
              <a:rPr lang="zh-CN" altLang="en-US" dirty="0" smtClean="0"/>
              <a:t>方案</a:t>
            </a:r>
            <a:r>
              <a:rPr lang="en-US" altLang="zh-CN" dirty="0" smtClean="0"/>
              <a:t>(1991)</a:t>
            </a:r>
            <a:r>
              <a:rPr lang="zh-CN" altLang="en-US" dirty="0" smtClean="0"/>
              <a:t>：基本算法及安全性</a:t>
            </a:r>
            <a:endParaRPr lang="en-US" altLang="zh-CN" dirty="0" smtClean="0"/>
          </a:p>
          <a:p>
            <a:endParaRPr lang="en-US" altLang="zh-CN" dirty="0"/>
          </a:p>
          <a:p>
            <a:r>
              <a:rPr lang="zh-CN" altLang="en-US" sz="2000" dirty="0" smtClean="0">
                <a:solidFill>
                  <a:srgbClr val="FF0000"/>
                </a:solidFill>
              </a:rPr>
              <a:t>公开的参数：</a:t>
            </a:r>
            <a:r>
              <a:rPr lang="en-US" altLang="zh-CN" sz="2000" i="1" dirty="0" smtClean="0">
                <a:solidFill>
                  <a:srgbClr val="FF0000"/>
                </a:solidFill>
              </a:rPr>
              <a:t>G</a:t>
            </a:r>
            <a:r>
              <a:rPr lang="zh-CN" altLang="en-US" sz="2000" dirty="0">
                <a:solidFill>
                  <a:srgbClr val="0070C0"/>
                </a:solidFill>
              </a:rPr>
              <a:t>是</a:t>
            </a:r>
            <a:r>
              <a:rPr lang="en-US" altLang="zh-CN" sz="2000" i="1" dirty="0">
                <a:solidFill>
                  <a:srgbClr val="FF0000"/>
                </a:solidFill>
              </a:rPr>
              <a:t>q</a:t>
            </a:r>
            <a:r>
              <a:rPr lang="zh-CN" altLang="en-US" sz="2000" dirty="0">
                <a:solidFill>
                  <a:srgbClr val="0070C0"/>
                </a:solidFill>
              </a:rPr>
              <a:t>阶循环群，</a:t>
            </a:r>
            <a:r>
              <a:rPr lang="en-US" altLang="zh-CN" sz="2000" i="1" dirty="0">
                <a:solidFill>
                  <a:srgbClr val="FF0000"/>
                </a:solidFill>
              </a:rPr>
              <a:t>g</a:t>
            </a:r>
            <a:r>
              <a:rPr lang="zh-CN" altLang="en-US" sz="2000" dirty="0">
                <a:solidFill>
                  <a:srgbClr val="0070C0"/>
                </a:solidFill>
              </a:rPr>
              <a:t>是</a:t>
            </a:r>
            <a:r>
              <a:rPr lang="en-US" altLang="zh-CN" sz="2000" i="1" dirty="0">
                <a:solidFill>
                  <a:srgbClr val="0070C0"/>
                </a:solidFill>
              </a:rPr>
              <a:t>G</a:t>
            </a:r>
            <a:r>
              <a:rPr lang="zh-CN" altLang="en-US" sz="2000" dirty="0">
                <a:solidFill>
                  <a:srgbClr val="0070C0"/>
                </a:solidFill>
              </a:rPr>
              <a:t>的生成</a:t>
            </a:r>
            <a:r>
              <a:rPr lang="zh-CN" altLang="en-US" sz="2000" dirty="0" smtClean="0">
                <a:solidFill>
                  <a:srgbClr val="0070C0"/>
                </a:solidFill>
              </a:rPr>
              <a:t>子，</a:t>
            </a:r>
            <a:r>
              <a:rPr lang="en-US" altLang="zh-CN" sz="2000" i="1" dirty="0">
                <a:solidFill>
                  <a:srgbClr val="FF0000"/>
                </a:solidFill>
              </a:rPr>
              <a:t>q</a:t>
            </a:r>
            <a:r>
              <a:rPr lang="zh-CN" altLang="en-US" sz="2000" dirty="0">
                <a:solidFill>
                  <a:srgbClr val="0070C0"/>
                </a:solidFill>
              </a:rPr>
              <a:t>是</a:t>
            </a:r>
            <a:r>
              <a:rPr lang="en-US" altLang="zh-CN" sz="2000" i="1" dirty="0">
                <a:solidFill>
                  <a:srgbClr val="FF0000"/>
                </a:solidFill>
              </a:rPr>
              <a:t>k</a:t>
            </a:r>
            <a:r>
              <a:rPr lang="zh-CN" altLang="en-US" sz="2000" dirty="0">
                <a:solidFill>
                  <a:srgbClr val="0070C0"/>
                </a:solidFill>
              </a:rPr>
              <a:t>位</a:t>
            </a:r>
            <a:r>
              <a:rPr lang="zh-CN" altLang="en-US" sz="2000" dirty="0" smtClean="0">
                <a:solidFill>
                  <a:srgbClr val="0070C0"/>
                </a:solidFill>
              </a:rPr>
              <a:t>素数；</a:t>
            </a:r>
            <a:r>
              <a:rPr lang="en-US" altLang="zh-CN" sz="2000" b="1" i="1" dirty="0">
                <a:solidFill>
                  <a:srgbClr val="FF0000"/>
                </a:solidFill>
              </a:rPr>
              <a:t>H</a:t>
            </a:r>
            <a:r>
              <a:rPr lang="en-US" altLang="zh-CN" sz="2000" dirty="0">
                <a:solidFill>
                  <a:srgbClr val="0070C0"/>
                </a:solidFill>
              </a:rPr>
              <a:t>:{0,1}</a:t>
            </a:r>
            <a:r>
              <a:rPr lang="en-US" altLang="zh-CN" sz="2000" baseline="30000" dirty="0">
                <a:solidFill>
                  <a:srgbClr val="0070C0"/>
                </a:solidFill>
              </a:rPr>
              <a:t>+</a:t>
            </a:r>
            <a:r>
              <a:rPr lang="zh-CN" altLang="en-US" sz="2000" dirty="0" smtClean="0">
                <a:solidFill>
                  <a:srgbClr val="0070C0"/>
                </a:solidFill>
              </a:rPr>
              <a:t>→</a:t>
            </a:r>
            <a:r>
              <a:rPr lang="en-US" altLang="zh-CN" sz="2000" i="1" dirty="0" err="1">
                <a:solidFill>
                  <a:srgbClr val="0070C0"/>
                </a:solidFill>
              </a:rPr>
              <a:t>F</a:t>
            </a:r>
            <a:r>
              <a:rPr lang="en-US" altLang="zh-CN" sz="2000" baseline="-25000" dirty="0" err="1" smtClean="0">
                <a:solidFill>
                  <a:srgbClr val="0070C0"/>
                </a:solidFill>
              </a:rPr>
              <a:t>q</a:t>
            </a:r>
            <a:r>
              <a:rPr lang="zh-CN" altLang="en-US" sz="2000" dirty="0">
                <a:solidFill>
                  <a:srgbClr val="0070C0"/>
                </a:solidFill>
              </a:rPr>
              <a:t>是一个抗冲突的散列</a:t>
            </a:r>
            <a:r>
              <a:rPr lang="zh-CN" altLang="en-US" sz="2000" dirty="0" smtClean="0">
                <a:solidFill>
                  <a:srgbClr val="0070C0"/>
                </a:solidFill>
              </a:rPr>
              <a:t>函数。</a:t>
            </a:r>
            <a:endParaRPr lang="en-US" altLang="zh-CN" sz="2000" dirty="0" smtClean="0">
              <a:solidFill>
                <a:srgbClr val="0070C0"/>
              </a:solidFill>
            </a:endParaRPr>
          </a:p>
          <a:p>
            <a:r>
              <a:rPr lang="zh-CN" altLang="en-US" sz="2000" dirty="0" smtClean="0">
                <a:solidFill>
                  <a:srgbClr val="FF0000"/>
                </a:solidFill>
              </a:rPr>
              <a:t>公</a:t>
            </a:r>
            <a:r>
              <a:rPr lang="zh-CN" altLang="en-US" sz="2000" dirty="0">
                <a:solidFill>
                  <a:srgbClr val="FF0000"/>
                </a:solidFill>
              </a:rPr>
              <a:t>钥</a:t>
            </a:r>
            <a:r>
              <a:rPr lang="en-US" altLang="zh-CN" sz="2000" dirty="0">
                <a:solidFill>
                  <a:srgbClr val="FF0000"/>
                </a:solidFill>
              </a:rPr>
              <a:t>/</a:t>
            </a:r>
            <a:r>
              <a:rPr lang="zh-CN" altLang="en-US" sz="2000" dirty="0">
                <a:solidFill>
                  <a:srgbClr val="FF0000"/>
                </a:solidFill>
              </a:rPr>
              <a:t>私钥生成算法</a:t>
            </a:r>
            <a:r>
              <a:rPr lang="en-US" altLang="zh-CN" sz="2000" dirty="0">
                <a:solidFill>
                  <a:srgbClr val="0070C0"/>
                </a:solidFill>
              </a:rPr>
              <a:t>KG(</a:t>
            </a:r>
            <a:r>
              <a:rPr lang="en-US" altLang="zh-CN" sz="2000" i="1" dirty="0">
                <a:solidFill>
                  <a:srgbClr val="0070C0"/>
                </a:solidFill>
              </a:rPr>
              <a:t>k</a:t>
            </a:r>
            <a:r>
              <a:rPr lang="en-US" altLang="zh-CN" sz="2000" dirty="0">
                <a:solidFill>
                  <a:srgbClr val="0070C0"/>
                </a:solidFill>
              </a:rPr>
              <a:t>, </a:t>
            </a:r>
            <a:r>
              <a:rPr lang="en-US" altLang="zh-CN" sz="2000" i="1" dirty="0">
                <a:solidFill>
                  <a:srgbClr val="0070C0"/>
                </a:solidFill>
              </a:rPr>
              <a:t>G</a:t>
            </a:r>
            <a:r>
              <a:rPr lang="en-US" altLang="zh-CN" sz="2000" dirty="0">
                <a:solidFill>
                  <a:srgbClr val="0070C0"/>
                </a:solidFill>
              </a:rPr>
              <a:t>, g, q): </a:t>
            </a:r>
          </a:p>
          <a:p>
            <a:r>
              <a:rPr lang="en-US" altLang="zh-CN" sz="2000" dirty="0" smtClean="0">
                <a:solidFill>
                  <a:srgbClr val="0070C0"/>
                </a:solidFill>
              </a:rPr>
              <a:t>       </a:t>
            </a:r>
            <a:r>
              <a:rPr lang="en-US" altLang="zh-CN" sz="2000" i="1" dirty="0" smtClean="0">
                <a:solidFill>
                  <a:srgbClr val="FF0000"/>
                </a:solidFill>
              </a:rPr>
              <a:t>x</a:t>
            </a:r>
            <a:r>
              <a:rPr lang="en-US" altLang="zh-CN" sz="2000" dirty="0">
                <a:solidFill>
                  <a:srgbClr val="0070C0"/>
                </a:solidFill>
              </a:rPr>
              <a:t>←</a:t>
            </a:r>
            <a:r>
              <a:rPr lang="en-US" altLang="zh-CN" sz="2000" baseline="30000" dirty="0" smtClean="0">
                <a:solidFill>
                  <a:srgbClr val="0070C0"/>
                </a:solidFill>
              </a:rPr>
              <a:t>$</a:t>
            </a:r>
            <a:r>
              <a:rPr lang="en-US" altLang="zh-CN" sz="2000" i="1" dirty="0" err="1" smtClean="0">
                <a:solidFill>
                  <a:srgbClr val="0070C0"/>
                </a:solidFill>
              </a:rPr>
              <a:t>F</a:t>
            </a:r>
            <a:r>
              <a:rPr lang="en-US" altLang="zh-CN" sz="2000" i="1" baseline="-25000" dirty="0" err="1" smtClean="0">
                <a:solidFill>
                  <a:srgbClr val="0070C0"/>
                </a:solidFill>
              </a:rPr>
              <a:t>q</a:t>
            </a:r>
            <a:r>
              <a:rPr lang="en-US" altLang="zh-CN" sz="2000" baseline="30000" dirty="0">
                <a:solidFill>
                  <a:srgbClr val="0070C0"/>
                </a:solidFill>
              </a:rPr>
              <a:t>*</a:t>
            </a:r>
            <a:r>
              <a:rPr lang="en-US" altLang="zh-CN" sz="2000" dirty="0">
                <a:solidFill>
                  <a:srgbClr val="0070C0"/>
                </a:solidFill>
              </a:rPr>
              <a:t>; </a:t>
            </a:r>
            <a:r>
              <a:rPr lang="en-US" altLang="zh-CN" sz="2000" i="1" dirty="0" err="1">
                <a:solidFill>
                  <a:srgbClr val="FF0000"/>
                </a:solidFill>
              </a:rPr>
              <a:t>y</a:t>
            </a:r>
            <a:r>
              <a:rPr lang="en-US" altLang="zh-CN" sz="2000" dirty="0" err="1">
                <a:solidFill>
                  <a:srgbClr val="0070C0"/>
                </a:solidFill>
              </a:rPr>
              <a:t>←</a:t>
            </a:r>
            <a:r>
              <a:rPr lang="en-US" altLang="zh-CN" sz="2000" i="1" dirty="0" err="1" smtClean="0">
                <a:solidFill>
                  <a:srgbClr val="0070C0"/>
                </a:solidFill>
              </a:rPr>
              <a:t>g</a:t>
            </a:r>
            <a:r>
              <a:rPr lang="en-US" altLang="zh-CN" sz="2000" i="1" baseline="30000" dirty="0" smtClean="0">
                <a:solidFill>
                  <a:srgbClr val="0070C0"/>
                </a:solidFill>
              </a:rPr>
              <a:t>–x</a:t>
            </a:r>
            <a:r>
              <a:rPr lang="en-US" altLang="zh-CN" sz="2000" dirty="0" smtClean="0">
                <a:solidFill>
                  <a:srgbClr val="0070C0"/>
                </a:solidFill>
              </a:rPr>
              <a:t>;  </a:t>
            </a:r>
            <a:r>
              <a:rPr lang="en-US" altLang="zh-CN" sz="2000" b="1" i="1" dirty="0" err="1">
                <a:solidFill>
                  <a:srgbClr val="FF0000"/>
                </a:solidFill>
              </a:rPr>
              <a:t>p</a:t>
            </a:r>
            <a:r>
              <a:rPr lang="en-US" altLang="zh-CN" sz="2000" b="1" i="1" dirty="0" err="1" smtClean="0">
                <a:solidFill>
                  <a:srgbClr val="FF0000"/>
                </a:solidFill>
              </a:rPr>
              <a:t>k</a:t>
            </a:r>
            <a:r>
              <a:rPr lang="en-US" altLang="zh-CN" sz="2000" dirty="0" err="1">
                <a:solidFill>
                  <a:srgbClr val="0070C0"/>
                </a:solidFill>
              </a:rPr>
              <a:t>←</a:t>
            </a:r>
            <a:r>
              <a:rPr lang="en-US" altLang="zh-CN" sz="2000" i="1" dirty="0" err="1">
                <a:solidFill>
                  <a:srgbClr val="0070C0"/>
                </a:solidFill>
              </a:rPr>
              <a:t>y</a:t>
            </a:r>
            <a:r>
              <a:rPr lang="en-US" altLang="zh-CN" sz="2000" dirty="0">
                <a:solidFill>
                  <a:srgbClr val="0070C0"/>
                </a:solidFill>
              </a:rPr>
              <a:t>; </a:t>
            </a:r>
            <a:r>
              <a:rPr lang="en-US" altLang="zh-CN" sz="2000" b="1" i="1" dirty="0" err="1">
                <a:solidFill>
                  <a:srgbClr val="FF0000"/>
                </a:solidFill>
              </a:rPr>
              <a:t>sk</a:t>
            </a:r>
            <a:r>
              <a:rPr lang="en-US" altLang="zh-CN" sz="2000" dirty="0" err="1">
                <a:solidFill>
                  <a:srgbClr val="0070C0"/>
                </a:solidFill>
              </a:rPr>
              <a:t>←</a:t>
            </a:r>
            <a:r>
              <a:rPr lang="en-US" altLang="zh-CN" sz="2000" i="1" dirty="0" err="1" smtClean="0">
                <a:solidFill>
                  <a:srgbClr val="0070C0"/>
                </a:solidFill>
              </a:rPr>
              <a:t>x</a:t>
            </a:r>
            <a:r>
              <a:rPr lang="en-US" altLang="zh-CN" sz="2000" dirty="0" smtClean="0">
                <a:solidFill>
                  <a:srgbClr val="0070C0"/>
                </a:solidFill>
              </a:rPr>
              <a:t>;</a:t>
            </a:r>
          </a:p>
          <a:p>
            <a:r>
              <a:rPr lang="zh-CN" altLang="en-US" sz="2000" dirty="0">
                <a:solidFill>
                  <a:srgbClr val="FF0000"/>
                </a:solidFill>
              </a:rPr>
              <a:t>签名算法</a:t>
            </a:r>
            <a:r>
              <a:rPr lang="en-US" altLang="zh-CN" sz="2000" i="1" dirty="0" err="1">
                <a:solidFill>
                  <a:srgbClr val="0070C0"/>
                </a:solidFill>
              </a:rPr>
              <a:t>Sig</a:t>
            </a:r>
            <a:r>
              <a:rPr lang="en-US" altLang="zh-CN" sz="2000" i="1" baseline="30000" dirty="0" err="1">
                <a:solidFill>
                  <a:srgbClr val="0070C0"/>
                </a:solidFill>
              </a:rPr>
              <a:t>H</a:t>
            </a:r>
            <a:r>
              <a:rPr lang="en-US" altLang="zh-CN" sz="2000" dirty="0">
                <a:solidFill>
                  <a:srgbClr val="0070C0"/>
                </a:solidFill>
              </a:rPr>
              <a:t>(</a:t>
            </a:r>
            <a:r>
              <a:rPr lang="en-US" altLang="zh-CN" sz="2000" i="1" dirty="0" err="1">
                <a:solidFill>
                  <a:srgbClr val="0070C0"/>
                </a:solidFill>
              </a:rPr>
              <a:t>sk</a:t>
            </a:r>
            <a:r>
              <a:rPr lang="en-US" altLang="zh-CN" sz="2000" dirty="0">
                <a:solidFill>
                  <a:srgbClr val="0070C0"/>
                </a:solidFill>
              </a:rPr>
              <a:t>, </a:t>
            </a:r>
            <a:r>
              <a:rPr lang="en-US" altLang="zh-CN" sz="2000" i="1" dirty="0">
                <a:solidFill>
                  <a:srgbClr val="0070C0"/>
                </a:solidFill>
              </a:rPr>
              <a:t>M</a:t>
            </a:r>
            <a:r>
              <a:rPr lang="en-US" altLang="zh-CN" sz="2000" dirty="0">
                <a:solidFill>
                  <a:srgbClr val="0070C0"/>
                </a:solidFill>
              </a:rPr>
              <a:t>), </a:t>
            </a:r>
            <a:r>
              <a:rPr lang="zh-CN" altLang="en-US" sz="2000" dirty="0">
                <a:solidFill>
                  <a:srgbClr val="0070C0"/>
                </a:solidFill>
              </a:rPr>
              <a:t>其中</a:t>
            </a:r>
            <a:r>
              <a:rPr lang="en-US" altLang="zh-CN" sz="2000" i="1" dirty="0" err="1">
                <a:solidFill>
                  <a:srgbClr val="0070C0"/>
                </a:solidFill>
              </a:rPr>
              <a:t>sk</a:t>
            </a:r>
            <a:r>
              <a:rPr lang="en-US" altLang="zh-CN" sz="2000" dirty="0">
                <a:solidFill>
                  <a:srgbClr val="0070C0"/>
                </a:solidFill>
              </a:rPr>
              <a:t>=x: </a:t>
            </a:r>
          </a:p>
          <a:p>
            <a:r>
              <a:rPr lang="en-US" altLang="zh-CN" sz="2000" dirty="0" smtClean="0">
                <a:solidFill>
                  <a:srgbClr val="0070C0"/>
                </a:solidFill>
              </a:rPr>
              <a:t>       </a:t>
            </a:r>
            <a:r>
              <a:rPr lang="en-US" altLang="zh-CN" sz="2000" i="1" dirty="0" smtClean="0">
                <a:solidFill>
                  <a:srgbClr val="FF0000"/>
                </a:solidFill>
              </a:rPr>
              <a:t>K</a:t>
            </a:r>
            <a:r>
              <a:rPr lang="en-US" altLang="zh-CN" sz="2000" dirty="0">
                <a:solidFill>
                  <a:srgbClr val="0070C0"/>
                </a:solidFill>
              </a:rPr>
              <a:t>←</a:t>
            </a:r>
            <a:r>
              <a:rPr lang="en-US" altLang="zh-CN" sz="2000" baseline="30000" dirty="0" smtClean="0">
                <a:solidFill>
                  <a:srgbClr val="0070C0"/>
                </a:solidFill>
              </a:rPr>
              <a:t>$</a:t>
            </a:r>
            <a:r>
              <a:rPr lang="en-US" altLang="zh-CN" sz="2000" i="1" dirty="0" err="1" smtClean="0">
                <a:solidFill>
                  <a:srgbClr val="0070C0"/>
                </a:solidFill>
              </a:rPr>
              <a:t>F</a:t>
            </a:r>
            <a:r>
              <a:rPr lang="en-US" altLang="zh-CN" sz="2000" baseline="-25000" dirty="0" err="1" smtClean="0">
                <a:solidFill>
                  <a:srgbClr val="0070C0"/>
                </a:solidFill>
              </a:rPr>
              <a:t>q</a:t>
            </a:r>
            <a:r>
              <a:rPr lang="en-US" altLang="zh-CN" sz="2000" dirty="0">
                <a:solidFill>
                  <a:srgbClr val="0070C0"/>
                </a:solidFill>
              </a:rPr>
              <a:t>; </a:t>
            </a:r>
            <a:r>
              <a:rPr lang="en-US" altLang="zh-CN" sz="2000" i="1" dirty="0" err="1">
                <a:solidFill>
                  <a:srgbClr val="FF0000"/>
                </a:solidFill>
              </a:rPr>
              <a:t>r</a:t>
            </a:r>
            <a:r>
              <a:rPr lang="en-US" altLang="zh-CN" sz="2000" dirty="0" err="1">
                <a:solidFill>
                  <a:srgbClr val="0070C0"/>
                </a:solidFill>
              </a:rPr>
              <a:t>←</a:t>
            </a:r>
            <a:r>
              <a:rPr lang="en-US" altLang="zh-CN" sz="2000" i="1" dirty="0" err="1" smtClean="0">
                <a:solidFill>
                  <a:srgbClr val="0070C0"/>
                </a:solidFill>
              </a:rPr>
              <a:t>g</a:t>
            </a:r>
            <a:r>
              <a:rPr lang="en-US" altLang="zh-CN" sz="2000" i="1" baseline="30000" dirty="0" err="1" smtClean="0">
                <a:solidFill>
                  <a:srgbClr val="0070C0"/>
                </a:solidFill>
              </a:rPr>
              <a:t>K</a:t>
            </a:r>
            <a:r>
              <a:rPr lang="en-US" altLang="zh-CN" sz="2000" dirty="0">
                <a:solidFill>
                  <a:srgbClr val="0070C0"/>
                </a:solidFill>
              </a:rPr>
              <a:t>; </a:t>
            </a:r>
            <a:r>
              <a:rPr lang="en-US" altLang="zh-CN" sz="2000" i="1" dirty="0" err="1">
                <a:solidFill>
                  <a:srgbClr val="FF0000"/>
                </a:solidFill>
              </a:rPr>
              <a:t>h</a:t>
            </a:r>
            <a:r>
              <a:rPr lang="en-US" altLang="zh-CN" sz="2000" dirty="0" err="1">
                <a:solidFill>
                  <a:srgbClr val="0070C0"/>
                </a:solidFill>
              </a:rPr>
              <a:t>←</a:t>
            </a:r>
            <a:r>
              <a:rPr lang="en-US" altLang="zh-CN" sz="2000" i="1" dirty="0" err="1" smtClean="0">
                <a:solidFill>
                  <a:srgbClr val="0070C0"/>
                </a:solidFill>
              </a:rPr>
              <a:t>H</a:t>
            </a:r>
            <a:r>
              <a:rPr lang="en-US" altLang="zh-CN" sz="2000" dirty="0" smtClean="0">
                <a:solidFill>
                  <a:srgbClr val="0070C0"/>
                </a:solidFill>
              </a:rPr>
              <a:t>(M</a:t>
            </a:r>
            <a:r>
              <a:rPr lang="en-US" altLang="zh-CN" sz="2000" dirty="0" smtClean="0">
                <a:solidFill>
                  <a:srgbClr val="0070C0"/>
                </a:solidFill>
                <a:latin typeface="Times New Roman" panose="02020603050405020304" pitchFamily="18" charset="0"/>
                <a:cs typeface="Times New Roman" panose="02020603050405020304" pitchFamily="18" charset="0"/>
              </a:rPr>
              <a:t>||</a:t>
            </a:r>
            <a:r>
              <a:rPr lang="en-US" altLang="zh-CN" sz="2000" dirty="0" smtClean="0">
                <a:solidFill>
                  <a:srgbClr val="0070C0"/>
                </a:solidFill>
              </a:rPr>
              <a:t>r</a:t>
            </a:r>
            <a:r>
              <a:rPr lang="en-US" altLang="zh-CN" sz="2000" dirty="0">
                <a:solidFill>
                  <a:srgbClr val="0070C0"/>
                </a:solidFill>
              </a:rPr>
              <a:t>); </a:t>
            </a:r>
            <a:r>
              <a:rPr lang="en-US" altLang="zh-CN" sz="2000" b="1" i="1" dirty="0">
                <a:solidFill>
                  <a:srgbClr val="FF0000"/>
                </a:solidFill>
              </a:rPr>
              <a:t>s</a:t>
            </a:r>
            <a:r>
              <a:rPr lang="en-US" altLang="zh-CN" sz="2000" dirty="0">
                <a:solidFill>
                  <a:srgbClr val="0070C0"/>
                </a:solidFill>
              </a:rPr>
              <a:t>←(</a:t>
            </a:r>
            <a:r>
              <a:rPr lang="en-US" altLang="zh-CN" sz="2000" i="1" dirty="0" err="1">
                <a:solidFill>
                  <a:srgbClr val="0070C0"/>
                </a:solidFill>
              </a:rPr>
              <a:t>K+xh</a:t>
            </a:r>
            <a:r>
              <a:rPr lang="en-US" altLang="zh-CN" sz="2000" dirty="0" smtClean="0">
                <a:solidFill>
                  <a:srgbClr val="0070C0"/>
                </a:solidFill>
              </a:rPr>
              <a:t>) </a:t>
            </a:r>
            <a:r>
              <a:rPr lang="en-US" altLang="zh-CN" sz="2000" i="1" dirty="0" smtClean="0">
                <a:solidFill>
                  <a:srgbClr val="0070C0"/>
                </a:solidFill>
              </a:rPr>
              <a:t>mod </a:t>
            </a:r>
            <a:r>
              <a:rPr lang="en-US" altLang="zh-CN" sz="2000" i="1" dirty="0">
                <a:solidFill>
                  <a:srgbClr val="0070C0"/>
                </a:solidFill>
              </a:rPr>
              <a:t>q</a:t>
            </a:r>
            <a:r>
              <a:rPr lang="en-US" altLang="zh-CN" sz="2000" dirty="0">
                <a:solidFill>
                  <a:srgbClr val="0070C0"/>
                </a:solidFill>
              </a:rPr>
              <a:t>; </a:t>
            </a:r>
          </a:p>
          <a:p>
            <a:r>
              <a:rPr lang="en-US" altLang="zh-CN" sz="2000" dirty="0" smtClean="0">
                <a:solidFill>
                  <a:srgbClr val="0070C0"/>
                </a:solidFill>
              </a:rPr>
              <a:t>      </a:t>
            </a:r>
            <a:r>
              <a:rPr lang="zh-CN" altLang="en-US" sz="2000" dirty="0" smtClean="0">
                <a:solidFill>
                  <a:srgbClr val="0070C0"/>
                </a:solidFill>
              </a:rPr>
              <a:t>签名</a:t>
            </a:r>
            <a:r>
              <a:rPr lang="el-GR" altLang="zh-CN" sz="2000" dirty="0" smtClean="0">
                <a:solidFill>
                  <a:srgbClr val="FF0000"/>
                </a:solidFill>
              </a:rPr>
              <a:t>σ</a:t>
            </a:r>
            <a:r>
              <a:rPr lang="en-US" altLang="zh-CN" sz="2000" dirty="0" smtClean="0">
                <a:solidFill>
                  <a:srgbClr val="0070C0"/>
                </a:solidFill>
              </a:rPr>
              <a:t>←(</a:t>
            </a:r>
            <a:r>
              <a:rPr lang="en-US" altLang="zh-CN" sz="2000" i="1" dirty="0" err="1">
                <a:solidFill>
                  <a:srgbClr val="0070C0"/>
                </a:solidFill>
              </a:rPr>
              <a:t>r</a:t>
            </a:r>
            <a:r>
              <a:rPr lang="en-US" altLang="zh-CN" sz="2000" dirty="0" err="1">
                <a:solidFill>
                  <a:srgbClr val="0070C0"/>
                </a:solidFill>
              </a:rPr>
              <a:t>,</a:t>
            </a:r>
            <a:r>
              <a:rPr lang="en-US" altLang="zh-CN" sz="2000" i="1" dirty="0" err="1">
                <a:solidFill>
                  <a:srgbClr val="0070C0"/>
                </a:solidFill>
              </a:rPr>
              <a:t>h</a:t>
            </a:r>
            <a:r>
              <a:rPr lang="en-US" altLang="zh-CN" sz="2000" dirty="0" err="1">
                <a:solidFill>
                  <a:srgbClr val="0070C0"/>
                </a:solidFill>
              </a:rPr>
              <a:t>,</a:t>
            </a:r>
            <a:r>
              <a:rPr lang="en-US" altLang="zh-CN" sz="2000" i="1" dirty="0" err="1">
                <a:solidFill>
                  <a:srgbClr val="0070C0"/>
                </a:solidFill>
              </a:rPr>
              <a:t>s</a:t>
            </a:r>
            <a:r>
              <a:rPr lang="en-US" altLang="zh-CN" sz="2000" dirty="0">
                <a:solidFill>
                  <a:srgbClr val="0070C0"/>
                </a:solidFill>
              </a:rPr>
              <a:t>)</a:t>
            </a:r>
            <a:r>
              <a:rPr lang="zh-CN" altLang="en-US" sz="2000" dirty="0">
                <a:solidFill>
                  <a:srgbClr val="0070C0"/>
                </a:solidFill>
              </a:rPr>
              <a:t>。 </a:t>
            </a:r>
          </a:p>
          <a:p>
            <a:r>
              <a:rPr lang="zh-CN" altLang="en-US" sz="2000" dirty="0">
                <a:solidFill>
                  <a:srgbClr val="FF0000"/>
                </a:solidFill>
              </a:rPr>
              <a:t>验证算法</a:t>
            </a:r>
            <a:r>
              <a:rPr lang="en-US" altLang="zh-CN" sz="2000" i="1" dirty="0" err="1" smtClean="0">
                <a:solidFill>
                  <a:srgbClr val="0070C0"/>
                </a:solidFill>
              </a:rPr>
              <a:t>Vf</a:t>
            </a:r>
            <a:r>
              <a:rPr lang="en-US" altLang="zh-CN" sz="2000" i="1" baseline="30000" dirty="0" err="1" smtClean="0">
                <a:solidFill>
                  <a:srgbClr val="0070C0"/>
                </a:solidFill>
              </a:rPr>
              <a:t>H</a:t>
            </a:r>
            <a:r>
              <a:rPr lang="en-US" altLang="zh-CN" sz="2000" dirty="0" smtClean="0">
                <a:solidFill>
                  <a:srgbClr val="0070C0"/>
                </a:solidFill>
              </a:rPr>
              <a:t>(</a:t>
            </a:r>
            <a:r>
              <a:rPr lang="en-US" altLang="zh-CN" sz="2000" dirty="0" err="1">
                <a:solidFill>
                  <a:srgbClr val="0070C0"/>
                </a:solidFill>
              </a:rPr>
              <a:t>p</a:t>
            </a:r>
            <a:r>
              <a:rPr lang="en-US" altLang="zh-CN" sz="2000" dirty="0" err="1" smtClean="0">
                <a:solidFill>
                  <a:srgbClr val="0070C0"/>
                </a:solidFill>
              </a:rPr>
              <a:t>k</a:t>
            </a:r>
            <a:r>
              <a:rPr lang="en-US" altLang="zh-CN" sz="2000" dirty="0">
                <a:solidFill>
                  <a:srgbClr val="0070C0"/>
                </a:solidFill>
              </a:rPr>
              <a:t>, M, (</a:t>
            </a:r>
            <a:r>
              <a:rPr lang="en-US" altLang="zh-CN" sz="2000" dirty="0" err="1">
                <a:solidFill>
                  <a:srgbClr val="0070C0"/>
                </a:solidFill>
              </a:rPr>
              <a:t>r,h,s</a:t>
            </a:r>
            <a:r>
              <a:rPr lang="en-US" altLang="zh-CN" sz="2000" dirty="0">
                <a:solidFill>
                  <a:srgbClr val="0070C0"/>
                </a:solidFill>
              </a:rPr>
              <a:t>)), </a:t>
            </a:r>
            <a:r>
              <a:rPr lang="zh-CN" altLang="en-US" sz="2000" dirty="0" smtClean="0">
                <a:solidFill>
                  <a:srgbClr val="0070C0"/>
                </a:solidFill>
              </a:rPr>
              <a:t>其中</a:t>
            </a:r>
            <a:r>
              <a:rPr lang="en-US" altLang="zh-CN" sz="2000" i="1" dirty="0" err="1">
                <a:solidFill>
                  <a:srgbClr val="0070C0"/>
                </a:solidFill>
              </a:rPr>
              <a:t>p</a:t>
            </a:r>
            <a:r>
              <a:rPr lang="en-US" altLang="zh-CN" sz="2000" i="1" dirty="0" err="1" smtClean="0">
                <a:solidFill>
                  <a:srgbClr val="0070C0"/>
                </a:solidFill>
              </a:rPr>
              <a:t>k</a:t>
            </a:r>
            <a:r>
              <a:rPr lang="en-US" altLang="zh-CN" sz="2000" i="1" dirty="0" smtClean="0">
                <a:solidFill>
                  <a:srgbClr val="0070C0"/>
                </a:solidFill>
              </a:rPr>
              <a:t>=y</a:t>
            </a:r>
            <a:r>
              <a:rPr lang="en-US" altLang="zh-CN" sz="2000" dirty="0">
                <a:solidFill>
                  <a:srgbClr val="0070C0"/>
                </a:solidFill>
              </a:rPr>
              <a:t>: </a:t>
            </a:r>
          </a:p>
          <a:p>
            <a:r>
              <a:rPr lang="en-US" altLang="zh-CN" sz="2000" dirty="0" smtClean="0">
                <a:solidFill>
                  <a:srgbClr val="0070C0"/>
                </a:solidFill>
              </a:rPr>
              <a:t>       </a:t>
            </a:r>
            <a:r>
              <a:rPr lang="en-US" altLang="zh-CN" sz="2000" i="1" dirty="0" smtClean="0">
                <a:solidFill>
                  <a:srgbClr val="0070C0"/>
                </a:solidFill>
              </a:rPr>
              <a:t>h</a:t>
            </a:r>
            <a:r>
              <a:rPr lang="en-US" altLang="zh-CN" sz="2000" dirty="0" smtClean="0">
                <a:solidFill>
                  <a:srgbClr val="0070C0"/>
                </a:solidFill>
              </a:rPr>
              <a:t>=</a:t>
            </a:r>
            <a:r>
              <a:rPr lang="en-US" altLang="zh-CN" sz="2000" b="1" i="1" dirty="0" smtClean="0">
                <a:solidFill>
                  <a:srgbClr val="0070C0"/>
                </a:solidFill>
              </a:rPr>
              <a:t>H</a:t>
            </a:r>
            <a:r>
              <a:rPr lang="en-US" altLang="zh-CN" sz="2000" dirty="0" smtClean="0">
                <a:solidFill>
                  <a:srgbClr val="0070C0"/>
                </a:solidFill>
              </a:rPr>
              <a:t>(M</a:t>
            </a:r>
            <a:r>
              <a:rPr lang="en-US" altLang="zh-CN" sz="2000" dirty="0" smtClean="0">
                <a:solidFill>
                  <a:srgbClr val="0070C0"/>
                </a:solidFill>
                <a:latin typeface="Times New Roman" panose="02020603050405020304" pitchFamily="18" charset="0"/>
                <a:cs typeface="Times New Roman" panose="02020603050405020304" pitchFamily="18" charset="0"/>
              </a:rPr>
              <a:t>||</a:t>
            </a:r>
            <a:r>
              <a:rPr lang="en-US" altLang="zh-CN" sz="2000" dirty="0" smtClean="0">
                <a:solidFill>
                  <a:srgbClr val="0070C0"/>
                </a:solidFill>
              </a:rPr>
              <a:t>r</a:t>
            </a:r>
            <a:r>
              <a:rPr lang="en-US" altLang="zh-CN" sz="2000" dirty="0">
                <a:solidFill>
                  <a:srgbClr val="0070C0"/>
                </a:solidFill>
              </a:rPr>
              <a:t>)∧</a:t>
            </a:r>
            <a:r>
              <a:rPr lang="en-US" altLang="zh-CN" sz="2000" i="1" dirty="0" smtClean="0">
                <a:solidFill>
                  <a:srgbClr val="0070C0"/>
                </a:solidFill>
              </a:rPr>
              <a:t>r=</a:t>
            </a:r>
            <a:r>
              <a:rPr lang="en-US" altLang="zh-CN" sz="2000" i="1" dirty="0" err="1" smtClean="0">
                <a:solidFill>
                  <a:srgbClr val="0070C0"/>
                </a:solidFill>
              </a:rPr>
              <a:t>g</a:t>
            </a:r>
            <a:r>
              <a:rPr lang="en-US" altLang="zh-CN" sz="2000" i="1" baseline="30000" dirty="0" err="1" smtClean="0">
                <a:solidFill>
                  <a:srgbClr val="0070C0"/>
                </a:solidFill>
              </a:rPr>
              <a:t>s</a:t>
            </a:r>
            <a:r>
              <a:rPr lang="en-US" altLang="zh-CN" sz="2000" i="1" dirty="0" err="1" smtClean="0">
                <a:solidFill>
                  <a:srgbClr val="0070C0"/>
                </a:solidFill>
              </a:rPr>
              <a:t>y</a:t>
            </a:r>
            <a:r>
              <a:rPr lang="en-US" altLang="zh-CN" sz="2000" i="1" baseline="30000" dirty="0" err="1" smtClean="0">
                <a:solidFill>
                  <a:srgbClr val="0070C0"/>
                </a:solidFill>
              </a:rPr>
              <a:t>h</a:t>
            </a:r>
            <a:r>
              <a:rPr lang="en-US" altLang="zh-CN" sz="2000" dirty="0" smtClean="0">
                <a:solidFill>
                  <a:srgbClr val="0070C0"/>
                </a:solidFill>
              </a:rPr>
              <a:t>;</a:t>
            </a:r>
          </a:p>
        </p:txBody>
      </p:sp>
      <p:sp>
        <p:nvSpPr>
          <p:cNvPr id="4" name="TextBox 3"/>
          <p:cNvSpPr txBox="1"/>
          <p:nvPr/>
        </p:nvSpPr>
        <p:spPr>
          <a:xfrm>
            <a:off x="251520" y="5736357"/>
            <a:ext cx="8640960" cy="646331"/>
          </a:xfrm>
          <a:prstGeom prst="rect">
            <a:avLst/>
          </a:prstGeom>
          <a:solidFill>
            <a:schemeClr val="bg1">
              <a:lumMod val="95000"/>
            </a:schemeClr>
          </a:solidFill>
          <a:ln>
            <a:solidFill>
              <a:srgbClr val="FF0000"/>
            </a:solidFill>
          </a:ln>
        </p:spPr>
        <p:txBody>
          <a:bodyPr wrap="square" rtlCol="0">
            <a:spAutoFit/>
          </a:bodyPr>
          <a:lstStyle/>
          <a:p>
            <a:r>
              <a:rPr lang="zh-CN" altLang="en-US" dirty="0" smtClean="0"/>
              <a:t>一致性：</a:t>
            </a:r>
            <a:endParaRPr lang="en-US" altLang="zh-CN" dirty="0" smtClean="0"/>
          </a:p>
          <a:p>
            <a:r>
              <a:rPr lang="en-US" altLang="zh-CN" dirty="0"/>
              <a:t> </a:t>
            </a:r>
            <a:r>
              <a:rPr lang="en-US" altLang="zh-CN" dirty="0" smtClean="0"/>
              <a:t>               </a:t>
            </a:r>
            <a:r>
              <a:rPr lang="en-US" altLang="zh-CN" i="1" dirty="0" err="1" smtClean="0">
                <a:solidFill>
                  <a:srgbClr val="0070C0"/>
                </a:solidFill>
              </a:rPr>
              <a:t>g</a:t>
            </a:r>
            <a:r>
              <a:rPr lang="en-US" altLang="zh-CN" i="1" baseline="30000" dirty="0" err="1" smtClean="0">
                <a:solidFill>
                  <a:srgbClr val="0070C0"/>
                </a:solidFill>
              </a:rPr>
              <a:t>s</a:t>
            </a:r>
            <a:r>
              <a:rPr lang="en-US" altLang="zh-CN" i="1" dirty="0" err="1" smtClean="0">
                <a:solidFill>
                  <a:srgbClr val="0070C0"/>
                </a:solidFill>
              </a:rPr>
              <a:t>y</a:t>
            </a:r>
            <a:r>
              <a:rPr lang="en-US" altLang="zh-CN" i="1" baseline="30000" dirty="0" err="1" smtClean="0">
                <a:solidFill>
                  <a:srgbClr val="0070C0"/>
                </a:solidFill>
              </a:rPr>
              <a:t>h</a:t>
            </a:r>
            <a:r>
              <a:rPr lang="en-US" altLang="zh-CN" i="1" baseline="30000" dirty="0" smtClean="0">
                <a:solidFill>
                  <a:srgbClr val="0070C0"/>
                </a:solidFill>
              </a:rPr>
              <a:t> </a:t>
            </a:r>
            <a:r>
              <a:rPr lang="en-US" altLang="zh-CN" i="1" dirty="0" smtClean="0">
                <a:solidFill>
                  <a:srgbClr val="0070C0"/>
                </a:solidFill>
              </a:rPr>
              <a:t>= </a:t>
            </a:r>
            <a:r>
              <a:rPr lang="en-US" altLang="zh-CN" i="1" dirty="0" err="1" smtClean="0">
                <a:solidFill>
                  <a:srgbClr val="0070C0"/>
                </a:solidFill>
              </a:rPr>
              <a:t>g</a:t>
            </a:r>
            <a:r>
              <a:rPr lang="en-US" altLang="zh-CN" i="1" baseline="30000" dirty="0" err="1" smtClean="0">
                <a:solidFill>
                  <a:srgbClr val="0070C0"/>
                </a:solidFill>
              </a:rPr>
              <a:t>s</a:t>
            </a:r>
            <a:r>
              <a:rPr lang="en-US" altLang="zh-CN" i="1" baseline="30000" dirty="0" smtClean="0">
                <a:solidFill>
                  <a:srgbClr val="0070C0"/>
                </a:solidFill>
              </a:rPr>
              <a:t> </a:t>
            </a:r>
            <a:r>
              <a:rPr lang="en-US" altLang="zh-CN" i="1" dirty="0" smtClean="0">
                <a:solidFill>
                  <a:srgbClr val="0070C0"/>
                </a:solidFill>
              </a:rPr>
              <a:t>g</a:t>
            </a:r>
            <a:r>
              <a:rPr lang="en-US" altLang="zh-CN" i="1" baseline="30000" dirty="0" smtClean="0">
                <a:solidFill>
                  <a:srgbClr val="0070C0"/>
                </a:solidFill>
              </a:rPr>
              <a:t>-</a:t>
            </a:r>
            <a:r>
              <a:rPr lang="en-US" altLang="zh-CN" i="1" baseline="30000" dirty="0" err="1" smtClean="0">
                <a:solidFill>
                  <a:srgbClr val="0070C0"/>
                </a:solidFill>
              </a:rPr>
              <a:t>xh</a:t>
            </a:r>
            <a:r>
              <a:rPr lang="en-US" altLang="zh-CN" i="1" baseline="30000" dirty="0" smtClean="0">
                <a:solidFill>
                  <a:srgbClr val="0070C0"/>
                </a:solidFill>
              </a:rPr>
              <a:t> </a:t>
            </a:r>
            <a:r>
              <a:rPr lang="en-US" altLang="zh-CN" i="1" dirty="0" smtClean="0">
                <a:solidFill>
                  <a:srgbClr val="0070C0"/>
                </a:solidFill>
              </a:rPr>
              <a:t>= </a:t>
            </a:r>
            <a:r>
              <a:rPr lang="en-US" altLang="zh-CN" i="1" dirty="0" err="1">
                <a:solidFill>
                  <a:srgbClr val="0070C0"/>
                </a:solidFill>
              </a:rPr>
              <a:t>g</a:t>
            </a:r>
            <a:r>
              <a:rPr lang="en-US" altLang="zh-CN" i="1" baseline="30000" dirty="0" err="1">
                <a:solidFill>
                  <a:srgbClr val="0070C0"/>
                </a:solidFill>
              </a:rPr>
              <a:t>s-hx</a:t>
            </a:r>
            <a:r>
              <a:rPr lang="en-US" altLang="zh-CN" i="1" dirty="0">
                <a:solidFill>
                  <a:srgbClr val="0070C0"/>
                </a:solidFill>
              </a:rPr>
              <a:t>= g</a:t>
            </a:r>
            <a:r>
              <a:rPr lang="en-US" altLang="zh-CN" i="1" baseline="30000" dirty="0">
                <a:solidFill>
                  <a:srgbClr val="0070C0"/>
                </a:solidFill>
              </a:rPr>
              <a:t>(s-</a:t>
            </a:r>
            <a:r>
              <a:rPr lang="en-US" altLang="zh-CN" i="1" baseline="30000" dirty="0" err="1">
                <a:solidFill>
                  <a:srgbClr val="0070C0"/>
                </a:solidFill>
              </a:rPr>
              <a:t>hx</a:t>
            </a:r>
            <a:r>
              <a:rPr lang="en-US" altLang="zh-CN" i="1" baseline="30000" dirty="0">
                <a:solidFill>
                  <a:srgbClr val="0070C0"/>
                </a:solidFill>
              </a:rPr>
              <a:t>) mod </a:t>
            </a:r>
            <a:r>
              <a:rPr lang="en-US" altLang="zh-CN" i="1" baseline="30000" dirty="0" smtClean="0">
                <a:solidFill>
                  <a:srgbClr val="0070C0"/>
                </a:solidFill>
              </a:rPr>
              <a:t>q </a:t>
            </a:r>
            <a:r>
              <a:rPr lang="en-US" altLang="zh-CN" dirty="0" smtClean="0">
                <a:solidFill>
                  <a:srgbClr val="0070C0"/>
                </a:solidFill>
              </a:rPr>
              <a:t>(</a:t>
            </a:r>
            <a:r>
              <a:rPr lang="zh-CN" altLang="en-US" dirty="0" smtClean="0">
                <a:solidFill>
                  <a:srgbClr val="0070C0"/>
                </a:solidFill>
              </a:rPr>
              <a:t>思考题：为什么</a:t>
            </a:r>
            <a:r>
              <a:rPr lang="zh-CN" altLang="en-US" dirty="0">
                <a:solidFill>
                  <a:srgbClr val="0070C0"/>
                </a:solidFill>
              </a:rPr>
              <a:t>？</a:t>
            </a:r>
            <a:r>
              <a:rPr lang="en-US" altLang="zh-CN" dirty="0" smtClean="0">
                <a:solidFill>
                  <a:srgbClr val="0070C0"/>
                </a:solidFill>
              </a:rPr>
              <a:t>) </a:t>
            </a:r>
            <a:r>
              <a:rPr lang="en-US" altLang="zh-CN" i="1" dirty="0" smtClean="0">
                <a:solidFill>
                  <a:srgbClr val="0070C0"/>
                </a:solidFill>
              </a:rPr>
              <a:t>= </a:t>
            </a:r>
            <a:r>
              <a:rPr lang="en-US" altLang="zh-CN" i="1" dirty="0" err="1">
                <a:solidFill>
                  <a:srgbClr val="0070C0"/>
                </a:solidFill>
              </a:rPr>
              <a:t>g</a:t>
            </a:r>
            <a:r>
              <a:rPr lang="en-US" altLang="zh-CN" i="1" baseline="30000" dirty="0" err="1">
                <a:solidFill>
                  <a:srgbClr val="0070C0"/>
                </a:solidFill>
              </a:rPr>
              <a:t>K</a:t>
            </a:r>
            <a:r>
              <a:rPr lang="en-US" altLang="zh-CN" i="1" dirty="0">
                <a:solidFill>
                  <a:srgbClr val="0070C0"/>
                </a:solidFill>
              </a:rPr>
              <a:t>= r</a:t>
            </a:r>
            <a:r>
              <a:rPr lang="zh-CN" altLang="en-US" i="1" dirty="0">
                <a:solidFill>
                  <a:srgbClr val="0070C0"/>
                </a:solidFill>
              </a:rPr>
              <a:t>。</a:t>
            </a:r>
          </a:p>
        </p:txBody>
      </p:sp>
      <p:sp>
        <p:nvSpPr>
          <p:cNvPr id="5" name="TextBox 4"/>
          <p:cNvSpPr txBox="1"/>
          <p:nvPr/>
        </p:nvSpPr>
        <p:spPr>
          <a:xfrm>
            <a:off x="4510264" y="116632"/>
            <a:ext cx="4565104" cy="2893100"/>
          </a:xfrm>
          <a:prstGeom prst="rect">
            <a:avLst/>
          </a:prstGeom>
          <a:solidFill>
            <a:schemeClr val="bg1">
              <a:lumMod val="95000"/>
            </a:schemeClr>
          </a:solidFill>
          <a:ln>
            <a:solidFill>
              <a:srgbClr val="FF0000"/>
            </a:solidFill>
          </a:ln>
        </p:spPr>
        <p:txBody>
          <a:bodyPr wrap="square" rtlCol="0">
            <a:spAutoFit/>
          </a:bodyPr>
          <a:lstStyle/>
          <a:p>
            <a:endParaRPr lang="en-US" altLang="zh-CN" dirty="0" smtClean="0"/>
          </a:p>
          <a:p>
            <a:r>
              <a:rPr lang="zh-CN" altLang="en-US" dirty="0" smtClean="0"/>
              <a:t>安全性：</a:t>
            </a:r>
            <a:endParaRPr lang="en-US" altLang="zh-CN" dirty="0" smtClean="0"/>
          </a:p>
          <a:p>
            <a:r>
              <a:rPr lang="en-US" altLang="zh-CN" dirty="0">
                <a:solidFill>
                  <a:srgbClr val="FF0000"/>
                </a:solidFill>
              </a:rPr>
              <a:t> </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a:t>
            </a:r>
            <a:r>
              <a:rPr lang="zh-CN" altLang="en-US" dirty="0" smtClean="0">
                <a:solidFill>
                  <a:srgbClr val="FF0000"/>
                </a:solidFill>
              </a:rPr>
              <a:t>因为</a:t>
            </a:r>
            <a:r>
              <a:rPr lang="en-US" altLang="zh-CN" i="1" dirty="0" err="1" smtClean="0">
                <a:solidFill>
                  <a:srgbClr val="FF0000"/>
                </a:solidFill>
              </a:rPr>
              <a:t>F</a:t>
            </a:r>
            <a:r>
              <a:rPr lang="en-US" altLang="zh-CN" i="1" baseline="-25000" dirty="0" err="1" smtClean="0">
                <a:solidFill>
                  <a:srgbClr val="FF0000"/>
                </a:solidFill>
              </a:rPr>
              <a:t>p</a:t>
            </a:r>
            <a:r>
              <a:rPr lang="en-US" altLang="zh-CN" baseline="30000" dirty="0" smtClean="0">
                <a:solidFill>
                  <a:srgbClr val="FF0000"/>
                </a:solidFill>
              </a:rPr>
              <a:t>*</a:t>
            </a:r>
            <a:r>
              <a:rPr lang="zh-CN" altLang="en-US" dirty="0" smtClean="0">
                <a:solidFill>
                  <a:srgbClr val="FF0000"/>
                </a:solidFill>
              </a:rPr>
              <a:t>上的判定性</a:t>
            </a:r>
            <a:r>
              <a:rPr lang="en-US" altLang="zh-CN" i="1" dirty="0" err="1" smtClean="0">
                <a:solidFill>
                  <a:srgbClr val="FF0000"/>
                </a:solidFill>
              </a:rPr>
              <a:t>Diffie</a:t>
            </a:r>
            <a:r>
              <a:rPr lang="en-US" altLang="zh-CN" i="1" dirty="0" smtClean="0">
                <a:solidFill>
                  <a:srgbClr val="FF0000"/>
                </a:solidFill>
              </a:rPr>
              <a:t>-Hellman</a:t>
            </a:r>
            <a:r>
              <a:rPr lang="zh-CN" altLang="en-US" dirty="0" smtClean="0">
                <a:solidFill>
                  <a:srgbClr val="FF0000"/>
                </a:solidFill>
              </a:rPr>
              <a:t>问题难解</a:t>
            </a:r>
            <a:r>
              <a:rPr lang="en-US" altLang="zh-CN" dirty="0" smtClean="0">
                <a:solidFill>
                  <a:srgbClr val="FF0000"/>
                </a:solidFill>
              </a:rPr>
              <a:t>)</a:t>
            </a:r>
            <a:r>
              <a:rPr lang="zh-CN" altLang="en-US" dirty="0" smtClean="0">
                <a:solidFill>
                  <a:srgbClr val="FF0000"/>
                </a:solidFill>
              </a:rPr>
              <a:t>，</a:t>
            </a:r>
            <a:r>
              <a:rPr lang="en-US" altLang="zh-CN" dirty="0" err="1" smtClean="0">
                <a:solidFill>
                  <a:srgbClr val="FF0000"/>
                </a:solidFill>
              </a:rPr>
              <a:t>Schnorr</a:t>
            </a:r>
            <a:r>
              <a:rPr lang="zh-CN" altLang="en-US" dirty="0" smtClean="0">
                <a:solidFill>
                  <a:srgbClr val="FF0000"/>
                </a:solidFill>
              </a:rPr>
              <a:t>方案具有</a:t>
            </a:r>
            <a:r>
              <a:rPr lang="en-US" altLang="zh-CN" dirty="0" smtClean="0">
                <a:solidFill>
                  <a:srgbClr val="FF0000"/>
                </a:solidFill>
              </a:rPr>
              <a:t>CMF-</a:t>
            </a:r>
            <a:r>
              <a:rPr lang="zh-CN" altLang="en-US" dirty="0" smtClean="0">
                <a:solidFill>
                  <a:srgbClr val="FF0000"/>
                </a:solidFill>
              </a:rPr>
              <a:t>抗伪造性。</a:t>
            </a:r>
            <a:endParaRPr lang="en-US" altLang="zh-CN" dirty="0" smtClean="0">
              <a:solidFill>
                <a:srgbClr val="FF0000"/>
              </a:solidFill>
            </a:endParaRPr>
          </a:p>
          <a:p>
            <a:endParaRPr lang="en-US" altLang="zh-CN" dirty="0">
              <a:solidFill>
                <a:srgbClr val="FF0000"/>
              </a:solidFill>
            </a:endParaRPr>
          </a:p>
          <a:p>
            <a:pPr algn="just"/>
            <a:r>
              <a:rPr lang="zh-CN" altLang="en-US" sz="1400" dirty="0" smtClean="0">
                <a:solidFill>
                  <a:srgbClr val="0070C0"/>
                </a:solidFill>
              </a:rPr>
              <a:t>其他实现：</a:t>
            </a:r>
            <a:endParaRPr lang="en-US" altLang="zh-CN" sz="1400" dirty="0" smtClean="0">
              <a:solidFill>
                <a:srgbClr val="0070C0"/>
              </a:solidFill>
            </a:endParaRPr>
          </a:p>
          <a:p>
            <a:pPr algn="just"/>
            <a:r>
              <a:rPr lang="en-US" altLang="zh-CN" sz="1400" dirty="0">
                <a:solidFill>
                  <a:srgbClr val="0070C0"/>
                </a:solidFill>
              </a:rPr>
              <a:t> </a:t>
            </a:r>
            <a:r>
              <a:rPr lang="en-US" altLang="zh-CN" sz="1400" dirty="0" smtClean="0">
                <a:solidFill>
                  <a:srgbClr val="0070C0"/>
                </a:solidFill>
              </a:rPr>
              <a:t>    </a:t>
            </a:r>
            <a:r>
              <a:rPr lang="en-US" altLang="zh-CN" sz="1400" dirty="0" err="1" smtClean="0">
                <a:solidFill>
                  <a:srgbClr val="0070C0"/>
                </a:solidFill>
              </a:rPr>
              <a:t>Schnorr</a:t>
            </a:r>
            <a:r>
              <a:rPr lang="zh-CN" altLang="en-US" sz="1400" dirty="0" smtClean="0">
                <a:solidFill>
                  <a:srgbClr val="0070C0"/>
                </a:solidFill>
              </a:rPr>
              <a:t>签名方案也可以在椭圆曲线上实现，并具有相同的抗伪造性。</a:t>
            </a:r>
            <a:endParaRPr lang="en-US" altLang="zh-CN" sz="1400" dirty="0">
              <a:solidFill>
                <a:srgbClr val="0070C0"/>
              </a:solidFill>
            </a:endParaRPr>
          </a:p>
          <a:p>
            <a:endParaRPr lang="en-US" altLang="zh-CN" sz="1400" dirty="0" smtClean="0">
              <a:solidFill>
                <a:srgbClr val="0070C0"/>
              </a:solidFill>
            </a:endParaRPr>
          </a:p>
          <a:p>
            <a:endParaRPr lang="zh-CN" altLang="en-US" dirty="0">
              <a:solidFill>
                <a:srgbClr val="FF0000"/>
              </a:solidFill>
            </a:endParaRPr>
          </a:p>
        </p:txBody>
      </p:sp>
    </p:spTree>
    <p:custDataLst>
      <p:tags r:id="rId1"/>
    </p:custDataLst>
    <p:extLst>
      <p:ext uri="{BB962C8B-B14F-4D97-AF65-F5344CB8AC3E}">
        <p14:creationId xmlns:p14="http://schemas.microsoft.com/office/powerpoint/2010/main" val="1099383947"/>
      </p:ext>
    </p:extLst>
  </p:cSld>
  <p:clrMapOvr>
    <a:masterClrMapping/>
  </p:clrMapOvr>
  <mc:AlternateContent xmlns:mc="http://schemas.openxmlformats.org/markup-compatibility/2006" xmlns:p14="http://schemas.microsoft.com/office/powerpoint/2010/main">
    <mc:Choice Requires="p14">
      <p:transition spd="slow" p14:dur="2000" advTm="460349"/>
    </mc:Choice>
    <mc:Fallback xmlns="">
      <p:transition spd="slow" advTm="4603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864096"/>
          </a:xfrm>
        </p:spPr>
        <p:txBody>
          <a:bodyPr/>
          <a:lstStyle/>
          <a:p>
            <a:r>
              <a:rPr lang="zh-CN" altLang="en-US" dirty="0" smtClean="0"/>
              <a:t>数字签名方案</a:t>
            </a:r>
            <a:r>
              <a:rPr lang="en-US" altLang="zh-CN" dirty="0" smtClean="0"/>
              <a:t>(6)</a:t>
            </a:r>
            <a:endParaRPr lang="zh-CN" altLang="en-US" dirty="0"/>
          </a:p>
        </p:txBody>
      </p:sp>
      <p:sp>
        <p:nvSpPr>
          <p:cNvPr id="3" name="内容占位符 2"/>
          <p:cNvSpPr>
            <a:spLocks noGrp="1"/>
          </p:cNvSpPr>
          <p:nvPr>
            <p:ph idx="1"/>
          </p:nvPr>
        </p:nvSpPr>
        <p:spPr>
          <a:xfrm>
            <a:off x="457200" y="1196752"/>
            <a:ext cx="8229600" cy="5127848"/>
          </a:xfrm>
        </p:spPr>
        <p:txBody>
          <a:bodyPr/>
          <a:lstStyle/>
          <a:p>
            <a:r>
              <a:rPr lang="en-US" altLang="zh-CN" i="1" dirty="0" err="1" smtClean="0"/>
              <a:t>Schnorr</a:t>
            </a:r>
            <a:r>
              <a:rPr lang="zh-CN" altLang="en-US" dirty="0" smtClean="0"/>
              <a:t>方案</a:t>
            </a:r>
            <a:r>
              <a:rPr lang="en-US" altLang="zh-CN" dirty="0" smtClean="0"/>
              <a:t>(1991)</a:t>
            </a:r>
            <a:r>
              <a:rPr lang="zh-CN" altLang="en-US" dirty="0" smtClean="0"/>
              <a:t>：更多的细节</a:t>
            </a:r>
            <a:endParaRPr lang="en-US" altLang="zh-CN" dirty="0" smtClean="0"/>
          </a:p>
          <a:p>
            <a:endParaRPr lang="en-US" altLang="zh-C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7191375"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8" y="5423926"/>
            <a:ext cx="3672456" cy="1396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715568"/>
      </p:ext>
    </p:extLst>
  </p:cSld>
  <p:clrMapOvr>
    <a:masterClrMapping/>
  </p:clrMapOvr>
  <mc:AlternateContent xmlns:mc="http://schemas.openxmlformats.org/markup-compatibility/2006" xmlns:p14="http://schemas.microsoft.com/office/powerpoint/2010/main">
    <mc:Choice Requires="p14">
      <p:transition spd="slow" p14:dur="2000" advTm="626906"/>
    </mc:Choice>
    <mc:Fallback xmlns="">
      <p:transition spd="slow" advTm="62690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4624"/>
            <a:ext cx="8229600" cy="864096"/>
          </a:xfrm>
        </p:spPr>
        <p:txBody>
          <a:bodyPr/>
          <a:lstStyle/>
          <a:p>
            <a:r>
              <a:rPr lang="zh-CN" altLang="en-US" dirty="0" smtClean="0"/>
              <a:t>数字签名方案</a:t>
            </a:r>
            <a:r>
              <a:rPr lang="en-US" altLang="zh-CN" dirty="0" smtClean="0"/>
              <a:t>(7)</a:t>
            </a:r>
            <a:endParaRPr lang="zh-CN" altLang="en-US" dirty="0"/>
          </a:p>
        </p:txBody>
      </p:sp>
      <p:sp>
        <p:nvSpPr>
          <p:cNvPr id="3" name="内容占位符 2"/>
          <p:cNvSpPr>
            <a:spLocks noGrp="1"/>
          </p:cNvSpPr>
          <p:nvPr>
            <p:ph idx="1"/>
          </p:nvPr>
        </p:nvSpPr>
        <p:spPr>
          <a:xfrm>
            <a:off x="457200" y="1052736"/>
            <a:ext cx="8229600" cy="5271864"/>
          </a:xfrm>
        </p:spPr>
        <p:txBody>
          <a:bodyPr/>
          <a:lstStyle/>
          <a:p>
            <a:r>
              <a:rPr lang="en-US" altLang="zh-CN" i="1" dirty="0" err="1" smtClean="0"/>
              <a:t>Fegei</a:t>
            </a:r>
            <a:r>
              <a:rPr lang="en-US" altLang="zh-CN" i="1" dirty="0" smtClean="0"/>
              <a:t>-</a:t>
            </a:r>
            <a:r>
              <a:rPr lang="en-US" altLang="zh-CN" i="1" dirty="0" err="1" smtClean="0"/>
              <a:t>Fiar</a:t>
            </a:r>
            <a:r>
              <a:rPr lang="en-US" altLang="zh-CN" i="1" dirty="0" smtClean="0"/>
              <a:t>-Shamir</a:t>
            </a:r>
            <a:r>
              <a:rPr lang="zh-CN" altLang="en-US" dirty="0" smtClean="0"/>
              <a:t>签字方案</a:t>
            </a:r>
            <a:r>
              <a:rPr lang="en-US" altLang="zh-CN" dirty="0" smtClean="0"/>
              <a:t>(1986)</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653937"/>
            <a:ext cx="6480720" cy="520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8646069"/>
      </p:ext>
    </p:extLst>
  </p:cSld>
  <p:clrMapOvr>
    <a:masterClrMapping/>
  </p:clrMapOvr>
  <mc:AlternateContent xmlns:mc="http://schemas.openxmlformats.org/markup-compatibility/2006" xmlns:p14="http://schemas.microsoft.com/office/powerpoint/2010/main">
    <mc:Choice Requires="p14">
      <p:transition spd="slow" p14:dur="2000" advTm="572134"/>
    </mc:Choice>
    <mc:Fallback xmlns="">
      <p:transition spd="slow" advTm="57213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864096"/>
          </a:xfrm>
        </p:spPr>
        <p:txBody>
          <a:bodyPr/>
          <a:lstStyle/>
          <a:p>
            <a:r>
              <a:rPr lang="zh-CN" altLang="en-US" dirty="0" smtClean="0"/>
              <a:t>数字签名方案</a:t>
            </a:r>
            <a:r>
              <a:rPr lang="en-US" altLang="zh-CN" dirty="0" smtClean="0"/>
              <a:t>(8)</a:t>
            </a:r>
            <a:endParaRPr lang="zh-CN" altLang="en-US" dirty="0"/>
          </a:p>
        </p:txBody>
      </p:sp>
      <p:sp>
        <p:nvSpPr>
          <p:cNvPr id="3" name="内容占位符 2"/>
          <p:cNvSpPr>
            <a:spLocks noGrp="1"/>
          </p:cNvSpPr>
          <p:nvPr>
            <p:ph idx="1"/>
          </p:nvPr>
        </p:nvSpPr>
        <p:spPr>
          <a:xfrm>
            <a:off x="457200" y="1196752"/>
            <a:ext cx="8229600" cy="5127848"/>
          </a:xfrm>
        </p:spPr>
        <p:txBody>
          <a:bodyPr/>
          <a:lstStyle/>
          <a:p>
            <a:r>
              <a:rPr lang="zh-CN" altLang="en-US" dirty="0" smtClean="0"/>
              <a:t>数字签名方案：一个练习</a:t>
            </a:r>
            <a:endParaRPr lang="en-US" altLang="zh-CN"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844824"/>
            <a:ext cx="724852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4510834"/>
      </p:ext>
    </p:extLst>
  </p:cSld>
  <p:clrMapOvr>
    <a:masterClrMapping/>
  </p:clrMapOvr>
  <mc:AlternateContent xmlns:mc="http://schemas.openxmlformats.org/markup-compatibility/2006" xmlns:p14="http://schemas.microsoft.com/office/powerpoint/2010/main">
    <mc:Choice Requires="p14">
      <p:transition spd="slow" p14:dur="2000" advTm="141942"/>
    </mc:Choice>
    <mc:Fallback xmlns="">
      <p:transition spd="slow" advTm="14194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980728"/>
            <a:ext cx="7851648" cy="820688"/>
          </a:xfrm>
        </p:spPr>
        <p:txBody>
          <a:bodyPr>
            <a:normAutofit fontScale="90000"/>
          </a:bodyPr>
          <a:lstStyle/>
          <a:p>
            <a:r>
              <a:rPr lang="zh-CN" altLang="en-US" dirty="0" smtClean="0"/>
              <a:t>附：大作业的要求</a:t>
            </a:r>
            <a:endParaRPr lang="zh-CN" altLang="en-US" dirty="0"/>
          </a:p>
        </p:txBody>
      </p:sp>
      <p:sp>
        <p:nvSpPr>
          <p:cNvPr id="3" name="副标题 2"/>
          <p:cNvSpPr>
            <a:spLocks noGrp="1"/>
          </p:cNvSpPr>
          <p:nvPr>
            <p:ph type="subTitle" idx="1"/>
          </p:nvPr>
        </p:nvSpPr>
        <p:spPr>
          <a:xfrm>
            <a:off x="533400" y="2564904"/>
            <a:ext cx="7854696" cy="3672408"/>
          </a:xfrm>
        </p:spPr>
        <p:txBody>
          <a:bodyPr>
            <a:normAutofit fontScale="70000" lnSpcReduction="20000"/>
          </a:bodyPr>
          <a:lstStyle/>
          <a:p>
            <a:pPr algn="l"/>
            <a:r>
              <a:rPr lang="en-US" altLang="zh-CN" dirty="0" smtClean="0"/>
              <a:t>1.       </a:t>
            </a:r>
            <a:r>
              <a:rPr lang="zh-CN" altLang="en-US" dirty="0" smtClean="0"/>
              <a:t>考试以大作业形式完成；</a:t>
            </a:r>
            <a:endParaRPr lang="en-US" altLang="zh-CN" dirty="0" smtClean="0"/>
          </a:p>
          <a:p>
            <a:pPr marL="514350" indent="-514350" algn="l">
              <a:buAutoNum type="arabicPeriod" startAt="2"/>
            </a:pPr>
            <a:r>
              <a:rPr lang="zh-CN" altLang="en-US" dirty="0" smtClean="0"/>
              <a:t>每</a:t>
            </a:r>
            <a:r>
              <a:rPr lang="zh-CN" altLang="en-US" dirty="0"/>
              <a:t>位</a:t>
            </a:r>
            <a:r>
              <a:rPr lang="zh-CN" altLang="en-US" dirty="0" smtClean="0"/>
              <a:t>同学，选择一个安全方案的安全性证明为主题，通过阅读相应的论文，例如我提供给大家的参考文献（可以不限于此），将相应方案的安全证明，按自己消化后的形式，写成大作业提交。</a:t>
            </a:r>
            <a:endParaRPr lang="en-US" altLang="zh-CN" dirty="0" smtClean="0"/>
          </a:p>
          <a:p>
            <a:pPr marL="514350" indent="-514350" algn="l">
              <a:buAutoNum type="arabicPeriod" startAt="3"/>
            </a:pPr>
            <a:r>
              <a:rPr lang="zh-CN" altLang="en-US" dirty="0" smtClean="0"/>
              <a:t>每人的大作业（多人可以选择相同的主题，但作业是</a:t>
            </a:r>
            <a:endParaRPr lang="en-US" altLang="zh-CN" dirty="0" smtClean="0"/>
          </a:p>
          <a:p>
            <a:pPr algn="l"/>
            <a:r>
              <a:rPr lang="en-US" altLang="zh-CN" dirty="0"/>
              <a:t> </a:t>
            </a:r>
            <a:r>
              <a:rPr lang="en-US" altLang="zh-CN" dirty="0" smtClean="0"/>
              <a:t>        </a:t>
            </a:r>
            <a:r>
              <a:rPr lang="zh-CN" altLang="en-US" dirty="0" smtClean="0"/>
              <a:t>每人一份）</a:t>
            </a:r>
            <a:r>
              <a:rPr lang="en-US" altLang="zh-CN" dirty="0" smtClean="0"/>
              <a:t>A4</a:t>
            </a:r>
            <a:r>
              <a:rPr lang="zh-CN" altLang="en-US" dirty="0" smtClean="0"/>
              <a:t>幅面，</a:t>
            </a:r>
            <a:r>
              <a:rPr lang="en-US" altLang="zh-CN" dirty="0" smtClean="0"/>
              <a:t>4-6</a:t>
            </a:r>
            <a:r>
              <a:rPr lang="zh-CN" altLang="en-US" dirty="0" smtClean="0"/>
              <a:t>页，不要少于</a:t>
            </a:r>
            <a:r>
              <a:rPr lang="en-US" altLang="zh-CN" dirty="0" smtClean="0"/>
              <a:t>4</a:t>
            </a:r>
            <a:r>
              <a:rPr lang="zh-CN" altLang="en-US" dirty="0" smtClean="0"/>
              <a:t>页。内容包括：</a:t>
            </a:r>
            <a:endParaRPr lang="en-US" altLang="zh-CN" dirty="0" smtClean="0"/>
          </a:p>
          <a:p>
            <a:pPr algn="l"/>
            <a:r>
              <a:rPr lang="en-US" altLang="zh-CN" dirty="0"/>
              <a:t> </a:t>
            </a:r>
            <a:r>
              <a:rPr lang="en-US" altLang="zh-CN" dirty="0" smtClean="0"/>
              <a:t>          (1) </a:t>
            </a:r>
            <a:r>
              <a:rPr lang="zh-CN" altLang="en-US" dirty="0" smtClean="0"/>
              <a:t>安全方案的完整描述</a:t>
            </a:r>
            <a:endParaRPr lang="en-US" altLang="zh-CN" dirty="0" smtClean="0"/>
          </a:p>
          <a:p>
            <a:pPr algn="l"/>
            <a:r>
              <a:rPr lang="en-US" altLang="zh-CN" dirty="0"/>
              <a:t> </a:t>
            </a:r>
            <a:r>
              <a:rPr lang="en-US" altLang="zh-CN" dirty="0" smtClean="0"/>
              <a:t>          (2) </a:t>
            </a:r>
            <a:r>
              <a:rPr lang="zh-CN" altLang="en-US" dirty="0" smtClean="0"/>
              <a:t>安全模型或安全定义的完整描述</a:t>
            </a:r>
            <a:endParaRPr lang="en-US" altLang="zh-CN" dirty="0" smtClean="0"/>
          </a:p>
          <a:p>
            <a:pPr algn="l"/>
            <a:r>
              <a:rPr lang="en-US" altLang="zh-CN" dirty="0"/>
              <a:t> </a:t>
            </a:r>
            <a:r>
              <a:rPr lang="en-US" altLang="zh-CN" dirty="0" smtClean="0"/>
              <a:t>          (3)  </a:t>
            </a:r>
            <a:r>
              <a:rPr lang="zh-CN" altLang="en-US" dirty="0" smtClean="0"/>
              <a:t>安全证明，尽可能的完整论述。</a:t>
            </a:r>
            <a:endParaRPr lang="en-US" altLang="zh-CN" dirty="0" smtClean="0"/>
          </a:p>
          <a:p>
            <a:pPr algn="l"/>
            <a:r>
              <a:rPr lang="en-US" altLang="zh-CN" dirty="0"/>
              <a:t> </a:t>
            </a:r>
            <a:r>
              <a:rPr lang="en-US" altLang="zh-CN" dirty="0" smtClean="0"/>
              <a:t>4.      </a:t>
            </a:r>
            <a:r>
              <a:rPr lang="zh-CN" altLang="en-US" dirty="0" smtClean="0"/>
              <a:t>注意，该大作业不是翻译论文，而是将你对论文中的安全证明的理解，</a:t>
            </a:r>
            <a:endParaRPr lang="en-US" altLang="zh-CN" dirty="0" smtClean="0"/>
          </a:p>
          <a:p>
            <a:pPr algn="l"/>
            <a:r>
              <a:rPr lang="en-US" altLang="zh-CN" dirty="0"/>
              <a:t> </a:t>
            </a:r>
            <a:r>
              <a:rPr lang="en-US" altLang="zh-CN" dirty="0" smtClean="0"/>
              <a:t>         </a:t>
            </a:r>
            <a:r>
              <a:rPr lang="zh-CN" altLang="en-US" dirty="0" smtClean="0"/>
              <a:t>尽可能完整、准确地表达出来，在某些方面有所创新或推广则最好，</a:t>
            </a:r>
            <a:endParaRPr lang="en-US" altLang="zh-CN" dirty="0" smtClean="0"/>
          </a:p>
          <a:p>
            <a:pPr algn="l"/>
            <a:r>
              <a:rPr lang="en-US" altLang="zh-CN" dirty="0"/>
              <a:t> </a:t>
            </a:r>
            <a:r>
              <a:rPr lang="en-US" altLang="zh-CN" dirty="0" smtClean="0"/>
              <a:t>         </a:t>
            </a:r>
            <a:r>
              <a:rPr lang="zh-CN" altLang="en-US" dirty="0" smtClean="0"/>
              <a:t>通过这种方式使自己更深地理解当代计算机安全领域是如何实现安全</a:t>
            </a:r>
            <a:endParaRPr lang="en-US" altLang="zh-CN" dirty="0" smtClean="0"/>
          </a:p>
          <a:p>
            <a:pPr algn="l"/>
            <a:r>
              <a:rPr lang="en-US" altLang="zh-CN" dirty="0"/>
              <a:t> </a:t>
            </a:r>
            <a:r>
              <a:rPr lang="en-US" altLang="zh-CN" dirty="0" smtClean="0"/>
              <a:t>         </a:t>
            </a:r>
            <a:r>
              <a:rPr lang="zh-CN" altLang="en-US" dirty="0" smtClean="0"/>
              <a:t>证明的。</a:t>
            </a:r>
            <a:endParaRPr lang="en-US" altLang="zh-CN" dirty="0" smtClean="0"/>
          </a:p>
          <a:p>
            <a:pPr algn="l"/>
            <a:endParaRPr lang="zh-CN" altLang="en-US" dirty="0"/>
          </a:p>
        </p:txBody>
      </p:sp>
    </p:spTree>
    <p:extLst>
      <p:ext uri="{BB962C8B-B14F-4D97-AF65-F5344CB8AC3E}">
        <p14:creationId xmlns:p14="http://schemas.microsoft.com/office/powerpoint/2010/main" val="2192972219"/>
      </p:ext>
    </p:extLst>
  </p:cSld>
  <p:clrMapOvr>
    <a:masterClrMapping/>
  </p:clrMapOvr>
  <mc:AlternateContent xmlns:mc="http://schemas.openxmlformats.org/markup-compatibility/2006" xmlns:p14="http://schemas.microsoft.com/office/powerpoint/2010/main">
    <mc:Choice Requires="p14">
      <p:transition spd="slow" p14:dur="999" advTm="368157"/>
    </mc:Choice>
    <mc:Fallback xmlns="">
      <p:transition spd="slow" advTm="368157"/>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54.3|12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TotalTime>
  <Words>488</Words>
  <Application>Microsoft Office PowerPoint</Application>
  <PresentationFormat>全屏显示(4:3)</PresentationFormat>
  <Paragraphs>44</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流畅</vt:lpstr>
      <vt:lpstr>网络空间安全  – 理论与应用</vt:lpstr>
      <vt:lpstr>数字签名方案(5)</vt:lpstr>
      <vt:lpstr>数字签名方案(6)</vt:lpstr>
      <vt:lpstr>数字签名方案(7)</vt:lpstr>
      <vt:lpstr>数字签名方案(8)</vt:lpstr>
      <vt:lpstr>附：大作业的要求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  – 计算机密码学理论与应用</dc:title>
  <dc:creator>Windows 用户</dc:creator>
  <cp:lastModifiedBy>Windows 用户</cp:lastModifiedBy>
  <cp:revision>18</cp:revision>
  <dcterms:created xsi:type="dcterms:W3CDTF">2020-05-02T12:11:09Z</dcterms:created>
  <dcterms:modified xsi:type="dcterms:W3CDTF">2023-05-11T13:01:43Z</dcterms:modified>
</cp:coreProperties>
</file>