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xml" ContentType="application/vnd.openxmlformats-officedocument.presentationml.tags+xml"/>
  <Override PartName="/ppt/notesSlides/notesSlide3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 id="2147483690" r:id="rId3"/>
    <p:sldMasterId id="2147483696" r:id="rId4"/>
    <p:sldMasterId id="2147483735" r:id="rId5"/>
  </p:sldMasterIdLst>
  <p:notesMasterIdLst>
    <p:notesMasterId r:id="rId50"/>
  </p:notesMasterIdLst>
  <p:handoutMasterIdLst>
    <p:handoutMasterId r:id="rId51"/>
  </p:handoutMasterIdLst>
  <p:sldIdLst>
    <p:sldId id="663" r:id="rId6"/>
    <p:sldId id="664" r:id="rId7"/>
    <p:sldId id="630" r:id="rId8"/>
    <p:sldId id="644" r:id="rId9"/>
    <p:sldId id="657" r:id="rId10"/>
    <p:sldId id="671" r:id="rId11"/>
    <p:sldId id="733" r:id="rId12"/>
    <p:sldId id="655" r:id="rId13"/>
    <p:sldId id="660" r:id="rId14"/>
    <p:sldId id="661" r:id="rId15"/>
    <p:sldId id="678" r:id="rId16"/>
    <p:sldId id="734" r:id="rId17"/>
    <p:sldId id="721" r:id="rId18"/>
    <p:sldId id="722" r:id="rId19"/>
    <p:sldId id="723" r:id="rId20"/>
    <p:sldId id="724" r:id="rId21"/>
    <p:sldId id="725" r:id="rId22"/>
    <p:sldId id="732" r:id="rId23"/>
    <p:sldId id="726" r:id="rId24"/>
    <p:sldId id="727" r:id="rId25"/>
    <p:sldId id="728" r:id="rId26"/>
    <p:sldId id="729" r:id="rId27"/>
    <p:sldId id="730" r:id="rId28"/>
    <p:sldId id="731" r:id="rId29"/>
    <p:sldId id="735" r:id="rId30"/>
    <p:sldId id="736" r:id="rId31"/>
    <p:sldId id="737" r:id="rId32"/>
    <p:sldId id="738" r:id="rId33"/>
    <p:sldId id="739" r:id="rId34"/>
    <p:sldId id="740" r:id="rId35"/>
    <p:sldId id="741" r:id="rId36"/>
    <p:sldId id="742" r:id="rId37"/>
    <p:sldId id="743" r:id="rId38"/>
    <p:sldId id="744" r:id="rId39"/>
    <p:sldId id="745" r:id="rId40"/>
    <p:sldId id="746" r:id="rId41"/>
    <p:sldId id="747" r:id="rId42"/>
    <p:sldId id="748" r:id="rId43"/>
    <p:sldId id="749" r:id="rId44"/>
    <p:sldId id="750" r:id="rId45"/>
    <p:sldId id="751" r:id="rId46"/>
    <p:sldId id="752" r:id="rId47"/>
    <p:sldId id="753" r:id="rId48"/>
    <p:sldId id="719" r:id="rId49"/>
  </p:sldIdLst>
  <p:sldSz cx="9144000" cy="5719763"/>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1">
          <p15:clr>
            <a:srgbClr val="A4A3A4"/>
          </p15:clr>
        </p15:guide>
        <p15:guide id="2" pos="287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4" clrIdx="0"/>
  <p:cmAuthor id="1" name="tomas" initials="t" lastIdx="3" clrIdx="1"/>
  <p:cmAuthor id="2" name="Haodi" initials="HL" lastIdx="4" clrIdx="2"/>
  <p:cmAuthor id="3" name="Microsoft 帐户" initials="M帐"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7E7E7E"/>
    <a:srgbClr val="000000"/>
    <a:srgbClr val="FFFFFF"/>
    <a:srgbClr val="0000FF"/>
    <a:srgbClr val="7373FF"/>
    <a:srgbClr val="E5C1AD"/>
    <a:srgbClr val="E7D8CF"/>
    <a:srgbClr val="FFFF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6534" autoAdjust="0"/>
  </p:normalViewPr>
  <p:slideViewPr>
    <p:cSldViewPr>
      <p:cViewPr varScale="1">
        <p:scale>
          <a:sx n="116" d="100"/>
          <a:sy n="116" d="100"/>
        </p:scale>
        <p:origin x="701" y="91"/>
      </p:cViewPr>
      <p:guideLst>
        <p:guide orient="horz" pos="1951"/>
        <p:guide pos="287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何 羽鑫" userId="b38e3e78d0e39cf3" providerId="LiveId" clId="{50D1BA93-2322-4F4A-93A1-6C35B89F44F6}"/>
    <pc:docChg chg="undo custSel addSld delSld modSld">
      <pc:chgData name="何 羽鑫" userId="b38e3e78d0e39cf3" providerId="LiveId" clId="{50D1BA93-2322-4F4A-93A1-6C35B89F44F6}" dt="2023-08-28T11:05:42.271" v="59"/>
      <pc:docMkLst>
        <pc:docMk/>
      </pc:docMkLst>
      <pc:sldChg chg="modSp mod">
        <pc:chgData name="何 羽鑫" userId="b38e3e78d0e39cf3" providerId="LiveId" clId="{50D1BA93-2322-4F4A-93A1-6C35B89F44F6}" dt="2023-08-28T10:58:36.614" v="9" actId="20577"/>
        <pc:sldMkLst>
          <pc:docMk/>
          <pc:sldMk cId="0" sldId="663"/>
        </pc:sldMkLst>
        <pc:spChg chg="mod">
          <ac:chgData name="何 羽鑫" userId="b38e3e78d0e39cf3" providerId="LiveId" clId="{50D1BA93-2322-4F4A-93A1-6C35B89F44F6}" dt="2023-08-28T10:58:26.149" v="7" actId="20577"/>
          <ac:spMkLst>
            <pc:docMk/>
            <pc:sldMk cId="0" sldId="663"/>
            <ac:spMk id="2" creationId="{00000000-0000-0000-0000-000000000000}"/>
          </ac:spMkLst>
        </pc:spChg>
        <pc:spChg chg="mod">
          <ac:chgData name="何 羽鑫" userId="b38e3e78d0e39cf3" providerId="LiveId" clId="{50D1BA93-2322-4F4A-93A1-6C35B89F44F6}" dt="2023-08-28T10:58:36.614" v="9" actId="20577"/>
          <ac:spMkLst>
            <pc:docMk/>
            <pc:sldMk cId="0" sldId="663"/>
            <ac:spMk id="3" creationId="{00000000-0000-0000-0000-000000000000}"/>
          </ac:spMkLst>
        </pc:spChg>
      </pc:sldChg>
      <pc:sldChg chg="addSp modSp mod">
        <pc:chgData name="何 羽鑫" userId="b38e3e78d0e39cf3" providerId="LiveId" clId="{50D1BA93-2322-4F4A-93A1-6C35B89F44F6}" dt="2023-08-28T10:59:23.498" v="16" actId="207"/>
        <pc:sldMkLst>
          <pc:docMk/>
          <pc:sldMk cId="0" sldId="664"/>
        </pc:sldMkLst>
        <pc:spChg chg="mod">
          <ac:chgData name="何 羽鑫" userId="b38e3e78d0e39cf3" providerId="LiveId" clId="{50D1BA93-2322-4F4A-93A1-6C35B89F44F6}" dt="2023-08-28T10:59:11.331" v="15" actId="108"/>
          <ac:spMkLst>
            <pc:docMk/>
            <pc:sldMk cId="0" sldId="664"/>
            <ac:spMk id="3" creationId="{5CDDF7BC-3CDB-2C81-1481-EB4120488F89}"/>
          </ac:spMkLst>
        </pc:spChg>
        <pc:spChg chg="mod">
          <ac:chgData name="何 羽鑫" userId="b38e3e78d0e39cf3" providerId="LiveId" clId="{50D1BA93-2322-4F4A-93A1-6C35B89F44F6}" dt="2023-08-28T10:59:23.498" v="16" actId="207"/>
          <ac:spMkLst>
            <pc:docMk/>
            <pc:sldMk cId="0" sldId="664"/>
            <ac:spMk id="13" creationId="{ACC661DB-BB06-3173-EF5D-D06C5AC66CE0}"/>
          </ac:spMkLst>
        </pc:spChg>
        <pc:spChg chg="mod">
          <ac:chgData name="何 羽鑫" userId="b38e3e78d0e39cf3" providerId="LiveId" clId="{50D1BA93-2322-4F4A-93A1-6C35B89F44F6}" dt="2023-08-28T10:58:56.082" v="11"/>
          <ac:spMkLst>
            <pc:docMk/>
            <pc:sldMk cId="0" sldId="664"/>
            <ac:spMk id="14" creationId="{901A2EE4-B25A-711B-02B2-F5B4CB168C7D}"/>
          </ac:spMkLst>
        </pc:spChg>
        <pc:spChg chg="mod">
          <ac:chgData name="何 羽鑫" userId="b38e3e78d0e39cf3" providerId="LiveId" clId="{50D1BA93-2322-4F4A-93A1-6C35B89F44F6}" dt="2023-08-28T10:59:05.698" v="13" actId="20577"/>
          <ac:spMkLst>
            <pc:docMk/>
            <pc:sldMk cId="0" sldId="664"/>
            <ac:spMk id="15" creationId="{F5C71011-0F04-4D55-9C94-2CC1AB9EAE85}"/>
          </ac:spMkLst>
        </pc:spChg>
        <pc:spChg chg="mod">
          <ac:chgData name="何 羽鑫" userId="b38e3e78d0e39cf3" providerId="LiveId" clId="{50D1BA93-2322-4F4A-93A1-6C35B89F44F6}" dt="2023-08-28T10:58:56.082" v="11"/>
          <ac:spMkLst>
            <pc:docMk/>
            <pc:sldMk cId="0" sldId="664"/>
            <ac:spMk id="18" creationId="{AA1B19FC-6A85-53A1-CC65-CE8FF7394EFE}"/>
          </ac:spMkLst>
        </pc:spChg>
        <pc:spChg chg="mod">
          <ac:chgData name="何 羽鑫" userId="b38e3e78d0e39cf3" providerId="LiveId" clId="{50D1BA93-2322-4F4A-93A1-6C35B89F44F6}" dt="2023-08-28T10:58:56.082" v="11"/>
          <ac:spMkLst>
            <pc:docMk/>
            <pc:sldMk cId="0" sldId="664"/>
            <ac:spMk id="20" creationId="{36FD89BA-3D1D-63A7-1D5B-84704EEC6FB4}"/>
          </ac:spMkLst>
        </pc:spChg>
        <pc:spChg chg="mod">
          <ac:chgData name="何 羽鑫" userId="b38e3e78d0e39cf3" providerId="LiveId" clId="{50D1BA93-2322-4F4A-93A1-6C35B89F44F6}" dt="2023-08-28T10:58:56.082" v="11"/>
          <ac:spMkLst>
            <pc:docMk/>
            <pc:sldMk cId="0" sldId="664"/>
            <ac:spMk id="21" creationId="{CC5CAE06-D2D3-685F-F4C7-C96B11241F28}"/>
          </ac:spMkLst>
        </pc:spChg>
        <pc:spChg chg="mod">
          <ac:chgData name="何 羽鑫" userId="b38e3e78d0e39cf3" providerId="LiveId" clId="{50D1BA93-2322-4F4A-93A1-6C35B89F44F6}" dt="2023-08-28T10:59:07.023" v="14" actId="20577"/>
          <ac:spMkLst>
            <pc:docMk/>
            <pc:sldMk cId="0" sldId="664"/>
            <ac:spMk id="22" creationId="{8484199F-1B35-879A-FF16-2AE1782720C7}"/>
          </ac:spMkLst>
        </pc:spChg>
        <pc:grpChg chg="add mod">
          <ac:chgData name="何 羽鑫" userId="b38e3e78d0e39cf3" providerId="LiveId" clId="{50D1BA93-2322-4F4A-93A1-6C35B89F44F6}" dt="2023-08-28T10:59:03.339" v="12" actId="1076"/>
          <ac:grpSpMkLst>
            <pc:docMk/>
            <pc:sldMk cId="0" sldId="664"/>
            <ac:grpSpMk id="2" creationId="{CEBA759A-64C2-17F4-DFA5-20AB79A1DC6D}"/>
          </ac:grpSpMkLst>
        </pc:grpChg>
        <pc:grpChg chg="add mod">
          <ac:chgData name="何 羽鑫" userId="b38e3e78d0e39cf3" providerId="LiveId" clId="{50D1BA93-2322-4F4A-93A1-6C35B89F44F6}" dt="2023-08-28T10:59:03.339" v="12" actId="1076"/>
          <ac:grpSpMkLst>
            <pc:docMk/>
            <pc:sldMk cId="0" sldId="664"/>
            <ac:grpSpMk id="16" creationId="{0A3A8B1D-8C39-19FB-C296-E8DAA39DBD11}"/>
          </ac:grpSpMkLst>
        </pc:grpChg>
        <pc:grpChg chg="mod">
          <ac:chgData name="何 羽鑫" userId="b38e3e78d0e39cf3" providerId="LiveId" clId="{50D1BA93-2322-4F4A-93A1-6C35B89F44F6}" dt="2023-08-28T10:58:45.947" v="10" actId="1076"/>
          <ac:grpSpMkLst>
            <pc:docMk/>
            <pc:sldMk cId="0" sldId="664"/>
            <ac:grpSpMk id="17" creationId="{00000000-0000-0000-0000-000000000000}"/>
          </ac:grpSpMkLst>
        </pc:grpChg>
        <pc:grpChg chg="mod">
          <ac:chgData name="何 羽鑫" userId="b38e3e78d0e39cf3" providerId="LiveId" clId="{50D1BA93-2322-4F4A-93A1-6C35B89F44F6}" dt="2023-08-28T10:58:45.947" v="10" actId="1076"/>
          <ac:grpSpMkLst>
            <pc:docMk/>
            <pc:sldMk cId="0" sldId="664"/>
            <ac:grpSpMk id="19" creationId="{00000000-0000-0000-0000-000000000000}"/>
          </ac:grpSpMkLst>
        </pc:grpChg>
      </pc:sldChg>
      <pc:sldChg chg="del">
        <pc:chgData name="何 羽鑫" userId="b38e3e78d0e39cf3" providerId="LiveId" clId="{50D1BA93-2322-4F4A-93A1-6C35B89F44F6}" dt="2023-08-28T11:00:10.015" v="24" actId="47"/>
        <pc:sldMkLst>
          <pc:docMk/>
          <pc:sldMk cId="2865603418" sldId="720"/>
        </pc:sldMkLst>
      </pc:sldChg>
      <pc:sldChg chg="modSp add mod">
        <pc:chgData name="何 羽鑫" userId="b38e3e78d0e39cf3" providerId="LiveId" clId="{50D1BA93-2322-4F4A-93A1-6C35B89F44F6}" dt="2023-08-28T11:00:05.485" v="23" actId="108"/>
        <pc:sldMkLst>
          <pc:docMk/>
          <pc:sldMk cId="3406638575" sldId="734"/>
        </pc:sldMkLst>
        <pc:spChg chg="mod">
          <ac:chgData name="何 羽鑫" userId="b38e3e78d0e39cf3" providerId="LiveId" clId="{50D1BA93-2322-4F4A-93A1-6C35B89F44F6}" dt="2023-08-28T11:00:05.485" v="23" actId="108"/>
          <ac:spMkLst>
            <pc:docMk/>
            <pc:sldMk cId="3406638575" sldId="734"/>
            <ac:spMk id="5" creationId="{00000000-0000-0000-0000-000000000000}"/>
          </ac:spMkLst>
        </pc:spChg>
        <pc:spChg chg="mod">
          <ac:chgData name="何 羽鑫" userId="b38e3e78d0e39cf3" providerId="LiveId" clId="{50D1BA93-2322-4F4A-93A1-6C35B89F44F6}" dt="2023-08-28T11:00:01.394" v="22" actId="207"/>
          <ac:spMkLst>
            <pc:docMk/>
            <pc:sldMk cId="3406638575" sldId="734"/>
            <ac:spMk id="6" creationId="{00000000-0000-0000-0000-000000000000}"/>
          </ac:spMkLst>
        </pc:spChg>
        <pc:spChg chg="mod">
          <ac:chgData name="何 羽鑫" userId="b38e3e78d0e39cf3" providerId="LiveId" clId="{50D1BA93-2322-4F4A-93A1-6C35B89F44F6}" dt="2023-08-28T10:59:53.776" v="20" actId="108"/>
          <ac:spMkLst>
            <pc:docMk/>
            <pc:sldMk cId="3406638575" sldId="734"/>
            <ac:spMk id="9" creationId="{00000000-0000-0000-0000-000000000000}"/>
          </ac:spMkLst>
        </pc:spChg>
        <pc:spChg chg="mod">
          <ac:chgData name="何 羽鑫" userId="b38e3e78d0e39cf3" providerId="LiveId" clId="{50D1BA93-2322-4F4A-93A1-6C35B89F44F6}" dt="2023-08-28T10:59:57.497" v="21" actId="207"/>
          <ac:spMkLst>
            <pc:docMk/>
            <pc:sldMk cId="3406638575" sldId="734"/>
            <ac:spMk id="10" creationId="{00000000-0000-0000-0000-000000000000}"/>
          </ac:spMkLst>
        </pc:spChg>
        <pc:spChg chg="mod">
          <ac:chgData name="何 羽鑫" userId="b38e3e78d0e39cf3" providerId="LiveId" clId="{50D1BA93-2322-4F4A-93A1-6C35B89F44F6}" dt="2023-08-28T10:59:53.776" v="20" actId="108"/>
          <ac:spMkLst>
            <pc:docMk/>
            <pc:sldMk cId="3406638575" sldId="734"/>
            <ac:spMk id="11" creationId="{00000000-0000-0000-0000-000000000000}"/>
          </ac:spMkLst>
        </pc:spChg>
        <pc:spChg chg="mod">
          <ac:chgData name="何 羽鑫" userId="b38e3e78d0e39cf3" providerId="LiveId" clId="{50D1BA93-2322-4F4A-93A1-6C35B89F44F6}" dt="2023-08-28T10:59:53.776" v="20" actId="108"/>
          <ac:spMkLst>
            <pc:docMk/>
            <pc:sldMk cId="3406638575" sldId="734"/>
            <ac:spMk id="12" creationId="{00000000-0000-0000-0000-000000000000}"/>
          </ac:spMkLst>
        </pc:spChg>
      </pc:sldChg>
      <pc:sldChg chg="modSp add mod">
        <pc:chgData name="何 羽鑫" userId="b38e3e78d0e39cf3" providerId="LiveId" clId="{50D1BA93-2322-4F4A-93A1-6C35B89F44F6}" dt="2023-08-28T11:01:30.079" v="29" actId="207"/>
        <pc:sldMkLst>
          <pc:docMk/>
          <pc:sldMk cId="3080552509" sldId="735"/>
        </pc:sldMkLst>
        <pc:spChg chg="mod">
          <ac:chgData name="何 羽鑫" userId="b38e3e78d0e39cf3" providerId="LiveId" clId="{50D1BA93-2322-4F4A-93A1-6C35B89F44F6}" dt="2023-08-28T11:01:23.454" v="28" actId="207"/>
          <ac:spMkLst>
            <pc:docMk/>
            <pc:sldMk cId="3080552509" sldId="735"/>
            <ac:spMk id="3" creationId="{5CDDF7BC-3CDB-2C81-1481-EB4120488F89}"/>
          </ac:spMkLst>
        </pc:spChg>
        <pc:spChg chg="mod">
          <ac:chgData name="何 羽鑫" userId="b38e3e78d0e39cf3" providerId="LiveId" clId="{50D1BA93-2322-4F4A-93A1-6C35B89F44F6}" dt="2023-08-28T11:01:06.413" v="26" actId="108"/>
          <ac:spMkLst>
            <pc:docMk/>
            <pc:sldMk cId="3080552509" sldId="735"/>
            <ac:spMk id="9" creationId="{00000000-0000-0000-0000-000000000000}"/>
          </ac:spMkLst>
        </pc:spChg>
        <pc:spChg chg="mod">
          <ac:chgData name="何 羽鑫" userId="b38e3e78d0e39cf3" providerId="LiveId" clId="{50D1BA93-2322-4F4A-93A1-6C35B89F44F6}" dt="2023-08-28T11:01:14.322" v="27" actId="207"/>
          <ac:spMkLst>
            <pc:docMk/>
            <pc:sldMk cId="3080552509" sldId="735"/>
            <ac:spMk id="10" creationId="{00000000-0000-0000-0000-000000000000}"/>
          </ac:spMkLst>
        </pc:spChg>
        <pc:spChg chg="mod">
          <ac:chgData name="何 羽鑫" userId="b38e3e78d0e39cf3" providerId="LiveId" clId="{50D1BA93-2322-4F4A-93A1-6C35B89F44F6}" dt="2023-08-28T11:01:30.079" v="29" actId="207"/>
          <ac:spMkLst>
            <pc:docMk/>
            <pc:sldMk cId="3080552509" sldId="735"/>
            <ac:spMk id="13" creationId="{ACC661DB-BB06-3173-EF5D-D06C5AC66CE0}"/>
          </ac:spMkLst>
        </pc:spChg>
      </pc:sldChg>
      <pc:sldChg chg="add del">
        <pc:chgData name="何 羽鑫" userId="b38e3e78d0e39cf3" providerId="LiveId" clId="{50D1BA93-2322-4F4A-93A1-6C35B89F44F6}" dt="2023-08-28T11:02:14.017" v="31" actId="47"/>
        <pc:sldMkLst>
          <pc:docMk/>
          <pc:sldMk cId="2804348169" sldId="736"/>
        </pc:sldMkLst>
      </pc:sldChg>
      <pc:sldChg chg="addSp delSp modSp mod delAnim">
        <pc:chgData name="何 羽鑫" userId="b38e3e78d0e39cf3" providerId="LiveId" clId="{50D1BA93-2322-4F4A-93A1-6C35B89F44F6}" dt="2023-08-28T11:03:46.753" v="39" actId="1076"/>
        <pc:sldMkLst>
          <pc:docMk/>
          <pc:sldMk cId="129372312" sldId="745"/>
        </pc:sldMkLst>
        <pc:spChg chg="mod">
          <ac:chgData name="何 羽鑫" userId="b38e3e78d0e39cf3" providerId="LiveId" clId="{50D1BA93-2322-4F4A-93A1-6C35B89F44F6}" dt="2023-08-28T11:03:46.753" v="39" actId="1076"/>
          <ac:spMkLst>
            <pc:docMk/>
            <pc:sldMk cId="129372312" sldId="745"/>
            <ac:spMk id="10" creationId="{A2CC1034-11EB-6584-16A9-DF1F5CEF1C9C}"/>
          </ac:spMkLst>
        </pc:spChg>
        <pc:picChg chg="add del mod">
          <ac:chgData name="何 羽鑫" userId="b38e3e78d0e39cf3" providerId="LiveId" clId="{50D1BA93-2322-4F4A-93A1-6C35B89F44F6}" dt="2023-08-28T11:03:37.573" v="38" actId="22"/>
          <ac:picMkLst>
            <pc:docMk/>
            <pc:sldMk cId="129372312" sldId="745"/>
            <ac:picMk id="4" creationId="{167DF2C1-1148-ECFC-E9AC-1CCD746D40A4}"/>
          </ac:picMkLst>
        </pc:picChg>
        <pc:picChg chg="mod">
          <ac:chgData name="何 羽鑫" userId="b38e3e78d0e39cf3" providerId="LiveId" clId="{50D1BA93-2322-4F4A-93A1-6C35B89F44F6}" dt="2023-08-28T11:03:46.753" v="39" actId="1076"/>
          <ac:picMkLst>
            <pc:docMk/>
            <pc:sldMk cId="129372312" sldId="745"/>
            <ac:picMk id="9" creationId="{A32F82F6-859B-ECC2-D83F-ACC629C8A46C}"/>
          </ac:picMkLst>
        </pc:picChg>
        <pc:picChg chg="del">
          <ac:chgData name="何 羽鑫" userId="b38e3e78d0e39cf3" providerId="LiveId" clId="{50D1BA93-2322-4F4A-93A1-6C35B89F44F6}" dt="2023-08-28T11:02:42.639" v="32" actId="478"/>
          <ac:picMkLst>
            <pc:docMk/>
            <pc:sldMk cId="129372312" sldId="745"/>
            <ac:picMk id="12" creationId="{679E0E5C-8FAD-546B-0176-081F30EA90E8}"/>
          </ac:picMkLst>
        </pc:picChg>
      </pc:sldChg>
      <pc:sldChg chg="addSp delSp modSp add mod">
        <pc:chgData name="何 羽鑫" userId="b38e3e78d0e39cf3" providerId="LiveId" clId="{50D1BA93-2322-4F4A-93A1-6C35B89F44F6}" dt="2023-08-28T11:04:41.500" v="53" actId="1076"/>
        <pc:sldMkLst>
          <pc:docMk/>
          <pc:sldMk cId="3277877858" sldId="746"/>
        </pc:sldMkLst>
        <pc:spChg chg="mod">
          <ac:chgData name="何 羽鑫" userId="b38e3e78d0e39cf3" providerId="LiveId" clId="{50D1BA93-2322-4F4A-93A1-6C35B89F44F6}" dt="2023-08-28T11:03:54.341" v="47" actId="20577"/>
          <ac:spMkLst>
            <pc:docMk/>
            <pc:sldMk cId="3277877858" sldId="746"/>
            <ac:spMk id="3" creationId="{00000000-0000-0000-0000-000000000000}"/>
          </ac:spMkLst>
        </pc:spChg>
        <pc:spChg chg="del">
          <ac:chgData name="何 羽鑫" userId="b38e3e78d0e39cf3" providerId="LiveId" clId="{50D1BA93-2322-4F4A-93A1-6C35B89F44F6}" dt="2023-08-28T11:03:56.737" v="48" actId="478"/>
          <ac:spMkLst>
            <pc:docMk/>
            <pc:sldMk cId="3277877858" sldId="746"/>
            <ac:spMk id="10" creationId="{A2CC1034-11EB-6584-16A9-DF1F5CEF1C9C}"/>
          </ac:spMkLst>
        </pc:spChg>
        <pc:picChg chg="add mod">
          <ac:chgData name="何 羽鑫" userId="b38e3e78d0e39cf3" providerId="LiveId" clId="{50D1BA93-2322-4F4A-93A1-6C35B89F44F6}" dt="2023-08-28T11:04:41.500" v="53" actId="1076"/>
          <ac:picMkLst>
            <pc:docMk/>
            <pc:sldMk cId="3277877858" sldId="746"/>
            <ac:picMk id="4" creationId="{6F75C077-FCE2-9F12-9902-6B0767D0DFE4}"/>
          </ac:picMkLst>
        </pc:picChg>
        <pc:picChg chg="del">
          <ac:chgData name="何 羽鑫" userId="b38e3e78d0e39cf3" providerId="LiveId" clId="{50D1BA93-2322-4F4A-93A1-6C35B89F44F6}" dt="2023-08-28T11:03:56.737" v="48" actId="478"/>
          <ac:picMkLst>
            <pc:docMk/>
            <pc:sldMk cId="3277877858" sldId="746"/>
            <ac:picMk id="9" creationId="{A32F82F6-859B-ECC2-D83F-ACC629C8A46C}"/>
          </ac:picMkLst>
        </pc:picChg>
      </pc:sldChg>
      <pc:sldChg chg="modSp add mod">
        <pc:chgData name="何 羽鑫" userId="b38e3e78d0e39cf3" providerId="LiveId" clId="{50D1BA93-2322-4F4A-93A1-6C35B89F44F6}" dt="2023-08-28T11:05:18.934" v="58" actId="207"/>
        <pc:sldMkLst>
          <pc:docMk/>
          <pc:sldMk cId="3544061533" sldId="747"/>
        </pc:sldMkLst>
        <pc:spChg chg="mod">
          <ac:chgData name="何 羽鑫" userId="b38e3e78d0e39cf3" providerId="LiveId" clId="{50D1BA93-2322-4F4A-93A1-6C35B89F44F6}" dt="2023-08-28T11:05:05.146" v="55" actId="108"/>
          <ac:spMkLst>
            <pc:docMk/>
            <pc:sldMk cId="3544061533" sldId="747"/>
            <ac:spMk id="3" creationId="{5CDDF7BC-3CDB-2C81-1481-EB4120488F89}"/>
          </ac:spMkLst>
        </pc:spChg>
        <pc:spChg chg="mod">
          <ac:chgData name="何 羽鑫" userId="b38e3e78d0e39cf3" providerId="LiveId" clId="{50D1BA93-2322-4F4A-93A1-6C35B89F44F6}" dt="2023-08-28T11:05:10.348" v="56" actId="207"/>
          <ac:spMkLst>
            <pc:docMk/>
            <pc:sldMk cId="3544061533" sldId="747"/>
            <ac:spMk id="13" creationId="{ACC661DB-BB06-3173-EF5D-D06C5AC66CE0}"/>
          </ac:spMkLst>
        </pc:spChg>
        <pc:spChg chg="mod">
          <ac:chgData name="何 羽鑫" userId="b38e3e78d0e39cf3" providerId="LiveId" clId="{50D1BA93-2322-4F4A-93A1-6C35B89F44F6}" dt="2023-08-28T11:05:13.213" v="57" actId="207"/>
          <ac:spMkLst>
            <pc:docMk/>
            <pc:sldMk cId="3544061533" sldId="747"/>
            <ac:spMk id="18" creationId="{AA1B19FC-6A85-53A1-CC65-CE8FF7394EFE}"/>
          </ac:spMkLst>
        </pc:spChg>
        <pc:spChg chg="mod">
          <ac:chgData name="何 羽鑫" userId="b38e3e78d0e39cf3" providerId="LiveId" clId="{50D1BA93-2322-4F4A-93A1-6C35B89F44F6}" dt="2023-08-28T11:05:18.934" v="58" actId="207"/>
          <ac:spMkLst>
            <pc:docMk/>
            <pc:sldMk cId="3544061533" sldId="747"/>
            <ac:spMk id="20" creationId="{36FD89BA-3D1D-63A7-1D5B-84704EEC6FB4}"/>
          </ac:spMkLst>
        </pc:spChg>
      </pc:sldChg>
      <pc:sldChg chg="add">
        <pc:chgData name="何 羽鑫" userId="b38e3e78d0e39cf3" providerId="LiveId" clId="{50D1BA93-2322-4F4A-93A1-6C35B89F44F6}" dt="2023-08-28T11:05:42.271" v="59"/>
        <pc:sldMkLst>
          <pc:docMk/>
          <pc:sldMk cId="4287008629" sldId="748"/>
        </pc:sldMkLst>
      </pc:sldChg>
      <pc:sldChg chg="add">
        <pc:chgData name="何 羽鑫" userId="b38e3e78d0e39cf3" providerId="LiveId" clId="{50D1BA93-2322-4F4A-93A1-6C35B89F44F6}" dt="2023-08-28T11:05:42.271" v="59"/>
        <pc:sldMkLst>
          <pc:docMk/>
          <pc:sldMk cId="1960989657" sldId="749"/>
        </pc:sldMkLst>
      </pc:sldChg>
      <pc:sldChg chg="add">
        <pc:chgData name="何 羽鑫" userId="b38e3e78d0e39cf3" providerId="LiveId" clId="{50D1BA93-2322-4F4A-93A1-6C35B89F44F6}" dt="2023-08-28T11:05:42.271" v="59"/>
        <pc:sldMkLst>
          <pc:docMk/>
          <pc:sldMk cId="3359852042" sldId="750"/>
        </pc:sldMkLst>
      </pc:sldChg>
      <pc:sldChg chg="add">
        <pc:chgData name="何 羽鑫" userId="b38e3e78d0e39cf3" providerId="LiveId" clId="{50D1BA93-2322-4F4A-93A1-6C35B89F44F6}" dt="2023-08-28T11:05:42.271" v="59"/>
        <pc:sldMkLst>
          <pc:docMk/>
          <pc:sldMk cId="629449495" sldId="751"/>
        </pc:sldMkLst>
      </pc:sldChg>
      <pc:sldChg chg="add">
        <pc:chgData name="何 羽鑫" userId="b38e3e78d0e39cf3" providerId="LiveId" clId="{50D1BA93-2322-4F4A-93A1-6C35B89F44F6}" dt="2023-08-28T11:05:42.271" v="59"/>
        <pc:sldMkLst>
          <pc:docMk/>
          <pc:sldMk cId="4280556638" sldId="752"/>
        </pc:sldMkLst>
      </pc:sldChg>
      <pc:sldChg chg="add">
        <pc:chgData name="何 羽鑫" userId="b38e3e78d0e39cf3" providerId="LiveId" clId="{50D1BA93-2322-4F4A-93A1-6C35B89F44F6}" dt="2023-08-28T11:05:42.271" v="59"/>
        <pc:sldMkLst>
          <pc:docMk/>
          <pc:sldMk cId="693875950" sldId="75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EBF64B-28C9-9640-97F7-DA7FA2F8E473}" type="datetime1">
              <a:rPr kumimoji="1" lang="en-US" altLang="zh-CN" smtClean="0"/>
              <a:t>8/28/2023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A8D972-C81E-C641-B35E-FA45DDFE8F42}"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994008-7CB9-9846-91AD-0BAEF5827B65}" type="datetime1">
              <a:rPr lang="en-US" altLang="zh-CN" smtClean="0"/>
              <a:t>8/28/2023</a:t>
            </a:fld>
            <a:endParaRPr lang="zh-CN" altLang="en-US"/>
          </a:p>
        </p:txBody>
      </p:sp>
      <p:sp>
        <p:nvSpPr>
          <p:cNvPr id="4" name="幻灯片图像占位符 3"/>
          <p:cNvSpPr>
            <a:spLocks noGrp="1" noRot="1" noChangeAspect="1"/>
          </p:cNvSpPr>
          <p:nvPr>
            <p:ph type="sldImg" idx="2"/>
          </p:nvPr>
        </p:nvSpPr>
        <p:spPr>
          <a:xfrm>
            <a:off x="688390" y="685800"/>
            <a:ext cx="5481221"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53584-D87C-46FF-8693-B5F79AF1C919}"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8975" y="685800"/>
            <a:ext cx="548005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altLang="zh-CN" sz="28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430287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186219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77119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71583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60740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065585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620070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952519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647892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070213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491962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1741237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1159180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504763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1227949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943112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1104830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altLang="zh-CN" sz="28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altLang="zh-CN" sz="2800" dirty="0"/>
          </a:p>
        </p:txBody>
      </p:sp>
    </p:spTree>
    <p:extLst>
      <p:ext uri="{BB962C8B-B14F-4D97-AF65-F5344CB8AC3E}">
        <p14:creationId xmlns:p14="http://schemas.microsoft.com/office/powerpoint/2010/main" val="4197332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altLang="zh-CN" sz="2800" dirty="0"/>
          </a:p>
        </p:txBody>
      </p:sp>
    </p:spTree>
    <p:extLst>
      <p:ext uri="{BB962C8B-B14F-4D97-AF65-F5344CB8AC3E}">
        <p14:creationId xmlns:p14="http://schemas.microsoft.com/office/powerpoint/2010/main" val="3853457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2430287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072807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8839415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547595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55337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1696643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685800"/>
            <a:ext cx="54800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extLst>
      <p:ext uri="{BB962C8B-B14F-4D97-AF65-F5344CB8AC3E}">
        <p14:creationId xmlns:p14="http://schemas.microsoft.com/office/powerpoint/2010/main" val="389712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altLang="zh-CN" sz="28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altLang="zh-CN" sz="28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altLang="zh-CN" sz="28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032"/>
            <a:ext cx="7772400" cy="1226178"/>
          </a:xfrm>
        </p:spPr>
        <p:txBody>
          <a:bodyPr/>
          <a:lstStyle/>
          <a:p>
            <a:r>
              <a:rPr lang="zh-CN" altLang="en-US"/>
              <a:t>单击此处编辑母版标题样式</a:t>
            </a:r>
          </a:p>
        </p:txBody>
      </p:sp>
      <p:sp>
        <p:nvSpPr>
          <p:cNvPr id="3" name="副标题 2"/>
          <p:cNvSpPr>
            <a:spLocks noGrp="1"/>
          </p:cNvSpPr>
          <p:nvPr>
            <p:ph type="subTitle" idx="1"/>
          </p:nvPr>
        </p:nvSpPr>
        <p:spPr>
          <a:xfrm>
            <a:off x="1371600" y="3241560"/>
            <a:ext cx="6400800" cy="1461880"/>
          </a:xfrm>
        </p:spPr>
        <p:txBody>
          <a:bodyPr/>
          <a:lstStyle>
            <a:lvl1pPr marL="0" indent="0" algn="ctr">
              <a:buNone/>
              <a:defRPr>
                <a:solidFill>
                  <a:schemeClr val="tx1">
                    <a:tint val="75000"/>
                  </a:schemeClr>
                </a:solidFill>
              </a:defRPr>
            </a:lvl1pPr>
            <a:lvl2pPr marL="381635" indent="0" algn="ctr">
              <a:buNone/>
              <a:defRPr>
                <a:solidFill>
                  <a:schemeClr val="tx1">
                    <a:tint val="75000"/>
                  </a:schemeClr>
                </a:solidFill>
              </a:defRPr>
            </a:lvl2pPr>
            <a:lvl3pPr marL="762635" indent="0" algn="ctr">
              <a:buNone/>
              <a:defRPr>
                <a:solidFill>
                  <a:schemeClr val="tx1">
                    <a:tint val="75000"/>
                  </a:schemeClr>
                </a:solidFill>
              </a:defRPr>
            </a:lvl3pPr>
            <a:lvl4pPr marL="1144270" indent="0" algn="ctr">
              <a:buNone/>
              <a:defRPr>
                <a:solidFill>
                  <a:schemeClr val="tx1">
                    <a:tint val="75000"/>
                  </a:schemeClr>
                </a:solidFill>
              </a:defRPr>
            </a:lvl4pPr>
            <a:lvl5pPr marL="1525270" indent="0" algn="ctr">
              <a:buNone/>
              <a:defRPr>
                <a:solidFill>
                  <a:schemeClr val="tx1">
                    <a:tint val="75000"/>
                  </a:schemeClr>
                </a:solidFill>
              </a:defRPr>
            </a:lvl5pPr>
            <a:lvl6pPr marL="1906905" indent="0" algn="ctr">
              <a:buNone/>
              <a:defRPr>
                <a:solidFill>
                  <a:schemeClr val="tx1">
                    <a:tint val="75000"/>
                  </a:schemeClr>
                </a:solidFill>
              </a:defRPr>
            </a:lvl6pPr>
            <a:lvl7pPr marL="2287905" indent="0" algn="ctr">
              <a:buNone/>
              <a:defRPr>
                <a:solidFill>
                  <a:schemeClr val="tx1">
                    <a:tint val="75000"/>
                  </a:schemeClr>
                </a:solidFill>
              </a:defRPr>
            </a:lvl7pPr>
            <a:lvl8pPr marL="2669540" indent="0" algn="ctr">
              <a:buNone/>
              <a:defRPr>
                <a:solidFill>
                  <a:schemeClr val="tx1">
                    <a:tint val="75000"/>
                  </a:schemeClr>
                </a:solidFill>
              </a:defRPr>
            </a:lvl8pPr>
            <a:lvl9pPr marL="3051175" indent="0" algn="ctr">
              <a:buNone/>
              <a:defRPr>
                <a:solidFill>
                  <a:schemeClr val="tx1">
                    <a:tint val="75000"/>
                  </a:schemeClr>
                </a:solidFill>
              </a:defRPr>
            </a:lvl9pPr>
          </a:lstStyle>
          <a:p>
            <a:r>
              <a:rPr lang="zh-CN" altLang="en-US" dirty="0"/>
              <a:t>单击此处编辑母版副标题样式</a:t>
            </a:r>
          </a:p>
        </p:txBody>
      </p:sp>
      <p:pic>
        <p:nvPicPr>
          <p:cNvPr id="1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49952"/>
            <a:ext cx="3933763" cy="64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37222"/>
            <a:ext cx="8421624" cy="720760"/>
          </a:xfrm>
        </p:spPr>
        <p:txBody>
          <a:bodyPr>
            <a:normAutofit/>
          </a:bodyPr>
          <a:lstStyle>
            <a:lvl1pPr algn="l">
              <a:defRPr sz="3005" b="1">
                <a:solidFill>
                  <a:srgbClr val="0000F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95536" y="878109"/>
            <a:ext cx="8421624" cy="4385640"/>
          </a:xfrm>
          <a:ln>
            <a:noFill/>
          </a:ln>
        </p:spPr>
        <p:txBody>
          <a:bodyPr/>
          <a:lstStyle>
            <a:lvl1pPr marL="285750" indent="-285750">
              <a:buFontTx/>
              <a:buBlip>
                <a:blip r:embed="rId2"/>
              </a:buBlip>
              <a:defRPr sz="2500" b="1">
                <a:latin typeface="微软雅黑" panose="020B0503020204020204" pitchFamily="34" charset="-122"/>
                <a:ea typeface="微软雅黑" panose="020B0503020204020204" pitchFamily="34" charset="-122"/>
              </a:defRPr>
            </a:lvl1pPr>
            <a:lvl2pPr marL="381635" indent="0">
              <a:buNone/>
              <a:defRPr/>
            </a:lvl2pPr>
            <a:lvl3pPr marL="762635" indent="-190500">
              <a:buFontTx/>
              <a:buBlip>
                <a:blip r:embed="rId3"/>
              </a:buBlip>
              <a:defRPr lang="zh-CN" altLang="en-US" sz="2170" b="1" kern="1200" dirty="0" smtClean="0">
                <a:solidFill>
                  <a:schemeClr val="tx1"/>
                </a:solidFill>
                <a:latin typeface="微软雅黑" panose="020B0503020204020204" pitchFamily="34" charset="-122"/>
                <a:ea typeface="微软雅黑" panose="020B0503020204020204" pitchFamily="34" charset="-122"/>
                <a:cs typeface="+mn-cs"/>
              </a:defRPr>
            </a:lvl3pPr>
            <a:lvl4pPr marL="1144270" indent="-190500">
              <a:buClr>
                <a:schemeClr val="accent6"/>
              </a:buClr>
              <a:buFont typeface="Wingdings" panose="05000000000000000000" pitchFamily="2" charset="2"/>
              <a:buChar char="Ø"/>
              <a:defRPr/>
            </a:lvl4pPr>
            <a:lvl5pPr marL="152527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灯片编号占位符 5"/>
          <p:cNvSpPr>
            <a:spLocks noGrp="1"/>
          </p:cNvSpPr>
          <p:nvPr>
            <p:ph type="sldNum" sz="quarter" idx="12"/>
          </p:nvPr>
        </p:nvSpPr>
        <p:spPr/>
        <p:txBody>
          <a:bodyPr/>
          <a:lstStyle/>
          <a:p>
            <a:pPr algn="l"/>
            <a:fld id="{CF751447-93B0-4F7F-8E43-F17BD1082DBA}" type="slidenum">
              <a:rPr lang="en-US" altLang="zh-CN" smtClean="0"/>
              <a:t>‹#›</a:t>
            </a:fld>
            <a:r>
              <a:rPr lang="en-US" altLang="zh-CN" dirty="0"/>
              <a:t>/25</a:t>
            </a:r>
            <a:endParaRPr lang="zh-CN" altLang="en-US" dirty="0"/>
          </a:p>
        </p:txBody>
      </p:sp>
      <p:sp>
        <p:nvSpPr>
          <p:cNvPr id="8" name="AutoShape 7"/>
          <p:cNvSpPr>
            <a:spLocks noChangeArrowheads="1"/>
          </p:cNvSpPr>
          <p:nvPr/>
        </p:nvSpPr>
        <p:spPr bwMode="auto">
          <a:xfrm>
            <a:off x="395536" y="757982"/>
            <a:ext cx="7772400" cy="9136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chemeClr val="accent2"/>
            </a:solidFill>
            <a:round/>
          </a:ln>
        </p:spPr>
        <p:txBody>
          <a:bodyPr/>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37222"/>
            <a:ext cx="8421624" cy="720760"/>
          </a:xfrm>
        </p:spPr>
        <p:txBody>
          <a:bodyPr>
            <a:normAutofit/>
          </a:bodyPr>
          <a:lstStyle>
            <a:lvl1pPr algn="l">
              <a:defRPr sz="3005" b="1">
                <a:solidFill>
                  <a:srgbClr val="0000F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95536" y="878109"/>
            <a:ext cx="8421624" cy="4385640"/>
          </a:xfrm>
          <a:ln>
            <a:noFill/>
          </a:ln>
        </p:spPr>
        <p:txBody>
          <a:bodyPr/>
          <a:lstStyle>
            <a:lvl1pPr marL="285750" indent="-285750">
              <a:buFontTx/>
              <a:buBlip>
                <a:blip r:embed="rId2"/>
              </a:buBlip>
              <a:defRPr sz="2500" b="1">
                <a:latin typeface="微软雅黑" panose="020B0503020204020204" pitchFamily="34" charset="-122"/>
                <a:ea typeface="微软雅黑" panose="020B0503020204020204" pitchFamily="34" charset="-122"/>
              </a:defRPr>
            </a:lvl1pPr>
            <a:lvl2pPr marL="381635" indent="0">
              <a:buNone/>
              <a:defRPr/>
            </a:lvl2pPr>
            <a:lvl3pPr marL="762635" indent="-190500">
              <a:buFontTx/>
              <a:buBlip>
                <a:blip r:embed="rId3"/>
              </a:buBlip>
              <a:defRPr lang="zh-CN" altLang="en-US" sz="2170" b="1" kern="1200" dirty="0" smtClean="0">
                <a:solidFill>
                  <a:schemeClr val="tx1"/>
                </a:solidFill>
                <a:latin typeface="微软雅黑" panose="020B0503020204020204" pitchFamily="34" charset="-122"/>
                <a:ea typeface="微软雅黑" panose="020B0503020204020204" pitchFamily="34" charset="-122"/>
                <a:cs typeface="+mn-cs"/>
              </a:defRPr>
            </a:lvl3pPr>
            <a:lvl4pPr marL="1144270" indent="-190500">
              <a:buClr>
                <a:schemeClr val="accent6"/>
              </a:buClr>
              <a:buFont typeface="Wingdings" panose="05000000000000000000" pitchFamily="2" charset="2"/>
              <a:buChar char="Ø"/>
              <a:defRPr/>
            </a:lvl4pPr>
            <a:lvl5pPr marL="152527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灯片编号占位符 5"/>
          <p:cNvSpPr>
            <a:spLocks noGrp="1"/>
          </p:cNvSpPr>
          <p:nvPr>
            <p:ph type="sldNum" sz="quarter" idx="12"/>
          </p:nvPr>
        </p:nvSpPr>
        <p:spPr/>
        <p:txBody>
          <a:bodyPr/>
          <a:lstStyle/>
          <a:p>
            <a:pPr algn="l"/>
            <a:fld id="{CF751447-93B0-4F7F-8E43-F17BD1082DBA}" type="slidenum">
              <a:rPr lang="en-US" altLang="zh-CN" smtClean="0"/>
              <a:t>‹#›</a:t>
            </a:fld>
            <a:r>
              <a:rPr lang="en-US" altLang="zh-CN" dirty="0"/>
              <a:t>/25</a:t>
            </a:r>
            <a:endParaRPr lang="zh-CN" altLang="en-US" dirty="0"/>
          </a:p>
        </p:txBody>
      </p:sp>
      <p:sp>
        <p:nvSpPr>
          <p:cNvPr id="8" name="AutoShape 7"/>
          <p:cNvSpPr>
            <a:spLocks noChangeArrowheads="1"/>
          </p:cNvSpPr>
          <p:nvPr/>
        </p:nvSpPr>
        <p:spPr bwMode="auto">
          <a:xfrm>
            <a:off x="395536" y="757982"/>
            <a:ext cx="7772400" cy="9136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chemeClr val="accent2"/>
            </a:solidFill>
            <a:round/>
          </a:ln>
        </p:spPr>
        <p:txBody>
          <a:body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032"/>
            <a:ext cx="7772400" cy="1226178"/>
          </a:xfrm>
        </p:spPr>
        <p:txBody>
          <a:bodyPr/>
          <a:lstStyle/>
          <a:p>
            <a:r>
              <a:rPr lang="zh-CN" altLang="en-US"/>
              <a:t>单击此处编辑母版标题样式</a:t>
            </a:r>
          </a:p>
        </p:txBody>
      </p:sp>
      <p:sp>
        <p:nvSpPr>
          <p:cNvPr id="3" name="副标题 2"/>
          <p:cNvSpPr>
            <a:spLocks noGrp="1"/>
          </p:cNvSpPr>
          <p:nvPr>
            <p:ph type="subTitle" idx="1"/>
          </p:nvPr>
        </p:nvSpPr>
        <p:spPr>
          <a:xfrm>
            <a:off x="1371600" y="3241560"/>
            <a:ext cx="6400800" cy="1461880"/>
          </a:xfrm>
        </p:spPr>
        <p:txBody>
          <a:bodyPr/>
          <a:lstStyle>
            <a:lvl1pPr marL="0" indent="0" algn="ctr">
              <a:buNone/>
              <a:defRPr>
                <a:solidFill>
                  <a:schemeClr val="tx1">
                    <a:tint val="75000"/>
                  </a:schemeClr>
                </a:solidFill>
              </a:defRPr>
            </a:lvl1pPr>
            <a:lvl2pPr marL="381635" indent="0" algn="ctr">
              <a:buNone/>
              <a:defRPr>
                <a:solidFill>
                  <a:schemeClr val="tx1">
                    <a:tint val="75000"/>
                  </a:schemeClr>
                </a:solidFill>
              </a:defRPr>
            </a:lvl2pPr>
            <a:lvl3pPr marL="762635" indent="0" algn="ctr">
              <a:buNone/>
              <a:defRPr>
                <a:solidFill>
                  <a:schemeClr val="tx1">
                    <a:tint val="75000"/>
                  </a:schemeClr>
                </a:solidFill>
              </a:defRPr>
            </a:lvl3pPr>
            <a:lvl4pPr marL="1144270" indent="0" algn="ctr">
              <a:buNone/>
              <a:defRPr>
                <a:solidFill>
                  <a:schemeClr val="tx1">
                    <a:tint val="75000"/>
                  </a:schemeClr>
                </a:solidFill>
              </a:defRPr>
            </a:lvl4pPr>
            <a:lvl5pPr marL="1525270" indent="0" algn="ctr">
              <a:buNone/>
              <a:defRPr>
                <a:solidFill>
                  <a:schemeClr val="tx1">
                    <a:tint val="75000"/>
                  </a:schemeClr>
                </a:solidFill>
              </a:defRPr>
            </a:lvl5pPr>
            <a:lvl6pPr marL="1906905" indent="0" algn="ctr">
              <a:buNone/>
              <a:defRPr>
                <a:solidFill>
                  <a:schemeClr val="tx1">
                    <a:tint val="75000"/>
                  </a:schemeClr>
                </a:solidFill>
              </a:defRPr>
            </a:lvl6pPr>
            <a:lvl7pPr marL="2287905" indent="0" algn="ctr">
              <a:buNone/>
              <a:defRPr>
                <a:solidFill>
                  <a:schemeClr val="tx1">
                    <a:tint val="75000"/>
                  </a:schemeClr>
                </a:solidFill>
              </a:defRPr>
            </a:lvl7pPr>
            <a:lvl8pPr marL="2669540" indent="0" algn="ctr">
              <a:buNone/>
              <a:defRPr>
                <a:solidFill>
                  <a:schemeClr val="tx1">
                    <a:tint val="75000"/>
                  </a:schemeClr>
                </a:solidFill>
              </a:defRPr>
            </a:lvl8pPr>
            <a:lvl9pPr marL="3051175" indent="0" algn="ctr">
              <a:buNone/>
              <a:defRPr>
                <a:solidFill>
                  <a:schemeClr val="tx1">
                    <a:tint val="75000"/>
                  </a:schemeClr>
                </a:solidFill>
              </a:defRPr>
            </a:lvl9pPr>
          </a:lstStyle>
          <a:p>
            <a:r>
              <a:rPr lang="zh-CN" altLang="en-US" dirty="0"/>
              <a:t>单击此处编辑母版副标题样式</a:t>
            </a:r>
          </a:p>
        </p:txBody>
      </p:sp>
      <p:pic>
        <p:nvPicPr>
          <p:cNvPr id="1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49952"/>
            <a:ext cx="3933763" cy="64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37222"/>
            <a:ext cx="8421624" cy="720760"/>
          </a:xfrm>
        </p:spPr>
        <p:txBody>
          <a:bodyPr>
            <a:normAutofit/>
          </a:bodyPr>
          <a:lstStyle>
            <a:lvl1pPr algn="l">
              <a:defRPr sz="3005" b="1">
                <a:solidFill>
                  <a:srgbClr val="0000F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95536" y="878109"/>
            <a:ext cx="8421624" cy="4385640"/>
          </a:xfrm>
          <a:ln>
            <a:noFill/>
          </a:ln>
        </p:spPr>
        <p:txBody>
          <a:bodyPr/>
          <a:lstStyle>
            <a:lvl1pPr marL="285750" indent="-285750">
              <a:buFontTx/>
              <a:buBlip>
                <a:blip r:embed="rId2"/>
              </a:buBlip>
              <a:defRPr sz="2500" b="1">
                <a:latin typeface="微软雅黑" panose="020B0503020204020204" pitchFamily="34" charset="-122"/>
                <a:ea typeface="微软雅黑" panose="020B0503020204020204" pitchFamily="34" charset="-122"/>
              </a:defRPr>
            </a:lvl1pPr>
            <a:lvl2pPr marL="381635" indent="0">
              <a:buNone/>
              <a:defRPr/>
            </a:lvl2pPr>
            <a:lvl3pPr marL="762635" indent="-190500">
              <a:buFontTx/>
              <a:buBlip>
                <a:blip r:embed="rId3"/>
              </a:buBlip>
              <a:defRPr lang="zh-CN" altLang="en-US" sz="2170" b="1" kern="1200" dirty="0" smtClean="0">
                <a:solidFill>
                  <a:schemeClr val="tx1"/>
                </a:solidFill>
                <a:latin typeface="微软雅黑" panose="020B0503020204020204" pitchFamily="34" charset="-122"/>
                <a:ea typeface="微软雅黑" panose="020B0503020204020204" pitchFamily="34" charset="-122"/>
                <a:cs typeface="+mn-cs"/>
              </a:defRPr>
            </a:lvl3pPr>
            <a:lvl4pPr marL="1144270" indent="-190500">
              <a:buClr>
                <a:schemeClr val="accent6"/>
              </a:buClr>
              <a:buFont typeface="Wingdings" panose="05000000000000000000" pitchFamily="2" charset="2"/>
              <a:buChar char="Ø"/>
              <a:defRPr/>
            </a:lvl4pPr>
            <a:lvl5pPr marL="152527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灯片编号占位符 5"/>
          <p:cNvSpPr>
            <a:spLocks noGrp="1"/>
          </p:cNvSpPr>
          <p:nvPr>
            <p:ph type="sldNum" sz="quarter" idx="12"/>
          </p:nvPr>
        </p:nvSpPr>
        <p:spPr/>
        <p:txBody>
          <a:bodyPr/>
          <a:lstStyle/>
          <a:p>
            <a:pPr algn="l"/>
            <a:fld id="{CF751447-93B0-4F7F-8E43-F17BD1082DBA}" type="slidenum">
              <a:rPr lang="en-US" altLang="zh-CN" smtClean="0"/>
              <a:t>‹#›</a:t>
            </a:fld>
            <a:r>
              <a:rPr lang="en-US" altLang="zh-CN" dirty="0"/>
              <a:t>/25</a:t>
            </a:r>
            <a:endParaRPr lang="zh-CN" altLang="en-US" dirty="0"/>
          </a:p>
        </p:txBody>
      </p:sp>
      <p:sp>
        <p:nvSpPr>
          <p:cNvPr id="8" name="AutoShape 7"/>
          <p:cNvSpPr>
            <a:spLocks noChangeArrowheads="1"/>
          </p:cNvSpPr>
          <p:nvPr/>
        </p:nvSpPr>
        <p:spPr bwMode="auto">
          <a:xfrm>
            <a:off x="395536" y="757982"/>
            <a:ext cx="7772400" cy="9136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chemeClr val="accent2"/>
            </a:solidFill>
            <a:round/>
          </a:ln>
        </p:spPr>
        <p:txBody>
          <a:body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032"/>
            <a:ext cx="7772400" cy="1226178"/>
          </a:xfrm>
        </p:spPr>
        <p:txBody>
          <a:bodyPr/>
          <a:lstStyle/>
          <a:p>
            <a:r>
              <a:rPr lang="zh-CN" altLang="en-US"/>
              <a:t>单击此处编辑母版标题样式</a:t>
            </a:r>
          </a:p>
        </p:txBody>
      </p:sp>
      <p:sp>
        <p:nvSpPr>
          <p:cNvPr id="3" name="副标题 2"/>
          <p:cNvSpPr>
            <a:spLocks noGrp="1"/>
          </p:cNvSpPr>
          <p:nvPr>
            <p:ph type="subTitle" idx="1"/>
          </p:nvPr>
        </p:nvSpPr>
        <p:spPr>
          <a:xfrm>
            <a:off x="1371600" y="3241560"/>
            <a:ext cx="6400800" cy="1461880"/>
          </a:xfrm>
        </p:spPr>
        <p:txBody>
          <a:bodyPr/>
          <a:lstStyle>
            <a:lvl1pPr marL="0" indent="0" algn="ctr">
              <a:buNone/>
              <a:defRPr>
                <a:solidFill>
                  <a:schemeClr val="tx1">
                    <a:tint val="75000"/>
                  </a:schemeClr>
                </a:solidFill>
              </a:defRPr>
            </a:lvl1pPr>
            <a:lvl2pPr marL="381635" indent="0" algn="ctr">
              <a:buNone/>
              <a:defRPr>
                <a:solidFill>
                  <a:schemeClr val="tx1">
                    <a:tint val="75000"/>
                  </a:schemeClr>
                </a:solidFill>
              </a:defRPr>
            </a:lvl2pPr>
            <a:lvl3pPr marL="762635" indent="0" algn="ctr">
              <a:buNone/>
              <a:defRPr>
                <a:solidFill>
                  <a:schemeClr val="tx1">
                    <a:tint val="75000"/>
                  </a:schemeClr>
                </a:solidFill>
              </a:defRPr>
            </a:lvl3pPr>
            <a:lvl4pPr marL="1144270" indent="0" algn="ctr">
              <a:buNone/>
              <a:defRPr>
                <a:solidFill>
                  <a:schemeClr val="tx1">
                    <a:tint val="75000"/>
                  </a:schemeClr>
                </a:solidFill>
              </a:defRPr>
            </a:lvl4pPr>
            <a:lvl5pPr marL="1525270" indent="0" algn="ctr">
              <a:buNone/>
              <a:defRPr>
                <a:solidFill>
                  <a:schemeClr val="tx1">
                    <a:tint val="75000"/>
                  </a:schemeClr>
                </a:solidFill>
              </a:defRPr>
            </a:lvl5pPr>
            <a:lvl6pPr marL="1906905" indent="0" algn="ctr">
              <a:buNone/>
              <a:defRPr>
                <a:solidFill>
                  <a:schemeClr val="tx1">
                    <a:tint val="75000"/>
                  </a:schemeClr>
                </a:solidFill>
              </a:defRPr>
            </a:lvl6pPr>
            <a:lvl7pPr marL="2287905" indent="0" algn="ctr">
              <a:buNone/>
              <a:defRPr>
                <a:solidFill>
                  <a:schemeClr val="tx1">
                    <a:tint val="75000"/>
                  </a:schemeClr>
                </a:solidFill>
              </a:defRPr>
            </a:lvl7pPr>
            <a:lvl8pPr marL="2669540" indent="0" algn="ctr">
              <a:buNone/>
              <a:defRPr>
                <a:solidFill>
                  <a:schemeClr val="tx1">
                    <a:tint val="75000"/>
                  </a:schemeClr>
                </a:solidFill>
              </a:defRPr>
            </a:lvl8pPr>
            <a:lvl9pPr marL="3051175" indent="0" algn="ctr">
              <a:buNone/>
              <a:defRPr>
                <a:solidFill>
                  <a:schemeClr val="tx1">
                    <a:tint val="75000"/>
                  </a:schemeClr>
                </a:solidFill>
              </a:defRPr>
            </a:lvl9pPr>
          </a:lstStyle>
          <a:p>
            <a:r>
              <a:rPr lang="zh-CN" altLang="en-US" dirty="0"/>
              <a:t>单击此处编辑母版副标题样式</a:t>
            </a:r>
          </a:p>
        </p:txBody>
      </p:sp>
      <p:pic>
        <p:nvPicPr>
          <p:cNvPr id="1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49952"/>
            <a:ext cx="3933763" cy="64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37222"/>
            <a:ext cx="8421624" cy="720760"/>
          </a:xfrm>
        </p:spPr>
        <p:txBody>
          <a:bodyPr>
            <a:normAutofit/>
          </a:bodyPr>
          <a:lstStyle>
            <a:lvl1pPr algn="l">
              <a:defRPr sz="3005" b="1">
                <a:solidFill>
                  <a:srgbClr val="0000F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95536" y="878109"/>
            <a:ext cx="8421624" cy="4385640"/>
          </a:xfrm>
          <a:ln>
            <a:noFill/>
          </a:ln>
        </p:spPr>
        <p:txBody>
          <a:bodyPr/>
          <a:lstStyle>
            <a:lvl1pPr marL="285750" indent="-285750">
              <a:buFontTx/>
              <a:buBlip>
                <a:blip r:embed="rId2"/>
              </a:buBlip>
              <a:defRPr sz="2500" b="1">
                <a:latin typeface="微软雅黑" panose="020B0503020204020204" pitchFamily="34" charset="-122"/>
                <a:ea typeface="微软雅黑" panose="020B0503020204020204" pitchFamily="34" charset="-122"/>
              </a:defRPr>
            </a:lvl1pPr>
            <a:lvl2pPr marL="381635" indent="0">
              <a:buNone/>
              <a:defRPr/>
            </a:lvl2pPr>
            <a:lvl3pPr marL="762635" indent="-190500">
              <a:buFontTx/>
              <a:buBlip>
                <a:blip r:embed="rId3"/>
              </a:buBlip>
              <a:defRPr lang="zh-CN" altLang="en-US" sz="2170" b="1" kern="1200" dirty="0" smtClean="0">
                <a:solidFill>
                  <a:schemeClr val="tx1"/>
                </a:solidFill>
                <a:latin typeface="微软雅黑" panose="020B0503020204020204" pitchFamily="34" charset="-122"/>
                <a:ea typeface="微软雅黑" panose="020B0503020204020204" pitchFamily="34" charset="-122"/>
                <a:cs typeface="+mn-cs"/>
              </a:defRPr>
            </a:lvl3pPr>
            <a:lvl4pPr marL="1144270" indent="-190500">
              <a:buClr>
                <a:schemeClr val="accent6"/>
              </a:buClr>
              <a:buFont typeface="Wingdings" panose="05000000000000000000" pitchFamily="2" charset="2"/>
              <a:buChar char="Ø"/>
              <a:defRPr/>
            </a:lvl4pPr>
            <a:lvl5pPr marL="152527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灯片编号占位符 5"/>
          <p:cNvSpPr>
            <a:spLocks noGrp="1"/>
          </p:cNvSpPr>
          <p:nvPr>
            <p:ph type="sldNum" sz="quarter" idx="12"/>
          </p:nvPr>
        </p:nvSpPr>
        <p:spPr/>
        <p:txBody>
          <a:bodyPr/>
          <a:lstStyle/>
          <a:p>
            <a:pPr algn="l"/>
            <a:fld id="{CF751447-93B0-4F7F-8E43-F17BD1082DBA}" type="slidenum">
              <a:rPr lang="en-US" altLang="zh-CN" smtClean="0"/>
              <a:t>‹#›</a:t>
            </a:fld>
            <a:r>
              <a:rPr lang="en-US" altLang="zh-CN" dirty="0"/>
              <a:t>/25</a:t>
            </a:r>
            <a:endParaRPr lang="zh-CN" altLang="en-US" dirty="0"/>
          </a:p>
        </p:txBody>
      </p:sp>
      <p:sp>
        <p:nvSpPr>
          <p:cNvPr id="8" name="AutoShape 7"/>
          <p:cNvSpPr>
            <a:spLocks noChangeArrowheads="1"/>
          </p:cNvSpPr>
          <p:nvPr/>
        </p:nvSpPr>
        <p:spPr bwMode="auto">
          <a:xfrm>
            <a:off x="395536" y="757982"/>
            <a:ext cx="7772400" cy="9136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chemeClr val="accent2"/>
            </a:solidFill>
            <a:round/>
          </a:ln>
        </p:spPr>
        <p:txBody>
          <a:body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032"/>
            <a:ext cx="7772400" cy="1226178"/>
          </a:xfrm>
        </p:spPr>
        <p:txBody>
          <a:bodyPr/>
          <a:lstStyle/>
          <a:p>
            <a:r>
              <a:rPr lang="zh-CN" altLang="en-US"/>
              <a:t>单击此处编辑母版标题样式</a:t>
            </a:r>
          </a:p>
        </p:txBody>
      </p:sp>
      <p:sp>
        <p:nvSpPr>
          <p:cNvPr id="3" name="副标题 2"/>
          <p:cNvSpPr>
            <a:spLocks noGrp="1"/>
          </p:cNvSpPr>
          <p:nvPr>
            <p:ph type="subTitle" idx="1"/>
          </p:nvPr>
        </p:nvSpPr>
        <p:spPr>
          <a:xfrm>
            <a:off x="1371600" y="3241560"/>
            <a:ext cx="6400800" cy="1461880"/>
          </a:xfrm>
        </p:spPr>
        <p:txBody>
          <a:bodyPr/>
          <a:lstStyle>
            <a:lvl1pPr marL="0" indent="0" algn="ctr">
              <a:buNone/>
              <a:defRPr>
                <a:solidFill>
                  <a:schemeClr val="tx1">
                    <a:tint val="75000"/>
                  </a:schemeClr>
                </a:solidFill>
              </a:defRPr>
            </a:lvl1pPr>
            <a:lvl2pPr marL="381635" indent="0" algn="ctr">
              <a:buNone/>
              <a:defRPr>
                <a:solidFill>
                  <a:schemeClr val="tx1">
                    <a:tint val="75000"/>
                  </a:schemeClr>
                </a:solidFill>
              </a:defRPr>
            </a:lvl2pPr>
            <a:lvl3pPr marL="762635" indent="0" algn="ctr">
              <a:buNone/>
              <a:defRPr>
                <a:solidFill>
                  <a:schemeClr val="tx1">
                    <a:tint val="75000"/>
                  </a:schemeClr>
                </a:solidFill>
              </a:defRPr>
            </a:lvl3pPr>
            <a:lvl4pPr marL="1144270" indent="0" algn="ctr">
              <a:buNone/>
              <a:defRPr>
                <a:solidFill>
                  <a:schemeClr val="tx1">
                    <a:tint val="75000"/>
                  </a:schemeClr>
                </a:solidFill>
              </a:defRPr>
            </a:lvl4pPr>
            <a:lvl5pPr marL="1525270" indent="0" algn="ctr">
              <a:buNone/>
              <a:defRPr>
                <a:solidFill>
                  <a:schemeClr val="tx1">
                    <a:tint val="75000"/>
                  </a:schemeClr>
                </a:solidFill>
              </a:defRPr>
            </a:lvl5pPr>
            <a:lvl6pPr marL="1906905" indent="0" algn="ctr">
              <a:buNone/>
              <a:defRPr>
                <a:solidFill>
                  <a:schemeClr val="tx1">
                    <a:tint val="75000"/>
                  </a:schemeClr>
                </a:solidFill>
              </a:defRPr>
            </a:lvl6pPr>
            <a:lvl7pPr marL="2287905" indent="0" algn="ctr">
              <a:buNone/>
              <a:defRPr>
                <a:solidFill>
                  <a:schemeClr val="tx1">
                    <a:tint val="75000"/>
                  </a:schemeClr>
                </a:solidFill>
              </a:defRPr>
            </a:lvl7pPr>
            <a:lvl8pPr marL="2669540" indent="0" algn="ctr">
              <a:buNone/>
              <a:defRPr>
                <a:solidFill>
                  <a:schemeClr val="tx1">
                    <a:tint val="75000"/>
                  </a:schemeClr>
                </a:solidFill>
              </a:defRPr>
            </a:lvl8pPr>
            <a:lvl9pPr marL="3051175" indent="0" algn="ctr">
              <a:buNone/>
              <a:defRPr>
                <a:solidFill>
                  <a:schemeClr val="tx1">
                    <a:tint val="75000"/>
                  </a:schemeClr>
                </a:solidFill>
              </a:defRPr>
            </a:lvl9pPr>
          </a:lstStyle>
          <a:p>
            <a:r>
              <a:rPr lang="zh-CN" altLang="en-US" dirty="0"/>
              <a:t>单击此处编辑母版副标题样式</a:t>
            </a:r>
          </a:p>
        </p:txBody>
      </p:sp>
      <p:pic>
        <p:nvPicPr>
          <p:cNvPr id="1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49952"/>
            <a:ext cx="3933763" cy="64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37222"/>
            <a:ext cx="8421624" cy="720760"/>
          </a:xfrm>
        </p:spPr>
        <p:txBody>
          <a:bodyPr>
            <a:normAutofit/>
          </a:bodyPr>
          <a:lstStyle>
            <a:lvl1pPr algn="l">
              <a:defRPr sz="3005" b="1">
                <a:solidFill>
                  <a:srgbClr val="0000F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95536" y="878109"/>
            <a:ext cx="8421624" cy="4385640"/>
          </a:xfrm>
          <a:ln>
            <a:noFill/>
          </a:ln>
        </p:spPr>
        <p:txBody>
          <a:bodyPr/>
          <a:lstStyle>
            <a:lvl1pPr marL="285750" indent="-285750">
              <a:buFontTx/>
              <a:buBlip>
                <a:blip r:embed="rId2"/>
              </a:buBlip>
              <a:defRPr sz="2500" b="1">
                <a:latin typeface="微软雅黑" panose="020B0503020204020204" pitchFamily="34" charset="-122"/>
                <a:ea typeface="微软雅黑" panose="020B0503020204020204" pitchFamily="34" charset="-122"/>
              </a:defRPr>
            </a:lvl1pPr>
            <a:lvl2pPr marL="381635" indent="0">
              <a:buNone/>
              <a:defRPr/>
            </a:lvl2pPr>
            <a:lvl3pPr marL="762635" indent="-190500">
              <a:buFontTx/>
              <a:buBlip>
                <a:blip r:embed="rId3"/>
              </a:buBlip>
              <a:defRPr lang="zh-CN" altLang="en-US" sz="2170" b="1" kern="1200" dirty="0" smtClean="0">
                <a:solidFill>
                  <a:schemeClr val="tx1"/>
                </a:solidFill>
                <a:latin typeface="微软雅黑" panose="020B0503020204020204" pitchFamily="34" charset="-122"/>
                <a:ea typeface="微软雅黑" panose="020B0503020204020204" pitchFamily="34" charset="-122"/>
                <a:cs typeface="+mn-cs"/>
              </a:defRPr>
            </a:lvl3pPr>
            <a:lvl4pPr marL="1144270" indent="-190500">
              <a:buClr>
                <a:schemeClr val="accent6"/>
              </a:buClr>
              <a:buFont typeface="Wingdings" panose="05000000000000000000" pitchFamily="2" charset="2"/>
              <a:buChar char="Ø"/>
              <a:defRPr/>
            </a:lvl4pPr>
            <a:lvl5pPr marL="152527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灯片编号占位符 5"/>
          <p:cNvSpPr>
            <a:spLocks noGrp="1"/>
          </p:cNvSpPr>
          <p:nvPr>
            <p:ph type="sldNum" sz="quarter" idx="12"/>
          </p:nvPr>
        </p:nvSpPr>
        <p:spPr/>
        <p:txBody>
          <a:bodyPr/>
          <a:lstStyle/>
          <a:p>
            <a:pPr algn="l"/>
            <a:fld id="{CF751447-93B0-4F7F-8E43-F17BD1082DBA}" type="slidenum">
              <a:rPr lang="en-US" altLang="zh-CN" smtClean="0"/>
              <a:t>‹#›</a:t>
            </a:fld>
            <a:r>
              <a:rPr lang="en-US" altLang="zh-CN" dirty="0"/>
              <a:t>/25</a:t>
            </a:r>
            <a:endParaRPr lang="zh-CN" altLang="en-US" dirty="0"/>
          </a:p>
        </p:txBody>
      </p:sp>
      <p:sp>
        <p:nvSpPr>
          <p:cNvPr id="8" name="AutoShape 7"/>
          <p:cNvSpPr>
            <a:spLocks noChangeArrowheads="1"/>
          </p:cNvSpPr>
          <p:nvPr/>
        </p:nvSpPr>
        <p:spPr bwMode="auto">
          <a:xfrm>
            <a:off x="395536" y="757982"/>
            <a:ext cx="7772400" cy="9136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chemeClr val="accent2"/>
            </a:solidFill>
            <a:round/>
          </a:ln>
        </p:spPr>
        <p:txBody>
          <a:bodyPr/>
          <a:lstStyle/>
          <a:p>
            <a:pPr>
              <a:defRPr/>
            </a:pP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032"/>
            <a:ext cx="7772400" cy="1226178"/>
          </a:xfrm>
        </p:spPr>
        <p:txBody>
          <a:bodyPr/>
          <a:lstStyle/>
          <a:p>
            <a:r>
              <a:rPr lang="zh-CN" altLang="en-US"/>
              <a:t>单击此处编辑母版标题样式</a:t>
            </a:r>
          </a:p>
        </p:txBody>
      </p:sp>
      <p:sp>
        <p:nvSpPr>
          <p:cNvPr id="3" name="副标题 2"/>
          <p:cNvSpPr>
            <a:spLocks noGrp="1"/>
          </p:cNvSpPr>
          <p:nvPr>
            <p:ph type="subTitle" idx="1"/>
          </p:nvPr>
        </p:nvSpPr>
        <p:spPr>
          <a:xfrm>
            <a:off x="1371600" y="3241560"/>
            <a:ext cx="6400800" cy="1461880"/>
          </a:xfrm>
        </p:spPr>
        <p:txBody>
          <a:bodyPr/>
          <a:lstStyle>
            <a:lvl1pPr marL="0" indent="0" algn="ctr">
              <a:buNone/>
              <a:defRPr>
                <a:solidFill>
                  <a:schemeClr val="tx1">
                    <a:tint val="75000"/>
                  </a:schemeClr>
                </a:solidFill>
              </a:defRPr>
            </a:lvl1pPr>
            <a:lvl2pPr marL="381635" indent="0" algn="ctr">
              <a:buNone/>
              <a:defRPr>
                <a:solidFill>
                  <a:schemeClr val="tx1">
                    <a:tint val="75000"/>
                  </a:schemeClr>
                </a:solidFill>
              </a:defRPr>
            </a:lvl2pPr>
            <a:lvl3pPr marL="762635" indent="0" algn="ctr">
              <a:buNone/>
              <a:defRPr>
                <a:solidFill>
                  <a:schemeClr val="tx1">
                    <a:tint val="75000"/>
                  </a:schemeClr>
                </a:solidFill>
              </a:defRPr>
            </a:lvl3pPr>
            <a:lvl4pPr marL="1144270" indent="0" algn="ctr">
              <a:buNone/>
              <a:defRPr>
                <a:solidFill>
                  <a:schemeClr val="tx1">
                    <a:tint val="75000"/>
                  </a:schemeClr>
                </a:solidFill>
              </a:defRPr>
            </a:lvl4pPr>
            <a:lvl5pPr marL="1525270" indent="0" algn="ctr">
              <a:buNone/>
              <a:defRPr>
                <a:solidFill>
                  <a:schemeClr val="tx1">
                    <a:tint val="75000"/>
                  </a:schemeClr>
                </a:solidFill>
              </a:defRPr>
            </a:lvl5pPr>
            <a:lvl6pPr marL="1906905" indent="0" algn="ctr">
              <a:buNone/>
              <a:defRPr>
                <a:solidFill>
                  <a:schemeClr val="tx1">
                    <a:tint val="75000"/>
                  </a:schemeClr>
                </a:solidFill>
              </a:defRPr>
            </a:lvl6pPr>
            <a:lvl7pPr marL="2287905" indent="0" algn="ctr">
              <a:buNone/>
              <a:defRPr>
                <a:solidFill>
                  <a:schemeClr val="tx1">
                    <a:tint val="75000"/>
                  </a:schemeClr>
                </a:solidFill>
              </a:defRPr>
            </a:lvl7pPr>
            <a:lvl8pPr marL="2669540" indent="0" algn="ctr">
              <a:buNone/>
              <a:defRPr>
                <a:solidFill>
                  <a:schemeClr val="tx1">
                    <a:tint val="75000"/>
                  </a:schemeClr>
                </a:solidFill>
              </a:defRPr>
            </a:lvl8pPr>
            <a:lvl9pPr marL="3051175" indent="0" algn="ctr">
              <a:buNone/>
              <a:defRPr>
                <a:solidFill>
                  <a:schemeClr val="tx1">
                    <a:tint val="75000"/>
                  </a:schemeClr>
                </a:solidFill>
              </a:defRPr>
            </a:lvl9pPr>
          </a:lstStyle>
          <a:p>
            <a:r>
              <a:rPr lang="zh-CN" altLang="en-US" dirty="0"/>
              <a:t>单击此处编辑母版副标题样式</a:t>
            </a:r>
          </a:p>
        </p:txBody>
      </p:sp>
      <p:pic>
        <p:nvPicPr>
          <p:cNvPr id="1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49952"/>
            <a:ext cx="3933763" cy="64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9081"/>
            <a:ext cx="8229600" cy="9534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4760"/>
            <a:ext cx="8229600" cy="3775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467544" y="5318556"/>
            <a:ext cx="2133600" cy="304558"/>
          </a:xfrm>
          <a:prstGeom prst="rect">
            <a:avLst/>
          </a:prstGeom>
        </p:spPr>
        <p:txBody>
          <a:bodyPr vert="horz" lIns="91440" tIns="45720" rIns="91440" bIns="45720" rtlCol="0" anchor="ctr"/>
          <a:lstStyle>
            <a:lvl1pPr algn="r">
              <a:defRPr sz="1000">
                <a:solidFill>
                  <a:schemeClr val="tx1"/>
                </a:solidFill>
                <a:latin typeface="+mn-lt"/>
              </a:defRPr>
            </a:lvl1pPr>
          </a:lstStyle>
          <a:p>
            <a:pPr algn="l"/>
            <a:fld id="{A441DABB-FC3D-4F80-9FD0-50F5F17C0A09}" type="slidenum">
              <a:rPr lang="zh-CN" altLang="en-US" smtClean="0"/>
              <a:t>‹#›</a:t>
            </a:fld>
            <a:endParaRPr lang="zh-CN" altLang="en-US" dirty="0"/>
          </a:p>
        </p:txBody>
      </p:sp>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44008" y="5420669"/>
            <a:ext cx="4464496" cy="26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762635" rtl="0" eaLnBrk="1" latinLnBrk="0" hangingPunct="1">
        <a:spcBef>
          <a:spcPct val="0"/>
        </a:spcBef>
        <a:buNone/>
        <a:defRPr sz="3670" kern="1200">
          <a:solidFill>
            <a:schemeClr val="tx1"/>
          </a:solidFill>
          <a:latin typeface="+mj-lt"/>
          <a:ea typeface="+mj-ea"/>
          <a:cs typeface="+mj-cs"/>
        </a:defRPr>
      </a:lvl1pPr>
    </p:titleStyle>
    <p:bodyStyle>
      <a:lvl1pPr marL="285750" indent="-285750" algn="l" defTabSz="762635" rtl="0" eaLnBrk="1" latinLnBrk="0" hangingPunct="1">
        <a:spcBef>
          <a:spcPts val="80"/>
        </a:spcBef>
        <a:buFont typeface="Arial" panose="020B0604020202020204" pitchFamily="34" charset="0"/>
        <a:buChar char="•"/>
        <a:defRPr sz="2670" kern="1200">
          <a:solidFill>
            <a:schemeClr val="tx1"/>
          </a:solidFill>
          <a:latin typeface="+mn-lt"/>
          <a:ea typeface="+mn-ea"/>
          <a:cs typeface="+mn-cs"/>
        </a:defRPr>
      </a:lvl1pPr>
      <a:lvl2pPr marL="619760" indent="-238125" algn="l" defTabSz="762635" rtl="0" eaLnBrk="1" latinLnBrk="0" hangingPunct="1">
        <a:spcBef>
          <a:spcPts val="80"/>
        </a:spcBef>
        <a:buFont typeface="Arial" panose="020B0604020202020204" pitchFamily="34" charset="0"/>
        <a:buChar char="–"/>
        <a:defRPr sz="2335" kern="1200">
          <a:solidFill>
            <a:schemeClr val="tx1"/>
          </a:solidFill>
          <a:latin typeface="+mn-lt"/>
          <a:ea typeface="+mn-ea"/>
          <a:cs typeface="+mn-cs"/>
        </a:defRPr>
      </a:lvl2pPr>
      <a:lvl3pPr marL="953135" indent="-190500" algn="l" defTabSz="762635" rtl="0" eaLnBrk="1" latinLnBrk="0" hangingPunct="1">
        <a:spcBef>
          <a:spcPts val="80"/>
        </a:spcBef>
        <a:buFont typeface="Arial" panose="020B0604020202020204" pitchFamily="34" charset="0"/>
        <a:buChar char="•"/>
        <a:defRPr sz="2000" kern="1200">
          <a:solidFill>
            <a:schemeClr val="tx1"/>
          </a:solidFill>
          <a:latin typeface="+mn-lt"/>
          <a:ea typeface="+mn-ea"/>
          <a:cs typeface="+mn-cs"/>
        </a:defRPr>
      </a:lvl3pPr>
      <a:lvl4pPr marL="133477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4pPr>
      <a:lvl5pPr marL="1716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5pPr>
      <a:lvl6pPr marL="2097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6pPr>
      <a:lvl7pPr marL="2479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7pPr>
      <a:lvl8pPr marL="2860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8pPr>
      <a:lvl9pPr marL="324167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635"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4270"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905" algn="l" defTabSz="762635" rtl="0" eaLnBrk="1" latinLnBrk="0" hangingPunct="1">
        <a:defRPr sz="1500" kern="1200">
          <a:solidFill>
            <a:schemeClr val="tx1"/>
          </a:solidFill>
          <a:latin typeface="+mn-lt"/>
          <a:ea typeface="+mn-ea"/>
          <a:cs typeface="+mn-cs"/>
        </a:defRPr>
      </a:lvl6pPr>
      <a:lvl7pPr marL="2287905" algn="l" defTabSz="762635" rtl="0" eaLnBrk="1" latinLnBrk="0" hangingPunct="1">
        <a:defRPr sz="1500" kern="1200">
          <a:solidFill>
            <a:schemeClr val="tx1"/>
          </a:solidFill>
          <a:latin typeface="+mn-lt"/>
          <a:ea typeface="+mn-ea"/>
          <a:cs typeface="+mn-cs"/>
        </a:defRPr>
      </a:lvl7pPr>
      <a:lvl8pPr marL="2669540"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9081"/>
            <a:ext cx="8229600" cy="9534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4760"/>
            <a:ext cx="8229600" cy="3775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467544" y="5318556"/>
            <a:ext cx="2133600" cy="304558"/>
          </a:xfrm>
          <a:prstGeom prst="rect">
            <a:avLst/>
          </a:prstGeom>
        </p:spPr>
        <p:txBody>
          <a:bodyPr vert="horz" lIns="91440" tIns="45720" rIns="91440" bIns="45720" rtlCol="0" anchor="ctr"/>
          <a:lstStyle>
            <a:lvl1pPr algn="r">
              <a:defRPr sz="1000">
                <a:solidFill>
                  <a:schemeClr val="tx1"/>
                </a:solidFill>
                <a:latin typeface="+mn-lt"/>
              </a:defRPr>
            </a:lvl1pPr>
          </a:lstStyle>
          <a:p>
            <a:pPr algn="l"/>
            <a:fld id="{A441DABB-FC3D-4F80-9FD0-50F5F17C0A09}" type="slidenum">
              <a:rPr lang="zh-CN" altLang="en-US" smtClean="0"/>
              <a:t>‹#›</a:t>
            </a:fld>
            <a:endParaRPr lang="zh-CN" altLang="en-US" dirty="0"/>
          </a:p>
        </p:txBody>
      </p:sp>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44008" y="5420669"/>
            <a:ext cx="4464496" cy="26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0" r:id="rId1"/>
    <p:sldLayoutId id="2147483671" r:id="rId2"/>
  </p:sldLayoutIdLst>
  <p:hf sldNum="0" hdr="0" ftr="0" dt="0"/>
  <p:txStyles>
    <p:titleStyle>
      <a:lvl1pPr algn="ctr" defTabSz="762635" rtl="0" eaLnBrk="1" latinLnBrk="0" hangingPunct="1">
        <a:spcBef>
          <a:spcPct val="0"/>
        </a:spcBef>
        <a:buNone/>
        <a:defRPr sz="3670" kern="1200">
          <a:solidFill>
            <a:schemeClr val="tx1"/>
          </a:solidFill>
          <a:latin typeface="+mj-lt"/>
          <a:ea typeface="+mj-ea"/>
          <a:cs typeface="+mj-cs"/>
        </a:defRPr>
      </a:lvl1pPr>
    </p:titleStyle>
    <p:bodyStyle>
      <a:lvl1pPr marL="285750" indent="-285750" algn="l" defTabSz="762635" rtl="0" eaLnBrk="1" latinLnBrk="0" hangingPunct="1">
        <a:spcBef>
          <a:spcPts val="80"/>
        </a:spcBef>
        <a:buFont typeface="Arial" panose="020B0604020202020204" pitchFamily="34" charset="0"/>
        <a:buChar char="•"/>
        <a:defRPr sz="2670" kern="1200">
          <a:solidFill>
            <a:schemeClr val="tx1"/>
          </a:solidFill>
          <a:latin typeface="+mn-lt"/>
          <a:ea typeface="+mn-ea"/>
          <a:cs typeface="+mn-cs"/>
        </a:defRPr>
      </a:lvl1pPr>
      <a:lvl2pPr marL="619760" indent="-238125" algn="l" defTabSz="762635" rtl="0" eaLnBrk="1" latinLnBrk="0" hangingPunct="1">
        <a:spcBef>
          <a:spcPts val="80"/>
        </a:spcBef>
        <a:buFont typeface="Arial" panose="020B0604020202020204" pitchFamily="34" charset="0"/>
        <a:buChar char="–"/>
        <a:defRPr sz="2335" kern="1200">
          <a:solidFill>
            <a:schemeClr val="tx1"/>
          </a:solidFill>
          <a:latin typeface="+mn-lt"/>
          <a:ea typeface="+mn-ea"/>
          <a:cs typeface="+mn-cs"/>
        </a:defRPr>
      </a:lvl2pPr>
      <a:lvl3pPr marL="953135" indent="-190500" algn="l" defTabSz="762635" rtl="0" eaLnBrk="1" latinLnBrk="0" hangingPunct="1">
        <a:spcBef>
          <a:spcPts val="80"/>
        </a:spcBef>
        <a:buFont typeface="Arial" panose="020B0604020202020204" pitchFamily="34" charset="0"/>
        <a:buChar char="•"/>
        <a:defRPr sz="2000" kern="1200">
          <a:solidFill>
            <a:schemeClr val="tx1"/>
          </a:solidFill>
          <a:latin typeface="+mn-lt"/>
          <a:ea typeface="+mn-ea"/>
          <a:cs typeface="+mn-cs"/>
        </a:defRPr>
      </a:lvl3pPr>
      <a:lvl4pPr marL="133477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4pPr>
      <a:lvl5pPr marL="1716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5pPr>
      <a:lvl6pPr marL="2097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6pPr>
      <a:lvl7pPr marL="2479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7pPr>
      <a:lvl8pPr marL="2860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8pPr>
      <a:lvl9pPr marL="324167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635"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4270"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905" algn="l" defTabSz="762635" rtl="0" eaLnBrk="1" latinLnBrk="0" hangingPunct="1">
        <a:defRPr sz="1500" kern="1200">
          <a:solidFill>
            <a:schemeClr val="tx1"/>
          </a:solidFill>
          <a:latin typeface="+mn-lt"/>
          <a:ea typeface="+mn-ea"/>
          <a:cs typeface="+mn-cs"/>
        </a:defRPr>
      </a:lvl6pPr>
      <a:lvl7pPr marL="2287905" algn="l" defTabSz="762635" rtl="0" eaLnBrk="1" latinLnBrk="0" hangingPunct="1">
        <a:defRPr sz="1500" kern="1200">
          <a:solidFill>
            <a:schemeClr val="tx1"/>
          </a:solidFill>
          <a:latin typeface="+mn-lt"/>
          <a:ea typeface="+mn-ea"/>
          <a:cs typeface="+mn-cs"/>
        </a:defRPr>
      </a:lvl7pPr>
      <a:lvl8pPr marL="2669540"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9081"/>
            <a:ext cx="8229600" cy="9534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4760"/>
            <a:ext cx="8229600" cy="3775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467544" y="5318556"/>
            <a:ext cx="2133600" cy="304558"/>
          </a:xfrm>
          <a:prstGeom prst="rect">
            <a:avLst/>
          </a:prstGeom>
        </p:spPr>
        <p:txBody>
          <a:bodyPr vert="horz" lIns="91440" tIns="45720" rIns="91440" bIns="45720" rtlCol="0" anchor="ctr"/>
          <a:lstStyle>
            <a:lvl1pPr algn="r">
              <a:defRPr sz="1000">
                <a:solidFill>
                  <a:schemeClr val="tx1"/>
                </a:solidFill>
                <a:latin typeface="+mn-lt"/>
              </a:defRPr>
            </a:lvl1pPr>
          </a:lstStyle>
          <a:p>
            <a:pPr algn="l"/>
            <a:fld id="{A441DABB-FC3D-4F80-9FD0-50F5F17C0A09}" type="slidenum">
              <a:rPr lang="zh-CN" altLang="en-US" smtClean="0"/>
              <a:t>‹#›</a:t>
            </a:fld>
            <a:endParaRPr lang="zh-CN" altLang="en-US" dirty="0"/>
          </a:p>
        </p:txBody>
      </p:sp>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44008" y="5420669"/>
            <a:ext cx="4464496" cy="26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Lst>
  <p:hf sldNum="0" hdr="0" ftr="0" dt="0"/>
  <p:txStyles>
    <p:titleStyle>
      <a:lvl1pPr algn="ctr" defTabSz="762635" rtl="0" eaLnBrk="1" latinLnBrk="0" hangingPunct="1">
        <a:spcBef>
          <a:spcPct val="0"/>
        </a:spcBef>
        <a:buNone/>
        <a:defRPr sz="3670" kern="1200">
          <a:solidFill>
            <a:schemeClr val="tx1"/>
          </a:solidFill>
          <a:latin typeface="+mj-lt"/>
          <a:ea typeface="+mj-ea"/>
          <a:cs typeface="+mj-cs"/>
        </a:defRPr>
      </a:lvl1pPr>
    </p:titleStyle>
    <p:bodyStyle>
      <a:lvl1pPr marL="285750" indent="-285750" algn="l" defTabSz="762635" rtl="0" eaLnBrk="1" latinLnBrk="0" hangingPunct="1">
        <a:spcBef>
          <a:spcPts val="80"/>
        </a:spcBef>
        <a:buFont typeface="Arial" panose="020B0604020202020204" pitchFamily="34" charset="0"/>
        <a:buChar char="•"/>
        <a:defRPr sz="2670" kern="1200">
          <a:solidFill>
            <a:schemeClr val="tx1"/>
          </a:solidFill>
          <a:latin typeface="+mn-lt"/>
          <a:ea typeface="+mn-ea"/>
          <a:cs typeface="+mn-cs"/>
        </a:defRPr>
      </a:lvl1pPr>
      <a:lvl2pPr marL="619760" indent="-238125" algn="l" defTabSz="762635" rtl="0" eaLnBrk="1" latinLnBrk="0" hangingPunct="1">
        <a:spcBef>
          <a:spcPts val="80"/>
        </a:spcBef>
        <a:buFont typeface="Arial" panose="020B0604020202020204" pitchFamily="34" charset="0"/>
        <a:buChar char="–"/>
        <a:defRPr sz="2335" kern="1200">
          <a:solidFill>
            <a:schemeClr val="tx1"/>
          </a:solidFill>
          <a:latin typeface="+mn-lt"/>
          <a:ea typeface="+mn-ea"/>
          <a:cs typeface="+mn-cs"/>
        </a:defRPr>
      </a:lvl2pPr>
      <a:lvl3pPr marL="953135" indent="-190500" algn="l" defTabSz="762635" rtl="0" eaLnBrk="1" latinLnBrk="0" hangingPunct="1">
        <a:spcBef>
          <a:spcPts val="80"/>
        </a:spcBef>
        <a:buFont typeface="Arial" panose="020B0604020202020204" pitchFamily="34" charset="0"/>
        <a:buChar char="•"/>
        <a:defRPr sz="2000" kern="1200">
          <a:solidFill>
            <a:schemeClr val="tx1"/>
          </a:solidFill>
          <a:latin typeface="+mn-lt"/>
          <a:ea typeface="+mn-ea"/>
          <a:cs typeface="+mn-cs"/>
        </a:defRPr>
      </a:lvl3pPr>
      <a:lvl4pPr marL="133477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4pPr>
      <a:lvl5pPr marL="1716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5pPr>
      <a:lvl6pPr marL="2097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6pPr>
      <a:lvl7pPr marL="2479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7pPr>
      <a:lvl8pPr marL="2860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8pPr>
      <a:lvl9pPr marL="324167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635"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4270"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905" algn="l" defTabSz="762635" rtl="0" eaLnBrk="1" latinLnBrk="0" hangingPunct="1">
        <a:defRPr sz="1500" kern="1200">
          <a:solidFill>
            <a:schemeClr val="tx1"/>
          </a:solidFill>
          <a:latin typeface="+mn-lt"/>
          <a:ea typeface="+mn-ea"/>
          <a:cs typeface="+mn-cs"/>
        </a:defRPr>
      </a:lvl6pPr>
      <a:lvl7pPr marL="2287905" algn="l" defTabSz="762635" rtl="0" eaLnBrk="1" latinLnBrk="0" hangingPunct="1">
        <a:defRPr sz="1500" kern="1200">
          <a:solidFill>
            <a:schemeClr val="tx1"/>
          </a:solidFill>
          <a:latin typeface="+mn-lt"/>
          <a:ea typeface="+mn-ea"/>
          <a:cs typeface="+mn-cs"/>
        </a:defRPr>
      </a:lvl7pPr>
      <a:lvl8pPr marL="2669540"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9081"/>
            <a:ext cx="8229600" cy="9534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4760"/>
            <a:ext cx="8229600" cy="3775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467544" y="5318556"/>
            <a:ext cx="2133600" cy="304558"/>
          </a:xfrm>
          <a:prstGeom prst="rect">
            <a:avLst/>
          </a:prstGeom>
        </p:spPr>
        <p:txBody>
          <a:bodyPr vert="horz" lIns="91440" tIns="45720" rIns="91440" bIns="45720" rtlCol="0" anchor="ctr"/>
          <a:lstStyle>
            <a:lvl1pPr algn="r">
              <a:defRPr sz="1000">
                <a:solidFill>
                  <a:schemeClr val="tx1"/>
                </a:solidFill>
                <a:latin typeface="+mn-lt"/>
              </a:defRPr>
            </a:lvl1pPr>
          </a:lstStyle>
          <a:p>
            <a:pPr algn="l"/>
            <a:fld id="{A441DABB-FC3D-4F80-9FD0-50F5F17C0A09}" type="slidenum">
              <a:rPr lang="zh-CN" altLang="en-US" smtClean="0"/>
              <a:t>‹#›</a:t>
            </a:fld>
            <a:endParaRPr lang="zh-CN" altLang="en-US" dirty="0"/>
          </a:p>
        </p:txBody>
      </p:sp>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44008" y="5420669"/>
            <a:ext cx="4464496" cy="26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ftr="0" dt="0"/>
  <p:txStyles>
    <p:titleStyle>
      <a:lvl1pPr algn="ctr" defTabSz="762635" rtl="0" eaLnBrk="1" latinLnBrk="0" hangingPunct="1">
        <a:spcBef>
          <a:spcPct val="0"/>
        </a:spcBef>
        <a:buNone/>
        <a:defRPr sz="3670" kern="1200">
          <a:solidFill>
            <a:schemeClr val="tx1"/>
          </a:solidFill>
          <a:latin typeface="+mj-lt"/>
          <a:ea typeface="+mj-ea"/>
          <a:cs typeface="+mj-cs"/>
        </a:defRPr>
      </a:lvl1pPr>
    </p:titleStyle>
    <p:bodyStyle>
      <a:lvl1pPr marL="285750" indent="-285750" algn="l" defTabSz="762635" rtl="0" eaLnBrk="1" latinLnBrk="0" hangingPunct="1">
        <a:spcBef>
          <a:spcPts val="80"/>
        </a:spcBef>
        <a:buFont typeface="Arial" panose="020B0604020202020204" pitchFamily="34" charset="0"/>
        <a:buChar char="•"/>
        <a:defRPr sz="2670" kern="1200">
          <a:solidFill>
            <a:schemeClr val="tx1"/>
          </a:solidFill>
          <a:latin typeface="+mn-lt"/>
          <a:ea typeface="+mn-ea"/>
          <a:cs typeface="+mn-cs"/>
        </a:defRPr>
      </a:lvl1pPr>
      <a:lvl2pPr marL="619760" indent="-238125" algn="l" defTabSz="762635" rtl="0" eaLnBrk="1" latinLnBrk="0" hangingPunct="1">
        <a:spcBef>
          <a:spcPts val="80"/>
        </a:spcBef>
        <a:buFont typeface="Arial" panose="020B0604020202020204" pitchFamily="34" charset="0"/>
        <a:buChar char="–"/>
        <a:defRPr sz="2335" kern="1200">
          <a:solidFill>
            <a:schemeClr val="tx1"/>
          </a:solidFill>
          <a:latin typeface="+mn-lt"/>
          <a:ea typeface="+mn-ea"/>
          <a:cs typeface="+mn-cs"/>
        </a:defRPr>
      </a:lvl2pPr>
      <a:lvl3pPr marL="953135" indent="-190500" algn="l" defTabSz="762635" rtl="0" eaLnBrk="1" latinLnBrk="0" hangingPunct="1">
        <a:spcBef>
          <a:spcPts val="80"/>
        </a:spcBef>
        <a:buFont typeface="Arial" panose="020B0604020202020204" pitchFamily="34" charset="0"/>
        <a:buChar char="•"/>
        <a:defRPr sz="2000" kern="1200">
          <a:solidFill>
            <a:schemeClr val="tx1"/>
          </a:solidFill>
          <a:latin typeface="+mn-lt"/>
          <a:ea typeface="+mn-ea"/>
          <a:cs typeface="+mn-cs"/>
        </a:defRPr>
      </a:lvl3pPr>
      <a:lvl4pPr marL="133477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4pPr>
      <a:lvl5pPr marL="1716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5pPr>
      <a:lvl6pPr marL="2097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6pPr>
      <a:lvl7pPr marL="2479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7pPr>
      <a:lvl8pPr marL="2860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8pPr>
      <a:lvl9pPr marL="324167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635"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4270"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905" algn="l" defTabSz="762635" rtl="0" eaLnBrk="1" latinLnBrk="0" hangingPunct="1">
        <a:defRPr sz="1500" kern="1200">
          <a:solidFill>
            <a:schemeClr val="tx1"/>
          </a:solidFill>
          <a:latin typeface="+mn-lt"/>
          <a:ea typeface="+mn-ea"/>
          <a:cs typeface="+mn-cs"/>
        </a:defRPr>
      </a:lvl6pPr>
      <a:lvl7pPr marL="2287905" algn="l" defTabSz="762635" rtl="0" eaLnBrk="1" latinLnBrk="0" hangingPunct="1">
        <a:defRPr sz="1500" kern="1200">
          <a:solidFill>
            <a:schemeClr val="tx1"/>
          </a:solidFill>
          <a:latin typeface="+mn-lt"/>
          <a:ea typeface="+mn-ea"/>
          <a:cs typeface="+mn-cs"/>
        </a:defRPr>
      </a:lvl7pPr>
      <a:lvl8pPr marL="2669540"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9081"/>
            <a:ext cx="8229600" cy="9534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4760"/>
            <a:ext cx="8229600" cy="3775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467544" y="5318556"/>
            <a:ext cx="2133600" cy="304558"/>
          </a:xfrm>
          <a:prstGeom prst="rect">
            <a:avLst/>
          </a:prstGeom>
        </p:spPr>
        <p:txBody>
          <a:bodyPr vert="horz" lIns="91440" tIns="45720" rIns="91440" bIns="45720" rtlCol="0" anchor="ctr"/>
          <a:lstStyle>
            <a:lvl1pPr algn="r">
              <a:defRPr sz="1000">
                <a:solidFill>
                  <a:schemeClr val="tx1"/>
                </a:solidFill>
                <a:latin typeface="+mn-lt"/>
              </a:defRPr>
            </a:lvl1pPr>
          </a:lstStyle>
          <a:p>
            <a:pPr algn="l"/>
            <a:fld id="{A441DABB-FC3D-4F80-9FD0-50F5F17C0A09}" type="slidenum">
              <a:rPr lang="zh-CN" altLang="en-US" smtClean="0"/>
              <a:t>‹#›</a:t>
            </a:fld>
            <a:endParaRPr lang="zh-CN" altLang="en-US" dirty="0"/>
          </a:p>
        </p:txBody>
      </p:sp>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44008" y="5420669"/>
            <a:ext cx="4464496" cy="26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36" r:id="rId1"/>
    <p:sldLayoutId id="2147483737" r:id="rId2"/>
  </p:sldLayoutIdLst>
  <p:hf sldNum="0" hdr="0" ftr="0" dt="0"/>
  <p:txStyles>
    <p:titleStyle>
      <a:lvl1pPr algn="ctr" defTabSz="762635" rtl="0" eaLnBrk="1" latinLnBrk="0" hangingPunct="1">
        <a:spcBef>
          <a:spcPct val="0"/>
        </a:spcBef>
        <a:buNone/>
        <a:defRPr sz="3670" kern="1200">
          <a:solidFill>
            <a:schemeClr val="tx1"/>
          </a:solidFill>
          <a:latin typeface="+mj-lt"/>
          <a:ea typeface="+mj-ea"/>
          <a:cs typeface="+mj-cs"/>
        </a:defRPr>
      </a:lvl1pPr>
    </p:titleStyle>
    <p:bodyStyle>
      <a:lvl1pPr marL="285750" indent="-285750" algn="l" defTabSz="762635" rtl="0" eaLnBrk="1" latinLnBrk="0" hangingPunct="1">
        <a:spcBef>
          <a:spcPts val="80"/>
        </a:spcBef>
        <a:buFont typeface="Arial" panose="020B0604020202020204" pitchFamily="34" charset="0"/>
        <a:buChar char="•"/>
        <a:defRPr sz="2670" kern="1200">
          <a:solidFill>
            <a:schemeClr val="tx1"/>
          </a:solidFill>
          <a:latin typeface="+mn-lt"/>
          <a:ea typeface="+mn-ea"/>
          <a:cs typeface="+mn-cs"/>
        </a:defRPr>
      </a:lvl1pPr>
      <a:lvl2pPr marL="619760" indent="-238125" algn="l" defTabSz="762635" rtl="0" eaLnBrk="1" latinLnBrk="0" hangingPunct="1">
        <a:spcBef>
          <a:spcPts val="80"/>
        </a:spcBef>
        <a:buFont typeface="Arial" panose="020B0604020202020204" pitchFamily="34" charset="0"/>
        <a:buChar char="–"/>
        <a:defRPr sz="2335" kern="1200">
          <a:solidFill>
            <a:schemeClr val="tx1"/>
          </a:solidFill>
          <a:latin typeface="+mn-lt"/>
          <a:ea typeface="+mn-ea"/>
          <a:cs typeface="+mn-cs"/>
        </a:defRPr>
      </a:lvl2pPr>
      <a:lvl3pPr marL="953135" indent="-190500" algn="l" defTabSz="762635" rtl="0" eaLnBrk="1" latinLnBrk="0" hangingPunct="1">
        <a:spcBef>
          <a:spcPts val="80"/>
        </a:spcBef>
        <a:buFont typeface="Arial" panose="020B0604020202020204" pitchFamily="34" charset="0"/>
        <a:buChar char="•"/>
        <a:defRPr sz="2000" kern="1200">
          <a:solidFill>
            <a:schemeClr val="tx1"/>
          </a:solidFill>
          <a:latin typeface="+mn-lt"/>
          <a:ea typeface="+mn-ea"/>
          <a:cs typeface="+mn-cs"/>
        </a:defRPr>
      </a:lvl3pPr>
      <a:lvl4pPr marL="133477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4pPr>
      <a:lvl5pPr marL="1716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5pPr>
      <a:lvl6pPr marL="209740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6pPr>
      <a:lvl7pPr marL="2479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7pPr>
      <a:lvl8pPr marL="2860040"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8pPr>
      <a:lvl9pPr marL="3241675" indent="-190500" algn="l" defTabSz="762635" rtl="0" eaLnBrk="1" latinLnBrk="0" hangingPunct="1">
        <a:spcBef>
          <a:spcPts val="80"/>
        </a:spcBef>
        <a:buFont typeface="Arial" panose="020B0604020202020204" pitchFamily="34" charset="0"/>
        <a:buChar char="•"/>
        <a:defRPr sz="167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635"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4270"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905" algn="l" defTabSz="762635" rtl="0" eaLnBrk="1" latinLnBrk="0" hangingPunct="1">
        <a:defRPr sz="1500" kern="1200">
          <a:solidFill>
            <a:schemeClr val="tx1"/>
          </a:solidFill>
          <a:latin typeface="+mn-lt"/>
          <a:ea typeface="+mn-ea"/>
          <a:cs typeface="+mn-cs"/>
        </a:defRPr>
      </a:lvl6pPr>
      <a:lvl7pPr marL="2287905" algn="l" defTabSz="762635" rtl="0" eaLnBrk="1" latinLnBrk="0" hangingPunct="1">
        <a:defRPr sz="1500" kern="1200">
          <a:solidFill>
            <a:schemeClr val="tx1"/>
          </a:solidFill>
          <a:latin typeface="+mn-lt"/>
          <a:ea typeface="+mn-ea"/>
          <a:cs typeface="+mn-cs"/>
        </a:defRPr>
      </a:lvl7pPr>
      <a:lvl8pPr marL="2669540"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90.png"/><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001597"/>
            <a:ext cx="6858000" cy="1912609"/>
          </a:xfrm>
        </p:spPr>
        <p:txBody>
          <a:bodyPr>
            <a:normAutofit/>
          </a:bodyPr>
          <a:lstStyle/>
          <a:p>
            <a:r>
              <a:rPr lang="zh-CN" altLang="en-US" sz="3000" b="1" dirty="0">
                <a:latin typeface="微软雅黑" panose="020B0503020204020204" pitchFamily="34" charset="-122"/>
                <a:ea typeface="微软雅黑" panose="020B0503020204020204" pitchFamily="34" charset="-122"/>
              </a:rPr>
              <a:t>生成式信息抽取相关成果</a:t>
            </a:r>
            <a:endParaRPr lang="zh-CN" altLang="zh-CN" sz="3000" b="1"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925706" y="3003897"/>
            <a:ext cx="5292588" cy="1584495"/>
          </a:xfrm>
        </p:spPr>
        <p:txBody>
          <a:bodyPr>
            <a:noAutofit/>
          </a:bodyPr>
          <a:lstStyle/>
          <a:p>
            <a:r>
              <a:rPr lang="zh-CN" altLang="en-US" sz="2100" b="1" dirty="0">
                <a:solidFill>
                  <a:schemeClr val="tx1"/>
                </a:solidFill>
              </a:rPr>
              <a:t>何羽鑫</a:t>
            </a:r>
            <a:endParaRPr lang="en-US" altLang="zh-CN" sz="2100" b="1" dirty="0">
              <a:solidFill>
                <a:schemeClr val="tx1"/>
              </a:solidFill>
            </a:endParaRPr>
          </a:p>
          <a:p>
            <a:r>
              <a:rPr lang="zh-CN" altLang="en-US" sz="2100" dirty="0">
                <a:solidFill>
                  <a:schemeClr val="tx1"/>
                </a:solidFill>
              </a:rPr>
              <a:t>哈尔滨工业大学（深圳）</a:t>
            </a:r>
            <a:endParaRPr lang="en-US" altLang="zh-CN" sz="2100" dirty="0">
              <a:solidFill>
                <a:schemeClr val="tx1"/>
              </a:solidFill>
            </a:endParaRPr>
          </a:p>
          <a:p>
            <a:r>
              <a:rPr lang="zh-CN" altLang="en-US" sz="2100" dirty="0">
                <a:solidFill>
                  <a:schemeClr val="tx1"/>
                </a:solidFill>
              </a:rPr>
              <a:t>智能计算研究中心</a:t>
            </a:r>
            <a:endParaRPr lang="en-US" altLang="zh-CN" sz="2100" dirty="0">
              <a:solidFill>
                <a:schemeClr val="tx1"/>
              </a:solidFill>
            </a:endParaRPr>
          </a:p>
          <a:p>
            <a:r>
              <a:rPr lang="en-US" altLang="zh-CN" sz="2100" b="1" dirty="0">
                <a:solidFill>
                  <a:schemeClr val="tx1"/>
                </a:solidFill>
              </a:rPr>
              <a:t>3/17/2023</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95529" y="1276009"/>
            <a:ext cx="3945408" cy="3737024"/>
          </a:xfrm>
          <a:prstGeom prst="rect">
            <a:avLst/>
          </a:prstGeom>
        </p:spPr>
      </p:pic>
      <p:sp>
        <p:nvSpPr>
          <p:cNvPr id="5" name="标题 4"/>
          <p:cNvSpPr>
            <a:spLocks noGrp="1"/>
          </p:cNvSpPr>
          <p:nvPr>
            <p:ph type="title"/>
          </p:nvPr>
        </p:nvSpPr>
        <p:spPr/>
        <p:txBody>
          <a:bodyPr>
            <a:normAutofit/>
          </a:bodyPr>
          <a:lstStyle/>
          <a:p>
            <a:r>
              <a:rPr lang="en-US" altLang="zh-CN" sz="3000" kern="0" dirty="0" err="1">
                <a:cs typeface="Arial" panose="020B0604020202020204" pitchFamily="34" charset="0"/>
                <a:sym typeface="+mn-ea"/>
              </a:rPr>
              <a:t>SetGNER-</a:t>
            </a:r>
            <a:r>
              <a:rPr lang="zh-CN" altLang="en-US" sz="3000" kern="0" dirty="0" err="1">
                <a:cs typeface="Arial" panose="020B0604020202020204" pitchFamily="34" charset="0"/>
                <a:sym typeface="+mn-ea"/>
              </a:rPr>
              <a:t>实验结果</a:t>
            </a:r>
          </a:p>
        </p:txBody>
      </p:sp>
      <p:sp>
        <p:nvSpPr>
          <p:cNvPr id="7" name="文本框 6"/>
          <p:cNvSpPr txBox="1"/>
          <p:nvPr/>
        </p:nvSpPr>
        <p:spPr>
          <a:xfrm>
            <a:off x="467360" y="915670"/>
            <a:ext cx="1271905" cy="398780"/>
          </a:xfrm>
          <a:prstGeom prst="rect">
            <a:avLst/>
          </a:prstGeom>
          <a:noFill/>
        </p:spPr>
        <p:txBody>
          <a:bodyPr wrap="square" rtlCol="0" anchor="t">
            <a:spAutoFit/>
          </a:bodyPr>
          <a:lstStyle/>
          <a:p>
            <a:r>
              <a:rPr lang="zh-CN" altLang="en-US" sz="2000" b="1" dirty="0">
                <a:latin typeface="+mj-lt"/>
                <a:ea typeface="微软雅黑" panose="020B0503020204020204" pitchFamily="34" charset="-122"/>
                <a:sym typeface="+mn-ea"/>
              </a:rPr>
              <a:t>连续实体</a:t>
            </a:r>
          </a:p>
        </p:txBody>
      </p:sp>
      <p:pic>
        <p:nvPicPr>
          <p:cNvPr id="8" name="图片 7"/>
          <p:cNvPicPr>
            <a:picLocks noChangeAspect="1"/>
          </p:cNvPicPr>
          <p:nvPr/>
        </p:nvPicPr>
        <p:blipFill>
          <a:blip r:embed="rId4"/>
          <a:stretch>
            <a:fillRect/>
          </a:stretch>
        </p:blipFill>
        <p:spPr>
          <a:xfrm>
            <a:off x="4643755" y="1275715"/>
            <a:ext cx="4091305" cy="2052955"/>
          </a:xfrm>
          <a:prstGeom prst="rect">
            <a:avLst/>
          </a:prstGeom>
        </p:spPr>
      </p:pic>
      <p:sp>
        <p:nvSpPr>
          <p:cNvPr id="9" name="文本框 8"/>
          <p:cNvSpPr txBox="1"/>
          <p:nvPr/>
        </p:nvSpPr>
        <p:spPr>
          <a:xfrm>
            <a:off x="4715510" y="876935"/>
            <a:ext cx="1271905" cy="398780"/>
          </a:xfrm>
          <a:prstGeom prst="rect">
            <a:avLst/>
          </a:prstGeom>
          <a:noFill/>
        </p:spPr>
        <p:txBody>
          <a:bodyPr wrap="square" rtlCol="0" anchor="t">
            <a:spAutoFit/>
          </a:bodyPr>
          <a:lstStyle/>
          <a:p>
            <a:r>
              <a:rPr lang="zh-CN" altLang="en-US" sz="2000" b="1" dirty="0">
                <a:latin typeface="+mj-lt"/>
                <a:ea typeface="微软雅黑" panose="020B0503020204020204" pitchFamily="34" charset="-122"/>
                <a:sym typeface="+mn-ea"/>
              </a:rPr>
              <a:t>运行效率</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000" kern="0" dirty="0" err="1">
                <a:cs typeface="Arial" panose="020B0604020202020204" pitchFamily="34" charset="0"/>
                <a:sym typeface="+mn-ea"/>
              </a:rPr>
              <a:t>SetGNER-case study</a:t>
            </a:r>
          </a:p>
        </p:txBody>
      </p:sp>
      <p:pic>
        <p:nvPicPr>
          <p:cNvPr id="2" name="图片 1"/>
          <p:cNvPicPr>
            <a:picLocks noChangeAspect="1"/>
          </p:cNvPicPr>
          <p:nvPr/>
        </p:nvPicPr>
        <p:blipFill>
          <a:blip r:embed="rId3"/>
          <a:stretch>
            <a:fillRect/>
          </a:stretch>
        </p:blipFill>
        <p:spPr>
          <a:xfrm>
            <a:off x="395605" y="915670"/>
            <a:ext cx="4608195" cy="4509135"/>
          </a:xfrm>
          <a:prstGeom prst="rect">
            <a:avLst/>
          </a:prstGeom>
        </p:spPr>
      </p:pic>
      <p:sp>
        <p:nvSpPr>
          <p:cNvPr id="3" name="文本框 2"/>
          <p:cNvSpPr txBox="1"/>
          <p:nvPr/>
        </p:nvSpPr>
        <p:spPr>
          <a:xfrm>
            <a:off x="5053965" y="915670"/>
            <a:ext cx="3763010" cy="1322070"/>
          </a:xfrm>
          <a:prstGeom prst="rect">
            <a:avLst/>
          </a:prstGeom>
          <a:noFill/>
        </p:spPr>
        <p:txBody>
          <a:bodyPr wrap="square" rtlCol="0" anchor="t">
            <a:spAutoFit/>
          </a:bodyPr>
          <a:lstStyle/>
          <a:p>
            <a:r>
              <a:rPr lang="en-US" altLang="zh-CN" sz="2000" b="1" dirty="0">
                <a:latin typeface="+mj-lt"/>
                <a:ea typeface="微软雅黑" panose="020B0503020204020204" pitchFamily="34" charset="-122"/>
                <a:sym typeface="+mn-ea"/>
              </a:rPr>
              <a:t>1(b)</a:t>
            </a:r>
            <a:r>
              <a:rPr lang="zh-CN" altLang="en-US" sz="2000" b="1" dirty="0">
                <a:latin typeface="+mj-lt"/>
                <a:ea typeface="微软雅黑" panose="020B0503020204020204" pitchFamily="34" charset="-122"/>
                <a:sym typeface="+mn-ea"/>
              </a:rPr>
              <a:t>将</a:t>
            </a:r>
            <a:r>
              <a:rPr lang="en-US" altLang="zh-CN" sz="2000" b="1" dirty="0">
                <a:latin typeface="+mj-lt"/>
                <a:ea typeface="微软雅黑" panose="020B0503020204020204" pitchFamily="34" charset="-122"/>
                <a:sym typeface="+mn-ea"/>
              </a:rPr>
              <a:t>1(a)</a:t>
            </a:r>
            <a:r>
              <a:rPr lang="zh-CN" altLang="en-US" sz="2000" b="1" dirty="0">
                <a:latin typeface="+mj-lt"/>
                <a:ea typeface="微软雅黑" panose="020B0503020204020204" pitchFamily="34" charset="-122"/>
                <a:sym typeface="+mn-ea"/>
              </a:rPr>
              <a:t>中的</a:t>
            </a:r>
            <a:r>
              <a:rPr lang="en-US" altLang="zh-CN" sz="2000" b="1" dirty="0">
                <a:latin typeface="+mj-lt"/>
                <a:ea typeface="微软雅黑" panose="020B0503020204020204" pitchFamily="34" charset="-122"/>
                <a:sym typeface="+mn-ea"/>
              </a:rPr>
              <a:t> </a:t>
            </a:r>
            <a:r>
              <a:rPr lang="zh-CN" altLang="en-US" sz="2000" b="1" dirty="0">
                <a:latin typeface="+mj-lt"/>
                <a:ea typeface="微软雅黑" panose="020B0503020204020204" pitchFamily="34" charset="-122"/>
                <a:sym typeface="+mn-ea"/>
              </a:rPr>
              <a:t>身体部位换了之后，</a:t>
            </a:r>
            <a:r>
              <a:rPr lang="en-US" altLang="zh-CN" sz="2000" b="1" dirty="0">
                <a:latin typeface="+mj-lt"/>
                <a:ea typeface="微软雅黑" panose="020B0503020204020204" pitchFamily="34" charset="-122"/>
                <a:sym typeface="+mn-ea"/>
              </a:rPr>
              <a:t>SetGNER</a:t>
            </a:r>
            <a:r>
              <a:rPr lang="zh-CN" altLang="en-US" sz="2000" b="1" dirty="0">
                <a:latin typeface="+mj-lt"/>
                <a:ea typeface="微软雅黑" panose="020B0503020204020204" pitchFamily="34" charset="-122"/>
                <a:sym typeface="+mn-ea"/>
              </a:rPr>
              <a:t>也能准确地识别出非连续实体，而对比的方法则不能</a:t>
            </a:r>
          </a:p>
        </p:txBody>
      </p:sp>
      <p:sp>
        <p:nvSpPr>
          <p:cNvPr id="6" name="文本框 5"/>
          <p:cNvSpPr txBox="1"/>
          <p:nvPr/>
        </p:nvSpPr>
        <p:spPr>
          <a:xfrm>
            <a:off x="5075555" y="3291840"/>
            <a:ext cx="3763010" cy="706755"/>
          </a:xfrm>
          <a:prstGeom prst="rect">
            <a:avLst/>
          </a:prstGeom>
          <a:noFill/>
        </p:spPr>
        <p:txBody>
          <a:bodyPr wrap="square" rtlCol="0" anchor="t">
            <a:spAutoFit/>
          </a:bodyPr>
          <a:lstStyle/>
          <a:p>
            <a:r>
              <a:rPr lang="en-US" altLang="zh-CN" sz="2000" b="1" dirty="0">
                <a:latin typeface="+mj-lt"/>
                <a:ea typeface="微软雅黑" panose="020B0503020204020204" pitchFamily="34" charset="-122"/>
                <a:sym typeface="+mn-ea"/>
              </a:rPr>
              <a:t>SetGNER</a:t>
            </a:r>
            <a:r>
              <a:rPr lang="zh-CN" altLang="en-US" sz="2000" b="1" dirty="0">
                <a:latin typeface="+mj-lt"/>
                <a:ea typeface="微软雅黑" panose="020B0503020204020204" pitchFamily="34" charset="-122"/>
                <a:sym typeface="+mn-ea"/>
              </a:rPr>
              <a:t>比对比的方法能识别出更多正确的实体</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fontAlgn="base">
              <a:spcAft>
                <a:spcPct val="0"/>
              </a:spcAft>
            </a:pPr>
            <a:r>
              <a:rPr lang="zh-CN" altLang="en-US" sz="3000" dirty="0"/>
              <a:t>主要内容</a:t>
            </a:r>
            <a:endParaRPr lang="zh-CN" altLang="en-US" sz="3000" dirty="0">
              <a:solidFill>
                <a:srgbClr val="0000FF"/>
              </a:solidFill>
              <a:latin typeface="微软雅黑" panose="020B0503020204020204" pitchFamily="34" charset="-122"/>
              <a:ea typeface="微软雅黑" panose="020B0503020204020204" pitchFamily="34" charset="-122"/>
              <a:cs typeface="+mn-cs"/>
            </a:endParaRPr>
          </a:p>
        </p:txBody>
      </p:sp>
      <p:grpSp>
        <p:nvGrpSpPr>
          <p:cNvPr id="19" name="组合 18"/>
          <p:cNvGrpSpPr/>
          <p:nvPr/>
        </p:nvGrpSpPr>
        <p:grpSpPr>
          <a:xfrm>
            <a:off x="755576" y="1203697"/>
            <a:ext cx="7701511" cy="610275"/>
            <a:chOff x="1666002" y="2030070"/>
            <a:chExt cx="7701511" cy="610275"/>
          </a:xfrm>
        </p:grpSpPr>
        <p:sp>
          <p:nvSpPr>
            <p:cNvPr id="5" name="矩形 4"/>
            <p:cNvSpPr/>
            <p:nvPr/>
          </p:nvSpPr>
          <p:spPr bwMode="auto">
            <a:xfrm>
              <a:off x="2523391" y="2030070"/>
              <a:ext cx="6647974" cy="523220"/>
            </a:xfrm>
            <a:prstGeom prst="rect">
              <a:avLst/>
            </a:prstGeom>
          </p:spPr>
          <p:txBody>
            <a:bodyPr wrap="none" anchor="ctr">
              <a:spAutoFit/>
            </a:bodyPr>
            <a:lstStyle/>
            <a:p>
              <a:pPr algn="l"/>
              <a:r>
                <a:rPr lang="zh-CN" altLang="en-US" sz="2800" b="1" kern="0" dirty="0">
                  <a:solidFill>
                    <a:srgbClr val="7F7F7F"/>
                  </a:solidFill>
                  <a:ea typeface="微软雅黑" panose="020B0503020204020204" pitchFamily="34" charset="-122"/>
                  <a:cs typeface="Arial" panose="020B0604020202020204" pitchFamily="34" charset="0"/>
                </a:rPr>
                <a:t>基于集合生成的多类型通用实体识别模型</a:t>
              </a:r>
            </a:p>
          </p:txBody>
        </p:sp>
        <p:sp>
          <p:nvSpPr>
            <p:cNvPr id="6" name="직사각형 31"/>
            <p:cNvSpPr>
              <a:spLocks noChangeArrowheads="1"/>
            </p:cNvSpPr>
            <p:nvPr/>
          </p:nvSpPr>
          <p:spPr bwMode="auto">
            <a:xfrm>
              <a:off x="2360468" y="2545668"/>
              <a:ext cx="7007045"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직사각형 31"/>
            <p:cNvSpPr>
              <a:spLocks noChangeAspect="1" noChangeArrowheads="1"/>
            </p:cNvSpPr>
            <p:nvPr/>
          </p:nvSpPr>
          <p:spPr bwMode="auto">
            <a:xfrm>
              <a:off x="1666002" y="2092867"/>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bwMode="auto">
            <a:xfrm>
              <a:off x="1687647" y="2056780"/>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7" name="组合 16"/>
          <p:cNvGrpSpPr/>
          <p:nvPr/>
        </p:nvGrpSpPr>
        <p:grpSpPr>
          <a:xfrm>
            <a:off x="755576" y="2260312"/>
            <a:ext cx="7871142" cy="617897"/>
            <a:chOff x="1659295" y="3069033"/>
            <a:chExt cx="7871142" cy="617897"/>
          </a:xfrm>
        </p:grpSpPr>
        <p:sp>
          <p:nvSpPr>
            <p:cNvPr id="9" name="矩形 8"/>
            <p:cNvSpPr/>
            <p:nvPr/>
          </p:nvSpPr>
          <p:spPr bwMode="auto">
            <a:xfrm>
              <a:off x="2523391" y="3069033"/>
              <a:ext cx="7007046" cy="523220"/>
            </a:xfrm>
            <a:prstGeom prst="rect">
              <a:avLst/>
            </a:prstGeom>
          </p:spPr>
          <p:txBody>
            <a:bodyPr wrap="none" anchor="ctr">
              <a:spAutoFit/>
            </a:bodyPr>
            <a:lstStyle/>
            <a:p>
              <a:pPr algn="l"/>
              <a:r>
                <a:rPr lang="zh-CN" altLang="zh-CN" sz="2800" b="1" kern="0" dirty="0">
                  <a:solidFill>
                    <a:srgbClr val="000000"/>
                  </a:solidFill>
                  <a:ea typeface="微软雅黑" panose="020B0503020204020204" pitchFamily="34" charset="-122"/>
                  <a:cs typeface="Arial" panose="020B0604020202020204" pitchFamily="34" charset="0"/>
                  <a:sym typeface="+mn-ea"/>
                </a:rPr>
                <a:t>基于</a:t>
              </a:r>
              <a:r>
                <a:rPr lang="zh-CN" altLang="en-US" sz="2800" b="1" kern="0" dirty="0">
                  <a:solidFill>
                    <a:srgbClr val="000000"/>
                  </a:solidFill>
                  <a:ea typeface="微软雅黑" panose="020B0503020204020204" pitchFamily="34" charset="-122"/>
                  <a:cs typeface="Arial" panose="020B0604020202020204" pitchFamily="34" charset="0"/>
                  <a:sym typeface="+mn-ea"/>
                </a:rPr>
                <a:t>非自回归表格生成的事件论元抽取模型</a:t>
              </a:r>
              <a:endParaRPr lang="zh-CN" altLang="en-US" sz="2800" b="1" kern="0" dirty="0">
                <a:solidFill>
                  <a:srgbClr val="000000"/>
                </a:solidFill>
                <a:ea typeface="微软雅黑" panose="020B0503020204020204" pitchFamily="34" charset="-122"/>
                <a:cs typeface="Arial" panose="020B0604020202020204" pitchFamily="34" charset="0"/>
              </a:endParaRPr>
            </a:p>
          </p:txBody>
        </p:sp>
        <p:sp>
          <p:nvSpPr>
            <p:cNvPr id="10" name="직사각형 31"/>
            <p:cNvSpPr>
              <a:spLocks noChangeArrowheads="1"/>
            </p:cNvSpPr>
            <p:nvPr/>
          </p:nvSpPr>
          <p:spPr bwMode="auto">
            <a:xfrm>
              <a:off x="2360468" y="3592252"/>
              <a:ext cx="7000337" cy="52771"/>
            </a:xfrm>
            <a:prstGeom prst="rect">
              <a:avLst/>
            </a:prstGeom>
            <a:solidFill>
              <a:schemeClr val="tx1"/>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직사각형 31"/>
            <p:cNvSpPr>
              <a:spLocks noChangeAspect="1" noChangeArrowheads="1"/>
            </p:cNvSpPr>
            <p:nvPr/>
          </p:nvSpPr>
          <p:spPr bwMode="auto">
            <a:xfrm>
              <a:off x="1659295" y="3140968"/>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bwMode="auto">
            <a:xfrm>
              <a:off x="1691460" y="3103365"/>
              <a:ext cx="549910" cy="583565"/>
            </a:xfrm>
            <a:prstGeom prst="rect">
              <a:avLst/>
            </a:prstGeom>
          </p:spPr>
          <p:txBody>
            <a:bodyPr wrap="none" anchor="ctr">
              <a:spAutoFit/>
            </a:bodyPr>
            <a:lstStyle/>
            <a:p>
              <a:pPr lvl="0" algn="ctr">
                <a:defRPr/>
              </a:pPr>
              <a:r>
                <a:rPr lang="en-US" altLang="zh-CN" sz="3200" b="1" kern="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 name="组合 1">
            <a:extLst>
              <a:ext uri="{FF2B5EF4-FFF2-40B4-BE49-F238E27FC236}">
                <a16:creationId xmlns:a16="http://schemas.microsoft.com/office/drawing/2014/main" id="{CEBA759A-64C2-17F4-DFA5-20AB79A1DC6D}"/>
              </a:ext>
            </a:extLst>
          </p:cNvPr>
          <p:cNvGrpSpPr/>
          <p:nvPr/>
        </p:nvGrpSpPr>
        <p:grpSpPr>
          <a:xfrm>
            <a:off x="755576" y="3229247"/>
            <a:ext cx="7701511" cy="610275"/>
            <a:chOff x="1666002" y="2030070"/>
            <a:chExt cx="7701511" cy="610275"/>
          </a:xfrm>
        </p:grpSpPr>
        <p:sp>
          <p:nvSpPr>
            <p:cNvPr id="3" name="矩形 2">
              <a:extLst>
                <a:ext uri="{FF2B5EF4-FFF2-40B4-BE49-F238E27FC236}">
                  <a16:creationId xmlns:a16="http://schemas.microsoft.com/office/drawing/2014/main" id="{5CDDF7BC-3CDB-2C81-1481-EB4120488F89}"/>
                </a:ext>
              </a:extLst>
            </p:cNvPr>
            <p:cNvSpPr/>
            <p:nvPr/>
          </p:nvSpPr>
          <p:spPr bwMode="auto">
            <a:xfrm>
              <a:off x="2523391" y="2030070"/>
              <a:ext cx="6312947" cy="523220"/>
            </a:xfrm>
            <a:prstGeom prst="rect">
              <a:avLst/>
            </a:prstGeom>
          </p:spPr>
          <p:txBody>
            <a:bodyPr wrap="none" anchor="ctr">
              <a:spAutoFit/>
            </a:bodyPr>
            <a:lstStyle/>
            <a:p>
              <a:pPr algn="l"/>
              <a:r>
                <a:rPr lang="zh-CN" altLang="en-US" sz="2800" b="1" kern="0" dirty="0">
                  <a:solidFill>
                    <a:srgbClr val="7F7F7F"/>
                  </a:solidFill>
                  <a:ea typeface="微软雅黑" panose="020B0503020204020204" pitchFamily="34" charset="-122"/>
                  <a:cs typeface="Arial" panose="020B0604020202020204" pitchFamily="34" charset="0"/>
                </a:rPr>
                <a:t>基于集合生成的实体关系联合抽取模型</a:t>
              </a:r>
            </a:p>
          </p:txBody>
        </p:sp>
        <p:sp>
          <p:nvSpPr>
            <p:cNvPr id="13" name="직사각형 31">
              <a:extLst>
                <a:ext uri="{FF2B5EF4-FFF2-40B4-BE49-F238E27FC236}">
                  <a16:creationId xmlns:a16="http://schemas.microsoft.com/office/drawing/2014/main" id="{ACC661DB-BB06-3173-EF5D-D06C5AC66CE0}"/>
                </a:ext>
              </a:extLst>
            </p:cNvPr>
            <p:cNvSpPr>
              <a:spLocks noChangeArrowheads="1"/>
            </p:cNvSpPr>
            <p:nvPr/>
          </p:nvSpPr>
          <p:spPr bwMode="auto">
            <a:xfrm>
              <a:off x="2360468" y="2545668"/>
              <a:ext cx="7007045"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직사각형 31">
              <a:extLst>
                <a:ext uri="{FF2B5EF4-FFF2-40B4-BE49-F238E27FC236}">
                  <a16:creationId xmlns:a16="http://schemas.microsoft.com/office/drawing/2014/main" id="{901A2EE4-B25A-711B-02B2-F5B4CB168C7D}"/>
                </a:ext>
              </a:extLst>
            </p:cNvPr>
            <p:cNvSpPr>
              <a:spLocks noChangeAspect="1" noChangeArrowheads="1"/>
            </p:cNvSpPr>
            <p:nvPr/>
          </p:nvSpPr>
          <p:spPr bwMode="auto">
            <a:xfrm>
              <a:off x="1666002" y="2092867"/>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a:extLst>
                <a:ext uri="{FF2B5EF4-FFF2-40B4-BE49-F238E27FC236}">
                  <a16:creationId xmlns:a16="http://schemas.microsoft.com/office/drawing/2014/main" id="{F5C71011-0F04-4D55-9C94-2CC1AB9EAE85}"/>
                </a:ext>
              </a:extLst>
            </p:cNvPr>
            <p:cNvSpPr/>
            <p:nvPr/>
          </p:nvSpPr>
          <p:spPr bwMode="auto">
            <a:xfrm>
              <a:off x="1687647" y="2056780"/>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6" name="组合 15">
            <a:extLst>
              <a:ext uri="{FF2B5EF4-FFF2-40B4-BE49-F238E27FC236}">
                <a16:creationId xmlns:a16="http://schemas.microsoft.com/office/drawing/2014/main" id="{0A3A8B1D-8C39-19FB-C296-E8DAA39DBD11}"/>
              </a:ext>
            </a:extLst>
          </p:cNvPr>
          <p:cNvGrpSpPr/>
          <p:nvPr/>
        </p:nvGrpSpPr>
        <p:grpSpPr>
          <a:xfrm>
            <a:off x="755576" y="4285862"/>
            <a:ext cx="7701510" cy="617897"/>
            <a:chOff x="1659295" y="3069033"/>
            <a:chExt cx="7701510" cy="617897"/>
          </a:xfrm>
        </p:grpSpPr>
        <p:sp>
          <p:nvSpPr>
            <p:cNvPr id="18" name="矩形 17">
              <a:extLst>
                <a:ext uri="{FF2B5EF4-FFF2-40B4-BE49-F238E27FC236}">
                  <a16:creationId xmlns:a16="http://schemas.microsoft.com/office/drawing/2014/main" id="{AA1B19FC-6A85-53A1-CC65-CE8FF7394EFE}"/>
                </a:ext>
              </a:extLst>
            </p:cNvPr>
            <p:cNvSpPr/>
            <p:nvPr/>
          </p:nvSpPr>
          <p:spPr bwMode="auto">
            <a:xfrm>
              <a:off x="2523391" y="3069033"/>
              <a:ext cx="6817892" cy="523220"/>
            </a:xfrm>
            <a:prstGeom prst="rect">
              <a:avLst/>
            </a:prstGeom>
          </p:spPr>
          <p:txBody>
            <a:bodyPr wrap="none" anchor="ctr">
              <a:spAutoFit/>
            </a:bodyPr>
            <a:lstStyle/>
            <a:p>
              <a:pPr algn="l"/>
              <a:r>
                <a:rPr lang="zh-CN" altLang="en-US" sz="2800" b="1" kern="0" dirty="0">
                  <a:solidFill>
                    <a:srgbClr val="7F7F7F"/>
                  </a:solidFill>
                  <a:ea typeface="微软雅黑" panose="020B0503020204020204" pitchFamily="34" charset="-122"/>
                  <a:cs typeface="Arial" panose="020B0604020202020204" pitchFamily="34" charset="0"/>
                  <a:sym typeface="+mn-ea"/>
                </a:rPr>
                <a:t>基于</a:t>
              </a:r>
              <a:r>
                <a:rPr lang="en-US" altLang="zh-CN" sz="2800" b="1" kern="0" dirty="0" err="1">
                  <a:solidFill>
                    <a:srgbClr val="7F7F7F"/>
                  </a:solidFill>
                  <a:ea typeface="微软雅黑" panose="020B0503020204020204" pitchFamily="34" charset="-122"/>
                  <a:cs typeface="Arial" panose="020B0604020202020204" pitchFamily="34" charset="0"/>
                  <a:sym typeface="+mn-ea"/>
                </a:rPr>
                <a:t>BiSPN</a:t>
              </a:r>
              <a:r>
                <a:rPr lang="zh-CN" altLang="en-US" sz="2800" b="1" kern="0" dirty="0">
                  <a:solidFill>
                    <a:srgbClr val="7F7F7F"/>
                  </a:solidFill>
                  <a:ea typeface="微软雅黑" panose="020B0503020204020204" pitchFamily="34" charset="-122"/>
                  <a:cs typeface="Arial" panose="020B0604020202020204" pitchFamily="34" charset="0"/>
                  <a:sym typeface="+mn-ea"/>
                </a:rPr>
                <a:t>和自回归生成的决策树抽取模型</a:t>
              </a:r>
            </a:p>
          </p:txBody>
        </p:sp>
        <p:sp>
          <p:nvSpPr>
            <p:cNvPr id="20" name="직사각형 31">
              <a:extLst>
                <a:ext uri="{FF2B5EF4-FFF2-40B4-BE49-F238E27FC236}">
                  <a16:creationId xmlns:a16="http://schemas.microsoft.com/office/drawing/2014/main" id="{36FD89BA-3D1D-63A7-1D5B-84704EEC6FB4}"/>
                </a:ext>
              </a:extLst>
            </p:cNvPr>
            <p:cNvSpPr>
              <a:spLocks noChangeArrowheads="1"/>
            </p:cNvSpPr>
            <p:nvPr/>
          </p:nvSpPr>
          <p:spPr bwMode="auto">
            <a:xfrm>
              <a:off x="2360468" y="3592252"/>
              <a:ext cx="7000337"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직사각형 31">
              <a:extLst>
                <a:ext uri="{FF2B5EF4-FFF2-40B4-BE49-F238E27FC236}">
                  <a16:creationId xmlns:a16="http://schemas.microsoft.com/office/drawing/2014/main" id="{CC5CAE06-D2D3-685F-F4C7-C96B11241F28}"/>
                </a:ext>
              </a:extLst>
            </p:cNvPr>
            <p:cNvSpPr>
              <a:spLocks noChangeAspect="1" noChangeArrowheads="1"/>
            </p:cNvSpPr>
            <p:nvPr/>
          </p:nvSpPr>
          <p:spPr bwMode="auto">
            <a:xfrm>
              <a:off x="1659295" y="3140968"/>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8484199F-1B35-879A-FF16-2AE1782720C7}"/>
                </a:ext>
              </a:extLst>
            </p:cNvPr>
            <p:cNvSpPr/>
            <p:nvPr/>
          </p:nvSpPr>
          <p:spPr bwMode="auto">
            <a:xfrm>
              <a:off x="1691460" y="3103365"/>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40663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zh-CN" altLang="zh-CN" sz="3200" b="1" kern="0" dirty="0">
                <a:solidFill>
                  <a:srgbClr val="000000"/>
                </a:solidFill>
                <a:ea typeface="微软雅黑" panose="020B0503020204020204" pitchFamily="34" charset="-122"/>
                <a:cs typeface="Arial" panose="020B0604020202020204" pitchFamily="34" charset="0"/>
                <a:sym typeface="+mn-ea"/>
              </a:rPr>
              <a:t>基于</a:t>
            </a:r>
            <a:r>
              <a:rPr lang="zh-CN" altLang="en-US" sz="3200" b="1" kern="0" dirty="0">
                <a:solidFill>
                  <a:srgbClr val="000000"/>
                </a:solidFill>
                <a:ea typeface="微软雅黑" panose="020B0503020204020204" pitchFamily="34" charset="-122"/>
                <a:cs typeface="Arial" panose="020B0604020202020204" pitchFamily="34" charset="0"/>
                <a:sym typeface="+mn-ea"/>
              </a:rPr>
              <a:t>非自回归表格生成的事件论元抽取模型</a:t>
            </a:r>
            <a:endParaRPr lang="zh-CN" altLang="en-US" sz="3200" b="1" kern="0" dirty="0">
              <a:solidFill>
                <a:srgbClr val="000000"/>
              </a:solidFill>
              <a:ea typeface="微软雅黑" panose="020B0503020204020204" pitchFamily="34" charset="-122"/>
              <a:cs typeface="Arial" panose="020B0604020202020204" pitchFamily="34" charset="0"/>
            </a:endParaRPr>
          </a:p>
        </p:txBody>
      </p:sp>
      <p:sp>
        <p:nvSpPr>
          <p:cNvPr id="3" name="文本框 2"/>
          <p:cNvSpPr txBox="1"/>
          <p:nvPr/>
        </p:nvSpPr>
        <p:spPr>
          <a:xfrm>
            <a:off x="251520" y="5151531"/>
            <a:ext cx="8719431" cy="430887"/>
          </a:xfrm>
          <a:prstGeom prst="rect">
            <a:avLst/>
          </a:prstGeom>
          <a:noFill/>
        </p:spPr>
        <p:txBody>
          <a:bodyPr wrap="square" rtlCol="0" anchor="t">
            <a:spAutoFit/>
          </a:bodyPr>
          <a:lstStyle/>
          <a:p>
            <a:r>
              <a:rPr lang="en-US" altLang="zh-CN" sz="1100" kern="0" dirty="0">
                <a:cs typeface="Arial" panose="020B0604020202020204" pitchFamily="34" charset="0"/>
                <a:sym typeface="+mn-ea"/>
              </a:rPr>
              <a:t>Yuxin He, </a:t>
            </a:r>
            <a:r>
              <a:rPr lang="en-US" altLang="zh-CN" sz="1100" kern="0" dirty="0" err="1">
                <a:cs typeface="Arial" panose="020B0604020202020204" pitchFamily="34" charset="0"/>
                <a:sym typeface="+mn-ea"/>
              </a:rPr>
              <a:t>Jingyue</a:t>
            </a:r>
            <a:r>
              <a:rPr lang="en-US" altLang="zh-CN" sz="1100" kern="0" dirty="0">
                <a:cs typeface="Arial" panose="020B0604020202020204" pitchFamily="34" charset="0"/>
                <a:sym typeface="+mn-ea"/>
              </a:rPr>
              <a:t> Hu, </a:t>
            </a:r>
            <a:r>
              <a:rPr lang="en-US" altLang="zh-CN" sz="1100" kern="0" dirty="0" err="1">
                <a:cs typeface="Arial" panose="020B0604020202020204" pitchFamily="34" charset="0"/>
                <a:sym typeface="+mn-ea"/>
              </a:rPr>
              <a:t>Buzhou</a:t>
            </a:r>
            <a:r>
              <a:rPr lang="en-US" altLang="zh-CN" sz="1100" kern="0" dirty="0">
                <a:cs typeface="Arial" panose="020B0604020202020204" pitchFamily="34" charset="0"/>
                <a:sym typeface="+mn-ea"/>
              </a:rPr>
              <a:t> Tang. </a:t>
            </a:r>
            <a:r>
              <a:rPr lang="en-US" altLang="zh-CN" sz="1100" kern="0" dirty="0">
                <a:cs typeface="Arial" panose="020B0604020202020204" pitchFamily="34" charset="0"/>
              </a:rPr>
              <a:t>Revisiting Event Argument Extraction: Can EAE Models Learn Better When Being Aware of Event Co-occurrences? </a:t>
            </a:r>
            <a:r>
              <a:rPr lang="en-US" altLang="zh-CN" sz="1100" kern="0" dirty="0">
                <a:cs typeface="Arial" panose="020B0604020202020204" pitchFamily="34" charset="0"/>
                <a:sym typeface="+mn-ea"/>
              </a:rPr>
              <a:t>ACL 2023</a:t>
            </a:r>
            <a:r>
              <a:rPr lang="zh-CN" altLang="en-US" sz="1100" kern="0" dirty="0">
                <a:cs typeface="Arial" panose="020B0604020202020204" pitchFamily="34" charset="0"/>
                <a:sym typeface="+mn-ea"/>
              </a:rPr>
              <a:t>在投</a:t>
            </a:r>
          </a:p>
        </p:txBody>
      </p:sp>
      <p:sp>
        <p:nvSpPr>
          <p:cNvPr id="6" name="文本框 5"/>
          <p:cNvSpPr txBox="1"/>
          <p:nvPr/>
        </p:nvSpPr>
        <p:spPr>
          <a:xfrm>
            <a:off x="251520" y="1419721"/>
            <a:ext cx="5112568" cy="3376950"/>
          </a:xfrm>
          <a:prstGeom prst="rect">
            <a:avLst/>
          </a:prstGeom>
          <a:noFill/>
        </p:spPr>
        <p:txBody>
          <a:bodyPr wrap="square" rtlCol="0" anchor="t">
            <a:spAutoFit/>
          </a:bodyPr>
          <a:lstStyle/>
          <a:p>
            <a:pPr>
              <a:lnSpc>
                <a:spcPct val="150000"/>
              </a:lnSpc>
            </a:pPr>
            <a:r>
              <a:rPr lang="zh-CN" altLang="en-US" sz="1600" b="1" dirty="0">
                <a:latin typeface="微软雅黑" panose="020B0503020204020204" pitchFamily="34" charset="-122"/>
                <a:ea typeface="微软雅黑" panose="020B0503020204020204" pitchFamily="34" charset="-122"/>
                <a:sym typeface="+mn-ea"/>
              </a:rPr>
              <a:t>任务：</a:t>
            </a:r>
            <a:endParaRPr lang="en-US" altLang="zh-CN" sz="1600" b="1" dirty="0">
              <a:latin typeface="微软雅黑" panose="020B0503020204020204" pitchFamily="34" charset="-122"/>
              <a:ea typeface="微软雅黑" panose="020B0503020204020204" pitchFamily="34" charset="-122"/>
              <a:sym typeface="+mn-ea"/>
            </a:endParaRPr>
          </a:p>
          <a:p>
            <a:pPr>
              <a:lnSpc>
                <a:spcPct val="150000"/>
              </a:lnSpc>
            </a:pPr>
            <a:r>
              <a:rPr lang="zh-CN" altLang="en-US" sz="1600" b="1" dirty="0">
                <a:latin typeface="微软雅黑" panose="020B0503020204020204" pitchFamily="34" charset="-122"/>
                <a:ea typeface="微软雅黑" panose="020B0503020204020204" pitchFamily="34" charset="-122"/>
                <a:sym typeface="+mn-ea"/>
              </a:rPr>
              <a:t>       给定文本和文本中出现的事件触发词，抽取触发词对应事件的论元。</a:t>
            </a:r>
            <a:endParaRPr lang="en-US" altLang="zh-CN" sz="1600" b="1" dirty="0">
              <a:latin typeface="微软雅黑" panose="020B0503020204020204" pitchFamily="34" charset="-122"/>
              <a:ea typeface="微软雅黑" panose="020B0503020204020204" pitchFamily="34" charset="-122"/>
              <a:sym typeface="+mn-ea"/>
            </a:endParaRPr>
          </a:p>
          <a:p>
            <a:pPr>
              <a:lnSpc>
                <a:spcPct val="150000"/>
              </a:lnSpc>
            </a:pPr>
            <a:endParaRPr lang="en-US" altLang="zh-CN" sz="1600" b="1" dirty="0">
              <a:latin typeface="微软雅黑" panose="020B0503020204020204" pitchFamily="34" charset="-122"/>
              <a:ea typeface="微软雅黑" panose="020B0503020204020204" pitchFamily="34" charset="-122"/>
              <a:sym typeface="+mn-ea"/>
            </a:endParaRPr>
          </a:p>
          <a:p>
            <a:pPr>
              <a:lnSpc>
                <a:spcPct val="150000"/>
              </a:lnSpc>
            </a:pPr>
            <a:r>
              <a:rPr lang="zh-CN" altLang="en-US" sz="1600" b="1" dirty="0">
                <a:latin typeface="微软雅黑" panose="020B0503020204020204" pitchFamily="34" charset="-122"/>
                <a:ea typeface="微软雅黑" panose="020B0503020204020204" pitchFamily="34" charset="-122"/>
                <a:sym typeface="+mn-ea"/>
              </a:rPr>
              <a:t>动机：</a:t>
            </a:r>
            <a:endParaRPr lang="en-US" altLang="zh-CN" sz="1600" b="1" dirty="0">
              <a:latin typeface="微软雅黑" panose="020B0503020204020204" pitchFamily="34" charset="-122"/>
              <a:ea typeface="微软雅黑" panose="020B0503020204020204" pitchFamily="34" charset="-122"/>
              <a:sym typeface="+mn-ea"/>
            </a:endParaRPr>
          </a:p>
          <a:p>
            <a:pPr marL="342900" indent="-342900">
              <a:lnSpc>
                <a:spcPct val="150000"/>
              </a:lnSpc>
              <a:buFont typeface="+mj-ea"/>
              <a:buAutoNum type="circleNumDbPlain"/>
            </a:pPr>
            <a:endParaRPr lang="en-US" altLang="zh-CN" sz="1600" b="1" dirty="0">
              <a:latin typeface="Calibri" panose="020F0502020204030204" charset="0"/>
              <a:ea typeface="微软雅黑" panose="020B0503020204020204" pitchFamily="34" charset="-122"/>
              <a:sym typeface="+mn-ea"/>
            </a:endParaRPr>
          </a:p>
          <a:p>
            <a:pPr marL="342900" indent="-342900">
              <a:lnSpc>
                <a:spcPct val="150000"/>
              </a:lnSpc>
              <a:buFont typeface="+mj-ea"/>
              <a:buAutoNum type="circleNumDbPlain"/>
            </a:pPr>
            <a:r>
              <a:rPr lang="zh-CN" altLang="en-US" sz="1600" b="1" dirty="0">
                <a:latin typeface="Calibri" panose="020F0502020204030204" charset="0"/>
                <a:ea typeface="微软雅黑" panose="020B0503020204020204" pitchFamily="34" charset="-122"/>
                <a:sym typeface="+mn-ea"/>
              </a:rPr>
              <a:t>现有的事件论元抽取模型一次只能抽取文本中单个事件的论元，忽略了普遍存在的事件共现现象。</a:t>
            </a:r>
            <a:endParaRPr lang="en-US" altLang="zh-CN" sz="1600" b="1" dirty="0">
              <a:latin typeface="Calibri" panose="020F0502020204030204" charset="0"/>
              <a:ea typeface="微软雅黑" panose="020B0503020204020204" pitchFamily="34" charset="-122"/>
              <a:sym typeface="+mn-ea"/>
            </a:endParaRPr>
          </a:p>
          <a:p>
            <a:pPr marL="342900" indent="-342900">
              <a:lnSpc>
                <a:spcPct val="150000"/>
              </a:lnSpc>
              <a:buFont typeface="+mj-ea"/>
              <a:buAutoNum type="circleNumDbPlain"/>
            </a:pPr>
            <a:r>
              <a:rPr lang="zh-CN" altLang="en-US" sz="1600" b="1" dirty="0">
                <a:latin typeface="Calibri" panose="020F0502020204030204" charset="0"/>
                <a:ea typeface="微软雅黑" panose="020B0503020204020204" pitchFamily="34" charset="-122"/>
                <a:sym typeface="+mn-ea"/>
              </a:rPr>
              <a:t>事件论元抽取任务可以</a:t>
            </a:r>
            <a:r>
              <a:rPr lang="zh-CN" altLang="en-US" sz="1600" b="1">
                <a:latin typeface="Calibri" panose="020F0502020204030204" charset="0"/>
                <a:ea typeface="微软雅黑" panose="020B0503020204020204" pitchFamily="34" charset="-122"/>
                <a:sym typeface="+mn-ea"/>
              </a:rPr>
              <a:t>转化成事件记录表生成</a:t>
            </a:r>
            <a:r>
              <a:rPr lang="zh-CN" altLang="en-US" sz="1600" b="1" dirty="0">
                <a:latin typeface="Calibri" panose="020F0502020204030204" charset="0"/>
                <a:ea typeface="微软雅黑" panose="020B0503020204020204" pitchFamily="34" charset="-122"/>
                <a:sym typeface="+mn-ea"/>
              </a:rPr>
              <a:t>任务。</a:t>
            </a:r>
            <a:endParaRPr lang="en-US" altLang="zh-CN" sz="1600" b="1" dirty="0">
              <a:latin typeface="Calibri" panose="020F0502020204030204" charset="0"/>
              <a:ea typeface="微软雅黑" panose="020B0503020204020204" pitchFamily="34" charset="-122"/>
              <a:sym typeface="+mn-ea"/>
            </a:endParaRPr>
          </a:p>
        </p:txBody>
      </p:sp>
      <p:pic>
        <p:nvPicPr>
          <p:cNvPr id="7" name="图片 6">
            <a:extLst>
              <a:ext uri="{FF2B5EF4-FFF2-40B4-BE49-F238E27FC236}">
                <a16:creationId xmlns:a16="http://schemas.microsoft.com/office/drawing/2014/main" id="{2BE512D4-8D8E-B2DE-B9D5-1755917E464D}"/>
              </a:ext>
            </a:extLst>
          </p:cNvPr>
          <p:cNvPicPr>
            <a:picLocks noChangeAspect="1"/>
          </p:cNvPicPr>
          <p:nvPr/>
        </p:nvPicPr>
        <p:blipFill>
          <a:blip r:embed="rId3"/>
          <a:stretch>
            <a:fillRect/>
          </a:stretch>
        </p:blipFill>
        <p:spPr>
          <a:xfrm>
            <a:off x="5219819" y="843657"/>
            <a:ext cx="3751132" cy="4092144"/>
          </a:xfrm>
          <a:prstGeom prst="rect">
            <a:avLst/>
          </a:prstGeom>
        </p:spPr>
      </p:pic>
    </p:spTree>
    <p:extLst>
      <p:ext uri="{BB962C8B-B14F-4D97-AF65-F5344CB8AC3E}">
        <p14:creationId xmlns:p14="http://schemas.microsoft.com/office/powerpoint/2010/main" val="4078508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a:t>
            </a:r>
            <a:r>
              <a:rPr lang="zh-CN" altLang="en-US" sz="3000" kern="0" dirty="0" err="1">
                <a:cs typeface="Arial" panose="020B0604020202020204" pitchFamily="34" charset="0"/>
              </a:rPr>
              <a:t>总体框架</a:t>
            </a:r>
          </a:p>
        </p:txBody>
      </p:sp>
      <p:sp>
        <p:nvSpPr>
          <p:cNvPr id="6" name="文本框 5"/>
          <p:cNvSpPr txBox="1"/>
          <p:nvPr/>
        </p:nvSpPr>
        <p:spPr>
          <a:xfrm>
            <a:off x="395605" y="4109720"/>
            <a:ext cx="8420735" cy="1484124"/>
          </a:xfrm>
          <a:prstGeom prst="rect">
            <a:avLst/>
          </a:prstGeom>
          <a:noFill/>
        </p:spPr>
        <p:txBody>
          <a:bodyPr wrap="square" rtlCol="0">
            <a:spAutoFit/>
          </a:bodyPr>
          <a:lstStyle/>
          <a:p>
            <a:pPr indent="0">
              <a:lnSpc>
                <a:spcPct val="12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①</a:t>
            </a:r>
            <a:r>
              <a:rPr lang="en-US" altLang="zh-CN" sz="1600" dirty="0">
                <a:latin typeface="Calibri" panose="020F0502020204030204" charset="0"/>
                <a:ea typeface="微软雅黑" panose="020B0503020204020204" pitchFamily="34" charset="-122"/>
              </a:rPr>
              <a:t> </a:t>
            </a:r>
            <a:r>
              <a:rPr lang="zh-CN" altLang="en-US" sz="1600" dirty="0">
                <a:latin typeface="Calibri" panose="020F0502020204030204" charset="0"/>
                <a:ea typeface="微软雅黑" panose="020B0503020204020204" pitchFamily="34" charset="-122"/>
              </a:rPr>
              <a:t>触发词感知的文本编码</a:t>
            </a:r>
            <a:endParaRPr lang="en-US" altLang="zh-CN" sz="1600" dirty="0">
              <a:latin typeface="+mj-lt"/>
              <a:ea typeface="微软雅黑" panose="020B0503020204020204" pitchFamily="34" charset="-122"/>
            </a:endParaRPr>
          </a:p>
          <a:p>
            <a:pPr indent="0">
              <a:lnSpc>
                <a:spcPct val="12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② 基于</a:t>
            </a:r>
            <a:r>
              <a:rPr lang="en-US" altLang="zh-CN" sz="1600" dirty="0">
                <a:latin typeface="Calibri" panose="020F0502020204030204" charset="0"/>
                <a:ea typeface="微软雅黑" panose="020B0503020204020204" pitchFamily="34" charset="-122"/>
              </a:rPr>
              <a:t>Prompt</a:t>
            </a:r>
            <a:r>
              <a:rPr lang="zh-CN" altLang="en-US" sz="1600" dirty="0">
                <a:latin typeface="Calibri" panose="020F0502020204030204" charset="0"/>
                <a:ea typeface="微软雅黑" panose="020B0503020204020204" pitchFamily="34" charset="-122"/>
              </a:rPr>
              <a:t>的表格初始化</a:t>
            </a:r>
            <a:endParaRPr lang="en-US" altLang="zh-CN" sz="1600" dirty="0">
              <a:latin typeface="+mj-lt"/>
              <a:ea typeface="微软雅黑" panose="020B0503020204020204" pitchFamily="34" charset="-122"/>
            </a:endParaRPr>
          </a:p>
          <a:p>
            <a:pPr indent="0">
              <a:lnSpc>
                <a:spcPct val="12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③</a:t>
            </a:r>
            <a:r>
              <a:rPr lang="en-US" altLang="zh-CN" sz="1600" dirty="0">
                <a:latin typeface="Calibri" panose="020F0502020204030204" charset="0"/>
                <a:ea typeface="微软雅黑" panose="020B0503020204020204" pitchFamily="34" charset="-122"/>
              </a:rPr>
              <a:t> </a:t>
            </a:r>
            <a:r>
              <a:rPr lang="zh-CN" altLang="en-US" sz="1600" dirty="0">
                <a:latin typeface="+mj-lt"/>
                <a:ea typeface="微软雅黑" panose="020B0503020204020204" pitchFamily="34" charset="-122"/>
              </a:rPr>
              <a:t>非自回归表格解码</a:t>
            </a:r>
            <a:endParaRPr lang="en-US" altLang="zh-CN" sz="1600" dirty="0">
              <a:latin typeface="+mj-lt"/>
              <a:ea typeface="微软雅黑" panose="020B0503020204020204" pitchFamily="34" charset="-122"/>
            </a:endParaRPr>
          </a:p>
          <a:p>
            <a:pPr indent="0">
              <a:lnSpc>
                <a:spcPct val="12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④ 论元</a:t>
            </a:r>
            <a:r>
              <a:rPr lang="en-US" altLang="zh-CN" sz="1600" dirty="0">
                <a:latin typeface="Calibri" panose="020F0502020204030204" charset="0"/>
                <a:ea typeface="微软雅黑" panose="020B0503020204020204" pitchFamily="34" charset="-122"/>
              </a:rPr>
              <a:t>Span</a:t>
            </a:r>
            <a:r>
              <a:rPr lang="zh-CN" altLang="en-US" sz="1600" dirty="0">
                <a:latin typeface="Calibri" panose="020F0502020204030204" charset="0"/>
                <a:ea typeface="微软雅黑" panose="020B0503020204020204" pitchFamily="34" charset="-122"/>
              </a:rPr>
              <a:t>预测</a:t>
            </a:r>
            <a:endParaRPr lang="en-US" altLang="zh-CN" sz="1600" dirty="0">
              <a:latin typeface="+mj-lt"/>
              <a:ea typeface="微软雅黑" panose="020B0503020204020204" pitchFamily="34" charset="-122"/>
            </a:endParaRPr>
          </a:p>
        </p:txBody>
      </p:sp>
      <p:pic>
        <p:nvPicPr>
          <p:cNvPr id="4" name="图片 3">
            <a:extLst>
              <a:ext uri="{FF2B5EF4-FFF2-40B4-BE49-F238E27FC236}">
                <a16:creationId xmlns:a16="http://schemas.microsoft.com/office/drawing/2014/main" id="{FE87D7B5-79EA-53E5-6D8A-CA8ECC693C9D}"/>
              </a:ext>
            </a:extLst>
          </p:cNvPr>
          <p:cNvPicPr>
            <a:picLocks noChangeAspect="1"/>
          </p:cNvPicPr>
          <p:nvPr/>
        </p:nvPicPr>
        <p:blipFill>
          <a:blip r:embed="rId3"/>
          <a:stretch>
            <a:fillRect/>
          </a:stretch>
        </p:blipFill>
        <p:spPr>
          <a:xfrm>
            <a:off x="430522" y="859650"/>
            <a:ext cx="7808820" cy="3217443"/>
          </a:xfrm>
          <a:prstGeom prst="rect">
            <a:avLst/>
          </a:prstGeom>
        </p:spPr>
      </p:pic>
    </p:spTree>
    <p:extLst>
      <p:ext uri="{BB962C8B-B14F-4D97-AF65-F5344CB8AC3E}">
        <p14:creationId xmlns:p14="http://schemas.microsoft.com/office/powerpoint/2010/main" val="370271848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a:t>
            </a:r>
            <a:r>
              <a:rPr lang="zh-CN" altLang="en-US" sz="3200" dirty="0">
                <a:latin typeface="Calibri" panose="020F0502020204030204" charset="0"/>
                <a:ea typeface="微软雅黑" panose="020B0503020204020204" pitchFamily="34" charset="-122"/>
              </a:rPr>
              <a:t>触发词感知的文本编码</a:t>
            </a:r>
            <a:endParaRPr lang="zh-CN" altLang="en-US" sz="3000" kern="0" dirty="0">
              <a:cs typeface="Arial" panose="020B0604020202020204" pitchFamily="34" charset="0"/>
            </a:endParaRPr>
          </a:p>
        </p:txBody>
      </p:sp>
      <p:sp>
        <p:nvSpPr>
          <p:cNvPr id="6" name="文本框 5"/>
          <p:cNvSpPr txBox="1"/>
          <p:nvPr/>
        </p:nvSpPr>
        <p:spPr>
          <a:xfrm>
            <a:off x="360654" y="4228033"/>
            <a:ext cx="8420735" cy="739305"/>
          </a:xfrm>
          <a:prstGeom prst="rect">
            <a:avLst/>
          </a:prstGeom>
          <a:noFill/>
        </p:spPr>
        <p:txBody>
          <a:bodyPr wrap="square" rtlCol="0">
            <a:spAutoFit/>
          </a:bodyPr>
          <a:lstStyle/>
          <a:p>
            <a:pPr indent="0">
              <a:lnSpc>
                <a:spcPct val="120000"/>
              </a:lnSpc>
              <a:spcAft>
                <a:spcPts val="600"/>
              </a:spcAft>
              <a:buFont typeface="Wingdings" panose="05000000000000000000" pitchFamily="2" charset="2"/>
              <a:buNone/>
            </a:pPr>
            <a:endParaRPr lang="en-US" altLang="zh-CN" sz="1600" dirty="0">
              <a:latin typeface="Calibri" panose="020F0502020204030204" charset="0"/>
              <a:ea typeface="微软雅黑" panose="020B0503020204020204" pitchFamily="34" charset="-122"/>
            </a:endParaRPr>
          </a:p>
          <a:p>
            <a:pPr indent="0">
              <a:lnSpc>
                <a:spcPct val="12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     在文本中的触发词两侧插入</a:t>
            </a:r>
            <a:r>
              <a:rPr lang="en-US" altLang="zh-CN" sz="1600" dirty="0">
                <a:latin typeface="Calibri" panose="020F0502020204030204" charset="0"/>
                <a:ea typeface="微软雅黑" panose="020B0503020204020204" pitchFamily="34" charset="-122"/>
              </a:rPr>
              <a:t>Markers</a:t>
            </a:r>
            <a:r>
              <a:rPr lang="zh-CN" altLang="en-US" sz="1600" dirty="0">
                <a:latin typeface="Calibri" panose="020F0502020204030204" charset="0"/>
                <a:ea typeface="微软雅黑" panose="020B0503020204020204" pitchFamily="34" charset="-122"/>
              </a:rPr>
              <a:t>，再输入到预训练编码器中进行编码。</a:t>
            </a:r>
            <a:endParaRPr lang="en-US" altLang="zh-CN" sz="1600" dirty="0">
              <a:latin typeface="Calibri" panose="020F0502020204030204" charset="0"/>
              <a:ea typeface="微软雅黑" panose="020B0503020204020204" pitchFamily="34" charset="-122"/>
            </a:endParaRPr>
          </a:p>
        </p:txBody>
      </p:sp>
      <p:pic>
        <p:nvPicPr>
          <p:cNvPr id="4" name="图片 3">
            <a:extLst>
              <a:ext uri="{FF2B5EF4-FFF2-40B4-BE49-F238E27FC236}">
                <a16:creationId xmlns:a16="http://schemas.microsoft.com/office/drawing/2014/main" id="{FE87D7B5-79EA-53E5-6D8A-CA8ECC693C9D}"/>
              </a:ext>
            </a:extLst>
          </p:cNvPr>
          <p:cNvPicPr>
            <a:picLocks noChangeAspect="1"/>
          </p:cNvPicPr>
          <p:nvPr/>
        </p:nvPicPr>
        <p:blipFill>
          <a:blip r:embed="rId3"/>
          <a:stretch>
            <a:fillRect/>
          </a:stretch>
        </p:blipFill>
        <p:spPr>
          <a:xfrm>
            <a:off x="430522" y="859650"/>
            <a:ext cx="7808820" cy="3217443"/>
          </a:xfrm>
          <a:prstGeom prst="rect">
            <a:avLst/>
          </a:prstGeom>
        </p:spPr>
      </p:pic>
      <p:sp>
        <p:nvSpPr>
          <p:cNvPr id="3" name="矩形 2">
            <a:extLst>
              <a:ext uri="{FF2B5EF4-FFF2-40B4-BE49-F238E27FC236}">
                <a16:creationId xmlns:a16="http://schemas.microsoft.com/office/drawing/2014/main" id="{0BEE66E1-5F8D-DBB9-BD22-46732ABFCFFD}"/>
              </a:ext>
            </a:extLst>
          </p:cNvPr>
          <p:cNvSpPr/>
          <p:nvPr/>
        </p:nvSpPr>
        <p:spPr>
          <a:xfrm>
            <a:off x="360654" y="3075906"/>
            <a:ext cx="2195122" cy="10801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95038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a:t>
            </a:r>
            <a:r>
              <a:rPr lang="zh-CN" altLang="en-US" sz="3200" dirty="0">
                <a:latin typeface="Calibri" panose="020F0502020204030204" charset="0"/>
                <a:ea typeface="微软雅黑" panose="020B0503020204020204" pitchFamily="34" charset="-122"/>
              </a:rPr>
              <a:t>基于</a:t>
            </a:r>
            <a:r>
              <a:rPr lang="en-US" altLang="zh-CN" sz="3200" dirty="0">
                <a:latin typeface="Calibri" panose="020F0502020204030204" charset="0"/>
                <a:ea typeface="微软雅黑" panose="020B0503020204020204" pitchFamily="34" charset="-122"/>
              </a:rPr>
              <a:t>Prompt</a:t>
            </a:r>
            <a:r>
              <a:rPr lang="zh-CN" altLang="en-US" sz="3200" dirty="0">
                <a:latin typeface="Calibri" panose="020F0502020204030204" charset="0"/>
                <a:ea typeface="微软雅黑" panose="020B0503020204020204" pitchFamily="34" charset="-122"/>
              </a:rPr>
              <a:t>的表格初始化</a:t>
            </a:r>
            <a:endParaRPr lang="zh-CN" altLang="en-US" sz="3000" kern="0" dirty="0">
              <a:cs typeface="Arial" panose="020B0604020202020204" pitchFamily="34" charset="0"/>
            </a:endParaRPr>
          </a:p>
        </p:txBody>
      </p:sp>
      <p:sp>
        <p:nvSpPr>
          <p:cNvPr id="6" name="文本框 5"/>
          <p:cNvSpPr txBox="1"/>
          <p:nvPr/>
        </p:nvSpPr>
        <p:spPr>
          <a:xfrm>
            <a:off x="360655" y="4228033"/>
            <a:ext cx="8171786" cy="1034770"/>
          </a:xfrm>
          <a:prstGeom prst="rect">
            <a:avLst/>
          </a:prstGeom>
          <a:noFill/>
        </p:spPr>
        <p:txBody>
          <a:bodyPr wrap="square" rtlCol="0">
            <a:spAutoFit/>
          </a:bodyPr>
          <a:lstStyle/>
          <a:p>
            <a:pPr indent="0">
              <a:lnSpc>
                <a:spcPct val="120000"/>
              </a:lnSpc>
              <a:spcAft>
                <a:spcPts val="600"/>
              </a:spcAft>
              <a:buFont typeface="Wingdings" panose="05000000000000000000" pitchFamily="2" charset="2"/>
              <a:buNone/>
            </a:pPr>
            <a:endParaRPr lang="en-US" altLang="zh-CN" sz="1600" dirty="0">
              <a:latin typeface="Calibri" panose="020F0502020204030204" charset="0"/>
              <a:ea typeface="微软雅黑" panose="020B0503020204020204" pitchFamily="34" charset="-122"/>
            </a:endParaRPr>
          </a:p>
          <a:p>
            <a:pPr indent="0">
              <a:lnSpc>
                <a:spcPct val="12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     使用</a:t>
            </a:r>
            <a:r>
              <a:rPr lang="en-US" altLang="zh-CN" sz="1600" dirty="0">
                <a:latin typeface="Calibri" panose="020F0502020204030204" charset="0"/>
                <a:ea typeface="微软雅黑" panose="020B0503020204020204" pitchFamily="34" charset="-122"/>
              </a:rPr>
              <a:t>Prompts</a:t>
            </a:r>
            <a:r>
              <a:rPr lang="zh-CN" altLang="en-US" sz="1600" dirty="0">
                <a:latin typeface="Calibri" panose="020F0502020204030204" charset="0"/>
                <a:ea typeface="微软雅黑" panose="020B0503020204020204" pitchFamily="34" charset="-122"/>
              </a:rPr>
              <a:t>（形如“</a:t>
            </a:r>
            <a:r>
              <a:rPr lang="zh-CN" altLang="en-US" sz="1600" u="sng" dirty="0">
                <a:latin typeface="Calibri" panose="020F0502020204030204" charset="0"/>
                <a:ea typeface="微软雅黑" panose="020B0503020204020204" pitchFamily="34" charset="-122"/>
              </a:rPr>
              <a:t>受害人</a:t>
            </a:r>
            <a:r>
              <a:rPr lang="zh-CN" altLang="en-US" sz="1600" dirty="0">
                <a:latin typeface="Calibri" panose="020F0502020204030204" charset="0"/>
                <a:ea typeface="微软雅黑" panose="020B0503020204020204" pitchFamily="34" charset="-122"/>
              </a:rPr>
              <a:t>被</a:t>
            </a:r>
            <a:r>
              <a:rPr lang="zh-CN" altLang="en-US" sz="1600" u="sng" dirty="0">
                <a:latin typeface="Calibri" panose="020F0502020204030204" charset="0"/>
                <a:ea typeface="微软雅黑" panose="020B0503020204020204" pitchFamily="34" charset="-122"/>
              </a:rPr>
              <a:t>杀手</a:t>
            </a:r>
            <a:r>
              <a:rPr lang="zh-CN" altLang="en-US" sz="1600" dirty="0">
                <a:latin typeface="Calibri" panose="020F0502020204030204" charset="0"/>
                <a:ea typeface="微软雅黑" panose="020B0503020204020204" pitchFamily="34" charset="-122"/>
              </a:rPr>
              <a:t>杀害死于</a:t>
            </a:r>
            <a:r>
              <a:rPr lang="zh-CN" altLang="en-US" sz="1600" u="sng" dirty="0">
                <a:latin typeface="Calibri" panose="020F0502020204030204" charset="0"/>
                <a:ea typeface="微软雅黑" panose="020B0503020204020204" pitchFamily="34" charset="-122"/>
              </a:rPr>
              <a:t>某地</a:t>
            </a:r>
            <a:r>
              <a:rPr lang="zh-CN" altLang="en-US" sz="1600" dirty="0">
                <a:latin typeface="Calibri" panose="020F0502020204030204" charset="0"/>
                <a:ea typeface="微软雅黑" panose="020B0503020204020204" pitchFamily="34" charset="-122"/>
              </a:rPr>
              <a:t>“）作为事件记录表的列表头，通过预训练编码器得到其初始表示。用文本中出现的触发词作为事件记录表的行表头。</a:t>
            </a:r>
            <a:endParaRPr lang="en-US" altLang="zh-CN" sz="1600" dirty="0">
              <a:latin typeface="Calibri" panose="020F0502020204030204" charset="0"/>
              <a:ea typeface="微软雅黑" panose="020B0503020204020204" pitchFamily="34" charset="-122"/>
            </a:endParaRPr>
          </a:p>
        </p:txBody>
      </p:sp>
      <p:pic>
        <p:nvPicPr>
          <p:cNvPr id="4" name="图片 3">
            <a:extLst>
              <a:ext uri="{FF2B5EF4-FFF2-40B4-BE49-F238E27FC236}">
                <a16:creationId xmlns:a16="http://schemas.microsoft.com/office/drawing/2014/main" id="{FE87D7B5-79EA-53E5-6D8A-CA8ECC693C9D}"/>
              </a:ext>
            </a:extLst>
          </p:cNvPr>
          <p:cNvPicPr>
            <a:picLocks noChangeAspect="1"/>
          </p:cNvPicPr>
          <p:nvPr/>
        </p:nvPicPr>
        <p:blipFill>
          <a:blip r:embed="rId3"/>
          <a:stretch>
            <a:fillRect/>
          </a:stretch>
        </p:blipFill>
        <p:spPr>
          <a:xfrm>
            <a:off x="430522" y="859650"/>
            <a:ext cx="7808820" cy="3217443"/>
          </a:xfrm>
          <a:prstGeom prst="rect">
            <a:avLst/>
          </a:prstGeom>
        </p:spPr>
      </p:pic>
      <p:sp>
        <p:nvSpPr>
          <p:cNvPr id="3" name="矩形 2">
            <a:extLst>
              <a:ext uri="{FF2B5EF4-FFF2-40B4-BE49-F238E27FC236}">
                <a16:creationId xmlns:a16="http://schemas.microsoft.com/office/drawing/2014/main" id="{0BEE66E1-5F8D-DBB9-BD22-46732ABFCFFD}"/>
              </a:ext>
            </a:extLst>
          </p:cNvPr>
          <p:cNvSpPr/>
          <p:nvPr/>
        </p:nvSpPr>
        <p:spPr>
          <a:xfrm>
            <a:off x="2555776" y="3003897"/>
            <a:ext cx="5683566"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10645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a:t>
            </a:r>
            <a:r>
              <a:rPr lang="zh-CN" altLang="en-US" sz="3200" dirty="0">
                <a:latin typeface="+mj-lt"/>
                <a:ea typeface="微软雅黑" panose="020B0503020204020204" pitchFamily="34" charset="-122"/>
              </a:rPr>
              <a:t>非自回归表格解码</a:t>
            </a:r>
            <a:endParaRPr lang="zh-CN" altLang="en-US" sz="3000" kern="0" dirty="0">
              <a:cs typeface="Arial" panose="020B0604020202020204" pitchFamily="34" charset="0"/>
            </a:endParaRPr>
          </a:p>
        </p:txBody>
      </p:sp>
      <p:sp>
        <p:nvSpPr>
          <p:cNvPr id="6" name="文本框 5"/>
          <p:cNvSpPr txBox="1"/>
          <p:nvPr/>
        </p:nvSpPr>
        <p:spPr>
          <a:xfrm>
            <a:off x="360655" y="4228033"/>
            <a:ext cx="7955762" cy="1034770"/>
          </a:xfrm>
          <a:prstGeom prst="rect">
            <a:avLst/>
          </a:prstGeom>
          <a:noFill/>
        </p:spPr>
        <p:txBody>
          <a:bodyPr wrap="square" rtlCol="0">
            <a:spAutoFit/>
          </a:bodyPr>
          <a:lstStyle/>
          <a:p>
            <a:pPr indent="0">
              <a:lnSpc>
                <a:spcPct val="120000"/>
              </a:lnSpc>
              <a:spcAft>
                <a:spcPts val="600"/>
              </a:spcAft>
              <a:buFont typeface="Wingdings" panose="05000000000000000000" pitchFamily="2" charset="2"/>
              <a:buNone/>
            </a:pPr>
            <a:endParaRPr lang="en-US" altLang="zh-CN" sz="1600" dirty="0">
              <a:latin typeface="Calibri" panose="020F0502020204030204" charset="0"/>
              <a:ea typeface="微软雅黑" panose="020B0503020204020204" pitchFamily="34" charset="-122"/>
            </a:endParaRPr>
          </a:p>
          <a:p>
            <a:pPr indent="0">
              <a:lnSpc>
                <a:spcPct val="12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     通过</a:t>
            </a:r>
            <a:r>
              <a:rPr lang="zh-CN" altLang="en-US" sz="1600" b="1" dirty="0">
                <a:latin typeface="Calibri" panose="020F0502020204030204" charset="0"/>
                <a:ea typeface="微软雅黑" panose="020B0503020204020204" pitchFamily="34" charset="-122"/>
              </a:rPr>
              <a:t>表格结构感知的自注意力机制</a:t>
            </a:r>
            <a:r>
              <a:rPr lang="zh-CN" altLang="en-US" sz="1600" dirty="0">
                <a:latin typeface="Calibri" panose="020F0502020204030204" charset="0"/>
                <a:ea typeface="微软雅黑" panose="020B0503020204020204" pitchFamily="34" charset="-122"/>
              </a:rPr>
              <a:t>以及与文本编码间的交叉注意力机制对表格</a:t>
            </a:r>
            <a:r>
              <a:rPr lang="en-US" altLang="zh-CN" sz="1600" dirty="0">
                <a:latin typeface="Calibri" panose="020F0502020204030204" charset="0"/>
                <a:ea typeface="微软雅黑" panose="020B0503020204020204" pitchFamily="34" charset="-122"/>
              </a:rPr>
              <a:t>Tokens</a:t>
            </a:r>
            <a:r>
              <a:rPr lang="zh-CN" altLang="en-US" sz="1600" dirty="0">
                <a:latin typeface="Calibri" panose="020F0502020204030204" charset="0"/>
                <a:ea typeface="微软雅黑" panose="020B0503020204020204" pitchFamily="34" charset="-122"/>
              </a:rPr>
              <a:t>的表示进行更新。</a:t>
            </a:r>
            <a:endParaRPr lang="en-US" altLang="zh-CN" sz="1600" dirty="0">
              <a:latin typeface="Calibri" panose="020F0502020204030204" charset="0"/>
              <a:ea typeface="微软雅黑" panose="020B0503020204020204" pitchFamily="34" charset="-122"/>
            </a:endParaRPr>
          </a:p>
        </p:txBody>
      </p:sp>
      <p:pic>
        <p:nvPicPr>
          <p:cNvPr id="4" name="图片 3">
            <a:extLst>
              <a:ext uri="{FF2B5EF4-FFF2-40B4-BE49-F238E27FC236}">
                <a16:creationId xmlns:a16="http://schemas.microsoft.com/office/drawing/2014/main" id="{FE87D7B5-79EA-53E5-6D8A-CA8ECC693C9D}"/>
              </a:ext>
            </a:extLst>
          </p:cNvPr>
          <p:cNvPicPr>
            <a:picLocks noChangeAspect="1"/>
          </p:cNvPicPr>
          <p:nvPr/>
        </p:nvPicPr>
        <p:blipFill>
          <a:blip r:embed="rId3"/>
          <a:stretch>
            <a:fillRect/>
          </a:stretch>
        </p:blipFill>
        <p:spPr>
          <a:xfrm>
            <a:off x="430522" y="859650"/>
            <a:ext cx="7808820" cy="3217443"/>
          </a:xfrm>
          <a:prstGeom prst="rect">
            <a:avLst/>
          </a:prstGeom>
        </p:spPr>
      </p:pic>
      <p:sp>
        <p:nvSpPr>
          <p:cNvPr id="3" name="矩形 2">
            <a:extLst>
              <a:ext uri="{FF2B5EF4-FFF2-40B4-BE49-F238E27FC236}">
                <a16:creationId xmlns:a16="http://schemas.microsoft.com/office/drawing/2014/main" id="{0BEE66E1-5F8D-DBB9-BD22-46732ABFCFFD}"/>
              </a:ext>
            </a:extLst>
          </p:cNvPr>
          <p:cNvSpPr/>
          <p:nvPr/>
        </p:nvSpPr>
        <p:spPr>
          <a:xfrm>
            <a:off x="1547664" y="2211809"/>
            <a:ext cx="4320480"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670812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a:t>
            </a:r>
            <a:r>
              <a:rPr lang="zh-CN" altLang="en-US" sz="3200" b="1" dirty="0">
                <a:latin typeface="Calibri" panose="020F0502020204030204" charset="0"/>
                <a:ea typeface="微软雅黑" panose="020B0503020204020204" pitchFamily="34" charset="-122"/>
              </a:rPr>
              <a:t>表格结构感知的自注意力机制</a:t>
            </a:r>
            <a:endParaRPr lang="zh-CN" altLang="en-US" sz="3000" kern="0" dirty="0">
              <a:cs typeface="Arial" panose="020B0604020202020204" pitchFamily="34" charset="0"/>
            </a:endParaRPr>
          </a:p>
        </p:txBody>
      </p:sp>
      <p:sp>
        <p:nvSpPr>
          <p:cNvPr id="6" name="文本框 5"/>
          <p:cNvSpPr txBox="1"/>
          <p:nvPr/>
        </p:nvSpPr>
        <p:spPr>
          <a:xfrm>
            <a:off x="395536" y="1392453"/>
            <a:ext cx="4104456" cy="2821029"/>
          </a:xfrm>
          <a:prstGeom prst="rect">
            <a:avLst/>
          </a:prstGeom>
          <a:noFill/>
        </p:spPr>
        <p:txBody>
          <a:bodyPr wrap="square" rtlCol="0">
            <a:spAutoFit/>
          </a:bodyPr>
          <a:lstStyle/>
          <a:p>
            <a:pPr indent="0">
              <a:lnSpc>
                <a:spcPct val="120000"/>
              </a:lnSpc>
              <a:spcAft>
                <a:spcPts val="600"/>
              </a:spcAft>
              <a:buFont typeface="Wingdings" panose="05000000000000000000" pitchFamily="2" charset="2"/>
              <a:buNone/>
            </a:pPr>
            <a:endParaRPr lang="en-US" altLang="zh-CN" sz="1600" dirty="0">
              <a:latin typeface="Calibri" panose="020F0502020204030204" charset="0"/>
              <a:ea typeface="微软雅黑" panose="020B0503020204020204" pitchFamily="34" charset="-122"/>
            </a:endParaRPr>
          </a:p>
          <a:p>
            <a:pPr marL="285750" indent="-285750">
              <a:lnSpc>
                <a:spcPct val="120000"/>
              </a:lnSpc>
              <a:spcAft>
                <a:spcPts val="600"/>
              </a:spcAft>
              <a:buFont typeface="Wingdings" panose="05000000000000000000" pitchFamily="2" charset="2"/>
              <a:buChar char="l"/>
            </a:pPr>
            <a:r>
              <a:rPr lang="zh-CN" altLang="en-US" sz="1600" dirty="0">
                <a:latin typeface="Calibri" panose="020F0502020204030204" charset="0"/>
                <a:ea typeface="微软雅黑" panose="020B0503020204020204" pitchFamily="34" charset="-122"/>
              </a:rPr>
              <a:t>列表头中的所有</a:t>
            </a:r>
            <a:r>
              <a:rPr lang="en-US" altLang="zh-CN" sz="1600" dirty="0">
                <a:latin typeface="Calibri" panose="020F0502020204030204" charset="0"/>
                <a:ea typeface="微软雅黑" panose="020B0503020204020204" pitchFamily="34" charset="-122"/>
              </a:rPr>
              <a:t>Tokens</a:t>
            </a:r>
            <a:r>
              <a:rPr lang="zh-CN" altLang="en-US" sz="1600" dirty="0">
                <a:latin typeface="Calibri" panose="020F0502020204030204" charset="0"/>
                <a:ea typeface="微软雅黑" panose="020B0503020204020204" pitchFamily="34" charset="-122"/>
              </a:rPr>
              <a:t>相互可见；</a:t>
            </a:r>
            <a:endParaRPr lang="en-US" altLang="zh-CN" sz="1600" dirty="0">
              <a:latin typeface="Calibri" panose="020F0502020204030204" charset="0"/>
              <a:ea typeface="微软雅黑" panose="020B0503020204020204" pitchFamily="34" charset="-122"/>
            </a:endParaRPr>
          </a:p>
          <a:p>
            <a:pPr marL="285750" indent="-285750">
              <a:lnSpc>
                <a:spcPct val="120000"/>
              </a:lnSpc>
              <a:spcAft>
                <a:spcPts val="600"/>
              </a:spcAft>
              <a:buFont typeface="Wingdings" panose="05000000000000000000" pitchFamily="2" charset="2"/>
              <a:buChar char="l"/>
            </a:pPr>
            <a:r>
              <a:rPr lang="zh-CN" altLang="en-US" sz="1600" dirty="0">
                <a:latin typeface="Calibri" panose="020F0502020204030204" charset="0"/>
                <a:ea typeface="微软雅黑" panose="020B0503020204020204" pitchFamily="34" charset="-122"/>
              </a:rPr>
              <a:t>行表头中的所有</a:t>
            </a:r>
            <a:r>
              <a:rPr lang="en-US" altLang="zh-CN" sz="1600" dirty="0">
                <a:latin typeface="Calibri" panose="020F0502020204030204" charset="0"/>
                <a:ea typeface="微软雅黑" panose="020B0503020204020204" pitchFamily="34" charset="-122"/>
              </a:rPr>
              <a:t>Tokens</a:t>
            </a:r>
            <a:r>
              <a:rPr lang="zh-CN" altLang="en-US" sz="1600" dirty="0">
                <a:latin typeface="Calibri" panose="020F0502020204030204" charset="0"/>
                <a:ea typeface="微软雅黑" panose="020B0503020204020204" pitchFamily="34" charset="-122"/>
              </a:rPr>
              <a:t>对列表头中的所有</a:t>
            </a:r>
            <a:r>
              <a:rPr lang="en-US" altLang="zh-CN" sz="1600" dirty="0">
                <a:latin typeface="Calibri" panose="020F0502020204030204" charset="0"/>
                <a:ea typeface="微软雅黑" panose="020B0503020204020204" pitchFamily="34" charset="-122"/>
              </a:rPr>
              <a:t>Tokens</a:t>
            </a:r>
            <a:r>
              <a:rPr lang="zh-CN" altLang="en-US" sz="1600" dirty="0">
                <a:latin typeface="Calibri" panose="020F0502020204030204" charset="0"/>
                <a:ea typeface="微软雅黑" panose="020B0503020204020204" pitchFamily="34" charset="-122"/>
              </a:rPr>
              <a:t>可见；</a:t>
            </a:r>
            <a:endParaRPr lang="en-US" altLang="zh-CN" sz="1600" dirty="0">
              <a:latin typeface="Calibri" panose="020F0502020204030204" charset="0"/>
              <a:ea typeface="微软雅黑" panose="020B0503020204020204" pitchFamily="34" charset="-122"/>
            </a:endParaRPr>
          </a:p>
          <a:p>
            <a:pPr marL="285750" indent="-285750">
              <a:lnSpc>
                <a:spcPct val="120000"/>
              </a:lnSpc>
              <a:spcAft>
                <a:spcPts val="600"/>
              </a:spcAft>
              <a:buFont typeface="Wingdings" panose="05000000000000000000" pitchFamily="2" charset="2"/>
              <a:buChar char="l"/>
            </a:pPr>
            <a:r>
              <a:rPr lang="zh-CN" altLang="en-US" sz="1600" dirty="0">
                <a:latin typeface="Calibri" panose="020F0502020204030204" charset="0"/>
                <a:ea typeface="微软雅黑" panose="020B0503020204020204" pitchFamily="34" charset="-122"/>
              </a:rPr>
              <a:t>论元角色（列表头中带下划线部分）与对应论元项（</a:t>
            </a:r>
            <a:r>
              <a:rPr lang="en-US" altLang="zh-CN" sz="1600" dirty="0">
                <a:latin typeface="Calibri" panose="020F0502020204030204" charset="0"/>
                <a:ea typeface="微软雅黑" panose="020B0503020204020204" pitchFamily="34" charset="-122"/>
              </a:rPr>
              <a:t>[ARG]</a:t>
            </a:r>
            <a:r>
              <a:rPr lang="zh-CN" altLang="en-US" sz="1600" dirty="0">
                <a:latin typeface="Calibri" panose="020F0502020204030204" charset="0"/>
                <a:ea typeface="微软雅黑" panose="020B0503020204020204" pitchFamily="34" charset="-122"/>
              </a:rPr>
              <a:t>）相互可见；</a:t>
            </a:r>
            <a:endParaRPr lang="en-US" altLang="zh-CN" sz="1600" dirty="0">
              <a:latin typeface="Calibri" panose="020F0502020204030204" charset="0"/>
              <a:ea typeface="微软雅黑" panose="020B0503020204020204" pitchFamily="34" charset="-122"/>
            </a:endParaRPr>
          </a:p>
          <a:p>
            <a:pPr marL="285750" indent="-285750">
              <a:lnSpc>
                <a:spcPct val="120000"/>
              </a:lnSpc>
              <a:spcAft>
                <a:spcPts val="600"/>
              </a:spcAft>
              <a:buFont typeface="Wingdings" panose="05000000000000000000" pitchFamily="2" charset="2"/>
              <a:buChar char="l"/>
            </a:pPr>
            <a:r>
              <a:rPr lang="zh-CN" altLang="en-US" sz="1600" dirty="0">
                <a:latin typeface="Calibri" panose="020F0502020204030204" charset="0"/>
                <a:ea typeface="微软雅黑" panose="020B0503020204020204" pitchFamily="34" charset="-122"/>
              </a:rPr>
              <a:t>每一事件记录行中的所有</a:t>
            </a:r>
            <a:r>
              <a:rPr lang="en-US" altLang="zh-CN" sz="1600" dirty="0">
                <a:latin typeface="Calibri" panose="020F0502020204030204" charset="0"/>
                <a:ea typeface="微软雅黑" panose="020B0503020204020204" pitchFamily="34" charset="-122"/>
              </a:rPr>
              <a:t>Tokens</a:t>
            </a:r>
            <a:r>
              <a:rPr lang="zh-CN" altLang="en-US" sz="1600" dirty="0">
                <a:latin typeface="Calibri" panose="020F0502020204030204" charset="0"/>
                <a:ea typeface="微软雅黑" panose="020B0503020204020204" pitchFamily="34" charset="-122"/>
              </a:rPr>
              <a:t>相互可见。</a:t>
            </a:r>
            <a:endParaRPr lang="en-US" altLang="zh-CN" sz="1600" dirty="0">
              <a:latin typeface="Calibri" panose="020F0502020204030204" charset="0"/>
              <a:ea typeface="微软雅黑" panose="020B0503020204020204" pitchFamily="34" charset="-122"/>
            </a:endParaRPr>
          </a:p>
          <a:p>
            <a:pPr marL="285750" indent="-285750">
              <a:lnSpc>
                <a:spcPct val="120000"/>
              </a:lnSpc>
              <a:spcAft>
                <a:spcPts val="600"/>
              </a:spcAft>
              <a:buFont typeface="Wingdings" panose="05000000000000000000" pitchFamily="2" charset="2"/>
              <a:buChar char="l"/>
            </a:pPr>
            <a:endParaRPr lang="en-US" altLang="zh-CN" sz="1600" dirty="0">
              <a:latin typeface="Calibri" panose="020F0502020204030204" charset="0"/>
              <a:ea typeface="微软雅黑" panose="020B0503020204020204" pitchFamily="34" charset="-122"/>
            </a:endParaRPr>
          </a:p>
        </p:txBody>
      </p:sp>
      <p:pic>
        <p:nvPicPr>
          <p:cNvPr id="737" name="图片 736">
            <a:extLst>
              <a:ext uri="{FF2B5EF4-FFF2-40B4-BE49-F238E27FC236}">
                <a16:creationId xmlns:a16="http://schemas.microsoft.com/office/drawing/2014/main" id="{57F68382-49E1-E20E-E1FC-972682B65D73}"/>
              </a:ext>
            </a:extLst>
          </p:cNvPr>
          <p:cNvPicPr>
            <a:picLocks noChangeAspect="1"/>
          </p:cNvPicPr>
          <p:nvPr/>
        </p:nvPicPr>
        <p:blipFill>
          <a:blip r:embed="rId3"/>
          <a:stretch>
            <a:fillRect/>
          </a:stretch>
        </p:blipFill>
        <p:spPr>
          <a:xfrm>
            <a:off x="5162915" y="2067793"/>
            <a:ext cx="3585549" cy="2934855"/>
          </a:xfrm>
          <a:prstGeom prst="rect">
            <a:avLst/>
          </a:prstGeom>
        </p:spPr>
      </p:pic>
      <p:pic>
        <p:nvPicPr>
          <p:cNvPr id="739" name="图片 738">
            <a:extLst>
              <a:ext uri="{FF2B5EF4-FFF2-40B4-BE49-F238E27FC236}">
                <a16:creationId xmlns:a16="http://schemas.microsoft.com/office/drawing/2014/main" id="{FA23062A-685B-D511-61EA-8C6FE5F54C22}"/>
              </a:ext>
            </a:extLst>
          </p:cNvPr>
          <p:cNvPicPr>
            <a:picLocks noChangeAspect="1"/>
          </p:cNvPicPr>
          <p:nvPr/>
        </p:nvPicPr>
        <p:blipFill>
          <a:blip r:embed="rId4"/>
          <a:stretch>
            <a:fillRect/>
          </a:stretch>
        </p:blipFill>
        <p:spPr>
          <a:xfrm>
            <a:off x="4945215" y="1131689"/>
            <a:ext cx="4020947" cy="798627"/>
          </a:xfrm>
          <a:prstGeom prst="rect">
            <a:avLst/>
          </a:prstGeom>
        </p:spPr>
      </p:pic>
    </p:spTree>
    <p:extLst>
      <p:ext uri="{BB962C8B-B14F-4D97-AF65-F5344CB8AC3E}">
        <p14:creationId xmlns:p14="http://schemas.microsoft.com/office/powerpoint/2010/main" val="6013623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a:t>
            </a:r>
            <a:r>
              <a:rPr lang="zh-CN" altLang="en-US" sz="3200" dirty="0">
                <a:latin typeface="Calibri" panose="020F0502020204030204" charset="0"/>
                <a:ea typeface="微软雅黑" panose="020B0503020204020204" pitchFamily="34" charset="-122"/>
              </a:rPr>
              <a:t>论元</a:t>
            </a:r>
            <a:r>
              <a:rPr lang="en-US" altLang="zh-CN" sz="3200" dirty="0">
                <a:latin typeface="Calibri" panose="020F0502020204030204" charset="0"/>
                <a:ea typeface="微软雅黑" panose="020B0503020204020204" pitchFamily="34" charset="-122"/>
              </a:rPr>
              <a:t>Span</a:t>
            </a:r>
            <a:r>
              <a:rPr lang="zh-CN" altLang="en-US" sz="3200" dirty="0">
                <a:latin typeface="Calibri" panose="020F0502020204030204" charset="0"/>
                <a:ea typeface="微软雅黑" panose="020B0503020204020204" pitchFamily="34" charset="-122"/>
              </a:rPr>
              <a:t>预测</a:t>
            </a:r>
            <a:endParaRPr lang="zh-CN" altLang="en-US" sz="3000" kern="0" dirty="0">
              <a:cs typeface="Arial" panose="020B0604020202020204" pitchFamily="34" charset="0"/>
            </a:endParaRPr>
          </a:p>
        </p:txBody>
      </p:sp>
      <p:sp>
        <p:nvSpPr>
          <p:cNvPr id="6" name="文本框 5"/>
          <p:cNvSpPr txBox="1"/>
          <p:nvPr/>
        </p:nvSpPr>
        <p:spPr>
          <a:xfrm>
            <a:off x="360654" y="4228033"/>
            <a:ext cx="8171785" cy="1035925"/>
          </a:xfrm>
          <a:prstGeom prst="rect">
            <a:avLst/>
          </a:prstGeom>
          <a:noFill/>
        </p:spPr>
        <p:txBody>
          <a:bodyPr wrap="square" rtlCol="0">
            <a:spAutoFit/>
          </a:bodyPr>
          <a:lstStyle/>
          <a:p>
            <a:pPr indent="0">
              <a:lnSpc>
                <a:spcPct val="120000"/>
              </a:lnSpc>
              <a:spcAft>
                <a:spcPts val="600"/>
              </a:spcAft>
              <a:buFont typeface="Wingdings" panose="05000000000000000000" pitchFamily="2" charset="2"/>
              <a:buNone/>
            </a:pPr>
            <a:endParaRPr lang="en-US" altLang="zh-CN" sz="1600" dirty="0">
              <a:latin typeface="Calibri" panose="020F0502020204030204" charset="0"/>
              <a:ea typeface="微软雅黑" panose="020B0503020204020204" pitchFamily="34" charset="-122"/>
            </a:endParaRPr>
          </a:p>
          <a:p>
            <a:pPr indent="0">
              <a:lnSpc>
                <a:spcPct val="12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     用表格中论元项的最终表示作为</a:t>
            </a:r>
            <a:r>
              <a:rPr lang="en-US" altLang="zh-CN" sz="1600" dirty="0">
                <a:latin typeface="Calibri" panose="020F0502020204030204" charset="0"/>
                <a:ea typeface="微软雅黑" panose="020B0503020204020204" pitchFamily="34" charset="-122"/>
              </a:rPr>
              <a:t>Span</a:t>
            </a:r>
            <a:r>
              <a:rPr lang="zh-CN" altLang="en-US" sz="1600" dirty="0">
                <a:latin typeface="Calibri" panose="020F0502020204030204" charset="0"/>
                <a:ea typeface="微软雅黑" panose="020B0503020204020204" pitchFamily="34" charset="-122"/>
              </a:rPr>
              <a:t>查询向量，计算其与文本中每个</a:t>
            </a:r>
            <a:r>
              <a:rPr lang="en-US" altLang="zh-CN" sz="1600" dirty="0">
                <a:latin typeface="Calibri" panose="020F0502020204030204" charset="0"/>
                <a:ea typeface="微软雅黑" panose="020B0503020204020204" pitchFamily="34" charset="-122"/>
              </a:rPr>
              <a:t>Token</a:t>
            </a:r>
            <a:r>
              <a:rPr lang="zh-CN" altLang="en-US" sz="1600" dirty="0">
                <a:latin typeface="Calibri" panose="020F0502020204030204" charset="0"/>
                <a:ea typeface="微软雅黑" panose="020B0503020204020204" pitchFamily="34" charset="-122"/>
              </a:rPr>
              <a:t>的</a:t>
            </a:r>
            <a:r>
              <a:rPr lang="en-US" altLang="zh-CN" sz="1600" dirty="0">
                <a:latin typeface="Calibri" panose="020F0502020204030204" charset="0"/>
                <a:ea typeface="微软雅黑" panose="020B0503020204020204" pitchFamily="34" charset="-122"/>
              </a:rPr>
              <a:t>Event-oriented</a:t>
            </a:r>
            <a:r>
              <a:rPr lang="zh-CN" altLang="en-US" sz="1600" dirty="0">
                <a:latin typeface="Calibri" panose="020F0502020204030204" charset="0"/>
                <a:ea typeface="微软雅黑" panose="020B0503020204020204" pitchFamily="34" charset="-122"/>
              </a:rPr>
              <a:t>表示向量的相似度，以预测对应论元</a:t>
            </a:r>
            <a:r>
              <a:rPr lang="en-US" altLang="zh-CN" sz="1600" dirty="0">
                <a:latin typeface="Calibri" panose="020F0502020204030204" charset="0"/>
                <a:ea typeface="微软雅黑" panose="020B0503020204020204" pitchFamily="34" charset="-122"/>
              </a:rPr>
              <a:t>Span</a:t>
            </a:r>
            <a:r>
              <a:rPr lang="zh-CN" altLang="en-US" sz="1600" dirty="0">
                <a:latin typeface="Calibri" panose="020F0502020204030204" charset="0"/>
                <a:ea typeface="微软雅黑" panose="020B0503020204020204" pitchFamily="34" charset="-122"/>
              </a:rPr>
              <a:t>的起始和终止位置。</a:t>
            </a:r>
            <a:endParaRPr lang="en-US" altLang="zh-CN" sz="1600" dirty="0">
              <a:latin typeface="Calibri" panose="020F0502020204030204" charset="0"/>
              <a:ea typeface="微软雅黑" panose="020B0503020204020204" pitchFamily="34" charset="-122"/>
            </a:endParaRPr>
          </a:p>
        </p:txBody>
      </p:sp>
      <p:pic>
        <p:nvPicPr>
          <p:cNvPr id="4" name="图片 3">
            <a:extLst>
              <a:ext uri="{FF2B5EF4-FFF2-40B4-BE49-F238E27FC236}">
                <a16:creationId xmlns:a16="http://schemas.microsoft.com/office/drawing/2014/main" id="{FE87D7B5-79EA-53E5-6D8A-CA8ECC693C9D}"/>
              </a:ext>
            </a:extLst>
          </p:cNvPr>
          <p:cNvPicPr>
            <a:picLocks noChangeAspect="1"/>
          </p:cNvPicPr>
          <p:nvPr/>
        </p:nvPicPr>
        <p:blipFill>
          <a:blip r:embed="rId3"/>
          <a:stretch>
            <a:fillRect/>
          </a:stretch>
        </p:blipFill>
        <p:spPr>
          <a:xfrm>
            <a:off x="430522" y="859650"/>
            <a:ext cx="7808820" cy="3217443"/>
          </a:xfrm>
          <a:prstGeom prst="rect">
            <a:avLst/>
          </a:prstGeom>
        </p:spPr>
      </p:pic>
      <p:sp>
        <p:nvSpPr>
          <p:cNvPr id="3" name="矩形 2">
            <a:extLst>
              <a:ext uri="{FF2B5EF4-FFF2-40B4-BE49-F238E27FC236}">
                <a16:creationId xmlns:a16="http://schemas.microsoft.com/office/drawing/2014/main" id="{0BEE66E1-5F8D-DBB9-BD22-46732ABFCFFD}"/>
              </a:ext>
            </a:extLst>
          </p:cNvPr>
          <p:cNvSpPr/>
          <p:nvPr/>
        </p:nvSpPr>
        <p:spPr>
          <a:xfrm>
            <a:off x="467544" y="864000"/>
            <a:ext cx="5328592" cy="140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22910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fontAlgn="base">
              <a:spcAft>
                <a:spcPct val="0"/>
              </a:spcAft>
            </a:pPr>
            <a:r>
              <a:rPr lang="zh-CN" altLang="en-US" sz="3000" dirty="0"/>
              <a:t>主要内容</a:t>
            </a:r>
            <a:endParaRPr lang="zh-CN" altLang="en-US" sz="3000" dirty="0">
              <a:solidFill>
                <a:srgbClr val="0000FF"/>
              </a:solidFill>
              <a:latin typeface="微软雅黑" panose="020B0503020204020204" pitchFamily="34" charset="-122"/>
              <a:ea typeface="微软雅黑" panose="020B0503020204020204" pitchFamily="34" charset="-122"/>
              <a:cs typeface="+mn-cs"/>
            </a:endParaRPr>
          </a:p>
        </p:txBody>
      </p:sp>
      <p:grpSp>
        <p:nvGrpSpPr>
          <p:cNvPr id="19" name="组合 18"/>
          <p:cNvGrpSpPr/>
          <p:nvPr/>
        </p:nvGrpSpPr>
        <p:grpSpPr>
          <a:xfrm>
            <a:off x="755576" y="1203697"/>
            <a:ext cx="7701511" cy="610275"/>
            <a:chOff x="1666002" y="2030070"/>
            <a:chExt cx="7701511" cy="610275"/>
          </a:xfrm>
        </p:grpSpPr>
        <p:sp>
          <p:nvSpPr>
            <p:cNvPr id="5" name="矩形 4"/>
            <p:cNvSpPr/>
            <p:nvPr/>
          </p:nvSpPr>
          <p:spPr bwMode="auto">
            <a:xfrm>
              <a:off x="2523391" y="2030070"/>
              <a:ext cx="6647974" cy="523220"/>
            </a:xfrm>
            <a:prstGeom prst="rect">
              <a:avLst/>
            </a:prstGeom>
          </p:spPr>
          <p:txBody>
            <a:bodyPr wrap="none" anchor="ctr">
              <a:spAutoFit/>
            </a:bodyPr>
            <a:lstStyle/>
            <a:p>
              <a:pPr algn="l"/>
              <a:r>
                <a:rPr lang="zh-CN" altLang="en-US" sz="2800" b="1" kern="0" dirty="0">
                  <a:latin typeface="微软雅黑" panose="020B0503020204020204" pitchFamily="34" charset="-122"/>
                  <a:ea typeface="微软雅黑" panose="020B0503020204020204" pitchFamily="34" charset="-122"/>
                  <a:cs typeface="Arial" panose="020B0604020202020204" pitchFamily="34" charset="0"/>
                </a:rPr>
                <a:t>基于集合生成的多类型通用实体识别模型</a:t>
              </a:r>
            </a:p>
          </p:txBody>
        </p:sp>
        <p:sp>
          <p:nvSpPr>
            <p:cNvPr id="6" name="직사각형 31"/>
            <p:cNvSpPr>
              <a:spLocks noChangeArrowheads="1"/>
            </p:cNvSpPr>
            <p:nvPr/>
          </p:nvSpPr>
          <p:spPr bwMode="auto">
            <a:xfrm>
              <a:off x="2360468" y="2545668"/>
              <a:ext cx="7007045" cy="52771"/>
            </a:xfrm>
            <a:prstGeom prst="rect">
              <a:avLst/>
            </a:prstGeom>
            <a:solidFill>
              <a:schemeClr val="tx1"/>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직사각형 31"/>
            <p:cNvSpPr>
              <a:spLocks noChangeAspect="1" noChangeArrowheads="1"/>
            </p:cNvSpPr>
            <p:nvPr/>
          </p:nvSpPr>
          <p:spPr bwMode="auto">
            <a:xfrm>
              <a:off x="1666002" y="2092867"/>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bwMode="auto">
            <a:xfrm>
              <a:off x="1687647" y="2056780"/>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7" name="组合 16"/>
          <p:cNvGrpSpPr/>
          <p:nvPr/>
        </p:nvGrpSpPr>
        <p:grpSpPr>
          <a:xfrm>
            <a:off x="755576" y="2260312"/>
            <a:ext cx="7871142" cy="617897"/>
            <a:chOff x="1659295" y="3069033"/>
            <a:chExt cx="7871142" cy="617897"/>
          </a:xfrm>
        </p:grpSpPr>
        <p:sp>
          <p:nvSpPr>
            <p:cNvPr id="9" name="矩形 8"/>
            <p:cNvSpPr/>
            <p:nvPr/>
          </p:nvSpPr>
          <p:spPr bwMode="auto">
            <a:xfrm>
              <a:off x="2523391" y="3069033"/>
              <a:ext cx="7007046" cy="523220"/>
            </a:xfrm>
            <a:prstGeom prst="rect">
              <a:avLst/>
            </a:prstGeom>
          </p:spPr>
          <p:txBody>
            <a:bodyPr wrap="none" anchor="ctr">
              <a:spAutoFit/>
            </a:bodyPr>
            <a:lstStyle/>
            <a:p>
              <a:pPr algn="l"/>
              <a:r>
                <a:rPr lang="zh-CN" altLang="zh-CN" sz="2800" b="1" kern="0" dirty="0">
                  <a:solidFill>
                    <a:srgbClr val="7F7F7F"/>
                  </a:solidFill>
                  <a:ea typeface="微软雅黑" panose="020B0503020204020204" pitchFamily="34" charset="-122"/>
                  <a:cs typeface="Arial" panose="020B0604020202020204" pitchFamily="34" charset="0"/>
                  <a:sym typeface="+mn-ea"/>
                </a:rPr>
                <a:t>基于</a:t>
              </a:r>
              <a:r>
                <a:rPr lang="zh-CN" altLang="en-US" sz="2800" b="1" kern="0" dirty="0">
                  <a:solidFill>
                    <a:srgbClr val="7F7F7F"/>
                  </a:solidFill>
                  <a:ea typeface="微软雅黑" panose="020B0503020204020204" pitchFamily="34" charset="-122"/>
                  <a:cs typeface="Arial" panose="020B0604020202020204" pitchFamily="34" charset="0"/>
                  <a:sym typeface="+mn-ea"/>
                </a:rPr>
                <a:t>非自回归表格生成的事件论元抽取模型</a:t>
              </a:r>
              <a:endParaRPr lang="zh-CN" altLang="en-US" sz="2800" b="1" kern="0" dirty="0">
                <a:solidFill>
                  <a:schemeClr val="tx1">
                    <a:lumMod val="50000"/>
                    <a:lumOff val="50000"/>
                  </a:schemeClr>
                </a:solidFill>
                <a:ea typeface="微软雅黑" panose="020B0503020204020204" pitchFamily="34" charset="-122"/>
                <a:cs typeface="Arial" panose="020B0604020202020204" pitchFamily="34" charset="0"/>
              </a:endParaRPr>
            </a:p>
          </p:txBody>
        </p:sp>
        <p:sp>
          <p:nvSpPr>
            <p:cNvPr id="10" name="직사각형 31"/>
            <p:cNvSpPr>
              <a:spLocks noChangeArrowheads="1"/>
            </p:cNvSpPr>
            <p:nvPr/>
          </p:nvSpPr>
          <p:spPr bwMode="auto">
            <a:xfrm>
              <a:off x="2360468" y="3592252"/>
              <a:ext cx="7000337"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직사각형 31"/>
            <p:cNvSpPr>
              <a:spLocks noChangeAspect="1" noChangeArrowheads="1"/>
            </p:cNvSpPr>
            <p:nvPr/>
          </p:nvSpPr>
          <p:spPr bwMode="auto">
            <a:xfrm>
              <a:off x="1659295" y="3140968"/>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bwMode="auto">
            <a:xfrm>
              <a:off x="1691460" y="3103365"/>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 name="组合 1">
            <a:extLst>
              <a:ext uri="{FF2B5EF4-FFF2-40B4-BE49-F238E27FC236}">
                <a16:creationId xmlns:a16="http://schemas.microsoft.com/office/drawing/2014/main" id="{CEBA759A-64C2-17F4-DFA5-20AB79A1DC6D}"/>
              </a:ext>
            </a:extLst>
          </p:cNvPr>
          <p:cNvGrpSpPr/>
          <p:nvPr/>
        </p:nvGrpSpPr>
        <p:grpSpPr>
          <a:xfrm>
            <a:off x="755576" y="3229247"/>
            <a:ext cx="7701511" cy="610275"/>
            <a:chOff x="1666002" y="2030070"/>
            <a:chExt cx="7701511" cy="610275"/>
          </a:xfrm>
        </p:grpSpPr>
        <p:sp>
          <p:nvSpPr>
            <p:cNvPr id="3" name="矩形 2">
              <a:extLst>
                <a:ext uri="{FF2B5EF4-FFF2-40B4-BE49-F238E27FC236}">
                  <a16:creationId xmlns:a16="http://schemas.microsoft.com/office/drawing/2014/main" id="{5CDDF7BC-3CDB-2C81-1481-EB4120488F89}"/>
                </a:ext>
              </a:extLst>
            </p:cNvPr>
            <p:cNvSpPr/>
            <p:nvPr/>
          </p:nvSpPr>
          <p:spPr bwMode="auto">
            <a:xfrm>
              <a:off x="2523391" y="2030070"/>
              <a:ext cx="6312947" cy="523220"/>
            </a:xfrm>
            <a:prstGeom prst="rect">
              <a:avLst/>
            </a:prstGeom>
          </p:spPr>
          <p:txBody>
            <a:bodyPr wrap="none" anchor="ctr">
              <a:spAutoFit/>
            </a:bodyPr>
            <a:lstStyle/>
            <a:p>
              <a:pPr algn="l"/>
              <a:r>
                <a:rPr lang="zh-CN" altLang="en-US" sz="2800" b="1" kern="0" dirty="0">
                  <a:solidFill>
                    <a:srgbClr val="7F7F7F"/>
                  </a:solidFill>
                  <a:ea typeface="微软雅黑" panose="020B0503020204020204" pitchFamily="34" charset="-122"/>
                  <a:cs typeface="Arial" panose="020B0604020202020204" pitchFamily="34" charset="0"/>
                </a:rPr>
                <a:t>基于集合生成的实体关系联合抽取模型</a:t>
              </a:r>
            </a:p>
          </p:txBody>
        </p:sp>
        <p:sp>
          <p:nvSpPr>
            <p:cNvPr id="13" name="직사각형 31">
              <a:extLst>
                <a:ext uri="{FF2B5EF4-FFF2-40B4-BE49-F238E27FC236}">
                  <a16:creationId xmlns:a16="http://schemas.microsoft.com/office/drawing/2014/main" id="{ACC661DB-BB06-3173-EF5D-D06C5AC66CE0}"/>
                </a:ext>
              </a:extLst>
            </p:cNvPr>
            <p:cNvSpPr>
              <a:spLocks noChangeArrowheads="1"/>
            </p:cNvSpPr>
            <p:nvPr/>
          </p:nvSpPr>
          <p:spPr bwMode="auto">
            <a:xfrm>
              <a:off x="2360468" y="2545668"/>
              <a:ext cx="7007045"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직사각형 31">
              <a:extLst>
                <a:ext uri="{FF2B5EF4-FFF2-40B4-BE49-F238E27FC236}">
                  <a16:creationId xmlns:a16="http://schemas.microsoft.com/office/drawing/2014/main" id="{901A2EE4-B25A-711B-02B2-F5B4CB168C7D}"/>
                </a:ext>
              </a:extLst>
            </p:cNvPr>
            <p:cNvSpPr>
              <a:spLocks noChangeAspect="1" noChangeArrowheads="1"/>
            </p:cNvSpPr>
            <p:nvPr/>
          </p:nvSpPr>
          <p:spPr bwMode="auto">
            <a:xfrm>
              <a:off x="1666002" y="2092867"/>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a:extLst>
                <a:ext uri="{FF2B5EF4-FFF2-40B4-BE49-F238E27FC236}">
                  <a16:creationId xmlns:a16="http://schemas.microsoft.com/office/drawing/2014/main" id="{F5C71011-0F04-4D55-9C94-2CC1AB9EAE85}"/>
                </a:ext>
              </a:extLst>
            </p:cNvPr>
            <p:cNvSpPr/>
            <p:nvPr/>
          </p:nvSpPr>
          <p:spPr bwMode="auto">
            <a:xfrm>
              <a:off x="1687647" y="2056780"/>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6" name="组合 15">
            <a:extLst>
              <a:ext uri="{FF2B5EF4-FFF2-40B4-BE49-F238E27FC236}">
                <a16:creationId xmlns:a16="http://schemas.microsoft.com/office/drawing/2014/main" id="{0A3A8B1D-8C39-19FB-C296-E8DAA39DBD11}"/>
              </a:ext>
            </a:extLst>
          </p:cNvPr>
          <p:cNvGrpSpPr/>
          <p:nvPr/>
        </p:nvGrpSpPr>
        <p:grpSpPr>
          <a:xfrm>
            <a:off x="755576" y="4285862"/>
            <a:ext cx="7701510" cy="617897"/>
            <a:chOff x="1659295" y="3069033"/>
            <a:chExt cx="7701510" cy="617897"/>
          </a:xfrm>
        </p:grpSpPr>
        <p:sp>
          <p:nvSpPr>
            <p:cNvPr id="18" name="矩形 17">
              <a:extLst>
                <a:ext uri="{FF2B5EF4-FFF2-40B4-BE49-F238E27FC236}">
                  <a16:creationId xmlns:a16="http://schemas.microsoft.com/office/drawing/2014/main" id="{AA1B19FC-6A85-53A1-CC65-CE8FF7394EFE}"/>
                </a:ext>
              </a:extLst>
            </p:cNvPr>
            <p:cNvSpPr/>
            <p:nvPr/>
          </p:nvSpPr>
          <p:spPr bwMode="auto">
            <a:xfrm>
              <a:off x="2523391" y="3069033"/>
              <a:ext cx="6817892" cy="523220"/>
            </a:xfrm>
            <a:prstGeom prst="rect">
              <a:avLst/>
            </a:prstGeom>
          </p:spPr>
          <p:txBody>
            <a:bodyPr wrap="none" anchor="ctr">
              <a:spAutoFit/>
            </a:bodyPr>
            <a:lstStyle/>
            <a:p>
              <a:pPr algn="l"/>
              <a:r>
                <a:rPr lang="zh-CN" altLang="en-US" sz="2800" b="1" kern="0" dirty="0">
                  <a:solidFill>
                    <a:srgbClr val="7F7F7F"/>
                  </a:solidFill>
                  <a:ea typeface="微软雅黑" panose="020B0503020204020204" pitchFamily="34" charset="-122"/>
                  <a:cs typeface="Arial" panose="020B0604020202020204" pitchFamily="34" charset="0"/>
                  <a:sym typeface="+mn-ea"/>
                </a:rPr>
                <a:t>基于</a:t>
              </a:r>
              <a:r>
                <a:rPr lang="en-US" altLang="zh-CN" sz="2800" b="1" kern="0" dirty="0" err="1">
                  <a:solidFill>
                    <a:srgbClr val="7F7F7F"/>
                  </a:solidFill>
                  <a:ea typeface="微软雅黑" panose="020B0503020204020204" pitchFamily="34" charset="-122"/>
                  <a:cs typeface="Arial" panose="020B0604020202020204" pitchFamily="34" charset="0"/>
                  <a:sym typeface="+mn-ea"/>
                </a:rPr>
                <a:t>BiSPN</a:t>
              </a:r>
              <a:r>
                <a:rPr lang="zh-CN" altLang="en-US" sz="2800" b="1" kern="0" dirty="0">
                  <a:solidFill>
                    <a:srgbClr val="7F7F7F"/>
                  </a:solidFill>
                  <a:ea typeface="微软雅黑" panose="020B0503020204020204" pitchFamily="34" charset="-122"/>
                  <a:cs typeface="Arial" panose="020B0604020202020204" pitchFamily="34" charset="0"/>
                  <a:sym typeface="+mn-ea"/>
                </a:rPr>
                <a:t>和自回归生成的决策树抽取模型</a:t>
              </a:r>
            </a:p>
          </p:txBody>
        </p:sp>
        <p:sp>
          <p:nvSpPr>
            <p:cNvPr id="20" name="직사각형 31">
              <a:extLst>
                <a:ext uri="{FF2B5EF4-FFF2-40B4-BE49-F238E27FC236}">
                  <a16:creationId xmlns:a16="http://schemas.microsoft.com/office/drawing/2014/main" id="{36FD89BA-3D1D-63A7-1D5B-84704EEC6FB4}"/>
                </a:ext>
              </a:extLst>
            </p:cNvPr>
            <p:cNvSpPr>
              <a:spLocks noChangeArrowheads="1"/>
            </p:cNvSpPr>
            <p:nvPr/>
          </p:nvSpPr>
          <p:spPr bwMode="auto">
            <a:xfrm>
              <a:off x="2360468" y="3592252"/>
              <a:ext cx="7000337"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직사각형 31">
              <a:extLst>
                <a:ext uri="{FF2B5EF4-FFF2-40B4-BE49-F238E27FC236}">
                  <a16:creationId xmlns:a16="http://schemas.microsoft.com/office/drawing/2014/main" id="{CC5CAE06-D2D3-685F-F4C7-C96B11241F28}"/>
                </a:ext>
              </a:extLst>
            </p:cNvPr>
            <p:cNvSpPr>
              <a:spLocks noChangeAspect="1" noChangeArrowheads="1"/>
            </p:cNvSpPr>
            <p:nvPr/>
          </p:nvSpPr>
          <p:spPr bwMode="auto">
            <a:xfrm>
              <a:off x="1659295" y="3140968"/>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8484199F-1B35-879A-FF16-2AE1782720C7}"/>
                </a:ext>
              </a:extLst>
            </p:cNvPr>
            <p:cNvSpPr/>
            <p:nvPr/>
          </p:nvSpPr>
          <p:spPr bwMode="auto">
            <a:xfrm>
              <a:off x="1691460" y="3103365"/>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a:t>
            </a:r>
            <a:r>
              <a:rPr lang="zh-CN" altLang="en-US" sz="3000" kern="0" dirty="0">
                <a:cs typeface="Arial" panose="020B0604020202020204" pitchFamily="34" charset="0"/>
              </a:rPr>
              <a:t>三种训练</a:t>
            </a:r>
            <a:r>
              <a:rPr lang="en-US" altLang="zh-CN" sz="3000" kern="0" dirty="0">
                <a:cs typeface="Arial" panose="020B0604020202020204" pitchFamily="34" charset="0"/>
              </a:rPr>
              <a:t>-</a:t>
            </a:r>
            <a:r>
              <a:rPr lang="zh-CN" altLang="en-US" sz="3000" kern="0" dirty="0">
                <a:cs typeface="Arial" panose="020B0604020202020204" pitchFamily="34" charset="0"/>
              </a:rPr>
              <a:t>推理策略</a:t>
            </a:r>
          </a:p>
        </p:txBody>
      </p:sp>
      <p:sp>
        <p:nvSpPr>
          <p:cNvPr id="6" name="文本框 5"/>
          <p:cNvSpPr txBox="1"/>
          <p:nvPr/>
        </p:nvSpPr>
        <p:spPr>
          <a:xfrm>
            <a:off x="360654" y="1260000"/>
            <a:ext cx="8171785" cy="1964769"/>
          </a:xfrm>
          <a:prstGeom prst="rect">
            <a:avLst/>
          </a:prstGeom>
          <a:noFill/>
        </p:spPr>
        <p:txBody>
          <a:bodyPr wrap="square" rtlCol="0">
            <a:spAutoFit/>
          </a:bodyPr>
          <a:lstStyle/>
          <a:p>
            <a:pPr indent="0">
              <a:lnSpc>
                <a:spcPct val="120000"/>
              </a:lnSpc>
              <a:spcAft>
                <a:spcPts val="12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尝试了三种训练</a:t>
            </a:r>
            <a:r>
              <a:rPr lang="en-US" altLang="zh-CN" sz="1600" dirty="0">
                <a:latin typeface="Calibri" panose="020F0502020204030204" charset="0"/>
                <a:ea typeface="微软雅黑" panose="020B0503020204020204" pitchFamily="34" charset="-122"/>
              </a:rPr>
              <a:t>-</a:t>
            </a:r>
            <a:r>
              <a:rPr lang="zh-CN" altLang="en-US" sz="1600" dirty="0">
                <a:latin typeface="Calibri" panose="020F0502020204030204" charset="0"/>
                <a:ea typeface="微软雅黑" panose="020B0503020204020204" pitchFamily="34" charset="-122"/>
              </a:rPr>
              <a:t>推理策略以探究事件共现对事件论元抽取模型性能的影响：</a:t>
            </a:r>
            <a:endParaRPr lang="en-US" altLang="zh-CN" sz="1600" dirty="0">
              <a:latin typeface="Calibri" panose="020F0502020204030204" charset="0"/>
              <a:ea typeface="微软雅黑" panose="020B0503020204020204" pitchFamily="34" charset="-122"/>
            </a:endParaRPr>
          </a:p>
          <a:p>
            <a:pPr marL="342900" indent="-342900">
              <a:lnSpc>
                <a:spcPct val="120000"/>
              </a:lnSpc>
              <a:spcAft>
                <a:spcPts val="600"/>
              </a:spcAft>
              <a:buFont typeface="+mj-ea"/>
              <a:buAutoNum type="circleNumDbPlain"/>
            </a:pPr>
            <a:r>
              <a:rPr lang="en-US" altLang="zh-CN" b="1" dirty="0">
                <a:latin typeface="Calibri" panose="020F0502020204030204" charset="0"/>
                <a:ea typeface="微软雅黑" panose="020B0503020204020204" pitchFamily="34" charset="-122"/>
              </a:rPr>
              <a:t>Single-Single: </a:t>
            </a:r>
            <a:r>
              <a:rPr lang="zh-CN" altLang="en-US" sz="1600" dirty="0">
                <a:latin typeface="Calibri" panose="020F0502020204030204" charset="0"/>
                <a:ea typeface="微软雅黑" panose="020B0503020204020204" pitchFamily="34" charset="-122"/>
              </a:rPr>
              <a:t>训练和推理时都让模型一次只抽文本中单个事件的论元。</a:t>
            </a:r>
            <a:endParaRPr lang="en-US" altLang="zh-CN" sz="1600" dirty="0">
              <a:latin typeface="Calibri" panose="020F0502020204030204" charset="0"/>
              <a:ea typeface="微软雅黑" panose="020B0503020204020204" pitchFamily="34" charset="-122"/>
            </a:endParaRPr>
          </a:p>
          <a:p>
            <a:pPr marL="342900" indent="-342900">
              <a:lnSpc>
                <a:spcPct val="120000"/>
              </a:lnSpc>
              <a:spcAft>
                <a:spcPts val="600"/>
              </a:spcAft>
              <a:buFont typeface="+mj-ea"/>
              <a:buAutoNum type="circleNumDbPlain"/>
            </a:pPr>
            <a:r>
              <a:rPr lang="en-US" altLang="zh-CN" b="1" dirty="0">
                <a:latin typeface="Calibri" panose="020F0502020204030204" charset="0"/>
                <a:ea typeface="微软雅黑" panose="020B0503020204020204" pitchFamily="34" charset="-122"/>
              </a:rPr>
              <a:t>Multi-Single: </a:t>
            </a:r>
            <a:r>
              <a:rPr lang="zh-CN" altLang="en-US" sz="1600" dirty="0">
                <a:latin typeface="Calibri" panose="020F0502020204030204" charset="0"/>
                <a:ea typeface="微软雅黑" panose="020B0503020204020204" pitchFamily="34" charset="-122"/>
              </a:rPr>
              <a:t>训练时让模型一次性抽取文本中所有事件的论元，推理时让模型一次只抽文本中单个事件的论元。</a:t>
            </a:r>
            <a:endParaRPr lang="en-US" altLang="zh-CN" sz="1600" dirty="0">
              <a:latin typeface="Calibri" panose="020F0502020204030204" charset="0"/>
              <a:ea typeface="微软雅黑" panose="020B0503020204020204" pitchFamily="34" charset="-122"/>
            </a:endParaRPr>
          </a:p>
          <a:p>
            <a:pPr marL="342900" indent="-342900">
              <a:lnSpc>
                <a:spcPct val="120000"/>
              </a:lnSpc>
              <a:spcAft>
                <a:spcPts val="600"/>
              </a:spcAft>
              <a:buFont typeface="+mj-ea"/>
              <a:buAutoNum type="circleNumDbPlain"/>
            </a:pPr>
            <a:r>
              <a:rPr lang="en-US" altLang="zh-CN" b="1" dirty="0">
                <a:latin typeface="Calibri" panose="020F0502020204030204" charset="0"/>
                <a:ea typeface="微软雅黑" panose="020B0503020204020204" pitchFamily="34" charset="-122"/>
              </a:rPr>
              <a:t>Multi-Multi: </a:t>
            </a:r>
            <a:r>
              <a:rPr lang="zh-CN" altLang="en-US" sz="1600" dirty="0">
                <a:latin typeface="Calibri" panose="020F0502020204030204" charset="0"/>
                <a:ea typeface="微软雅黑" panose="020B0503020204020204" pitchFamily="34" charset="-122"/>
              </a:rPr>
              <a:t>训练和推理时都让模型一次性抽取文本中所有事件的论元。</a:t>
            </a:r>
            <a:endParaRPr lang="en-US" altLang="zh-CN" sz="1600" dirty="0">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404996682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a:t>
            </a:r>
            <a:r>
              <a:rPr lang="zh-CN" altLang="en-US" sz="3000" kern="0" dirty="0">
                <a:cs typeface="Arial" panose="020B0604020202020204" pitchFamily="34" charset="0"/>
              </a:rPr>
              <a:t>实验结果</a:t>
            </a:r>
          </a:p>
        </p:txBody>
      </p:sp>
      <p:pic>
        <p:nvPicPr>
          <p:cNvPr id="4" name="图片 3">
            <a:extLst>
              <a:ext uri="{FF2B5EF4-FFF2-40B4-BE49-F238E27FC236}">
                <a16:creationId xmlns:a16="http://schemas.microsoft.com/office/drawing/2014/main" id="{8237A6B2-9167-6341-F204-DE55B03CDE4E}"/>
              </a:ext>
            </a:extLst>
          </p:cNvPr>
          <p:cNvPicPr>
            <a:picLocks noChangeAspect="1"/>
          </p:cNvPicPr>
          <p:nvPr/>
        </p:nvPicPr>
        <p:blipFill>
          <a:blip r:embed="rId3"/>
          <a:stretch>
            <a:fillRect/>
          </a:stretch>
        </p:blipFill>
        <p:spPr>
          <a:xfrm>
            <a:off x="504847" y="1131689"/>
            <a:ext cx="8134305" cy="4119251"/>
          </a:xfrm>
          <a:prstGeom prst="rect">
            <a:avLst/>
          </a:prstGeom>
        </p:spPr>
      </p:pic>
    </p:spTree>
    <p:extLst>
      <p:ext uri="{BB962C8B-B14F-4D97-AF65-F5344CB8AC3E}">
        <p14:creationId xmlns:p14="http://schemas.microsoft.com/office/powerpoint/2010/main" val="424666214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a:t>
            </a:r>
            <a:r>
              <a:rPr lang="zh-CN" altLang="en-US" sz="3000" kern="0" dirty="0">
                <a:cs typeface="Arial" panose="020B0604020202020204" pitchFamily="34" charset="0"/>
              </a:rPr>
              <a:t>实验结果</a:t>
            </a:r>
          </a:p>
        </p:txBody>
      </p:sp>
      <p:pic>
        <p:nvPicPr>
          <p:cNvPr id="5" name="图片 4">
            <a:extLst>
              <a:ext uri="{FF2B5EF4-FFF2-40B4-BE49-F238E27FC236}">
                <a16:creationId xmlns:a16="http://schemas.microsoft.com/office/drawing/2014/main" id="{FDACD2EE-4195-55D5-AE8B-FFADD8C8DDB0}"/>
              </a:ext>
            </a:extLst>
          </p:cNvPr>
          <p:cNvPicPr>
            <a:picLocks noChangeAspect="1"/>
          </p:cNvPicPr>
          <p:nvPr/>
        </p:nvPicPr>
        <p:blipFill>
          <a:blip r:embed="rId3"/>
          <a:stretch>
            <a:fillRect/>
          </a:stretch>
        </p:blipFill>
        <p:spPr>
          <a:xfrm>
            <a:off x="182499" y="1469111"/>
            <a:ext cx="8779001" cy="2781541"/>
          </a:xfrm>
          <a:prstGeom prst="rect">
            <a:avLst/>
          </a:prstGeom>
        </p:spPr>
      </p:pic>
    </p:spTree>
    <p:extLst>
      <p:ext uri="{BB962C8B-B14F-4D97-AF65-F5344CB8AC3E}">
        <p14:creationId xmlns:p14="http://schemas.microsoft.com/office/powerpoint/2010/main" val="361138003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-Case Study</a:t>
            </a:r>
            <a:endParaRPr lang="zh-CN" altLang="en-US" sz="3000" kern="0" dirty="0">
              <a:cs typeface="Arial" panose="020B0604020202020204" pitchFamily="34" charset="0"/>
            </a:endParaRPr>
          </a:p>
        </p:txBody>
      </p:sp>
      <p:pic>
        <p:nvPicPr>
          <p:cNvPr id="4" name="图片 3">
            <a:extLst>
              <a:ext uri="{FF2B5EF4-FFF2-40B4-BE49-F238E27FC236}">
                <a16:creationId xmlns:a16="http://schemas.microsoft.com/office/drawing/2014/main" id="{FA743D8F-CCFB-1699-D2E2-D69674B6FA4E}"/>
              </a:ext>
            </a:extLst>
          </p:cNvPr>
          <p:cNvPicPr>
            <a:picLocks noChangeAspect="1"/>
          </p:cNvPicPr>
          <p:nvPr/>
        </p:nvPicPr>
        <p:blipFill>
          <a:blip r:embed="rId3"/>
          <a:stretch>
            <a:fillRect/>
          </a:stretch>
        </p:blipFill>
        <p:spPr>
          <a:xfrm>
            <a:off x="539552" y="987673"/>
            <a:ext cx="3284396" cy="4084018"/>
          </a:xfrm>
          <a:prstGeom prst="rect">
            <a:avLst/>
          </a:prstGeom>
        </p:spPr>
      </p:pic>
      <p:sp>
        <p:nvSpPr>
          <p:cNvPr id="6" name="文本框 5">
            <a:extLst>
              <a:ext uri="{FF2B5EF4-FFF2-40B4-BE49-F238E27FC236}">
                <a16:creationId xmlns:a16="http://schemas.microsoft.com/office/drawing/2014/main" id="{6462B326-1B6B-DEA0-0E09-7DDC6E08D75B}"/>
              </a:ext>
            </a:extLst>
          </p:cNvPr>
          <p:cNvSpPr txBox="1"/>
          <p:nvPr/>
        </p:nvSpPr>
        <p:spPr>
          <a:xfrm>
            <a:off x="4576612" y="1419721"/>
            <a:ext cx="3955828" cy="1796646"/>
          </a:xfrm>
          <a:prstGeom prst="rect">
            <a:avLst/>
          </a:prstGeom>
          <a:noFill/>
        </p:spPr>
        <p:txBody>
          <a:bodyPr wrap="square" rtlCol="0" anchor="t">
            <a:spAutoFit/>
          </a:bodyPr>
          <a:lstStyle/>
          <a:p>
            <a:pPr>
              <a:lnSpc>
                <a:spcPct val="125000"/>
              </a:lnSpc>
            </a:pPr>
            <a:r>
              <a:rPr lang="zh-CN" altLang="en-US" dirty="0">
                <a:latin typeface="+mj-lt"/>
                <a:ea typeface="微软雅黑" panose="020B0503020204020204" pitchFamily="34" charset="-122"/>
                <a:sym typeface="+mn-ea"/>
              </a:rPr>
              <a:t>在同一语境下，</a:t>
            </a:r>
            <a:r>
              <a:rPr lang="en-US" altLang="zh-CN" dirty="0">
                <a:latin typeface="+mj-lt"/>
                <a:ea typeface="微软雅黑" panose="020B0503020204020204" pitchFamily="34" charset="-122"/>
                <a:sym typeface="+mn-ea"/>
              </a:rPr>
              <a:t>leaving</a:t>
            </a:r>
            <a:r>
              <a:rPr lang="zh-CN" altLang="en-US" dirty="0">
                <a:latin typeface="+mj-lt"/>
                <a:ea typeface="微软雅黑" panose="020B0503020204020204" pitchFamily="34" charset="-122"/>
                <a:sym typeface="+mn-ea"/>
              </a:rPr>
              <a:t>和</a:t>
            </a:r>
            <a:r>
              <a:rPr lang="en-US" altLang="zh-CN" dirty="0">
                <a:latin typeface="+mj-lt"/>
                <a:ea typeface="微软雅黑" panose="020B0503020204020204" pitchFamily="34" charset="-122"/>
                <a:sym typeface="+mn-ea"/>
              </a:rPr>
              <a:t>become</a:t>
            </a:r>
            <a:r>
              <a:rPr lang="zh-CN" altLang="en-US" dirty="0">
                <a:latin typeface="+mj-lt"/>
                <a:ea typeface="微软雅黑" panose="020B0503020204020204" pitchFamily="34" charset="-122"/>
                <a:sym typeface="+mn-ea"/>
              </a:rPr>
              <a:t>两个事件共现。最近的</a:t>
            </a:r>
            <a:r>
              <a:rPr lang="en-US" altLang="zh-CN" dirty="0">
                <a:latin typeface="+mj-lt"/>
                <a:ea typeface="微软雅黑" panose="020B0503020204020204" pitchFamily="34" charset="-122"/>
                <a:sym typeface="+mn-ea"/>
              </a:rPr>
              <a:t>SOTA</a:t>
            </a:r>
            <a:r>
              <a:rPr lang="zh-CN" altLang="en-US" dirty="0">
                <a:latin typeface="+mj-lt"/>
                <a:ea typeface="微软雅黑" panose="020B0503020204020204" pitchFamily="34" charset="-122"/>
                <a:sym typeface="+mn-ea"/>
              </a:rPr>
              <a:t>方法</a:t>
            </a:r>
            <a:r>
              <a:rPr lang="en-US" altLang="zh-CN" b="1" dirty="0">
                <a:latin typeface="+mj-lt"/>
                <a:ea typeface="微软雅黑" panose="020B0503020204020204" pitchFamily="34" charset="-122"/>
                <a:sym typeface="+mn-ea"/>
              </a:rPr>
              <a:t>PAIE</a:t>
            </a:r>
            <a:r>
              <a:rPr lang="zh-CN" altLang="en-US" b="1" dirty="0">
                <a:latin typeface="+mj-lt"/>
                <a:ea typeface="微软雅黑" panose="020B0503020204020204" pitchFamily="34" charset="-122"/>
                <a:sym typeface="+mn-ea"/>
              </a:rPr>
              <a:t>把</a:t>
            </a:r>
            <a:r>
              <a:rPr lang="en-US" altLang="zh-CN" b="1" dirty="0">
                <a:latin typeface="+mj-lt"/>
                <a:ea typeface="微软雅黑" panose="020B0503020204020204" pitchFamily="34" charset="-122"/>
                <a:sym typeface="+mn-ea"/>
              </a:rPr>
              <a:t>London School of Economics</a:t>
            </a:r>
            <a:r>
              <a:rPr lang="zh-CN" altLang="en-US" b="1" dirty="0">
                <a:latin typeface="+mj-lt"/>
                <a:ea typeface="微软雅黑" panose="020B0503020204020204" pitchFamily="34" charset="-122"/>
                <a:sym typeface="+mn-ea"/>
              </a:rPr>
              <a:t>错误地归为</a:t>
            </a:r>
            <a:r>
              <a:rPr lang="en-US" altLang="zh-CN" b="1" dirty="0">
                <a:latin typeface="+mj-lt"/>
                <a:ea typeface="微软雅黑" panose="020B0503020204020204" pitchFamily="34" charset="-122"/>
                <a:sym typeface="+mn-ea"/>
              </a:rPr>
              <a:t>leaving</a:t>
            </a:r>
            <a:r>
              <a:rPr lang="zh-CN" altLang="en-US" b="1" dirty="0">
                <a:latin typeface="+mj-lt"/>
                <a:ea typeface="微软雅黑" panose="020B0503020204020204" pitchFamily="34" charset="-122"/>
                <a:sym typeface="+mn-ea"/>
              </a:rPr>
              <a:t>事件的论元</a:t>
            </a:r>
            <a:r>
              <a:rPr lang="zh-CN" altLang="en-US" dirty="0">
                <a:latin typeface="+mj-lt"/>
                <a:ea typeface="微软雅黑" panose="020B0503020204020204" pitchFamily="34" charset="-122"/>
                <a:sym typeface="+mn-ea"/>
              </a:rPr>
              <a:t>，而我们的模型</a:t>
            </a:r>
            <a:r>
              <a:rPr lang="en-US" altLang="zh-CN" dirty="0" err="1">
                <a:latin typeface="+mj-lt"/>
                <a:ea typeface="微软雅黑" panose="020B0503020204020204" pitchFamily="34" charset="-122"/>
                <a:sym typeface="+mn-ea"/>
              </a:rPr>
              <a:t>TabEAE</a:t>
            </a:r>
            <a:r>
              <a:rPr lang="zh-CN" altLang="en-US" dirty="0">
                <a:latin typeface="+mj-lt"/>
                <a:ea typeface="微软雅黑" panose="020B0503020204020204" pitchFamily="34" charset="-122"/>
                <a:sym typeface="+mn-ea"/>
              </a:rPr>
              <a:t>成功避免了这一错误。</a:t>
            </a:r>
          </a:p>
        </p:txBody>
      </p:sp>
    </p:spTree>
    <p:extLst>
      <p:ext uri="{BB962C8B-B14F-4D97-AF65-F5344CB8AC3E}">
        <p14:creationId xmlns:p14="http://schemas.microsoft.com/office/powerpoint/2010/main" val="22371847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TabEAE</a:t>
            </a:r>
            <a:r>
              <a:rPr lang="en-US" altLang="zh-CN" sz="3000" kern="0" dirty="0">
                <a:cs typeface="Arial" panose="020B0604020202020204" pitchFamily="34" charset="0"/>
              </a:rPr>
              <a:t>-Case Study</a:t>
            </a:r>
            <a:endParaRPr lang="zh-CN" altLang="en-US" sz="3000" kern="0" dirty="0">
              <a:cs typeface="Arial" panose="020B0604020202020204" pitchFamily="34" charset="0"/>
            </a:endParaRPr>
          </a:p>
        </p:txBody>
      </p:sp>
      <p:sp>
        <p:nvSpPr>
          <p:cNvPr id="6" name="文本框 5">
            <a:extLst>
              <a:ext uri="{FF2B5EF4-FFF2-40B4-BE49-F238E27FC236}">
                <a16:creationId xmlns:a16="http://schemas.microsoft.com/office/drawing/2014/main" id="{6462B326-1B6B-DEA0-0E09-7DDC6E08D75B}"/>
              </a:ext>
            </a:extLst>
          </p:cNvPr>
          <p:cNvSpPr txBox="1"/>
          <p:nvPr/>
        </p:nvSpPr>
        <p:spPr>
          <a:xfrm>
            <a:off x="4576612" y="1419721"/>
            <a:ext cx="4027836" cy="1450397"/>
          </a:xfrm>
          <a:prstGeom prst="rect">
            <a:avLst/>
          </a:prstGeom>
          <a:noFill/>
        </p:spPr>
        <p:txBody>
          <a:bodyPr wrap="square" rtlCol="0" anchor="t">
            <a:spAutoFit/>
          </a:bodyPr>
          <a:lstStyle/>
          <a:p>
            <a:pPr>
              <a:lnSpc>
                <a:spcPct val="125000"/>
              </a:lnSpc>
            </a:pPr>
            <a:r>
              <a:rPr lang="zh-CN" altLang="en-US" dirty="0">
                <a:latin typeface="+mj-lt"/>
                <a:ea typeface="微软雅黑" panose="020B0503020204020204" pitchFamily="34" charset="-122"/>
                <a:sym typeface="+mn-ea"/>
              </a:rPr>
              <a:t>在同一语境下，</a:t>
            </a:r>
            <a:r>
              <a:rPr lang="en-US" altLang="zh-CN" dirty="0">
                <a:latin typeface="+mj-lt"/>
                <a:ea typeface="微软雅黑" panose="020B0503020204020204" pitchFamily="34" charset="-122"/>
                <a:sym typeface="+mn-ea"/>
              </a:rPr>
              <a:t>regulator</a:t>
            </a:r>
            <a:r>
              <a:rPr lang="zh-CN" altLang="en-US" dirty="0">
                <a:latin typeface="+mj-lt"/>
                <a:ea typeface="微软雅黑" panose="020B0503020204020204" pitchFamily="34" charset="-122"/>
                <a:sym typeface="+mn-ea"/>
              </a:rPr>
              <a:t>和</a:t>
            </a:r>
            <a:r>
              <a:rPr lang="en-US" altLang="zh-CN" dirty="0">
                <a:latin typeface="+mj-lt"/>
                <a:ea typeface="微软雅黑" panose="020B0503020204020204" pitchFamily="34" charset="-122"/>
                <a:sym typeface="+mn-ea"/>
              </a:rPr>
              <a:t>regulates</a:t>
            </a:r>
            <a:r>
              <a:rPr lang="zh-CN" altLang="en-US" dirty="0">
                <a:latin typeface="+mj-lt"/>
                <a:ea typeface="微软雅黑" panose="020B0503020204020204" pitchFamily="34" charset="-122"/>
                <a:sym typeface="+mn-ea"/>
              </a:rPr>
              <a:t>两个事件共现。</a:t>
            </a:r>
            <a:r>
              <a:rPr lang="en-US" altLang="zh-CN" b="1" dirty="0">
                <a:latin typeface="+mj-lt"/>
                <a:ea typeface="微软雅黑" panose="020B0503020204020204" pitchFamily="34" charset="-122"/>
                <a:sym typeface="+mn-ea"/>
              </a:rPr>
              <a:t>PAIE</a:t>
            </a:r>
            <a:r>
              <a:rPr lang="zh-CN" altLang="en-US" b="1" dirty="0">
                <a:latin typeface="+mj-lt"/>
                <a:ea typeface="微软雅黑" panose="020B0503020204020204" pitchFamily="34" charset="-122"/>
                <a:sym typeface="+mn-ea"/>
              </a:rPr>
              <a:t>未能抽取出</a:t>
            </a:r>
            <a:r>
              <a:rPr lang="en-US" altLang="zh-CN" b="1" dirty="0">
                <a:latin typeface="+mj-lt"/>
                <a:ea typeface="微软雅黑" panose="020B0503020204020204" pitchFamily="34" charset="-122"/>
                <a:sym typeface="+mn-ea"/>
              </a:rPr>
              <a:t>regulates</a:t>
            </a:r>
            <a:r>
              <a:rPr lang="zh-CN" altLang="en-US" b="1" dirty="0">
                <a:latin typeface="+mj-lt"/>
                <a:ea typeface="微软雅黑" panose="020B0503020204020204" pitchFamily="34" charset="-122"/>
                <a:sym typeface="+mn-ea"/>
              </a:rPr>
              <a:t>事件的论元</a:t>
            </a:r>
            <a:r>
              <a:rPr lang="zh-CN" altLang="en-US" dirty="0">
                <a:latin typeface="+mj-lt"/>
                <a:ea typeface="微软雅黑" panose="020B0503020204020204" pitchFamily="34" charset="-122"/>
                <a:sym typeface="+mn-ea"/>
              </a:rPr>
              <a:t>，而我们的模型</a:t>
            </a:r>
            <a:r>
              <a:rPr lang="en-US" altLang="zh-CN" dirty="0" err="1">
                <a:latin typeface="+mj-lt"/>
                <a:ea typeface="微软雅黑" panose="020B0503020204020204" pitchFamily="34" charset="-122"/>
                <a:sym typeface="+mn-ea"/>
              </a:rPr>
              <a:t>TabEAE</a:t>
            </a:r>
            <a:r>
              <a:rPr lang="zh-CN" altLang="en-US" dirty="0">
                <a:latin typeface="+mj-lt"/>
                <a:ea typeface="微软雅黑" panose="020B0503020204020204" pitchFamily="34" charset="-122"/>
                <a:sym typeface="+mn-ea"/>
              </a:rPr>
              <a:t>成功抽取出了该事件的所有论元。</a:t>
            </a:r>
          </a:p>
        </p:txBody>
      </p:sp>
      <p:pic>
        <p:nvPicPr>
          <p:cNvPr id="7" name="图片 6">
            <a:extLst>
              <a:ext uri="{FF2B5EF4-FFF2-40B4-BE49-F238E27FC236}">
                <a16:creationId xmlns:a16="http://schemas.microsoft.com/office/drawing/2014/main" id="{7698A2AD-D0FC-BAF8-BD8D-1E45D6173B6F}"/>
              </a:ext>
            </a:extLst>
          </p:cNvPr>
          <p:cNvPicPr>
            <a:picLocks noChangeAspect="1"/>
          </p:cNvPicPr>
          <p:nvPr/>
        </p:nvPicPr>
        <p:blipFill rotWithShape="1">
          <a:blip r:embed="rId3"/>
          <a:srcRect/>
          <a:stretch/>
        </p:blipFill>
        <p:spPr>
          <a:xfrm>
            <a:off x="467544" y="915665"/>
            <a:ext cx="3262378" cy="4595179"/>
          </a:xfrm>
          <a:prstGeom prst="rect">
            <a:avLst/>
          </a:prstGeom>
        </p:spPr>
      </p:pic>
    </p:spTree>
    <p:extLst>
      <p:ext uri="{BB962C8B-B14F-4D97-AF65-F5344CB8AC3E}">
        <p14:creationId xmlns:p14="http://schemas.microsoft.com/office/powerpoint/2010/main" val="160965401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fontAlgn="base">
              <a:spcAft>
                <a:spcPct val="0"/>
              </a:spcAft>
            </a:pPr>
            <a:r>
              <a:rPr lang="zh-CN" altLang="en-US" sz="3000" dirty="0"/>
              <a:t>主要内容</a:t>
            </a:r>
            <a:endParaRPr lang="zh-CN" altLang="en-US" sz="3000" dirty="0">
              <a:solidFill>
                <a:srgbClr val="0000FF"/>
              </a:solidFill>
              <a:latin typeface="微软雅黑" panose="020B0503020204020204" pitchFamily="34" charset="-122"/>
              <a:ea typeface="微软雅黑" panose="020B0503020204020204" pitchFamily="34" charset="-122"/>
              <a:cs typeface="+mn-cs"/>
            </a:endParaRPr>
          </a:p>
        </p:txBody>
      </p:sp>
      <p:grpSp>
        <p:nvGrpSpPr>
          <p:cNvPr id="19" name="组合 18"/>
          <p:cNvGrpSpPr/>
          <p:nvPr/>
        </p:nvGrpSpPr>
        <p:grpSpPr>
          <a:xfrm>
            <a:off x="755576" y="1203697"/>
            <a:ext cx="7701511" cy="610275"/>
            <a:chOff x="1666002" y="2030070"/>
            <a:chExt cx="7701511" cy="610275"/>
          </a:xfrm>
        </p:grpSpPr>
        <p:sp>
          <p:nvSpPr>
            <p:cNvPr id="5" name="矩形 4"/>
            <p:cNvSpPr/>
            <p:nvPr/>
          </p:nvSpPr>
          <p:spPr bwMode="auto">
            <a:xfrm>
              <a:off x="2523391" y="2030070"/>
              <a:ext cx="6647974" cy="523220"/>
            </a:xfrm>
            <a:prstGeom prst="rect">
              <a:avLst/>
            </a:prstGeom>
          </p:spPr>
          <p:txBody>
            <a:bodyPr wrap="none" anchor="ctr">
              <a:spAutoFit/>
            </a:bodyPr>
            <a:lstStyle/>
            <a:p>
              <a:pPr algn="l"/>
              <a:r>
                <a:rPr lang="zh-CN" altLang="en-US" sz="2800" b="1" kern="0" dirty="0">
                  <a:solidFill>
                    <a:srgbClr val="7F7F7F"/>
                  </a:solidFill>
                  <a:ea typeface="微软雅黑" panose="020B0503020204020204" pitchFamily="34" charset="-122"/>
                  <a:cs typeface="Arial" panose="020B0604020202020204" pitchFamily="34" charset="0"/>
                </a:rPr>
                <a:t>基于集合生成的多类型通用实体识别模型</a:t>
              </a:r>
            </a:p>
          </p:txBody>
        </p:sp>
        <p:sp>
          <p:nvSpPr>
            <p:cNvPr id="6" name="직사각형 31"/>
            <p:cNvSpPr>
              <a:spLocks noChangeArrowheads="1"/>
            </p:cNvSpPr>
            <p:nvPr/>
          </p:nvSpPr>
          <p:spPr bwMode="auto">
            <a:xfrm>
              <a:off x="2360468" y="2545668"/>
              <a:ext cx="7007045"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직사각형 31"/>
            <p:cNvSpPr>
              <a:spLocks noChangeAspect="1" noChangeArrowheads="1"/>
            </p:cNvSpPr>
            <p:nvPr/>
          </p:nvSpPr>
          <p:spPr bwMode="auto">
            <a:xfrm>
              <a:off x="1666002" y="2092867"/>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bwMode="auto">
            <a:xfrm>
              <a:off x="1687647" y="2056780"/>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7" name="组合 16"/>
          <p:cNvGrpSpPr/>
          <p:nvPr/>
        </p:nvGrpSpPr>
        <p:grpSpPr>
          <a:xfrm>
            <a:off x="755576" y="2260312"/>
            <a:ext cx="7871142" cy="617897"/>
            <a:chOff x="1659295" y="3069033"/>
            <a:chExt cx="7871142" cy="617897"/>
          </a:xfrm>
        </p:grpSpPr>
        <p:sp>
          <p:nvSpPr>
            <p:cNvPr id="9" name="矩形 8"/>
            <p:cNvSpPr/>
            <p:nvPr/>
          </p:nvSpPr>
          <p:spPr bwMode="auto">
            <a:xfrm>
              <a:off x="2523391" y="3069033"/>
              <a:ext cx="7007046" cy="523220"/>
            </a:xfrm>
            <a:prstGeom prst="rect">
              <a:avLst/>
            </a:prstGeom>
          </p:spPr>
          <p:txBody>
            <a:bodyPr wrap="none" anchor="ctr">
              <a:spAutoFit/>
            </a:bodyPr>
            <a:lstStyle/>
            <a:p>
              <a:pPr algn="l"/>
              <a:r>
                <a:rPr lang="zh-CN" altLang="zh-CN" sz="2800" b="1" kern="0" dirty="0">
                  <a:solidFill>
                    <a:srgbClr val="7F7F7F"/>
                  </a:solidFill>
                  <a:ea typeface="微软雅黑" panose="020B0503020204020204" pitchFamily="34" charset="-122"/>
                  <a:cs typeface="Arial" panose="020B0604020202020204" pitchFamily="34" charset="0"/>
                  <a:sym typeface="+mn-ea"/>
                </a:rPr>
                <a:t>基于</a:t>
              </a:r>
              <a:r>
                <a:rPr lang="zh-CN" altLang="en-US" sz="2800" b="1" kern="0" dirty="0">
                  <a:solidFill>
                    <a:srgbClr val="7F7F7F"/>
                  </a:solidFill>
                  <a:ea typeface="微软雅黑" panose="020B0503020204020204" pitchFamily="34" charset="-122"/>
                  <a:cs typeface="Arial" panose="020B0604020202020204" pitchFamily="34" charset="0"/>
                  <a:sym typeface="+mn-ea"/>
                </a:rPr>
                <a:t>非自回归表格生成的事件论元抽取模型</a:t>
              </a:r>
              <a:endParaRPr lang="zh-CN" altLang="en-US" sz="2800" b="1" kern="0" dirty="0">
                <a:solidFill>
                  <a:srgbClr val="7F7F7F"/>
                </a:solidFill>
                <a:ea typeface="微软雅黑" panose="020B0503020204020204" pitchFamily="34" charset="-122"/>
                <a:cs typeface="Arial" panose="020B0604020202020204" pitchFamily="34" charset="0"/>
              </a:endParaRPr>
            </a:p>
          </p:txBody>
        </p:sp>
        <p:sp>
          <p:nvSpPr>
            <p:cNvPr id="10" name="직사각형 31"/>
            <p:cNvSpPr>
              <a:spLocks noChangeArrowheads="1"/>
            </p:cNvSpPr>
            <p:nvPr/>
          </p:nvSpPr>
          <p:spPr bwMode="auto">
            <a:xfrm>
              <a:off x="2360468" y="3592252"/>
              <a:ext cx="7000337"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직사각형 31"/>
            <p:cNvSpPr>
              <a:spLocks noChangeAspect="1" noChangeArrowheads="1"/>
            </p:cNvSpPr>
            <p:nvPr/>
          </p:nvSpPr>
          <p:spPr bwMode="auto">
            <a:xfrm>
              <a:off x="1659295" y="3140968"/>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bwMode="auto">
            <a:xfrm>
              <a:off x="1691460" y="3103365"/>
              <a:ext cx="549910" cy="583565"/>
            </a:xfrm>
            <a:prstGeom prst="rect">
              <a:avLst/>
            </a:prstGeom>
          </p:spPr>
          <p:txBody>
            <a:bodyPr wrap="none" anchor="ctr">
              <a:spAutoFit/>
            </a:bodyPr>
            <a:lstStyle/>
            <a:p>
              <a:pPr lvl="0" algn="ctr">
                <a:defRPr/>
              </a:pPr>
              <a:r>
                <a:rPr lang="en-US" altLang="zh-CN" sz="3200" b="1" kern="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 name="组合 1">
            <a:extLst>
              <a:ext uri="{FF2B5EF4-FFF2-40B4-BE49-F238E27FC236}">
                <a16:creationId xmlns:a16="http://schemas.microsoft.com/office/drawing/2014/main" id="{CEBA759A-64C2-17F4-DFA5-20AB79A1DC6D}"/>
              </a:ext>
            </a:extLst>
          </p:cNvPr>
          <p:cNvGrpSpPr/>
          <p:nvPr/>
        </p:nvGrpSpPr>
        <p:grpSpPr>
          <a:xfrm>
            <a:off x="755576" y="3229247"/>
            <a:ext cx="7701511" cy="610275"/>
            <a:chOff x="1666002" y="2030070"/>
            <a:chExt cx="7701511" cy="610275"/>
          </a:xfrm>
        </p:grpSpPr>
        <p:sp>
          <p:nvSpPr>
            <p:cNvPr id="3" name="矩形 2">
              <a:extLst>
                <a:ext uri="{FF2B5EF4-FFF2-40B4-BE49-F238E27FC236}">
                  <a16:creationId xmlns:a16="http://schemas.microsoft.com/office/drawing/2014/main" id="{5CDDF7BC-3CDB-2C81-1481-EB4120488F89}"/>
                </a:ext>
              </a:extLst>
            </p:cNvPr>
            <p:cNvSpPr/>
            <p:nvPr/>
          </p:nvSpPr>
          <p:spPr bwMode="auto">
            <a:xfrm>
              <a:off x="2523391" y="2030070"/>
              <a:ext cx="6312947" cy="523220"/>
            </a:xfrm>
            <a:prstGeom prst="rect">
              <a:avLst/>
            </a:prstGeom>
          </p:spPr>
          <p:txBody>
            <a:bodyPr wrap="none" anchor="ctr">
              <a:spAutoFit/>
            </a:bodyPr>
            <a:lstStyle/>
            <a:p>
              <a:pPr algn="l"/>
              <a:r>
                <a:rPr lang="zh-CN" altLang="en-US" sz="2800" b="1" kern="0" dirty="0">
                  <a:ea typeface="微软雅黑" panose="020B0503020204020204" pitchFamily="34" charset="-122"/>
                  <a:cs typeface="Arial" panose="020B0604020202020204" pitchFamily="34" charset="0"/>
                </a:rPr>
                <a:t>基于集合生成的实体关系联合抽取模型</a:t>
              </a:r>
            </a:p>
          </p:txBody>
        </p:sp>
        <p:sp>
          <p:nvSpPr>
            <p:cNvPr id="13" name="직사각형 31">
              <a:extLst>
                <a:ext uri="{FF2B5EF4-FFF2-40B4-BE49-F238E27FC236}">
                  <a16:creationId xmlns:a16="http://schemas.microsoft.com/office/drawing/2014/main" id="{ACC661DB-BB06-3173-EF5D-D06C5AC66CE0}"/>
                </a:ext>
              </a:extLst>
            </p:cNvPr>
            <p:cNvSpPr>
              <a:spLocks noChangeArrowheads="1"/>
            </p:cNvSpPr>
            <p:nvPr/>
          </p:nvSpPr>
          <p:spPr bwMode="auto">
            <a:xfrm>
              <a:off x="2360468" y="2545668"/>
              <a:ext cx="7007045" cy="52771"/>
            </a:xfrm>
            <a:prstGeom prst="rect">
              <a:avLst/>
            </a:prstGeom>
            <a:solidFill>
              <a:schemeClr val="tx1"/>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직사각형 31">
              <a:extLst>
                <a:ext uri="{FF2B5EF4-FFF2-40B4-BE49-F238E27FC236}">
                  <a16:creationId xmlns:a16="http://schemas.microsoft.com/office/drawing/2014/main" id="{901A2EE4-B25A-711B-02B2-F5B4CB168C7D}"/>
                </a:ext>
              </a:extLst>
            </p:cNvPr>
            <p:cNvSpPr>
              <a:spLocks noChangeAspect="1" noChangeArrowheads="1"/>
            </p:cNvSpPr>
            <p:nvPr/>
          </p:nvSpPr>
          <p:spPr bwMode="auto">
            <a:xfrm>
              <a:off x="1666002" y="2092867"/>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a:extLst>
                <a:ext uri="{FF2B5EF4-FFF2-40B4-BE49-F238E27FC236}">
                  <a16:creationId xmlns:a16="http://schemas.microsoft.com/office/drawing/2014/main" id="{F5C71011-0F04-4D55-9C94-2CC1AB9EAE85}"/>
                </a:ext>
              </a:extLst>
            </p:cNvPr>
            <p:cNvSpPr/>
            <p:nvPr/>
          </p:nvSpPr>
          <p:spPr bwMode="auto">
            <a:xfrm>
              <a:off x="1687647" y="2056780"/>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6" name="组合 15">
            <a:extLst>
              <a:ext uri="{FF2B5EF4-FFF2-40B4-BE49-F238E27FC236}">
                <a16:creationId xmlns:a16="http://schemas.microsoft.com/office/drawing/2014/main" id="{0A3A8B1D-8C39-19FB-C296-E8DAA39DBD11}"/>
              </a:ext>
            </a:extLst>
          </p:cNvPr>
          <p:cNvGrpSpPr/>
          <p:nvPr/>
        </p:nvGrpSpPr>
        <p:grpSpPr>
          <a:xfrm>
            <a:off x="755576" y="4285862"/>
            <a:ext cx="7701510" cy="617897"/>
            <a:chOff x="1659295" y="3069033"/>
            <a:chExt cx="7701510" cy="617897"/>
          </a:xfrm>
        </p:grpSpPr>
        <p:sp>
          <p:nvSpPr>
            <p:cNvPr id="18" name="矩形 17">
              <a:extLst>
                <a:ext uri="{FF2B5EF4-FFF2-40B4-BE49-F238E27FC236}">
                  <a16:creationId xmlns:a16="http://schemas.microsoft.com/office/drawing/2014/main" id="{AA1B19FC-6A85-53A1-CC65-CE8FF7394EFE}"/>
                </a:ext>
              </a:extLst>
            </p:cNvPr>
            <p:cNvSpPr/>
            <p:nvPr/>
          </p:nvSpPr>
          <p:spPr bwMode="auto">
            <a:xfrm>
              <a:off x="2523391" y="3069033"/>
              <a:ext cx="6817892" cy="523220"/>
            </a:xfrm>
            <a:prstGeom prst="rect">
              <a:avLst/>
            </a:prstGeom>
          </p:spPr>
          <p:txBody>
            <a:bodyPr wrap="none" anchor="ctr">
              <a:spAutoFit/>
            </a:bodyPr>
            <a:lstStyle/>
            <a:p>
              <a:pPr algn="l"/>
              <a:r>
                <a:rPr lang="zh-CN" altLang="en-US" sz="2800" b="1" kern="0" dirty="0">
                  <a:solidFill>
                    <a:srgbClr val="7F7F7F"/>
                  </a:solidFill>
                  <a:ea typeface="微软雅黑" panose="020B0503020204020204" pitchFamily="34" charset="-122"/>
                  <a:cs typeface="Arial" panose="020B0604020202020204" pitchFamily="34" charset="0"/>
                  <a:sym typeface="+mn-ea"/>
                </a:rPr>
                <a:t>基于</a:t>
              </a:r>
              <a:r>
                <a:rPr lang="en-US" altLang="zh-CN" sz="2800" b="1" kern="0" dirty="0" err="1">
                  <a:solidFill>
                    <a:srgbClr val="7F7F7F"/>
                  </a:solidFill>
                  <a:ea typeface="微软雅黑" panose="020B0503020204020204" pitchFamily="34" charset="-122"/>
                  <a:cs typeface="Arial" panose="020B0604020202020204" pitchFamily="34" charset="0"/>
                  <a:sym typeface="+mn-ea"/>
                </a:rPr>
                <a:t>BiSPN</a:t>
              </a:r>
              <a:r>
                <a:rPr lang="zh-CN" altLang="en-US" sz="2800" b="1" kern="0" dirty="0">
                  <a:solidFill>
                    <a:srgbClr val="7F7F7F"/>
                  </a:solidFill>
                  <a:ea typeface="微软雅黑" panose="020B0503020204020204" pitchFamily="34" charset="-122"/>
                  <a:cs typeface="Arial" panose="020B0604020202020204" pitchFamily="34" charset="0"/>
                  <a:sym typeface="+mn-ea"/>
                </a:rPr>
                <a:t>和自回归生成的决策树抽取模型</a:t>
              </a:r>
            </a:p>
          </p:txBody>
        </p:sp>
        <p:sp>
          <p:nvSpPr>
            <p:cNvPr id="20" name="직사각형 31">
              <a:extLst>
                <a:ext uri="{FF2B5EF4-FFF2-40B4-BE49-F238E27FC236}">
                  <a16:creationId xmlns:a16="http://schemas.microsoft.com/office/drawing/2014/main" id="{36FD89BA-3D1D-63A7-1D5B-84704EEC6FB4}"/>
                </a:ext>
              </a:extLst>
            </p:cNvPr>
            <p:cNvSpPr>
              <a:spLocks noChangeArrowheads="1"/>
            </p:cNvSpPr>
            <p:nvPr/>
          </p:nvSpPr>
          <p:spPr bwMode="auto">
            <a:xfrm>
              <a:off x="2360468" y="3592252"/>
              <a:ext cx="7000337"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직사각형 31">
              <a:extLst>
                <a:ext uri="{FF2B5EF4-FFF2-40B4-BE49-F238E27FC236}">
                  <a16:creationId xmlns:a16="http://schemas.microsoft.com/office/drawing/2014/main" id="{CC5CAE06-D2D3-685F-F4C7-C96B11241F28}"/>
                </a:ext>
              </a:extLst>
            </p:cNvPr>
            <p:cNvSpPr>
              <a:spLocks noChangeAspect="1" noChangeArrowheads="1"/>
            </p:cNvSpPr>
            <p:nvPr/>
          </p:nvSpPr>
          <p:spPr bwMode="auto">
            <a:xfrm>
              <a:off x="1659295" y="3140968"/>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8484199F-1B35-879A-FF16-2AE1782720C7}"/>
                </a:ext>
              </a:extLst>
            </p:cNvPr>
            <p:cNvSpPr/>
            <p:nvPr/>
          </p:nvSpPr>
          <p:spPr bwMode="auto">
            <a:xfrm>
              <a:off x="1691460" y="3103365"/>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080552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zh-CN" altLang="en-US" sz="3200" b="1" kern="0" dirty="0">
                <a:latin typeface="微软雅黑" panose="020B0503020204020204" pitchFamily="34" charset="-122"/>
                <a:ea typeface="微软雅黑" panose="020B0503020204020204" pitchFamily="34" charset="-122"/>
                <a:cs typeface="Arial" panose="020B0604020202020204" pitchFamily="34" charset="0"/>
              </a:rPr>
              <a:t>基于集合生成的实体关系联合抽取模型</a:t>
            </a:r>
          </a:p>
        </p:txBody>
      </p:sp>
      <p:sp>
        <p:nvSpPr>
          <p:cNvPr id="3" name="文本框 2"/>
          <p:cNvSpPr txBox="1"/>
          <p:nvPr/>
        </p:nvSpPr>
        <p:spPr>
          <a:xfrm>
            <a:off x="327660" y="5149850"/>
            <a:ext cx="5934638" cy="276999"/>
          </a:xfrm>
          <a:prstGeom prst="rect">
            <a:avLst/>
          </a:prstGeom>
          <a:noFill/>
        </p:spPr>
        <p:txBody>
          <a:bodyPr wrap="none" rtlCol="0" anchor="t">
            <a:spAutoFit/>
          </a:bodyPr>
          <a:lstStyle/>
          <a:p>
            <a:r>
              <a:rPr lang="en-US" altLang="zh-CN" sz="1200" kern="0" dirty="0">
                <a:cs typeface="Arial" panose="020B0604020202020204" pitchFamily="34" charset="0"/>
                <a:sym typeface="+mn-ea"/>
              </a:rPr>
              <a:t>Yuxin He, </a:t>
            </a:r>
            <a:r>
              <a:rPr lang="en-US" altLang="zh-CN" sz="1200" kern="0" dirty="0" err="1">
                <a:cs typeface="Arial" panose="020B0604020202020204" pitchFamily="34" charset="0"/>
                <a:sym typeface="+mn-ea"/>
              </a:rPr>
              <a:t>Buzhou</a:t>
            </a:r>
            <a:r>
              <a:rPr lang="en-US" altLang="zh-CN" sz="1200" kern="0" dirty="0">
                <a:cs typeface="Arial" panose="020B0604020202020204" pitchFamily="34" charset="0"/>
                <a:sym typeface="+mn-ea"/>
              </a:rPr>
              <a:t> Tang. Joint Extraction of Entities and Relations via Bipartite Set Prediction.</a:t>
            </a:r>
            <a:endParaRPr lang="zh-CN" altLang="en-US" sz="1200" kern="0" dirty="0">
              <a:cs typeface="Arial" panose="020B0604020202020204" pitchFamily="34" charset="0"/>
              <a:sym typeface="+mn-ea"/>
            </a:endParaRPr>
          </a:p>
        </p:txBody>
      </p:sp>
      <p:sp>
        <p:nvSpPr>
          <p:cNvPr id="6" name="文本框 5"/>
          <p:cNvSpPr txBox="1"/>
          <p:nvPr/>
        </p:nvSpPr>
        <p:spPr>
          <a:xfrm>
            <a:off x="251460" y="4517390"/>
            <a:ext cx="8564880" cy="632460"/>
          </a:xfrm>
          <a:prstGeom prst="rect">
            <a:avLst/>
          </a:prstGeom>
          <a:noFill/>
        </p:spPr>
        <p:txBody>
          <a:bodyPr wrap="square" rtlCol="0" anchor="t">
            <a:spAutoFit/>
          </a:bodyPr>
          <a:lstStyle/>
          <a:p>
            <a:pPr>
              <a:lnSpc>
                <a:spcPct val="110000"/>
              </a:lnSpc>
            </a:pPr>
            <a:r>
              <a:rPr lang="zh-CN" altLang="en-US" sz="1600" b="1" dirty="0">
                <a:latin typeface="微软雅黑" panose="020B0503020204020204" pitchFamily="34" charset="-122"/>
                <a:ea typeface="微软雅黑" panose="020B0503020204020204" pitchFamily="34" charset="-122"/>
                <a:sym typeface="+mn-ea"/>
              </a:rPr>
              <a:t>动机：</a:t>
            </a:r>
            <a:r>
              <a:rPr lang="zh-CN" altLang="en-US" sz="1600" b="1" dirty="0">
                <a:latin typeface="Calibri" panose="020F0502020204030204" charset="0"/>
                <a:ea typeface="微软雅黑" panose="020B0503020204020204" pitchFamily="34" charset="-122"/>
                <a:sym typeface="+mn-ea"/>
              </a:rPr>
              <a:t>①</a:t>
            </a:r>
            <a:r>
              <a:rPr lang="en-US" altLang="zh-CN" sz="1600" b="1" dirty="0">
                <a:latin typeface="Calibri" panose="020F0502020204030204" charset="0"/>
                <a:ea typeface="微软雅黑" panose="020B0503020204020204" pitchFamily="34" charset="-122"/>
                <a:sym typeface="+mn-ea"/>
              </a:rPr>
              <a:t> </a:t>
            </a:r>
            <a:r>
              <a:rPr lang="zh-CN" altLang="en-US" sz="1600" b="1" dirty="0">
                <a:latin typeface="微软雅黑" panose="020B0503020204020204" pitchFamily="34" charset="-122"/>
                <a:ea typeface="微软雅黑" panose="020B0503020204020204" pitchFamily="34" charset="-122"/>
                <a:sym typeface="+mn-ea"/>
              </a:rPr>
              <a:t>实体关系联合抽取任务的目标输出本质上是实体集合</a:t>
            </a:r>
            <a:r>
              <a:rPr lang="en-US" altLang="zh-CN" sz="1600" b="1" dirty="0">
                <a:latin typeface="微软雅黑" panose="020B0503020204020204" pitchFamily="34" charset="-122"/>
                <a:ea typeface="微软雅黑" panose="020B0503020204020204" pitchFamily="34" charset="-122"/>
                <a:sym typeface="+mn-ea"/>
              </a:rPr>
              <a:t>+</a:t>
            </a:r>
            <a:r>
              <a:rPr lang="zh-CN" altLang="en-US" sz="1600" b="1" dirty="0">
                <a:latin typeface="微软雅黑" panose="020B0503020204020204" pitchFamily="34" charset="-122"/>
                <a:ea typeface="微软雅黑" panose="020B0503020204020204" pitchFamily="34" charset="-122"/>
                <a:sym typeface="+mn-ea"/>
              </a:rPr>
              <a:t>关系集合</a:t>
            </a:r>
          </a:p>
          <a:p>
            <a:pPr>
              <a:lnSpc>
                <a:spcPct val="110000"/>
              </a:lnSpc>
            </a:pPr>
            <a:r>
              <a:rPr lang="zh-CN" altLang="en-US" sz="1600" b="1" dirty="0">
                <a:latin typeface="微软雅黑" panose="020B0503020204020204" pitchFamily="34" charset="-122"/>
                <a:ea typeface="微软雅黑" panose="020B0503020204020204" pitchFamily="34" charset="-122"/>
                <a:sym typeface="+mn-ea"/>
              </a:rPr>
              <a:t> </a:t>
            </a:r>
            <a:r>
              <a:rPr lang="en-US" altLang="zh-CN" sz="1600" b="1" dirty="0">
                <a:latin typeface="微软雅黑" panose="020B0503020204020204" pitchFamily="34" charset="-122"/>
                <a:ea typeface="微软雅黑" panose="020B0503020204020204" pitchFamily="34" charset="-122"/>
                <a:sym typeface="+mn-ea"/>
              </a:rPr>
              <a:t>         </a:t>
            </a:r>
            <a:r>
              <a:rPr lang="zh-CN" altLang="en-US" sz="1600" b="1" dirty="0">
                <a:latin typeface="Calibri" panose="020F0502020204030204" charset="0"/>
                <a:ea typeface="微软雅黑" panose="020B0503020204020204" pitchFamily="34" charset="-122"/>
                <a:sym typeface="+mn-ea"/>
              </a:rPr>
              <a:t>②</a:t>
            </a:r>
            <a:r>
              <a:rPr lang="en-US" altLang="zh-CN" sz="1600" b="1" dirty="0">
                <a:latin typeface="Calibri" panose="020F0502020204030204" charset="0"/>
                <a:ea typeface="微软雅黑" panose="020B0503020204020204" pitchFamily="34" charset="-122"/>
                <a:sym typeface="+mn-ea"/>
              </a:rPr>
              <a:t> </a:t>
            </a:r>
            <a:r>
              <a:rPr lang="zh-CN" altLang="en-US" sz="1600" b="1" dirty="0">
                <a:latin typeface="Calibri" panose="020F0502020204030204" charset="0"/>
                <a:ea typeface="微软雅黑" panose="020B0503020204020204" pitchFamily="34" charset="-122"/>
                <a:sym typeface="+mn-ea"/>
              </a:rPr>
              <a:t>如何在并行生成实体集合和关系集合的同时满足两个集合间的相互约束</a:t>
            </a:r>
          </a:p>
        </p:txBody>
      </p:sp>
      <p:pic>
        <p:nvPicPr>
          <p:cNvPr id="7" name="图片 6">
            <a:extLst>
              <a:ext uri="{FF2B5EF4-FFF2-40B4-BE49-F238E27FC236}">
                <a16:creationId xmlns:a16="http://schemas.microsoft.com/office/drawing/2014/main" id="{46758A41-0E2E-4294-B179-79A11CCD1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559" y="958398"/>
            <a:ext cx="6032682" cy="3524816"/>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err="1">
                <a:cs typeface="Arial" panose="020B0604020202020204" pitchFamily="34" charset="0"/>
              </a:rPr>
              <a:t>总体框架</a:t>
            </a:r>
          </a:p>
        </p:txBody>
      </p:sp>
      <p:sp>
        <p:nvSpPr>
          <p:cNvPr id="6" name="文本框 5"/>
          <p:cNvSpPr txBox="1"/>
          <p:nvPr/>
        </p:nvSpPr>
        <p:spPr>
          <a:xfrm>
            <a:off x="611560" y="4584727"/>
            <a:ext cx="8204711" cy="984885"/>
          </a:xfrm>
          <a:prstGeom prst="rect">
            <a:avLst/>
          </a:prstGeom>
          <a:noFill/>
        </p:spPr>
        <p:txBody>
          <a:bodyPr wrap="square" rtlCol="0">
            <a:spAutoFit/>
          </a:bodyPr>
          <a:lstStyle/>
          <a:p>
            <a:pPr indent="0">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① 一系列可学习的实体</a:t>
            </a:r>
            <a:r>
              <a:rPr lang="en-US" altLang="zh-CN" sz="1600" dirty="0">
                <a:latin typeface="Calibri" panose="020F0502020204030204" charset="0"/>
                <a:ea typeface="微软雅黑" panose="020B0503020204020204" pitchFamily="34" charset="-122"/>
              </a:rPr>
              <a:t>Queries</a:t>
            </a:r>
            <a:r>
              <a:rPr lang="zh-CN" altLang="en-US" sz="1600" dirty="0">
                <a:latin typeface="Calibri" panose="020F0502020204030204" charset="0"/>
                <a:ea typeface="微软雅黑" panose="020B0503020204020204" pitchFamily="34" charset="-122"/>
              </a:rPr>
              <a:t>向量和关系</a:t>
            </a:r>
            <a:r>
              <a:rPr lang="en-US" altLang="zh-CN" sz="1600" dirty="0">
                <a:latin typeface="Calibri" panose="020F0502020204030204" charset="0"/>
                <a:ea typeface="微软雅黑" panose="020B0503020204020204" pitchFamily="34" charset="-122"/>
              </a:rPr>
              <a:t>Queries</a:t>
            </a:r>
            <a:r>
              <a:rPr lang="zh-CN" altLang="en-US" sz="1600" dirty="0">
                <a:latin typeface="Calibri" panose="020F0502020204030204" charset="0"/>
                <a:ea typeface="微软雅黑" panose="020B0503020204020204" pitchFamily="34" charset="-122"/>
              </a:rPr>
              <a:t>向量</a:t>
            </a:r>
            <a:endParaRPr lang="en-US" altLang="zh-CN" sz="1600" dirty="0">
              <a:latin typeface="Calibri" panose="020F0502020204030204" charset="0"/>
              <a:ea typeface="微软雅黑" panose="020B0503020204020204" pitchFamily="34" charset="-122"/>
            </a:endParaRPr>
          </a:p>
          <a:p>
            <a:pPr indent="0">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② 共享编码器</a:t>
            </a:r>
            <a:r>
              <a:rPr lang="en-US" altLang="zh-CN" sz="1600" dirty="0">
                <a:latin typeface="Calibri" panose="020F0502020204030204" charset="0"/>
                <a:ea typeface="微软雅黑" panose="020B0503020204020204" pitchFamily="34" charset="-122"/>
              </a:rPr>
              <a:t>/</a:t>
            </a:r>
            <a:r>
              <a:rPr lang="zh-CN" altLang="en-US" sz="1600" dirty="0">
                <a:latin typeface="Calibri" panose="020F0502020204030204" charset="0"/>
                <a:ea typeface="微软雅黑" panose="020B0503020204020204" pitchFamily="34" charset="-122"/>
              </a:rPr>
              <a:t>共享解码器</a:t>
            </a:r>
            <a:endParaRPr lang="en-US" altLang="zh-CN" sz="1600" dirty="0">
              <a:latin typeface="Calibri" panose="020F0502020204030204" charset="0"/>
              <a:ea typeface="微软雅黑" panose="020B0503020204020204" pitchFamily="34" charset="-122"/>
            </a:endParaRPr>
          </a:p>
          <a:p>
            <a:pPr indent="0">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③ 实体集合生成模块</a:t>
            </a:r>
            <a:r>
              <a:rPr lang="en-US" altLang="zh-CN" sz="1600" dirty="0">
                <a:latin typeface="Calibri" panose="020F0502020204030204" charset="0"/>
                <a:ea typeface="微软雅黑" panose="020B0503020204020204" pitchFamily="34" charset="-122"/>
              </a:rPr>
              <a:t>/</a:t>
            </a:r>
            <a:r>
              <a:rPr lang="zh-CN" altLang="en-US" sz="1600" dirty="0">
                <a:latin typeface="Calibri" panose="020F0502020204030204" charset="0"/>
                <a:ea typeface="微软雅黑" panose="020B0503020204020204" pitchFamily="34" charset="-122"/>
              </a:rPr>
              <a:t>关系集合生成模块</a:t>
            </a:r>
            <a:endParaRPr lang="en-US" altLang="zh-CN" sz="1600" dirty="0">
              <a:latin typeface="+mj-lt"/>
              <a:ea typeface="微软雅黑" panose="020B0503020204020204" pitchFamily="34" charset="-122"/>
            </a:endParaRPr>
          </a:p>
        </p:txBody>
      </p:sp>
      <p:pic>
        <p:nvPicPr>
          <p:cNvPr id="413" name="图片 412">
            <a:extLst>
              <a:ext uri="{FF2B5EF4-FFF2-40B4-BE49-F238E27FC236}">
                <a16:creationId xmlns:a16="http://schemas.microsoft.com/office/drawing/2014/main" id="{2AEEF8BA-6B1C-044B-5FCF-76D981ED7D1A}"/>
              </a:ext>
            </a:extLst>
          </p:cNvPr>
          <p:cNvPicPr>
            <a:picLocks noChangeAspect="1"/>
          </p:cNvPicPr>
          <p:nvPr/>
        </p:nvPicPr>
        <p:blipFill>
          <a:blip r:embed="rId3"/>
          <a:stretch>
            <a:fillRect/>
          </a:stretch>
        </p:blipFill>
        <p:spPr>
          <a:xfrm>
            <a:off x="1871700" y="833336"/>
            <a:ext cx="5400600" cy="3751391"/>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a:cs typeface="Arial" panose="020B0604020202020204" pitchFamily="34" charset="0"/>
              </a:rPr>
              <a:t>共享编码器</a:t>
            </a:r>
          </a:p>
        </p:txBody>
      </p:sp>
      <p:sp>
        <p:nvSpPr>
          <p:cNvPr id="6" name="文本框 5"/>
          <p:cNvSpPr txBox="1"/>
          <p:nvPr/>
        </p:nvSpPr>
        <p:spPr>
          <a:xfrm>
            <a:off x="467544" y="4644000"/>
            <a:ext cx="8420735" cy="686919"/>
          </a:xfrm>
          <a:prstGeom prst="rect">
            <a:avLst/>
          </a:prstGeom>
          <a:noFill/>
        </p:spPr>
        <p:txBody>
          <a:bodyPr wrap="square" rtlCol="0">
            <a:spAutoFit/>
          </a:bodyPr>
          <a:lstStyle/>
          <a:p>
            <a:pPr indent="0">
              <a:lnSpc>
                <a:spcPct val="125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① 将一系列可学习的实体</a:t>
            </a:r>
            <a:r>
              <a:rPr lang="en-US" altLang="zh-CN" sz="1400" dirty="0">
                <a:latin typeface="Calibri" panose="020F0502020204030204" charset="0"/>
                <a:ea typeface="微软雅黑" panose="020B0503020204020204" pitchFamily="34" charset="-122"/>
              </a:rPr>
              <a:t>Queries</a:t>
            </a:r>
            <a:r>
              <a:rPr lang="zh-CN" altLang="en-US" sz="1400" dirty="0">
                <a:latin typeface="Calibri" panose="020F0502020204030204" charset="0"/>
                <a:ea typeface="微软雅黑" panose="020B0503020204020204" pitchFamily="34" charset="-122"/>
              </a:rPr>
              <a:t>向量和关系</a:t>
            </a:r>
            <a:r>
              <a:rPr lang="en-US" altLang="zh-CN" sz="1400" dirty="0">
                <a:latin typeface="Calibri" panose="020F0502020204030204" charset="0"/>
                <a:ea typeface="微软雅黑" panose="020B0503020204020204" pitchFamily="34" charset="-122"/>
              </a:rPr>
              <a:t>Queries</a:t>
            </a:r>
            <a:r>
              <a:rPr lang="zh-CN" altLang="en-US" sz="1400" dirty="0">
                <a:latin typeface="Calibri" panose="020F0502020204030204" charset="0"/>
                <a:ea typeface="微软雅黑" panose="020B0503020204020204" pitchFamily="34" charset="-122"/>
              </a:rPr>
              <a:t>向量共同输入到预训练语言模型</a:t>
            </a:r>
            <a:endParaRPr lang="en-US" altLang="zh-CN" sz="1400" dirty="0">
              <a:latin typeface="+mj-lt"/>
              <a:ea typeface="微软雅黑" panose="020B0503020204020204" pitchFamily="34" charset="-122"/>
            </a:endParaRPr>
          </a:p>
          <a:p>
            <a:pPr indent="0">
              <a:lnSpc>
                <a:spcPct val="125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② 人为设置</a:t>
            </a:r>
            <a:r>
              <a:rPr lang="en-US" altLang="zh-CN" sz="1400" dirty="0">
                <a:latin typeface="Calibri" panose="020F0502020204030204" charset="0"/>
                <a:ea typeface="微软雅黑" panose="020B0503020204020204" pitchFamily="34" charset="-122"/>
              </a:rPr>
              <a:t>Attention Mask</a:t>
            </a:r>
            <a:r>
              <a:rPr lang="zh-CN" altLang="en-US" sz="1400" dirty="0">
                <a:latin typeface="Calibri" panose="020F0502020204030204" charset="0"/>
                <a:ea typeface="微软雅黑" panose="020B0503020204020204" pitchFamily="34" charset="-122"/>
              </a:rPr>
              <a:t>以控制文本编码与</a:t>
            </a:r>
            <a:r>
              <a:rPr lang="en-US" altLang="zh-CN" sz="1400" dirty="0">
                <a:latin typeface="Calibri" panose="020F0502020204030204" charset="0"/>
                <a:ea typeface="微软雅黑" panose="020B0503020204020204" pitchFamily="34" charset="-122"/>
              </a:rPr>
              <a:t>Queries</a:t>
            </a:r>
            <a:r>
              <a:rPr lang="zh-CN" altLang="en-US" sz="1400" dirty="0">
                <a:latin typeface="Calibri" panose="020F0502020204030204" charset="0"/>
                <a:ea typeface="微软雅黑" panose="020B0503020204020204" pitchFamily="34" charset="-122"/>
              </a:rPr>
              <a:t>向量之间的可见性（单向自注意力）</a:t>
            </a:r>
            <a:endParaRPr lang="en-US" altLang="zh-CN" sz="1400" dirty="0">
              <a:latin typeface="+mj-lt"/>
              <a:ea typeface="微软雅黑" panose="020B0503020204020204" pitchFamily="34" charset="-122"/>
            </a:endParaRPr>
          </a:p>
        </p:txBody>
      </p:sp>
      <p:pic>
        <p:nvPicPr>
          <p:cNvPr id="413" name="图片 412">
            <a:extLst>
              <a:ext uri="{FF2B5EF4-FFF2-40B4-BE49-F238E27FC236}">
                <a16:creationId xmlns:a16="http://schemas.microsoft.com/office/drawing/2014/main" id="{2AEEF8BA-6B1C-044B-5FCF-76D981ED7D1A}"/>
              </a:ext>
            </a:extLst>
          </p:cNvPr>
          <p:cNvPicPr>
            <a:picLocks noChangeAspect="1"/>
          </p:cNvPicPr>
          <p:nvPr/>
        </p:nvPicPr>
        <p:blipFill>
          <a:blip r:embed="rId3"/>
          <a:stretch>
            <a:fillRect/>
          </a:stretch>
        </p:blipFill>
        <p:spPr>
          <a:xfrm>
            <a:off x="1871700" y="833336"/>
            <a:ext cx="5400600" cy="3751391"/>
          </a:xfrm>
          <a:prstGeom prst="rect">
            <a:avLst/>
          </a:prstGeom>
        </p:spPr>
      </p:pic>
      <p:sp>
        <p:nvSpPr>
          <p:cNvPr id="3" name="矩形 2">
            <a:extLst>
              <a:ext uri="{FF2B5EF4-FFF2-40B4-BE49-F238E27FC236}">
                <a16:creationId xmlns:a16="http://schemas.microsoft.com/office/drawing/2014/main" id="{18546AB8-4E97-D921-3F92-121D57380569}"/>
              </a:ext>
            </a:extLst>
          </p:cNvPr>
          <p:cNvSpPr/>
          <p:nvPr/>
        </p:nvSpPr>
        <p:spPr>
          <a:xfrm>
            <a:off x="1881260" y="3651969"/>
            <a:ext cx="4634956" cy="932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024048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a:cs typeface="Arial" panose="020B0604020202020204" pitchFamily="34" charset="0"/>
              </a:rPr>
              <a:t>共享解码器</a:t>
            </a:r>
          </a:p>
        </p:txBody>
      </p:sp>
      <p:sp>
        <p:nvSpPr>
          <p:cNvPr id="6" name="文本框 5"/>
          <p:cNvSpPr txBox="1"/>
          <p:nvPr/>
        </p:nvSpPr>
        <p:spPr>
          <a:xfrm>
            <a:off x="468000" y="4644000"/>
            <a:ext cx="8420735" cy="686919"/>
          </a:xfrm>
          <a:prstGeom prst="rect">
            <a:avLst/>
          </a:prstGeom>
          <a:noFill/>
        </p:spPr>
        <p:txBody>
          <a:bodyPr wrap="square" rtlCol="0">
            <a:spAutoFit/>
          </a:bodyPr>
          <a:lstStyle/>
          <a:p>
            <a:pPr indent="0">
              <a:lnSpc>
                <a:spcPct val="125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① 文本编码作为解码语境</a:t>
            </a:r>
            <a:endParaRPr lang="en-US" altLang="zh-CN" sz="1400" dirty="0">
              <a:latin typeface="+mj-lt"/>
              <a:ea typeface="微软雅黑" panose="020B0503020204020204" pitchFamily="34" charset="-122"/>
            </a:endParaRPr>
          </a:p>
          <a:p>
            <a:pPr indent="0">
              <a:lnSpc>
                <a:spcPct val="125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② 通过与文本编码表示之间的单向自注意力以及内部的双向自注意力更新</a:t>
            </a:r>
            <a:r>
              <a:rPr lang="en-US" altLang="zh-CN" sz="1400" dirty="0">
                <a:latin typeface="Calibri" panose="020F0502020204030204" charset="0"/>
                <a:ea typeface="微软雅黑" panose="020B0503020204020204" pitchFamily="34" charset="-122"/>
              </a:rPr>
              <a:t>Queries</a:t>
            </a:r>
            <a:r>
              <a:rPr lang="zh-CN" altLang="en-US" sz="1400" dirty="0">
                <a:latin typeface="Calibri" panose="020F0502020204030204" charset="0"/>
                <a:ea typeface="微软雅黑" panose="020B0503020204020204" pitchFamily="34" charset="-122"/>
              </a:rPr>
              <a:t>向量</a:t>
            </a:r>
            <a:endParaRPr lang="en-US" altLang="zh-CN" sz="1400" dirty="0">
              <a:latin typeface="+mj-lt"/>
              <a:ea typeface="微软雅黑" panose="020B0503020204020204" pitchFamily="34" charset="-122"/>
            </a:endParaRPr>
          </a:p>
        </p:txBody>
      </p:sp>
      <p:pic>
        <p:nvPicPr>
          <p:cNvPr id="413" name="图片 412">
            <a:extLst>
              <a:ext uri="{FF2B5EF4-FFF2-40B4-BE49-F238E27FC236}">
                <a16:creationId xmlns:a16="http://schemas.microsoft.com/office/drawing/2014/main" id="{2AEEF8BA-6B1C-044B-5FCF-76D981ED7D1A}"/>
              </a:ext>
            </a:extLst>
          </p:cNvPr>
          <p:cNvPicPr>
            <a:picLocks noChangeAspect="1"/>
          </p:cNvPicPr>
          <p:nvPr/>
        </p:nvPicPr>
        <p:blipFill>
          <a:blip r:embed="rId3"/>
          <a:stretch>
            <a:fillRect/>
          </a:stretch>
        </p:blipFill>
        <p:spPr>
          <a:xfrm>
            <a:off x="1871700" y="833336"/>
            <a:ext cx="5400600" cy="3751391"/>
          </a:xfrm>
          <a:prstGeom prst="rect">
            <a:avLst/>
          </a:prstGeom>
        </p:spPr>
      </p:pic>
      <p:sp>
        <p:nvSpPr>
          <p:cNvPr id="3" name="矩形 2">
            <a:extLst>
              <a:ext uri="{FF2B5EF4-FFF2-40B4-BE49-F238E27FC236}">
                <a16:creationId xmlns:a16="http://schemas.microsoft.com/office/drawing/2014/main" id="{712F6536-9774-EF7A-C6D6-094A68F1FE18}"/>
              </a:ext>
            </a:extLst>
          </p:cNvPr>
          <p:cNvSpPr/>
          <p:nvPr/>
        </p:nvSpPr>
        <p:spPr>
          <a:xfrm>
            <a:off x="1871700" y="3003897"/>
            <a:ext cx="4716524"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74857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3000" kern="0" dirty="0" err="1">
                <a:cs typeface="Arial" panose="020B0604020202020204" pitchFamily="34" charset="0"/>
              </a:rPr>
              <a:t>基于集合生成的多类型通用实体识别模型</a:t>
            </a:r>
            <a:endParaRPr lang="en-US" altLang="zh-CN" sz="3000" kern="0" dirty="0">
              <a:cs typeface="Arial" panose="020B06040202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05" y="1131570"/>
            <a:ext cx="7514590" cy="3397885"/>
          </a:xfrm>
          <a:prstGeom prst="rect">
            <a:avLst/>
          </a:prstGeom>
        </p:spPr>
      </p:pic>
      <p:sp>
        <p:nvSpPr>
          <p:cNvPr id="3" name="文本框 2"/>
          <p:cNvSpPr txBox="1"/>
          <p:nvPr/>
        </p:nvSpPr>
        <p:spPr>
          <a:xfrm>
            <a:off x="323215" y="5092065"/>
            <a:ext cx="6852285" cy="275590"/>
          </a:xfrm>
          <a:prstGeom prst="rect">
            <a:avLst/>
          </a:prstGeom>
          <a:noFill/>
        </p:spPr>
        <p:txBody>
          <a:bodyPr wrap="none" rtlCol="0" anchor="t">
            <a:spAutoFit/>
          </a:bodyPr>
          <a:lstStyle/>
          <a:p>
            <a:r>
              <a:rPr lang="en-US" altLang="zh-CN" sz="1200" kern="0" dirty="0" err="1">
                <a:cs typeface="Arial" panose="020B0604020202020204" pitchFamily="34" charset="0"/>
                <a:sym typeface="+mn-ea"/>
              </a:rPr>
              <a:t>Yuxin He, Buzhou Tang. SetGNER</a:t>
            </a:r>
            <a:r>
              <a:rPr lang="en-US" altLang="zh-CN" sz="1200" kern="0" dirty="0">
                <a:cs typeface="Arial" panose="020B0604020202020204" pitchFamily="34" charset="0"/>
                <a:sym typeface="+mn-ea"/>
              </a:rPr>
              <a:t>: General Named Entity Recognition as Entity Set Generation. EMNLP 2022.</a:t>
            </a:r>
            <a:endParaRPr lang="zh-CN" altLang="en-US" sz="1200" kern="0" dirty="0">
              <a:cs typeface="Arial" panose="020B0604020202020204" pitchFamily="34" charset="0"/>
              <a:sym typeface="+mn-ea"/>
            </a:endParaRPr>
          </a:p>
        </p:txBody>
      </p:sp>
      <p:sp>
        <p:nvSpPr>
          <p:cNvPr id="6" name="文本框 5"/>
          <p:cNvSpPr txBox="1"/>
          <p:nvPr/>
        </p:nvSpPr>
        <p:spPr>
          <a:xfrm>
            <a:off x="251460" y="4517390"/>
            <a:ext cx="8564880" cy="632460"/>
          </a:xfrm>
          <a:prstGeom prst="rect">
            <a:avLst/>
          </a:prstGeom>
          <a:noFill/>
        </p:spPr>
        <p:txBody>
          <a:bodyPr wrap="square" rtlCol="0" anchor="t">
            <a:spAutoFit/>
          </a:bodyPr>
          <a:lstStyle/>
          <a:p>
            <a:pPr>
              <a:lnSpc>
                <a:spcPct val="110000"/>
              </a:lnSpc>
            </a:pPr>
            <a:r>
              <a:rPr lang="zh-CN" altLang="en-US" sz="1600" b="1" dirty="0">
                <a:latin typeface="微软雅黑" panose="020B0503020204020204" pitchFamily="34" charset="-122"/>
                <a:ea typeface="微软雅黑" panose="020B0503020204020204" pitchFamily="34" charset="-122"/>
                <a:sym typeface="+mn-ea"/>
              </a:rPr>
              <a:t>动机：</a:t>
            </a:r>
            <a:r>
              <a:rPr lang="zh-CN" altLang="en-US" sz="1600" b="1" dirty="0">
                <a:latin typeface="Calibri" panose="020F0502020204030204" charset="0"/>
                <a:ea typeface="微软雅黑" panose="020B0503020204020204" pitchFamily="34" charset="-122"/>
                <a:sym typeface="+mn-ea"/>
              </a:rPr>
              <a:t>①</a:t>
            </a:r>
            <a:r>
              <a:rPr lang="en-US" altLang="zh-CN" sz="1600" b="1" dirty="0">
                <a:latin typeface="Calibri" panose="020F0502020204030204" charset="0"/>
                <a:ea typeface="微软雅黑" panose="020B0503020204020204" pitchFamily="34" charset="-122"/>
                <a:sym typeface="+mn-ea"/>
              </a:rPr>
              <a:t> </a:t>
            </a:r>
            <a:r>
              <a:rPr lang="zh-CN" altLang="en-US" sz="1600" b="1" dirty="0">
                <a:latin typeface="微软雅黑" panose="020B0503020204020204" pitchFamily="34" charset="-122"/>
                <a:ea typeface="微软雅黑" panose="020B0503020204020204" pitchFamily="34" charset="-122"/>
                <a:sym typeface="+mn-ea"/>
              </a:rPr>
              <a:t>存在共用部分的实体之间顺序是不可靠的</a:t>
            </a:r>
          </a:p>
          <a:p>
            <a:pPr>
              <a:lnSpc>
                <a:spcPct val="110000"/>
              </a:lnSpc>
            </a:pPr>
            <a:r>
              <a:rPr lang="zh-CN" altLang="en-US" sz="1600" b="1" dirty="0">
                <a:latin typeface="微软雅黑" panose="020B0503020204020204" pitchFamily="34" charset="-122"/>
                <a:ea typeface="微软雅黑" panose="020B0503020204020204" pitchFamily="34" charset="-122"/>
                <a:sym typeface="+mn-ea"/>
              </a:rPr>
              <a:t> </a:t>
            </a:r>
            <a:r>
              <a:rPr lang="en-US" altLang="zh-CN" sz="1600" b="1" dirty="0">
                <a:latin typeface="微软雅黑" panose="020B0503020204020204" pitchFamily="34" charset="-122"/>
                <a:ea typeface="微软雅黑" panose="020B0503020204020204" pitchFamily="34" charset="-122"/>
                <a:sym typeface="+mn-ea"/>
              </a:rPr>
              <a:t>         </a:t>
            </a:r>
            <a:r>
              <a:rPr lang="zh-CN" altLang="en-US" sz="1600" b="1" dirty="0">
                <a:latin typeface="Calibri" panose="020F0502020204030204" charset="0"/>
                <a:ea typeface="微软雅黑" panose="020B0503020204020204" pitchFamily="34" charset="-122"/>
                <a:sym typeface="+mn-ea"/>
              </a:rPr>
              <a:t>②</a:t>
            </a:r>
            <a:r>
              <a:rPr lang="en-US" altLang="zh-CN" sz="1600" b="1" dirty="0">
                <a:latin typeface="Calibri" panose="020F0502020204030204" charset="0"/>
                <a:ea typeface="微软雅黑" panose="020B0503020204020204" pitchFamily="34" charset="-122"/>
                <a:sym typeface="+mn-ea"/>
              </a:rPr>
              <a:t> </a:t>
            </a:r>
            <a:r>
              <a:rPr lang="zh-CN" altLang="en-US" sz="1600" b="1" dirty="0">
                <a:latin typeface="Calibri" panose="020F0502020204030204" charset="0"/>
                <a:ea typeface="微软雅黑" panose="020B0503020204020204" pitchFamily="34" charset="-122"/>
                <a:sym typeface="+mn-ea"/>
              </a:rPr>
              <a:t>如何有效缓解自回归方法的错误传递问题</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a:cs typeface="Arial" panose="020B0604020202020204" pitchFamily="34" charset="0"/>
              </a:rPr>
              <a:t>实体集合生成模块</a:t>
            </a:r>
          </a:p>
        </p:txBody>
      </p:sp>
      <p:sp>
        <p:nvSpPr>
          <p:cNvPr id="6" name="文本框 5"/>
          <p:cNvSpPr txBox="1"/>
          <p:nvPr/>
        </p:nvSpPr>
        <p:spPr>
          <a:xfrm>
            <a:off x="468000" y="4536000"/>
            <a:ext cx="8420735" cy="944297"/>
          </a:xfrm>
          <a:prstGeom prst="rect">
            <a:avLst/>
          </a:prstGeom>
          <a:noFill/>
        </p:spPr>
        <p:txBody>
          <a:bodyPr wrap="square" rtlCol="0">
            <a:spAutoFit/>
          </a:bodyPr>
          <a:lstStyle/>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① 通过线性变换将文本编码表示转换到实体视图</a:t>
            </a:r>
            <a:endParaRPr lang="en-US" altLang="zh-CN" sz="1400" dirty="0">
              <a:latin typeface="+mj-lt"/>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② 实体解码器（含交叉注意力和双向自注意力）对实体</a:t>
            </a:r>
            <a:r>
              <a:rPr lang="en-US" altLang="zh-CN" sz="1400" dirty="0">
                <a:latin typeface="Calibri" panose="020F0502020204030204" charset="0"/>
                <a:ea typeface="微软雅黑" panose="020B0503020204020204" pitchFamily="34" charset="-122"/>
              </a:rPr>
              <a:t>Queries</a:t>
            </a:r>
            <a:r>
              <a:rPr lang="zh-CN" altLang="en-US" sz="1400" dirty="0">
                <a:latin typeface="Calibri" panose="020F0502020204030204" charset="0"/>
                <a:ea typeface="微软雅黑" panose="020B0503020204020204" pitchFamily="34" charset="-122"/>
              </a:rPr>
              <a:t>向量表示进一步更新</a:t>
            </a:r>
            <a:endParaRPr lang="en-US" altLang="zh-CN" sz="14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③ 每个实体</a:t>
            </a:r>
            <a:r>
              <a:rPr lang="en-US" altLang="zh-CN" sz="1400" dirty="0" err="1">
                <a:latin typeface="Calibri" panose="020F0502020204030204" charset="0"/>
                <a:ea typeface="微软雅黑" panose="020B0503020204020204" pitchFamily="34" charset="-122"/>
              </a:rPr>
              <a:t>Queriy</a:t>
            </a:r>
            <a:r>
              <a:rPr lang="zh-CN" altLang="en-US" sz="1400" dirty="0">
                <a:latin typeface="Calibri" panose="020F0502020204030204" charset="0"/>
                <a:ea typeface="微软雅黑" panose="020B0503020204020204" pitchFamily="34" charset="-122"/>
              </a:rPr>
              <a:t>以自身向量表示作为类型</a:t>
            </a:r>
            <a:r>
              <a:rPr lang="en-US" altLang="zh-CN" sz="1400" dirty="0">
                <a:latin typeface="Calibri" panose="020F0502020204030204" charset="0"/>
                <a:ea typeface="微软雅黑" panose="020B0503020204020204" pitchFamily="34" charset="-122"/>
              </a:rPr>
              <a:t>/</a:t>
            </a:r>
            <a:r>
              <a:rPr lang="zh-CN" altLang="en-US" sz="1400" dirty="0">
                <a:latin typeface="Calibri" panose="020F0502020204030204" charset="0"/>
                <a:ea typeface="微软雅黑" panose="020B0503020204020204" pitchFamily="34" charset="-122"/>
              </a:rPr>
              <a:t>边界预测头，预测出对应的实体类型和实体边界</a:t>
            </a:r>
            <a:endParaRPr lang="en-US" altLang="zh-CN" sz="1400" dirty="0">
              <a:latin typeface="+mj-lt"/>
              <a:ea typeface="微软雅黑" panose="020B0503020204020204" pitchFamily="34" charset="-122"/>
            </a:endParaRPr>
          </a:p>
        </p:txBody>
      </p:sp>
      <p:pic>
        <p:nvPicPr>
          <p:cNvPr id="413" name="图片 412">
            <a:extLst>
              <a:ext uri="{FF2B5EF4-FFF2-40B4-BE49-F238E27FC236}">
                <a16:creationId xmlns:a16="http://schemas.microsoft.com/office/drawing/2014/main" id="{2AEEF8BA-6B1C-044B-5FCF-76D981ED7D1A}"/>
              </a:ext>
            </a:extLst>
          </p:cNvPr>
          <p:cNvPicPr>
            <a:picLocks noChangeAspect="1"/>
          </p:cNvPicPr>
          <p:nvPr/>
        </p:nvPicPr>
        <p:blipFill>
          <a:blip r:embed="rId3"/>
          <a:stretch>
            <a:fillRect/>
          </a:stretch>
        </p:blipFill>
        <p:spPr>
          <a:xfrm>
            <a:off x="1871700" y="833336"/>
            <a:ext cx="5400600" cy="3751391"/>
          </a:xfrm>
          <a:prstGeom prst="rect">
            <a:avLst/>
          </a:prstGeom>
        </p:spPr>
      </p:pic>
      <p:sp>
        <p:nvSpPr>
          <p:cNvPr id="3" name="矩形 2">
            <a:extLst>
              <a:ext uri="{FF2B5EF4-FFF2-40B4-BE49-F238E27FC236}">
                <a16:creationId xmlns:a16="http://schemas.microsoft.com/office/drawing/2014/main" id="{6ADB6438-E40C-A3CA-4DD8-864963239BBA}"/>
              </a:ext>
            </a:extLst>
          </p:cNvPr>
          <p:cNvSpPr/>
          <p:nvPr/>
        </p:nvSpPr>
        <p:spPr>
          <a:xfrm>
            <a:off x="3024000" y="1260000"/>
            <a:ext cx="1908000" cy="176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1555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a:cs typeface="Arial" panose="020B0604020202020204" pitchFamily="34" charset="0"/>
              </a:rPr>
              <a:t>关系集合生成模块</a:t>
            </a:r>
          </a:p>
        </p:txBody>
      </p:sp>
      <p:sp>
        <p:nvSpPr>
          <p:cNvPr id="6" name="文本框 5"/>
          <p:cNvSpPr txBox="1"/>
          <p:nvPr/>
        </p:nvSpPr>
        <p:spPr>
          <a:xfrm>
            <a:off x="468000" y="4536000"/>
            <a:ext cx="8568496" cy="944297"/>
          </a:xfrm>
          <a:prstGeom prst="rect">
            <a:avLst/>
          </a:prstGeom>
          <a:noFill/>
        </p:spPr>
        <p:txBody>
          <a:bodyPr wrap="square" rtlCol="0">
            <a:spAutoFit/>
          </a:bodyPr>
          <a:lstStyle/>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① 关系视图</a:t>
            </a:r>
            <a:r>
              <a:rPr lang="en-US" altLang="zh-CN" sz="1400" dirty="0">
                <a:latin typeface="Calibri" panose="020F0502020204030204" charset="0"/>
                <a:ea typeface="微软雅黑" panose="020B0503020204020204" pitchFamily="34" charset="-122"/>
              </a:rPr>
              <a:t>/</a:t>
            </a:r>
            <a:r>
              <a:rPr lang="zh-CN" altLang="en-US" sz="1400" dirty="0">
                <a:latin typeface="Calibri" panose="020F0502020204030204" charset="0"/>
                <a:ea typeface="微软雅黑" panose="020B0503020204020204" pitchFamily="34" charset="-122"/>
              </a:rPr>
              <a:t>关系解码器</a:t>
            </a:r>
            <a:endParaRPr lang="en-US" altLang="zh-CN" sz="1400" dirty="0">
              <a:latin typeface="+mj-lt"/>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② 每个关系</a:t>
            </a:r>
            <a:r>
              <a:rPr lang="en-US" altLang="zh-CN" sz="1400" dirty="0" err="1">
                <a:latin typeface="Calibri" panose="020F0502020204030204" charset="0"/>
                <a:ea typeface="微软雅黑" panose="020B0503020204020204" pitchFamily="34" charset="-122"/>
              </a:rPr>
              <a:t>Queriy</a:t>
            </a:r>
            <a:r>
              <a:rPr lang="zh-CN" altLang="en-US" sz="1400" dirty="0">
                <a:latin typeface="Calibri" panose="020F0502020204030204" charset="0"/>
                <a:ea typeface="微软雅黑" panose="020B0503020204020204" pitchFamily="34" charset="-122"/>
              </a:rPr>
              <a:t>以自身向量表示作为类型预测头，预测出对应的关系类型</a:t>
            </a:r>
            <a:endParaRPr lang="en-US" altLang="zh-CN" sz="14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③ 对每个关系</a:t>
            </a:r>
            <a:r>
              <a:rPr lang="en-US" altLang="zh-CN" sz="1400" dirty="0" err="1">
                <a:latin typeface="Calibri" panose="020F0502020204030204" charset="0"/>
                <a:ea typeface="微软雅黑" panose="020B0503020204020204" pitchFamily="34" charset="-122"/>
              </a:rPr>
              <a:t>Queriy</a:t>
            </a:r>
            <a:r>
              <a:rPr lang="zh-CN" altLang="en-US" sz="1400" dirty="0">
                <a:latin typeface="Calibri" panose="020F0502020204030204" charset="0"/>
                <a:ea typeface="微软雅黑" panose="020B0503020204020204" pitchFamily="34" charset="-122"/>
              </a:rPr>
              <a:t>进行线性变换得到头</a:t>
            </a:r>
            <a:r>
              <a:rPr lang="en-US" altLang="zh-CN" sz="1400" dirty="0">
                <a:latin typeface="Calibri" panose="020F0502020204030204" charset="0"/>
                <a:ea typeface="微软雅黑" panose="020B0503020204020204" pitchFamily="34" charset="-122"/>
              </a:rPr>
              <a:t>/</a:t>
            </a:r>
            <a:r>
              <a:rPr lang="zh-CN" altLang="en-US" sz="1400" dirty="0">
                <a:latin typeface="Calibri" panose="020F0502020204030204" charset="0"/>
                <a:ea typeface="微软雅黑" panose="020B0503020204020204" pitchFamily="34" charset="-122"/>
              </a:rPr>
              <a:t>尾实体</a:t>
            </a:r>
            <a:r>
              <a:rPr lang="en-US" altLang="zh-CN" sz="1400" dirty="0" err="1">
                <a:latin typeface="Calibri" panose="020F0502020204030204" charset="0"/>
                <a:ea typeface="微软雅黑" panose="020B0503020204020204" pitchFamily="34" charset="-122"/>
              </a:rPr>
              <a:t>Queriy</a:t>
            </a:r>
            <a:r>
              <a:rPr lang="zh-CN" altLang="en-US" sz="1400" dirty="0">
                <a:latin typeface="Calibri" panose="020F0502020204030204" charset="0"/>
                <a:ea typeface="微软雅黑" panose="020B0503020204020204" pitchFamily="34" charset="-122"/>
              </a:rPr>
              <a:t>，通过头尾实体解码器更新其表示，再预测头尾实体</a:t>
            </a:r>
            <a:endParaRPr lang="en-US" altLang="zh-CN" sz="1400" dirty="0">
              <a:latin typeface="+mj-lt"/>
              <a:ea typeface="微软雅黑" panose="020B0503020204020204" pitchFamily="34" charset="-122"/>
            </a:endParaRPr>
          </a:p>
        </p:txBody>
      </p:sp>
      <p:pic>
        <p:nvPicPr>
          <p:cNvPr id="413" name="图片 412">
            <a:extLst>
              <a:ext uri="{FF2B5EF4-FFF2-40B4-BE49-F238E27FC236}">
                <a16:creationId xmlns:a16="http://schemas.microsoft.com/office/drawing/2014/main" id="{2AEEF8BA-6B1C-044B-5FCF-76D981ED7D1A}"/>
              </a:ext>
            </a:extLst>
          </p:cNvPr>
          <p:cNvPicPr>
            <a:picLocks noChangeAspect="1"/>
          </p:cNvPicPr>
          <p:nvPr/>
        </p:nvPicPr>
        <p:blipFill>
          <a:blip r:embed="rId3"/>
          <a:stretch>
            <a:fillRect/>
          </a:stretch>
        </p:blipFill>
        <p:spPr>
          <a:xfrm>
            <a:off x="1871700" y="833336"/>
            <a:ext cx="5400600" cy="3751391"/>
          </a:xfrm>
          <a:prstGeom prst="rect">
            <a:avLst/>
          </a:prstGeom>
        </p:spPr>
      </p:pic>
      <p:sp>
        <p:nvSpPr>
          <p:cNvPr id="3" name="矩形 2">
            <a:extLst>
              <a:ext uri="{FF2B5EF4-FFF2-40B4-BE49-F238E27FC236}">
                <a16:creationId xmlns:a16="http://schemas.microsoft.com/office/drawing/2014/main" id="{6ADB6438-E40C-A3CA-4DD8-864963239BBA}"/>
              </a:ext>
            </a:extLst>
          </p:cNvPr>
          <p:cNvSpPr/>
          <p:nvPr/>
        </p:nvSpPr>
        <p:spPr>
          <a:xfrm>
            <a:off x="4932040" y="833335"/>
            <a:ext cx="2448272" cy="21705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85979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a:cs typeface="Arial" panose="020B0604020202020204" pitchFamily="34" charset="0"/>
              </a:rPr>
              <a:t>集合生成损失</a:t>
            </a:r>
          </a:p>
        </p:txBody>
      </p:sp>
      <p:pic>
        <p:nvPicPr>
          <p:cNvPr id="3" name="图片 2">
            <a:extLst>
              <a:ext uri="{FF2B5EF4-FFF2-40B4-BE49-F238E27FC236}">
                <a16:creationId xmlns:a16="http://schemas.microsoft.com/office/drawing/2014/main" id="{F15E46E6-9B54-56C4-7F10-994DC9AAD59B}"/>
              </a:ext>
            </a:extLst>
          </p:cNvPr>
          <p:cNvPicPr>
            <a:picLocks noChangeAspect="1"/>
          </p:cNvPicPr>
          <p:nvPr/>
        </p:nvPicPr>
        <p:blipFill>
          <a:blip r:embed="rId3"/>
          <a:stretch>
            <a:fillRect/>
          </a:stretch>
        </p:blipFill>
        <p:spPr>
          <a:xfrm>
            <a:off x="1043608" y="1829573"/>
            <a:ext cx="4608512" cy="99502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D80779-C8D1-56DF-EBEE-9980E14C3602}"/>
                  </a:ext>
                </a:extLst>
              </p:cNvPr>
              <p:cNvSpPr txBox="1"/>
              <p:nvPr/>
            </p:nvSpPr>
            <p:spPr>
              <a:xfrm>
                <a:off x="394874" y="880376"/>
                <a:ext cx="8281581" cy="944297"/>
              </a:xfrm>
              <a:prstGeom prst="rect">
                <a:avLst/>
              </a:prstGeom>
              <a:noFill/>
            </p:spPr>
            <p:txBody>
              <a:bodyPr wrap="square">
                <a:spAutoFit/>
              </a:bodyPr>
              <a:lstStyle/>
              <a:p>
                <a:pPr indent="0">
                  <a:lnSpc>
                    <a:spcPct val="110000"/>
                  </a:lnSpc>
                  <a:spcAft>
                    <a:spcPts val="600"/>
                  </a:spcAft>
                  <a:buFont typeface="Wingdings" panose="05000000000000000000" pitchFamily="2" charset="2"/>
                  <a:buNone/>
                </a:pPr>
                <a:r>
                  <a:rPr lang="zh-CN" altLang="en-US" sz="1400" b="1" dirty="0">
                    <a:latin typeface="Calibri" panose="020F0502020204030204" charset="0"/>
                    <a:ea typeface="微软雅黑" panose="020B0503020204020204" pitchFamily="34" charset="-122"/>
                  </a:rPr>
                  <a:t>实体集合生成损失</a:t>
                </a:r>
                <a:endParaRPr lang="en-US" altLang="zh-CN" sz="1400" b="1"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① 先使用匈牙利算法为每一个实体</a:t>
                </a:r>
                <a:r>
                  <a:rPr lang="en-US" altLang="zh-CN" sz="1400" dirty="0">
                    <a:latin typeface="Calibri" panose="020F0502020204030204" charset="0"/>
                    <a:ea typeface="微软雅黑" panose="020B0503020204020204" pitchFamily="34" charset="-122"/>
                  </a:rPr>
                  <a:t>Query</a:t>
                </a:r>
                <a:r>
                  <a:rPr lang="zh-CN" altLang="en-US" sz="1400" dirty="0">
                    <a:latin typeface="Calibri" panose="020F0502020204030204" charset="0"/>
                    <a:ea typeface="微软雅黑" panose="020B0503020204020204" pitchFamily="34" charset="-122"/>
                  </a:rPr>
                  <a:t>（下标为</a:t>
                </a:r>
                <a14:m>
                  <m:oMath xmlns:m="http://schemas.openxmlformats.org/officeDocument/2006/math">
                    <m:r>
                      <a:rPr lang="en-US" altLang="zh-CN" sz="1400" i="1" dirty="0" smtClean="0">
                        <a:latin typeface="Cambria Math" panose="02040503050406030204" pitchFamily="18" charset="0"/>
                        <a:ea typeface="微软雅黑" panose="020B0503020204020204" pitchFamily="34" charset="-122"/>
                      </a:rPr>
                      <m:t>𝑖</m:t>
                    </m:r>
                  </m:oMath>
                </a14:m>
                <a:r>
                  <a:rPr lang="zh-CN" altLang="en-US" sz="1400" dirty="0">
                    <a:latin typeface="Calibri" panose="020F0502020204030204" charset="0"/>
                    <a:ea typeface="微软雅黑" panose="020B0503020204020204" pitchFamily="34" charset="-122"/>
                  </a:rPr>
                  <a:t>）找一个对应的</a:t>
                </a:r>
                <a:r>
                  <a:rPr lang="en-US" altLang="zh-CN" sz="1400" dirty="0">
                    <a:latin typeface="Calibri" panose="020F0502020204030204" charset="0"/>
                    <a:ea typeface="微软雅黑" panose="020B0503020204020204" pitchFamily="34" charset="-122"/>
                  </a:rPr>
                  <a:t>Gold</a:t>
                </a:r>
                <a:r>
                  <a:rPr lang="zh-CN" altLang="en-US" sz="1400" dirty="0">
                    <a:latin typeface="Calibri" panose="020F0502020204030204" charset="0"/>
                    <a:ea typeface="微软雅黑" panose="020B0503020204020204" pitchFamily="34" charset="-122"/>
                  </a:rPr>
                  <a:t>实体（下标为</a:t>
                </a:r>
                <a14:m>
                  <m:oMath xmlns:m="http://schemas.openxmlformats.org/officeDocument/2006/math">
                    <m:r>
                      <a:rPr lang="zh-CN" altLang="en-US" sz="1400" i="1" smtClean="0">
                        <a:latin typeface="Cambria Math" panose="02040503050406030204" pitchFamily="18" charset="0"/>
                        <a:ea typeface="微软雅黑" panose="020B0503020204020204" pitchFamily="34" charset="-122"/>
                      </a:rPr>
                      <m:t>𝜑</m:t>
                    </m:r>
                    <m:r>
                      <a:rPr lang="en-US" altLang="zh-CN" sz="1400" b="0" i="1" smtClean="0">
                        <a:latin typeface="Cambria Math" panose="02040503050406030204" pitchFamily="18" charset="0"/>
                        <a:ea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rPr>
                      <m:t>𝑖</m:t>
                    </m:r>
                    <m:r>
                      <a:rPr lang="en-US" altLang="zh-CN" sz="1400" b="0" i="1" smtClean="0">
                        <a:latin typeface="Cambria Math" panose="02040503050406030204" pitchFamily="18" charset="0"/>
                        <a:ea typeface="微软雅黑" panose="020B0503020204020204" pitchFamily="34" charset="-122"/>
                      </a:rPr>
                      <m:t>)</m:t>
                    </m:r>
                  </m:oMath>
                </a14:m>
                <a:r>
                  <a:rPr lang="zh-CN" altLang="en-US" sz="1400" dirty="0">
                    <a:latin typeface="Calibri" panose="020F0502020204030204" charset="0"/>
                    <a:ea typeface="微软雅黑" panose="020B0503020204020204" pitchFamily="34" charset="-122"/>
                  </a:rPr>
                  <a:t>）</a:t>
                </a:r>
                <a:endParaRPr lang="en-US" altLang="zh-CN" sz="14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② 再计算预测实体类型</a:t>
                </a:r>
                <a:r>
                  <a:rPr lang="en-US" altLang="zh-CN" sz="1400" dirty="0">
                    <a:latin typeface="Calibri" panose="020F0502020204030204" charset="0"/>
                    <a:ea typeface="微软雅黑" panose="020B0503020204020204" pitchFamily="34" charset="-122"/>
                  </a:rPr>
                  <a:t>/</a:t>
                </a:r>
                <a:r>
                  <a:rPr lang="zh-CN" altLang="en-US" sz="1400" dirty="0">
                    <a:latin typeface="Calibri" panose="020F0502020204030204" charset="0"/>
                    <a:ea typeface="微软雅黑" panose="020B0503020204020204" pitchFamily="34" charset="-122"/>
                  </a:rPr>
                  <a:t>边界的交叉熵损失</a:t>
                </a:r>
                <a:endParaRPr lang="en-US" altLang="zh-CN" sz="1400" dirty="0">
                  <a:latin typeface="+mj-lt"/>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5FD80779-C8D1-56DF-EBEE-9980E14C3602}"/>
                  </a:ext>
                </a:extLst>
              </p:cNvPr>
              <p:cNvSpPr txBox="1">
                <a:spLocks noRot="1" noChangeAspect="1" noMove="1" noResize="1" noEditPoints="1" noAdjustHandles="1" noChangeArrowheads="1" noChangeShapeType="1" noTextEdit="1"/>
              </p:cNvSpPr>
              <p:nvPr/>
            </p:nvSpPr>
            <p:spPr>
              <a:xfrm>
                <a:off x="394874" y="880376"/>
                <a:ext cx="8281581" cy="944297"/>
              </a:xfrm>
              <a:prstGeom prst="rect">
                <a:avLst/>
              </a:prstGeom>
              <a:blipFill>
                <a:blip r:embed="rId4"/>
                <a:stretch>
                  <a:fillRect l="-221" b="-64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7930301-8EA8-A5E2-D37F-00C1A59BDECD}"/>
                  </a:ext>
                </a:extLst>
              </p:cNvPr>
              <p:cNvSpPr txBox="1"/>
              <p:nvPr/>
            </p:nvSpPr>
            <p:spPr>
              <a:xfrm>
                <a:off x="394874" y="2895169"/>
                <a:ext cx="7921541" cy="944297"/>
              </a:xfrm>
              <a:prstGeom prst="rect">
                <a:avLst/>
              </a:prstGeom>
              <a:noFill/>
            </p:spPr>
            <p:txBody>
              <a:bodyPr wrap="square">
                <a:spAutoFit/>
              </a:bodyPr>
              <a:lstStyle/>
              <a:p>
                <a:pPr indent="0">
                  <a:lnSpc>
                    <a:spcPct val="110000"/>
                  </a:lnSpc>
                  <a:spcAft>
                    <a:spcPts val="600"/>
                  </a:spcAft>
                  <a:buFont typeface="Wingdings" panose="05000000000000000000" pitchFamily="2" charset="2"/>
                  <a:buNone/>
                </a:pPr>
                <a:r>
                  <a:rPr lang="zh-CN" altLang="en-US" sz="1400" b="1" dirty="0">
                    <a:latin typeface="Calibri" panose="020F0502020204030204" charset="0"/>
                    <a:ea typeface="微软雅黑" panose="020B0503020204020204" pitchFamily="34" charset="-122"/>
                  </a:rPr>
                  <a:t>关系集合生成损失</a:t>
                </a:r>
                <a:endParaRPr lang="en-US" altLang="zh-CN" sz="1400" b="1"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① 先使用匈牙利算法为每一个关系</a:t>
                </a:r>
                <a:r>
                  <a:rPr lang="en-US" altLang="zh-CN" sz="1400" dirty="0">
                    <a:latin typeface="Calibri" panose="020F0502020204030204" charset="0"/>
                    <a:ea typeface="微软雅黑" panose="020B0503020204020204" pitchFamily="34" charset="-122"/>
                  </a:rPr>
                  <a:t>Query</a:t>
                </a:r>
                <a:r>
                  <a:rPr lang="zh-CN" altLang="en-US" sz="1400" dirty="0">
                    <a:latin typeface="Calibri" panose="020F0502020204030204" charset="0"/>
                    <a:ea typeface="微软雅黑" panose="020B0503020204020204" pitchFamily="34" charset="-122"/>
                  </a:rPr>
                  <a:t>（下标为</a:t>
                </a:r>
                <a14:m>
                  <m:oMath xmlns:m="http://schemas.openxmlformats.org/officeDocument/2006/math">
                    <m:r>
                      <a:rPr lang="en-US" altLang="zh-CN" sz="1400" i="1" dirty="0">
                        <a:latin typeface="Cambria Math" panose="02040503050406030204" pitchFamily="18" charset="0"/>
                        <a:ea typeface="微软雅黑" panose="020B0503020204020204" pitchFamily="34" charset="-122"/>
                      </a:rPr>
                      <m:t>𝑖</m:t>
                    </m:r>
                  </m:oMath>
                </a14:m>
                <a:r>
                  <a:rPr lang="zh-CN" altLang="en-US" sz="1400" dirty="0">
                    <a:latin typeface="Calibri" panose="020F0502020204030204" charset="0"/>
                    <a:ea typeface="微软雅黑" panose="020B0503020204020204" pitchFamily="34" charset="-122"/>
                  </a:rPr>
                  <a:t>）找一个对应的</a:t>
                </a:r>
                <a:r>
                  <a:rPr lang="en-US" altLang="zh-CN" sz="1400" dirty="0">
                    <a:latin typeface="Calibri" panose="020F0502020204030204" charset="0"/>
                    <a:ea typeface="微软雅黑" panose="020B0503020204020204" pitchFamily="34" charset="-122"/>
                  </a:rPr>
                  <a:t>Gold</a:t>
                </a:r>
                <a:r>
                  <a:rPr lang="zh-CN" altLang="en-US" sz="1400" dirty="0">
                    <a:latin typeface="Calibri" panose="020F0502020204030204" charset="0"/>
                    <a:ea typeface="微软雅黑" panose="020B0503020204020204" pitchFamily="34" charset="-122"/>
                  </a:rPr>
                  <a:t>关系三元组（下标为</a:t>
                </a:r>
                <a14:m>
                  <m:oMath xmlns:m="http://schemas.openxmlformats.org/officeDocument/2006/math">
                    <m:r>
                      <a:rPr lang="zh-CN" altLang="en-US" sz="1400" i="1" smtClean="0">
                        <a:latin typeface="Cambria Math" panose="02040503050406030204" pitchFamily="18" charset="0"/>
                        <a:ea typeface="微软雅黑" panose="020B0503020204020204" pitchFamily="34" charset="-122"/>
                      </a:rPr>
                      <m:t>𝜎</m:t>
                    </m:r>
                    <m:r>
                      <a:rPr lang="en-US" altLang="zh-CN" sz="1400" i="1">
                        <a:latin typeface="Cambria Math" panose="02040503050406030204" pitchFamily="18" charset="0"/>
                        <a:ea typeface="微软雅黑" panose="020B0503020204020204" pitchFamily="34" charset="-122"/>
                      </a:rPr>
                      <m:t>(</m:t>
                    </m:r>
                    <m:r>
                      <a:rPr lang="en-US" altLang="zh-CN" sz="1400" i="1">
                        <a:latin typeface="Cambria Math" panose="02040503050406030204" pitchFamily="18" charset="0"/>
                        <a:ea typeface="微软雅黑" panose="020B0503020204020204" pitchFamily="34" charset="-122"/>
                      </a:rPr>
                      <m:t>𝑖</m:t>
                    </m:r>
                    <m:r>
                      <a:rPr lang="en-US" altLang="zh-CN" sz="1400" i="1">
                        <a:latin typeface="Cambria Math" panose="02040503050406030204" pitchFamily="18" charset="0"/>
                        <a:ea typeface="微软雅黑" panose="020B0503020204020204" pitchFamily="34" charset="-122"/>
                      </a:rPr>
                      <m:t>)</m:t>
                    </m:r>
                  </m:oMath>
                </a14:m>
                <a:r>
                  <a:rPr lang="zh-CN" altLang="en-US" sz="1400" dirty="0">
                    <a:latin typeface="Calibri" panose="020F0502020204030204" charset="0"/>
                    <a:ea typeface="微软雅黑" panose="020B0503020204020204" pitchFamily="34" charset="-122"/>
                  </a:rPr>
                  <a:t>）</a:t>
                </a:r>
                <a:endParaRPr lang="en-US" altLang="zh-CN" sz="14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400" dirty="0">
                    <a:latin typeface="Calibri" panose="020F0502020204030204" charset="0"/>
                    <a:ea typeface="微软雅黑" panose="020B0503020204020204" pitchFamily="34" charset="-122"/>
                  </a:rPr>
                  <a:t>② 再计算预测关系类型和头尾实体类型</a:t>
                </a:r>
                <a:r>
                  <a:rPr lang="en-US" altLang="zh-CN" sz="1400" dirty="0">
                    <a:latin typeface="Calibri" panose="020F0502020204030204" charset="0"/>
                    <a:ea typeface="微软雅黑" panose="020B0503020204020204" pitchFamily="34" charset="-122"/>
                  </a:rPr>
                  <a:t>/</a:t>
                </a:r>
                <a:r>
                  <a:rPr lang="zh-CN" altLang="en-US" sz="1400" dirty="0">
                    <a:latin typeface="Calibri" panose="020F0502020204030204" charset="0"/>
                    <a:ea typeface="微软雅黑" panose="020B0503020204020204" pitchFamily="34" charset="-122"/>
                  </a:rPr>
                  <a:t>边界的交叉熵损失</a:t>
                </a:r>
                <a:endParaRPr lang="en-US" altLang="zh-CN" sz="1400" dirty="0">
                  <a:latin typeface="+mj-lt"/>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27930301-8EA8-A5E2-D37F-00C1A59BDECD}"/>
                  </a:ext>
                </a:extLst>
              </p:cNvPr>
              <p:cNvSpPr txBox="1">
                <a:spLocks noRot="1" noChangeAspect="1" noMove="1" noResize="1" noEditPoints="1" noAdjustHandles="1" noChangeArrowheads="1" noChangeShapeType="1" noTextEdit="1"/>
              </p:cNvSpPr>
              <p:nvPr/>
            </p:nvSpPr>
            <p:spPr>
              <a:xfrm>
                <a:off x="394874" y="2895169"/>
                <a:ext cx="7921541" cy="944297"/>
              </a:xfrm>
              <a:prstGeom prst="rect">
                <a:avLst/>
              </a:prstGeom>
              <a:blipFill>
                <a:blip r:embed="rId5"/>
                <a:stretch>
                  <a:fillRect l="-231" t="-645" b="-5806"/>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2060C017-1902-B12A-F112-C788396180BE}"/>
              </a:ext>
            </a:extLst>
          </p:cNvPr>
          <p:cNvPicPr>
            <a:picLocks noChangeAspect="1"/>
          </p:cNvPicPr>
          <p:nvPr/>
        </p:nvPicPr>
        <p:blipFill>
          <a:blip r:embed="rId6"/>
          <a:stretch>
            <a:fillRect/>
          </a:stretch>
        </p:blipFill>
        <p:spPr>
          <a:xfrm>
            <a:off x="1115616" y="3820884"/>
            <a:ext cx="4536504" cy="164227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a:cs typeface="Arial" panose="020B0604020202020204" pitchFamily="34" charset="0"/>
              </a:rPr>
              <a:t>双向一致性损失</a:t>
            </a:r>
          </a:p>
        </p:txBody>
      </p:sp>
      <p:sp>
        <p:nvSpPr>
          <p:cNvPr id="5" name="文本框 4">
            <a:extLst>
              <a:ext uri="{FF2B5EF4-FFF2-40B4-BE49-F238E27FC236}">
                <a16:creationId xmlns:a16="http://schemas.microsoft.com/office/drawing/2014/main" id="{32826206-968F-4466-9AF0-047ADDED44A6}"/>
              </a:ext>
            </a:extLst>
          </p:cNvPr>
          <p:cNvSpPr txBox="1"/>
          <p:nvPr/>
        </p:nvSpPr>
        <p:spPr>
          <a:xfrm>
            <a:off x="395536" y="1059681"/>
            <a:ext cx="7848872" cy="3299493"/>
          </a:xfrm>
          <a:prstGeom prst="rect">
            <a:avLst/>
          </a:prstGeom>
          <a:noFill/>
        </p:spPr>
        <p:txBody>
          <a:bodyPr wrap="square">
            <a:spAutoFit/>
          </a:bodyPr>
          <a:lstStyle/>
          <a:p>
            <a:pPr indent="0">
              <a:lnSpc>
                <a:spcPct val="11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① 从预测实体集合中为每一个预测头</a:t>
            </a:r>
            <a:r>
              <a:rPr lang="en-US" altLang="zh-CN" sz="1600" dirty="0">
                <a:latin typeface="Calibri" panose="020F0502020204030204" charset="0"/>
                <a:ea typeface="微软雅黑" panose="020B0503020204020204" pitchFamily="34" charset="-122"/>
              </a:rPr>
              <a:t>/</a:t>
            </a:r>
            <a:r>
              <a:rPr lang="zh-CN" altLang="en-US" sz="1600" dirty="0">
                <a:latin typeface="Calibri" panose="020F0502020204030204" charset="0"/>
                <a:ea typeface="微软雅黑" panose="020B0503020204020204" pitchFamily="34" charset="-122"/>
              </a:rPr>
              <a:t>尾实体找一个参考实体，最小化二者的</a:t>
            </a:r>
            <a:r>
              <a:rPr lang="en-US" altLang="zh-CN" sz="1600" dirty="0">
                <a:latin typeface="Calibri" panose="020F0502020204030204" charset="0"/>
                <a:ea typeface="微软雅黑" panose="020B0503020204020204" pitchFamily="34" charset="-122"/>
              </a:rPr>
              <a:t>KL</a:t>
            </a:r>
            <a:r>
              <a:rPr lang="zh-CN" altLang="en-US" sz="1600" dirty="0">
                <a:latin typeface="Calibri" panose="020F0502020204030204" charset="0"/>
                <a:ea typeface="微软雅黑" panose="020B0503020204020204" pitchFamily="34" charset="-122"/>
              </a:rPr>
              <a:t>散度</a:t>
            </a:r>
            <a:endParaRPr lang="en-US" altLang="zh-CN" sz="16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endParaRPr lang="en-US" altLang="zh-CN"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endParaRPr lang="en-US" altLang="zh-CN" sz="18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800" dirty="0">
                <a:latin typeface="Calibri" panose="020F0502020204030204" charset="0"/>
                <a:ea typeface="微软雅黑" panose="020B0503020204020204" pitchFamily="34" charset="-122"/>
              </a:rPr>
              <a:t> </a:t>
            </a:r>
            <a:endParaRPr lang="en-US" altLang="zh-CN" sz="18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endParaRPr lang="en-US" altLang="zh-CN" sz="18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endParaRPr lang="en-US" altLang="zh-CN" sz="16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② 预测每一个实体是否含有关系，若含有，则从预测关系集合中找一个参考头</a:t>
            </a:r>
            <a:r>
              <a:rPr lang="en-US" altLang="zh-CN" sz="1600" dirty="0">
                <a:latin typeface="Calibri" panose="020F0502020204030204" charset="0"/>
                <a:ea typeface="微软雅黑" panose="020B0503020204020204" pitchFamily="34" charset="-122"/>
              </a:rPr>
              <a:t>/</a:t>
            </a:r>
            <a:r>
              <a:rPr lang="zh-CN" altLang="en-US" sz="1600" dirty="0">
                <a:latin typeface="Calibri" panose="020F0502020204030204" charset="0"/>
                <a:ea typeface="微软雅黑" panose="020B0503020204020204" pitchFamily="34" charset="-122"/>
              </a:rPr>
              <a:t>尾实体，</a:t>
            </a:r>
            <a:endParaRPr lang="en-US" altLang="zh-CN" sz="1600" dirty="0">
              <a:latin typeface="Calibri" panose="020F0502020204030204" charset="0"/>
              <a:ea typeface="微软雅黑" panose="020B0503020204020204" pitchFamily="34" charset="-122"/>
            </a:endParaRPr>
          </a:p>
          <a:p>
            <a:pPr indent="0">
              <a:lnSpc>
                <a:spcPct val="110000"/>
              </a:lnSpc>
              <a:spcAft>
                <a:spcPts val="600"/>
              </a:spcAft>
              <a:buFont typeface="Wingdings" panose="05000000000000000000" pitchFamily="2" charset="2"/>
              <a:buNone/>
            </a:pPr>
            <a:r>
              <a:rPr lang="en-US" altLang="zh-CN" sz="1600" dirty="0">
                <a:latin typeface="Calibri" panose="020F0502020204030204" charset="0"/>
                <a:ea typeface="微软雅黑" panose="020B0503020204020204" pitchFamily="34" charset="-122"/>
              </a:rPr>
              <a:t>     </a:t>
            </a:r>
            <a:r>
              <a:rPr lang="zh-CN" altLang="en-US" sz="1600" dirty="0">
                <a:latin typeface="+mj-lt"/>
                <a:ea typeface="微软雅黑" panose="020B0503020204020204" pitchFamily="34" charset="-122"/>
              </a:rPr>
              <a:t>最小化二者的</a:t>
            </a:r>
            <a:r>
              <a:rPr lang="en-US" altLang="zh-CN" sz="1600" dirty="0">
                <a:latin typeface="+mj-lt"/>
                <a:ea typeface="微软雅黑" panose="020B0503020204020204" pitchFamily="34" charset="-122"/>
              </a:rPr>
              <a:t>KL</a:t>
            </a:r>
            <a:r>
              <a:rPr lang="zh-CN" altLang="en-US" sz="1600" dirty="0">
                <a:latin typeface="+mj-lt"/>
                <a:ea typeface="微软雅黑" panose="020B0503020204020204" pitchFamily="34" charset="-122"/>
              </a:rPr>
              <a:t>散度</a:t>
            </a:r>
            <a:endParaRPr lang="en-US" altLang="zh-CN" sz="1600" dirty="0">
              <a:latin typeface="+mj-lt"/>
              <a:ea typeface="微软雅黑" panose="020B0503020204020204" pitchFamily="34" charset="-122"/>
            </a:endParaRPr>
          </a:p>
          <a:p>
            <a:pPr indent="0">
              <a:lnSpc>
                <a:spcPct val="110000"/>
              </a:lnSpc>
              <a:spcAft>
                <a:spcPts val="600"/>
              </a:spcAft>
              <a:buFont typeface="Wingdings" panose="05000000000000000000" pitchFamily="2" charset="2"/>
              <a:buNone/>
            </a:pPr>
            <a:endParaRPr lang="en-US" altLang="zh-CN" sz="1800" dirty="0">
              <a:latin typeface="+mj-lt"/>
              <a:ea typeface="微软雅黑" panose="020B0503020204020204" pitchFamily="34" charset="-122"/>
            </a:endParaRPr>
          </a:p>
        </p:txBody>
      </p:sp>
      <p:pic>
        <p:nvPicPr>
          <p:cNvPr id="8" name="图片 7">
            <a:extLst>
              <a:ext uri="{FF2B5EF4-FFF2-40B4-BE49-F238E27FC236}">
                <a16:creationId xmlns:a16="http://schemas.microsoft.com/office/drawing/2014/main" id="{545952B2-9A0F-4E77-FB74-2C270985F718}"/>
              </a:ext>
            </a:extLst>
          </p:cNvPr>
          <p:cNvPicPr>
            <a:picLocks noChangeAspect="1"/>
          </p:cNvPicPr>
          <p:nvPr/>
        </p:nvPicPr>
        <p:blipFill>
          <a:blip r:embed="rId3"/>
          <a:stretch>
            <a:fillRect/>
          </a:stretch>
        </p:blipFill>
        <p:spPr>
          <a:xfrm>
            <a:off x="755576" y="1475105"/>
            <a:ext cx="4351397" cy="480102"/>
          </a:xfrm>
          <a:prstGeom prst="rect">
            <a:avLst/>
          </a:prstGeom>
        </p:spPr>
      </p:pic>
      <p:pic>
        <p:nvPicPr>
          <p:cNvPr id="10" name="图片 9">
            <a:extLst>
              <a:ext uri="{FF2B5EF4-FFF2-40B4-BE49-F238E27FC236}">
                <a16:creationId xmlns:a16="http://schemas.microsoft.com/office/drawing/2014/main" id="{D6380C79-14A5-3014-D3AA-8E5B230A4015}"/>
              </a:ext>
            </a:extLst>
          </p:cNvPr>
          <p:cNvPicPr>
            <a:picLocks noChangeAspect="1"/>
          </p:cNvPicPr>
          <p:nvPr/>
        </p:nvPicPr>
        <p:blipFill>
          <a:blip r:embed="rId4"/>
          <a:stretch>
            <a:fillRect/>
          </a:stretch>
        </p:blipFill>
        <p:spPr>
          <a:xfrm>
            <a:off x="750818" y="1938532"/>
            <a:ext cx="3132091" cy="1044030"/>
          </a:xfrm>
          <a:prstGeom prst="rect">
            <a:avLst/>
          </a:prstGeom>
        </p:spPr>
      </p:pic>
      <p:pic>
        <p:nvPicPr>
          <p:cNvPr id="16" name="图片 15">
            <a:extLst>
              <a:ext uri="{FF2B5EF4-FFF2-40B4-BE49-F238E27FC236}">
                <a16:creationId xmlns:a16="http://schemas.microsoft.com/office/drawing/2014/main" id="{218A5BC3-46B7-FE8C-0A80-7B18AEA9FD0D}"/>
              </a:ext>
            </a:extLst>
          </p:cNvPr>
          <p:cNvPicPr>
            <a:picLocks noChangeAspect="1"/>
          </p:cNvPicPr>
          <p:nvPr/>
        </p:nvPicPr>
        <p:blipFill>
          <a:blip r:embed="rId5"/>
          <a:stretch>
            <a:fillRect/>
          </a:stretch>
        </p:blipFill>
        <p:spPr>
          <a:xfrm>
            <a:off x="750818" y="3993274"/>
            <a:ext cx="4572396" cy="1333616"/>
          </a:xfrm>
          <a:prstGeom prst="rect">
            <a:avLst/>
          </a:prstGeom>
        </p:spPr>
      </p:pic>
    </p:spTree>
    <p:extLst>
      <p:ext uri="{BB962C8B-B14F-4D97-AF65-F5344CB8AC3E}">
        <p14:creationId xmlns:p14="http://schemas.microsoft.com/office/powerpoint/2010/main" val="105438919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a:cs typeface="Arial" panose="020B0604020202020204" pitchFamily="34" charset="0"/>
                <a:sym typeface="+mn-ea"/>
              </a:rPr>
              <a:t>实验结果</a:t>
            </a:r>
          </a:p>
        </p:txBody>
      </p:sp>
      <p:pic>
        <p:nvPicPr>
          <p:cNvPr id="6" name="图片 5">
            <a:extLst>
              <a:ext uri="{FF2B5EF4-FFF2-40B4-BE49-F238E27FC236}">
                <a16:creationId xmlns:a16="http://schemas.microsoft.com/office/drawing/2014/main" id="{4568F3B6-5E06-39B4-3A3C-3C36B674E01C}"/>
              </a:ext>
            </a:extLst>
          </p:cNvPr>
          <p:cNvPicPr>
            <a:picLocks noChangeAspect="1"/>
          </p:cNvPicPr>
          <p:nvPr/>
        </p:nvPicPr>
        <p:blipFill>
          <a:blip r:embed="rId3"/>
          <a:stretch>
            <a:fillRect/>
          </a:stretch>
        </p:blipFill>
        <p:spPr>
          <a:xfrm>
            <a:off x="2752111" y="936000"/>
            <a:ext cx="3639777" cy="4445301"/>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a:cs typeface="Arial" panose="020B0604020202020204" pitchFamily="34" charset="0"/>
                <a:sym typeface="+mn-ea"/>
              </a:rPr>
              <a:t>消融实验</a:t>
            </a:r>
          </a:p>
        </p:txBody>
      </p:sp>
      <p:pic>
        <p:nvPicPr>
          <p:cNvPr id="9" name="图片 8">
            <a:extLst>
              <a:ext uri="{FF2B5EF4-FFF2-40B4-BE49-F238E27FC236}">
                <a16:creationId xmlns:a16="http://schemas.microsoft.com/office/drawing/2014/main" id="{A32F82F6-859B-ECC2-D83F-ACC629C8A46C}"/>
              </a:ext>
            </a:extLst>
          </p:cNvPr>
          <p:cNvPicPr>
            <a:picLocks noChangeAspect="1"/>
          </p:cNvPicPr>
          <p:nvPr/>
        </p:nvPicPr>
        <p:blipFill>
          <a:blip r:embed="rId3"/>
          <a:stretch>
            <a:fillRect/>
          </a:stretch>
        </p:blipFill>
        <p:spPr>
          <a:xfrm>
            <a:off x="395536" y="1435765"/>
            <a:ext cx="8511110" cy="1424116"/>
          </a:xfrm>
          <a:prstGeom prst="rect">
            <a:avLst/>
          </a:prstGeom>
        </p:spPr>
      </p:pic>
      <p:sp>
        <p:nvSpPr>
          <p:cNvPr id="10" name="矩形 9">
            <a:extLst>
              <a:ext uri="{FF2B5EF4-FFF2-40B4-BE49-F238E27FC236}">
                <a16:creationId xmlns:a16="http://schemas.microsoft.com/office/drawing/2014/main" id="{A2CC1034-11EB-6584-16A9-DF1F5CEF1C9C}"/>
              </a:ext>
            </a:extLst>
          </p:cNvPr>
          <p:cNvSpPr/>
          <p:nvPr/>
        </p:nvSpPr>
        <p:spPr>
          <a:xfrm>
            <a:off x="467316" y="1959980"/>
            <a:ext cx="8349616" cy="5040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37231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000" kern="0" dirty="0" err="1">
                <a:cs typeface="Arial" panose="020B0604020202020204" pitchFamily="34" charset="0"/>
              </a:rPr>
              <a:t>BiSPN</a:t>
            </a:r>
            <a:r>
              <a:rPr lang="en-US" altLang="zh-CN" sz="3000" kern="0" dirty="0">
                <a:cs typeface="Arial" panose="020B0604020202020204" pitchFamily="34" charset="0"/>
              </a:rPr>
              <a:t>-</a:t>
            </a:r>
            <a:r>
              <a:rPr lang="zh-CN" altLang="en-US" sz="3000" kern="0" dirty="0">
                <a:cs typeface="Arial" panose="020B0604020202020204" pitchFamily="34" charset="0"/>
                <a:sym typeface="+mn-ea"/>
              </a:rPr>
              <a:t>可视化</a:t>
            </a:r>
          </a:p>
        </p:txBody>
      </p:sp>
      <p:pic>
        <p:nvPicPr>
          <p:cNvPr id="4" name="图片 3">
            <a:extLst>
              <a:ext uri="{FF2B5EF4-FFF2-40B4-BE49-F238E27FC236}">
                <a16:creationId xmlns:a16="http://schemas.microsoft.com/office/drawing/2014/main" id="{6F75C077-FCE2-9F12-9902-6B0767D0DFE4}"/>
              </a:ext>
            </a:extLst>
          </p:cNvPr>
          <p:cNvPicPr>
            <a:picLocks noChangeAspect="1"/>
          </p:cNvPicPr>
          <p:nvPr/>
        </p:nvPicPr>
        <p:blipFill>
          <a:blip r:embed="rId3"/>
          <a:stretch>
            <a:fillRect/>
          </a:stretch>
        </p:blipFill>
        <p:spPr>
          <a:xfrm>
            <a:off x="2195736" y="915665"/>
            <a:ext cx="3976612" cy="4753581"/>
          </a:xfrm>
          <a:prstGeom prst="rect">
            <a:avLst/>
          </a:prstGeom>
        </p:spPr>
      </p:pic>
    </p:spTree>
    <p:extLst>
      <p:ext uri="{BB962C8B-B14F-4D97-AF65-F5344CB8AC3E}">
        <p14:creationId xmlns:p14="http://schemas.microsoft.com/office/powerpoint/2010/main" val="327787785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fontAlgn="base">
              <a:spcAft>
                <a:spcPct val="0"/>
              </a:spcAft>
            </a:pPr>
            <a:r>
              <a:rPr lang="zh-CN" altLang="en-US" sz="3000" dirty="0"/>
              <a:t>主要内容</a:t>
            </a:r>
            <a:endParaRPr lang="zh-CN" altLang="en-US" sz="3000" dirty="0">
              <a:solidFill>
                <a:srgbClr val="0000FF"/>
              </a:solidFill>
              <a:latin typeface="微软雅黑" panose="020B0503020204020204" pitchFamily="34" charset="-122"/>
              <a:ea typeface="微软雅黑" panose="020B0503020204020204" pitchFamily="34" charset="-122"/>
              <a:cs typeface="+mn-cs"/>
            </a:endParaRPr>
          </a:p>
        </p:txBody>
      </p:sp>
      <p:grpSp>
        <p:nvGrpSpPr>
          <p:cNvPr id="19" name="组合 18"/>
          <p:cNvGrpSpPr/>
          <p:nvPr/>
        </p:nvGrpSpPr>
        <p:grpSpPr>
          <a:xfrm>
            <a:off x="755576" y="1203697"/>
            <a:ext cx="7701511" cy="610275"/>
            <a:chOff x="1666002" y="2030070"/>
            <a:chExt cx="7701511" cy="610275"/>
          </a:xfrm>
        </p:grpSpPr>
        <p:sp>
          <p:nvSpPr>
            <p:cNvPr id="5" name="矩形 4"/>
            <p:cNvSpPr/>
            <p:nvPr/>
          </p:nvSpPr>
          <p:spPr bwMode="auto">
            <a:xfrm>
              <a:off x="2523391" y="2030070"/>
              <a:ext cx="6647974" cy="523220"/>
            </a:xfrm>
            <a:prstGeom prst="rect">
              <a:avLst/>
            </a:prstGeom>
          </p:spPr>
          <p:txBody>
            <a:bodyPr wrap="none" anchor="ctr">
              <a:spAutoFit/>
            </a:bodyPr>
            <a:lstStyle/>
            <a:p>
              <a:pPr algn="l"/>
              <a:r>
                <a:rPr lang="zh-CN" altLang="en-US" sz="2800" b="1" kern="0" dirty="0">
                  <a:solidFill>
                    <a:srgbClr val="7F7F7F"/>
                  </a:solidFill>
                  <a:ea typeface="微软雅黑" panose="020B0503020204020204" pitchFamily="34" charset="-122"/>
                  <a:cs typeface="Arial" panose="020B0604020202020204" pitchFamily="34" charset="0"/>
                </a:rPr>
                <a:t>基于集合生成的多类型通用实体识别模型</a:t>
              </a:r>
            </a:p>
          </p:txBody>
        </p:sp>
        <p:sp>
          <p:nvSpPr>
            <p:cNvPr id="6" name="직사각형 31"/>
            <p:cNvSpPr>
              <a:spLocks noChangeArrowheads="1"/>
            </p:cNvSpPr>
            <p:nvPr/>
          </p:nvSpPr>
          <p:spPr bwMode="auto">
            <a:xfrm>
              <a:off x="2360468" y="2545668"/>
              <a:ext cx="7007045"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직사각형 31"/>
            <p:cNvSpPr>
              <a:spLocks noChangeAspect="1" noChangeArrowheads="1"/>
            </p:cNvSpPr>
            <p:nvPr/>
          </p:nvSpPr>
          <p:spPr bwMode="auto">
            <a:xfrm>
              <a:off x="1666002" y="2092867"/>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bwMode="auto">
            <a:xfrm>
              <a:off x="1687647" y="2056780"/>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7" name="组合 16"/>
          <p:cNvGrpSpPr/>
          <p:nvPr/>
        </p:nvGrpSpPr>
        <p:grpSpPr>
          <a:xfrm>
            <a:off x="755576" y="2260312"/>
            <a:ext cx="7871142" cy="617897"/>
            <a:chOff x="1659295" y="3069033"/>
            <a:chExt cx="7871142" cy="617897"/>
          </a:xfrm>
        </p:grpSpPr>
        <p:sp>
          <p:nvSpPr>
            <p:cNvPr id="9" name="矩形 8"/>
            <p:cNvSpPr/>
            <p:nvPr/>
          </p:nvSpPr>
          <p:spPr bwMode="auto">
            <a:xfrm>
              <a:off x="2523391" y="3069033"/>
              <a:ext cx="7007046" cy="523220"/>
            </a:xfrm>
            <a:prstGeom prst="rect">
              <a:avLst/>
            </a:prstGeom>
          </p:spPr>
          <p:txBody>
            <a:bodyPr wrap="none" anchor="ctr">
              <a:spAutoFit/>
            </a:bodyPr>
            <a:lstStyle/>
            <a:p>
              <a:pPr algn="l"/>
              <a:r>
                <a:rPr lang="zh-CN" altLang="zh-CN" sz="2800" b="1" kern="0" dirty="0">
                  <a:solidFill>
                    <a:srgbClr val="7F7F7F"/>
                  </a:solidFill>
                  <a:ea typeface="微软雅黑" panose="020B0503020204020204" pitchFamily="34" charset="-122"/>
                  <a:cs typeface="Arial" panose="020B0604020202020204" pitchFamily="34" charset="0"/>
                  <a:sym typeface="+mn-ea"/>
                </a:rPr>
                <a:t>基于</a:t>
              </a:r>
              <a:r>
                <a:rPr lang="zh-CN" altLang="en-US" sz="2800" b="1" kern="0" dirty="0">
                  <a:solidFill>
                    <a:srgbClr val="7F7F7F"/>
                  </a:solidFill>
                  <a:ea typeface="微软雅黑" panose="020B0503020204020204" pitchFamily="34" charset="-122"/>
                  <a:cs typeface="Arial" panose="020B0604020202020204" pitchFamily="34" charset="0"/>
                  <a:sym typeface="+mn-ea"/>
                </a:rPr>
                <a:t>非自回归表格生成的事件论元抽取模型</a:t>
              </a:r>
              <a:endParaRPr lang="zh-CN" altLang="en-US" sz="2800" b="1" kern="0" dirty="0">
                <a:solidFill>
                  <a:srgbClr val="7F7F7F"/>
                </a:solidFill>
                <a:ea typeface="微软雅黑" panose="020B0503020204020204" pitchFamily="34" charset="-122"/>
                <a:cs typeface="Arial" panose="020B0604020202020204" pitchFamily="34" charset="0"/>
              </a:endParaRPr>
            </a:p>
          </p:txBody>
        </p:sp>
        <p:sp>
          <p:nvSpPr>
            <p:cNvPr id="10" name="직사각형 31"/>
            <p:cNvSpPr>
              <a:spLocks noChangeArrowheads="1"/>
            </p:cNvSpPr>
            <p:nvPr/>
          </p:nvSpPr>
          <p:spPr bwMode="auto">
            <a:xfrm>
              <a:off x="2360468" y="3592252"/>
              <a:ext cx="7000337" cy="52771"/>
            </a:xfrm>
            <a:prstGeom prst="rect">
              <a:avLst/>
            </a:prstGeom>
            <a:solidFill>
              <a:schemeClr val="bg1">
                <a:lumMod val="85000"/>
              </a:schemeClr>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직사각형 31"/>
            <p:cNvSpPr>
              <a:spLocks noChangeAspect="1" noChangeArrowheads="1"/>
            </p:cNvSpPr>
            <p:nvPr/>
          </p:nvSpPr>
          <p:spPr bwMode="auto">
            <a:xfrm>
              <a:off x="1659295" y="3140968"/>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bwMode="auto">
            <a:xfrm>
              <a:off x="1691460" y="3103365"/>
              <a:ext cx="549910" cy="583565"/>
            </a:xfrm>
            <a:prstGeom prst="rect">
              <a:avLst/>
            </a:prstGeom>
          </p:spPr>
          <p:txBody>
            <a:bodyPr wrap="none" anchor="ctr">
              <a:spAutoFit/>
            </a:bodyPr>
            <a:lstStyle/>
            <a:p>
              <a:pPr lvl="0" algn="ctr">
                <a:defRPr/>
              </a:pPr>
              <a:r>
                <a:rPr lang="en-US" altLang="zh-CN" sz="3200" b="1" kern="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 name="组合 1">
            <a:extLst>
              <a:ext uri="{FF2B5EF4-FFF2-40B4-BE49-F238E27FC236}">
                <a16:creationId xmlns:a16="http://schemas.microsoft.com/office/drawing/2014/main" id="{CEBA759A-64C2-17F4-DFA5-20AB79A1DC6D}"/>
              </a:ext>
            </a:extLst>
          </p:cNvPr>
          <p:cNvGrpSpPr/>
          <p:nvPr/>
        </p:nvGrpSpPr>
        <p:grpSpPr>
          <a:xfrm>
            <a:off x="755576" y="3229247"/>
            <a:ext cx="7701511" cy="610275"/>
            <a:chOff x="1666002" y="2030070"/>
            <a:chExt cx="7701511" cy="610275"/>
          </a:xfrm>
        </p:grpSpPr>
        <p:sp>
          <p:nvSpPr>
            <p:cNvPr id="3" name="矩形 2">
              <a:extLst>
                <a:ext uri="{FF2B5EF4-FFF2-40B4-BE49-F238E27FC236}">
                  <a16:creationId xmlns:a16="http://schemas.microsoft.com/office/drawing/2014/main" id="{5CDDF7BC-3CDB-2C81-1481-EB4120488F89}"/>
                </a:ext>
              </a:extLst>
            </p:cNvPr>
            <p:cNvSpPr/>
            <p:nvPr/>
          </p:nvSpPr>
          <p:spPr bwMode="auto">
            <a:xfrm>
              <a:off x="2523391" y="2030070"/>
              <a:ext cx="6312947" cy="523220"/>
            </a:xfrm>
            <a:prstGeom prst="rect">
              <a:avLst/>
            </a:prstGeom>
          </p:spPr>
          <p:txBody>
            <a:bodyPr wrap="none" anchor="ctr">
              <a:spAutoFit/>
            </a:bodyPr>
            <a:lstStyle/>
            <a:p>
              <a:pPr algn="l"/>
              <a:r>
                <a:rPr lang="zh-CN" altLang="en-US" sz="2800" b="1" kern="0" dirty="0">
                  <a:solidFill>
                    <a:srgbClr val="7F7F7F"/>
                  </a:solidFill>
                  <a:ea typeface="微软雅黑" panose="020B0503020204020204" pitchFamily="34" charset="-122"/>
                  <a:cs typeface="Arial" panose="020B0604020202020204" pitchFamily="34" charset="0"/>
                </a:rPr>
                <a:t>基于集合生成的实体关系联合抽取模型</a:t>
              </a:r>
            </a:p>
          </p:txBody>
        </p:sp>
        <p:sp>
          <p:nvSpPr>
            <p:cNvPr id="13" name="직사각형 31">
              <a:extLst>
                <a:ext uri="{FF2B5EF4-FFF2-40B4-BE49-F238E27FC236}">
                  <a16:creationId xmlns:a16="http://schemas.microsoft.com/office/drawing/2014/main" id="{ACC661DB-BB06-3173-EF5D-D06C5AC66CE0}"/>
                </a:ext>
              </a:extLst>
            </p:cNvPr>
            <p:cNvSpPr>
              <a:spLocks noChangeArrowheads="1"/>
            </p:cNvSpPr>
            <p:nvPr/>
          </p:nvSpPr>
          <p:spPr bwMode="auto">
            <a:xfrm>
              <a:off x="2360468" y="2545668"/>
              <a:ext cx="7007045" cy="52771"/>
            </a:xfrm>
            <a:prstGeom prst="rect">
              <a:avLst/>
            </a:prstGeom>
            <a:solidFill>
              <a:srgbClr val="D9D9D9"/>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직사각형 31">
              <a:extLst>
                <a:ext uri="{FF2B5EF4-FFF2-40B4-BE49-F238E27FC236}">
                  <a16:creationId xmlns:a16="http://schemas.microsoft.com/office/drawing/2014/main" id="{901A2EE4-B25A-711B-02B2-F5B4CB168C7D}"/>
                </a:ext>
              </a:extLst>
            </p:cNvPr>
            <p:cNvSpPr>
              <a:spLocks noChangeAspect="1" noChangeArrowheads="1"/>
            </p:cNvSpPr>
            <p:nvPr/>
          </p:nvSpPr>
          <p:spPr bwMode="auto">
            <a:xfrm>
              <a:off x="1666002" y="2092867"/>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a:extLst>
                <a:ext uri="{FF2B5EF4-FFF2-40B4-BE49-F238E27FC236}">
                  <a16:creationId xmlns:a16="http://schemas.microsoft.com/office/drawing/2014/main" id="{F5C71011-0F04-4D55-9C94-2CC1AB9EAE85}"/>
                </a:ext>
              </a:extLst>
            </p:cNvPr>
            <p:cNvSpPr/>
            <p:nvPr/>
          </p:nvSpPr>
          <p:spPr bwMode="auto">
            <a:xfrm>
              <a:off x="1687647" y="2056780"/>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6" name="组合 15">
            <a:extLst>
              <a:ext uri="{FF2B5EF4-FFF2-40B4-BE49-F238E27FC236}">
                <a16:creationId xmlns:a16="http://schemas.microsoft.com/office/drawing/2014/main" id="{0A3A8B1D-8C39-19FB-C296-E8DAA39DBD11}"/>
              </a:ext>
            </a:extLst>
          </p:cNvPr>
          <p:cNvGrpSpPr/>
          <p:nvPr/>
        </p:nvGrpSpPr>
        <p:grpSpPr>
          <a:xfrm>
            <a:off x="755576" y="4285862"/>
            <a:ext cx="7701510" cy="617897"/>
            <a:chOff x="1659295" y="3069033"/>
            <a:chExt cx="7701510" cy="617897"/>
          </a:xfrm>
        </p:grpSpPr>
        <p:sp>
          <p:nvSpPr>
            <p:cNvPr id="18" name="矩形 17">
              <a:extLst>
                <a:ext uri="{FF2B5EF4-FFF2-40B4-BE49-F238E27FC236}">
                  <a16:creationId xmlns:a16="http://schemas.microsoft.com/office/drawing/2014/main" id="{AA1B19FC-6A85-53A1-CC65-CE8FF7394EFE}"/>
                </a:ext>
              </a:extLst>
            </p:cNvPr>
            <p:cNvSpPr/>
            <p:nvPr/>
          </p:nvSpPr>
          <p:spPr bwMode="auto">
            <a:xfrm>
              <a:off x="2523391" y="3069033"/>
              <a:ext cx="6817892" cy="523220"/>
            </a:xfrm>
            <a:prstGeom prst="rect">
              <a:avLst/>
            </a:prstGeom>
          </p:spPr>
          <p:txBody>
            <a:bodyPr wrap="none" anchor="ctr">
              <a:spAutoFit/>
            </a:bodyPr>
            <a:lstStyle/>
            <a:p>
              <a:pPr algn="l"/>
              <a:r>
                <a:rPr lang="zh-CN" altLang="en-US" sz="2800" b="1" kern="0" dirty="0">
                  <a:ea typeface="微软雅黑" panose="020B0503020204020204" pitchFamily="34" charset="-122"/>
                  <a:cs typeface="Arial" panose="020B0604020202020204" pitchFamily="34" charset="0"/>
                  <a:sym typeface="+mn-ea"/>
                </a:rPr>
                <a:t>基于</a:t>
              </a:r>
              <a:r>
                <a:rPr lang="en-US" altLang="zh-CN" sz="2800" b="1" kern="0" dirty="0" err="1">
                  <a:ea typeface="微软雅黑" panose="020B0503020204020204" pitchFamily="34" charset="-122"/>
                  <a:cs typeface="Arial" panose="020B0604020202020204" pitchFamily="34" charset="0"/>
                  <a:sym typeface="+mn-ea"/>
                </a:rPr>
                <a:t>BiSPN</a:t>
              </a:r>
              <a:r>
                <a:rPr lang="zh-CN" altLang="en-US" sz="2800" b="1" kern="0" dirty="0">
                  <a:ea typeface="微软雅黑" panose="020B0503020204020204" pitchFamily="34" charset="-122"/>
                  <a:cs typeface="Arial" panose="020B0604020202020204" pitchFamily="34" charset="0"/>
                  <a:sym typeface="+mn-ea"/>
                </a:rPr>
                <a:t>和自回归生成的决策树抽取模型</a:t>
              </a:r>
            </a:p>
          </p:txBody>
        </p:sp>
        <p:sp>
          <p:nvSpPr>
            <p:cNvPr id="20" name="직사각형 31">
              <a:extLst>
                <a:ext uri="{FF2B5EF4-FFF2-40B4-BE49-F238E27FC236}">
                  <a16:creationId xmlns:a16="http://schemas.microsoft.com/office/drawing/2014/main" id="{36FD89BA-3D1D-63A7-1D5B-84704EEC6FB4}"/>
                </a:ext>
              </a:extLst>
            </p:cNvPr>
            <p:cNvSpPr>
              <a:spLocks noChangeArrowheads="1"/>
            </p:cNvSpPr>
            <p:nvPr/>
          </p:nvSpPr>
          <p:spPr bwMode="auto">
            <a:xfrm>
              <a:off x="2360468" y="3592252"/>
              <a:ext cx="7000337" cy="52771"/>
            </a:xfrm>
            <a:prstGeom prst="rect">
              <a:avLst/>
            </a:prstGeom>
            <a:solidFill>
              <a:schemeClr val="tx1"/>
            </a:solidFill>
            <a:ln w="3175" algn="ctr">
              <a:no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직사각형 31">
              <a:extLst>
                <a:ext uri="{FF2B5EF4-FFF2-40B4-BE49-F238E27FC236}">
                  <a16:creationId xmlns:a16="http://schemas.microsoft.com/office/drawing/2014/main" id="{CC5CAE06-D2D3-685F-F4C7-C96B11241F28}"/>
                </a:ext>
              </a:extLst>
            </p:cNvPr>
            <p:cNvSpPr>
              <a:spLocks noChangeAspect="1" noChangeArrowheads="1"/>
            </p:cNvSpPr>
            <p:nvPr/>
          </p:nvSpPr>
          <p:spPr bwMode="auto">
            <a:xfrm>
              <a:off x="1659295" y="3140968"/>
              <a:ext cx="600824" cy="505572"/>
            </a:xfrm>
            <a:prstGeom prst="roundRect">
              <a:avLst>
                <a:gd name="adj" fmla="val 11119"/>
              </a:avLst>
            </a:prstGeom>
            <a:noFill/>
            <a:ln w="3175" algn="ctr">
              <a:solidFill>
                <a:schemeClr val="tx1">
                  <a:lumMod val="50000"/>
                  <a:lumOff val="50000"/>
                </a:schemeClr>
              </a:solidFill>
              <a:miter lim="8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8484199F-1B35-879A-FF16-2AE1782720C7}"/>
                </a:ext>
              </a:extLst>
            </p:cNvPr>
            <p:cNvSpPr/>
            <p:nvPr/>
          </p:nvSpPr>
          <p:spPr bwMode="auto">
            <a:xfrm>
              <a:off x="1691460" y="3103365"/>
              <a:ext cx="549910" cy="583565"/>
            </a:xfrm>
            <a:prstGeom prst="rect">
              <a:avLst/>
            </a:prstGeom>
          </p:spPr>
          <p:txBody>
            <a:bodyPr wrap="none" anchor="ctr">
              <a:spAutoFit/>
            </a:bodyPr>
            <a:lstStyle/>
            <a:p>
              <a:pPr lvl="0" algn="ctr">
                <a:defRPr/>
              </a:pPr>
              <a:r>
                <a:rPr lang="en-US" altLang="zh-CN"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3200" b="1"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544061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zh-CN" altLang="en-US" sz="3200" b="1" kern="0" dirty="0">
                <a:ea typeface="微软雅黑" panose="020B0503020204020204" pitchFamily="34" charset="-122"/>
                <a:cs typeface="Arial" panose="020B0604020202020204" pitchFamily="34" charset="0"/>
                <a:sym typeface="+mn-ea"/>
              </a:rPr>
              <a:t>基于</a:t>
            </a:r>
            <a:r>
              <a:rPr lang="en-US" altLang="zh-CN" sz="3200" b="1" kern="0" dirty="0" err="1">
                <a:ea typeface="微软雅黑" panose="020B0503020204020204" pitchFamily="34" charset="-122"/>
                <a:cs typeface="Arial" panose="020B0604020202020204" pitchFamily="34" charset="0"/>
                <a:sym typeface="+mn-ea"/>
              </a:rPr>
              <a:t>BiSPN</a:t>
            </a:r>
            <a:r>
              <a:rPr lang="zh-CN" altLang="en-US" sz="3200" b="1" kern="0" dirty="0">
                <a:ea typeface="微软雅黑" panose="020B0503020204020204" pitchFamily="34" charset="-122"/>
                <a:cs typeface="Arial" panose="020B0604020202020204" pitchFamily="34" charset="0"/>
                <a:sym typeface="+mn-ea"/>
              </a:rPr>
              <a:t>和自回归生成的决策树抽取模型</a:t>
            </a:r>
          </a:p>
        </p:txBody>
      </p:sp>
      <p:sp>
        <p:nvSpPr>
          <p:cNvPr id="32" name="文本框 31">
            <a:extLst>
              <a:ext uri="{FF2B5EF4-FFF2-40B4-BE49-F238E27FC236}">
                <a16:creationId xmlns:a16="http://schemas.microsoft.com/office/drawing/2014/main" id="{D840061E-9F78-D545-9A8A-23CE45A3BC15}"/>
              </a:ext>
            </a:extLst>
          </p:cNvPr>
          <p:cNvSpPr txBox="1"/>
          <p:nvPr/>
        </p:nvSpPr>
        <p:spPr>
          <a:xfrm>
            <a:off x="395536" y="900000"/>
            <a:ext cx="2557743" cy="400110"/>
          </a:xfrm>
          <a:prstGeom prst="rect">
            <a:avLst/>
          </a:prstGeom>
          <a:noFill/>
        </p:spPr>
        <p:txBody>
          <a:bodyPr wrap="square">
            <a:spAutoFit/>
          </a:bodyPr>
          <a:lstStyle/>
          <a:p>
            <a:pPr marL="342900" indent="-342900">
              <a:spcAft>
                <a:spcPts val="600"/>
              </a:spcAft>
              <a:buFont typeface="Wingdings" panose="05000000000000000000" pitchFamily="2" charset="2"/>
              <a:buChar char="p"/>
            </a:pPr>
            <a:r>
              <a:rPr lang="zh-CN" altLang="en-US" sz="2000" b="1" dirty="0">
                <a:effectLst/>
                <a:ea typeface="黑体" panose="02010609060101010101" pitchFamily="49" charset="-122"/>
              </a:rPr>
              <a:t>任务背景</a:t>
            </a:r>
            <a:endParaRPr lang="en-US" altLang="zh-CN" sz="2000" dirty="0"/>
          </a:p>
        </p:txBody>
      </p:sp>
      <p:sp>
        <p:nvSpPr>
          <p:cNvPr id="33" name="文本框 32">
            <a:extLst>
              <a:ext uri="{FF2B5EF4-FFF2-40B4-BE49-F238E27FC236}">
                <a16:creationId xmlns:a16="http://schemas.microsoft.com/office/drawing/2014/main" id="{ED654193-1F45-EE3F-4C9A-CA0C0AD83510}"/>
              </a:ext>
            </a:extLst>
          </p:cNvPr>
          <p:cNvSpPr txBox="1"/>
          <p:nvPr/>
        </p:nvSpPr>
        <p:spPr>
          <a:xfrm>
            <a:off x="467544" y="1333333"/>
            <a:ext cx="7807146" cy="1094659"/>
          </a:xfrm>
          <a:prstGeom prst="rect">
            <a:avLst/>
          </a:prstGeom>
          <a:noFill/>
        </p:spPr>
        <p:txBody>
          <a:bodyPr wrap="square">
            <a:spAutoFit/>
          </a:bodyPr>
          <a:lstStyle/>
          <a:p>
            <a:pPr>
              <a:lnSpc>
                <a:spcPts val="2700"/>
              </a:lnSpc>
              <a:spcAft>
                <a:spcPts val="1200"/>
              </a:spcAft>
            </a:pPr>
            <a:r>
              <a:rPr lang="zh-CN" altLang="en-US" sz="1600" dirty="0">
                <a:latin typeface="Calibri" panose="020F0502020204030204" charset="0"/>
                <a:ea typeface="微软雅黑" panose="020B0503020204020204" pitchFamily="34" charset="-122"/>
              </a:rPr>
              <a:t>诊疗决策树抽取 </a:t>
            </a:r>
            <a:r>
              <a:rPr lang="en-US" altLang="zh-CN" sz="1600" dirty="0">
                <a:latin typeface="Calibri" panose="020F0502020204030204" charset="0"/>
                <a:ea typeface="微软雅黑" panose="020B0503020204020204" pitchFamily="34" charset="-122"/>
              </a:rPr>
              <a:t>(Text2DT) </a:t>
            </a:r>
            <a:r>
              <a:rPr lang="zh-CN" altLang="en-US" sz="1600" dirty="0">
                <a:latin typeface="Calibri" panose="020F0502020204030204" charset="0"/>
                <a:ea typeface="微软雅黑" panose="020B0503020204020204" pitchFamily="34" charset="-122"/>
              </a:rPr>
              <a:t>是</a:t>
            </a:r>
            <a:r>
              <a:rPr lang="zh-CN" altLang="zh-CN" sz="1600" dirty="0">
                <a:latin typeface="Calibri" panose="020F0502020204030204" charset="0"/>
                <a:ea typeface="微软雅黑" panose="020B0503020204020204" pitchFamily="34" charset="-122"/>
              </a:rPr>
              <a:t>第</a:t>
            </a:r>
            <a:r>
              <a:rPr lang="en-US" altLang="zh-CN" sz="1600" dirty="0">
                <a:latin typeface="Calibri" panose="020F0502020204030204" charset="0"/>
                <a:ea typeface="微软雅黑" panose="020B0503020204020204" pitchFamily="34" charset="-122"/>
              </a:rPr>
              <a:t>8</a:t>
            </a:r>
            <a:r>
              <a:rPr lang="zh-CN" altLang="zh-CN" sz="1600" dirty="0">
                <a:latin typeface="Calibri" panose="020F0502020204030204" charset="0"/>
                <a:ea typeface="微软雅黑" panose="020B0503020204020204" pitchFamily="34" charset="-122"/>
              </a:rPr>
              <a:t>届中国健康信息处理会议（</a:t>
            </a:r>
            <a:r>
              <a:rPr lang="en-US" altLang="zh-CN" sz="1600" dirty="0">
                <a:latin typeface="Calibri" panose="020F0502020204030204" charset="0"/>
                <a:ea typeface="微软雅黑" panose="020B0503020204020204" pitchFamily="34" charset="-122"/>
              </a:rPr>
              <a:t>CHIP 2022</a:t>
            </a:r>
            <a:r>
              <a:rPr lang="zh-CN" altLang="zh-CN" sz="1600" dirty="0">
                <a:latin typeface="Calibri" panose="020F0502020204030204" charset="0"/>
                <a:ea typeface="微软雅黑" panose="020B0503020204020204" pitchFamily="34" charset="-122"/>
              </a:rPr>
              <a:t>）上被作为一个评测任务正式提出的</a:t>
            </a:r>
            <a:r>
              <a:rPr lang="zh-CN" altLang="en-US" sz="1600" dirty="0">
                <a:latin typeface="Calibri" panose="020F0502020204030204" charset="0"/>
                <a:ea typeface="微软雅黑" panose="020B0503020204020204" pitchFamily="34" charset="-122"/>
              </a:rPr>
              <a:t>。</a:t>
            </a:r>
            <a:r>
              <a:rPr lang="zh-CN" altLang="zh-CN" sz="1600" dirty="0">
                <a:latin typeface="Calibri" panose="020F0502020204030204" charset="0"/>
                <a:ea typeface="微软雅黑" panose="020B0503020204020204" pitchFamily="34" charset="-122"/>
              </a:rPr>
              <a:t>该任务旨在从诊疗决策知识源（临床诊疗指南、医学教科书）中自动抽取诊疗决策树，从而为辅助诊疗系统以及智慧医疗教学等智慧医疗场景赋能。</a:t>
            </a:r>
            <a:endParaRPr lang="en-US" altLang="zh-CN" sz="1600" dirty="0">
              <a:latin typeface="Calibri" panose="020F0502020204030204" charset="0"/>
              <a:ea typeface="微软雅黑" panose="020B0503020204020204" pitchFamily="34" charset="-122"/>
            </a:endParaRPr>
          </a:p>
        </p:txBody>
      </p:sp>
      <p:pic>
        <p:nvPicPr>
          <p:cNvPr id="39" name="图片 38" descr="sponsors">
            <a:extLst>
              <a:ext uri="{FF2B5EF4-FFF2-40B4-BE49-F238E27FC236}">
                <a16:creationId xmlns:a16="http://schemas.microsoft.com/office/drawing/2014/main" id="{046CF0D2-1240-C448-3294-3F714D5D4D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6828" y="2571849"/>
            <a:ext cx="3865116" cy="2479650"/>
          </a:xfrm>
          <a:prstGeom prst="rect">
            <a:avLst/>
          </a:prstGeom>
          <a:noFill/>
          <a:ln>
            <a:noFill/>
          </a:ln>
        </p:spPr>
      </p:pic>
      <p:sp>
        <p:nvSpPr>
          <p:cNvPr id="41" name="文本框 40">
            <a:extLst>
              <a:ext uri="{FF2B5EF4-FFF2-40B4-BE49-F238E27FC236}">
                <a16:creationId xmlns:a16="http://schemas.microsoft.com/office/drawing/2014/main" id="{97713D0B-38D0-F5D8-A39A-B38C10D1AC20}"/>
              </a:ext>
            </a:extLst>
          </p:cNvPr>
          <p:cNvSpPr txBox="1"/>
          <p:nvPr/>
        </p:nvSpPr>
        <p:spPr>
          <a:xfrm>
            <a:off x="538993" y="3273065"/>
            <a:ext cx="3533738" cy="1077218"/>
          </a:xfrm>
          <a:prstGeom prst="rect">
            <a:avLst/>
          </a:prstGeom>
          <a:noFill/>
          <a:ln w="12700">
            <a:solidFill>
              <a:schemeClr val="tx1"/>
            </a:solidFill>
          </a:ln>
        </p:spPr>
        <p:txBody>
          <a:bodyPr wrap="square">
            <a:spAutoFit/>
          </a:bodyPr>
          <a:lstStyle/>
          <a:p>
            <a:r>
              <a:rPr lang="zh-CN" altLang="zh-CN" sz="1600" dirty="0">
                <a:effectLst/>
                <a:ea typeface="宋体" panose="02010600030101010101" pitchFamily="2" charset="-122"/>
                <a:cs typeface="Times New Roman" panose="02020603050405020304" pitchFamily="18" charset="0"/>
              </a:rPr>
              <a:t>亚急性甲状腺炎患者：轻型患者仅需应用非甾体抗炎药，如阿司匹林、布洛芬等</a:t>
            </a:r>
            <a:r>
              <a:rPr lang="en-US" altLang="zh-CN" sz="1600" dirty="0">
                <a:effectLst/>
                <a:ea typeface="宋体" panose="02010600030101010101" pitchFamily="2" charset="-122"/>
                <a:cs typeface="Times New Roman" panose="02020603050405020304" pitchFamily="18" charset="0"/>
              </a:rPr>
              <a:t>;</a:t>
            </a:r>
            <a:r>
              <a:rPr lang="zh-CN" altLang="zh-CN" sz="1600" dirty="0">
                <a:effectLst/>
                <a:ea typeface="宋体" panose="02010600030101010101" pitchFamily="2" charset="-122"/>
                <a:cs typeface="Times New Roman" panose="02020603050405020304" pitchFamily="18" charset="0"/>
              </a:rPr>
              <a:t>中型和重型患者可给予泼尼松每日</a:t>
            </a:r>
            <a:r>
              <a:rPr lang="en-US" altLang="zh-CN" sz="1600" dirty="0">
                <a:effectLst/>
                <a:ea typeface="宋体" panose="02010600030101010101" pitchFamily="2" charset="-122"/>
                <a:cs typeface="Times New Roman" panose="02020603050405020304" pitchFamily="18" charset="0"/>
              </a:rPr>
              <a:t>20~40mg</a:t>
            </a:r>
            <a:r>
              <a:rPr lang="zh-CN" altLang="zh-CN" sz="1600" dirty="0">
                <a:effectLst/>
                <a:ea typeface="宋体" panose="02010600030101010101" pitchFamily="2" charset="-122"/>
                <a:cs typeface="Times New Roman" panose="02020603050405020304" pitchFamily="18" charset="0"/>
              </a:rPr>
              <a:t>分</a:t>
            </a:r>
            <a:r>
              <a:rPr lang="en-US" altLang="zh-CN" sz="1600" dirty="0">
                <a:effectLst/>
                <a:ea typeface="宋体" panose="02010600030101010101" pitchFamily="2" charset="-122"/>
                <a:cs typeface="Times New Roman" panose="02020603050405020304" pitchFamily="18" charset="0"/>
              </a:rPr>
              <a:t>3</a:t>
            </a:r>
            <a:r>
              <a:rPr lang="zh-CN" altLang="zh-CN" sz="1600" dirty="0">
                <a:effectLst/>
                <a:ea typeface="宋体" panose="02010600030101010101" pitchFamily="2" charset="-122"/>
                <a:cs typeface="Times New Roman" panose="02020603050405020304" pitchFamily="18" charset="0"/>
              </a:rPr>
              <a:t>次口服。</a:t>
            </a:r>
            <a:endParaRPr lang="zh-CN" altLang="en-US" sz="1600" dirty="0"/>
          </a:p>
        </p:txBody>
      </p:sp>
      <p:sp>
        <p:nvSpPr>
          <p:cNvPr id="42" name="箭头: 右 41">
            <a:extLst>
              <a:ext uri="{FF2B5EF4-FFF2-40B4-BE49-F238E27FC236}">
                <a16:creationId xmlns:a16="http://schemas.microsoft.com/office/drawing/2014/main" id="{FDDE4782-A1F1-0A23-E515-4EDA50B0E6A1}"/>
              </a:ext>
            </a:extLst>
          </p:cNvPr>
          <p:cNvSpPr/>
          <p:nvPr/>
        </p:nvSpPr>
        <p:spPr>
          <a:xfrm>
            <a:off x="4203407" y="3545129"/>
            <a:ext cx="602745" cy="533090"/>
          </a:xfrm>
          <a:prstGeom prst="rightArrow">
            <a:avLst>
              <a:gd name="adj1" fmla="val 31145"/>
              <a:gd name="adj2" fmla="val 3952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870086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zh-CN" altLang="en-US" sz="3200" b="1" kern="0" dirty="0">
                <a:ea typeface="微软雅黑" panose="020B0503020204020204" pitchFamily="34" charset="-122"/>
                <a:cs typeface="Arial" panose="020B0604020202020204" pitchFamily="34" charset="0"/>
                <a:sym typeface="+mn-ea"/>
              </a:rPr>
              <a:t>基于</a:t>
            </a:r>
            <a:r>
              <a:rPr lang="en-US" altLang="zh-CN" sz="3200" b="1" kern="0" dirty="0" err="1">
                <a:ea typeface="微软雅黑" panose="020B0503020204020204" pitchFamily="34" charset="-122"/>
                <a:cs typeface="Arial" panose="020B0604020202020204" pitchFamily="34" charset="0"/>
                <a:sym typeface="+mn-ea"/>
              </a:rPr>
              <a:t>BiSPN</a:t>
            </a:r>
            <a:r>
              <a:rPr lang="zh-CN" altLang="en-US" sz="3200" b="1" kern="0" dirty="0">
                <a:ea typeface="微软雅黑" panose="020B0503020204020204" pitchFamily="34" charset="-122"/>
                <a:cs typeface="Arial" panose="020B0604020202020204" pitchFamily="34" charset="0"/>
                <a:sym typeface="+mn-ea"/>
              </a:rPr>
              <a:t>和自回归生成的决策树抽取模型</a:t>
            </a:r>
          </a:p>
        </p:txBody>
      </p:sp>
      <p:pic>
        <p:nvPicPr>
          <p:cNvPr id="30" name="图片 29">
            <a:extLst>
              <a:ext uri="{FF2B5EF4-FFF2-40B4-BE49-F238E27FC236}">
                <a16:creationId xmlns:a16="http://schemas.microsoft.com/office/drawing/2014/main" id="{144C7126-9E6A-ED1D-C490-DC6463B37016}"/>
              </a:ext>
            </a:extLst>
          </p:cNvPr>
          <p:cNvPicPr>
            <a:picLocks noChangeAspect="1"/>
          </p:cNvPicPr>
          <p:nvPr/>
        </p:nvPicPr>
        <p:blipFill>
          <a:blip r:embed="rId3"/>
          <a:stretch>
            <a:fillRect/>
          </a:stretch>
        </p:blipFill>
        <p:spPr>
          <a:xfrm>
            <a:off x="898829" y="1798368"/>
            <a:ext cx="6902987" cy="1968909"/>
          </a:xfrm>
          <a:prstGeom prst="rect">
            <a:avLst/>
          </a:prstGeom>
        </p:spPr>
      </p:pic>
      <p:pic>
        <p:nvPicPr>
          <p:cNvPr id="31" name="图片 30">
            <a:extLst>
              <a:ext uri="{FF2B5EF4-FFF2-40B4-BE49-F238E27FC236}">
                <a16:creationId xmlns:a16="http://schemas.microsoft.com/office/drawing/2014/main" id="{86E096D3-B503-70A7-E67C-A0D4BDD28A94}"/>
              </a:ext>
            </a:extLst>
          </p:cNvPr>
          <p:cNvPicPr>
            <a:picLocks noChangeAspect="1"/>
          </p:cNvPicPr>
          <p:nvPr/>
        </p:nvPicPr>
        <p:blipFill>
          <a:blip r:embed="rId4"/>
          <a:stretch>
            <a:fillRect/>
          </a:stretch>
        </p:blipFill>
        <p:spPr>
          <a:xfrm>
            <a:off x="898829" y="4378374"/>
            <a:ext cx="7776864" cy="457462"/>
          </a:xfrm>
          <a:prstGeom prst="rect">
            <a:avLst/>
          </a:prstGeom>
        </p:spPr>
      </p:pic>
      <p:sp>
        <p:nvSpPr>
          <p:cNvPr id="3" name="文本框 2">
            <a:extLst>
              <a:ext uri="{FF2B5EF4-FFF2-40B4-BE49-F238E27FC236}">
                <a16:creationId xmlns:a16="http://schemas.microsoft.com/office/drawing/2014/main" id="{DA733CA1-EFB7-3FB0-48CB-DE3169255AE8}"/>
              </a:ext>
            </a:extLst>
          </p:cNvPr>
          <p:cNvSpPr txBox="1"/>
          <p:nvPr/>
        </p:nvSpPr>
        <p:spPr>
          <a:xfrm>
            <a:off x="395536" y="900000"/>
            <a:ext cx="3155675" cy="400110"/>
          </a:xfrm>
          <a:prstGeom prst="rect">
            <a:avLst/>
          </a:prstGeom>
          <a:noFill/>
        </p:spPr>
        <p:txBody>
          <a:bodyPr wrap="square">
            <a:spAutoFit/>
          </a:bodyPr>
          <a:lstStyle/>
          <a:p>
            <a:pPr marL="342900" indent="-342900">
              <a:spcAft>
                <a:spcPts val="600"/>
              </a:spcAft>
              <a:buFont typeface="Wingdings" panose="05000000000000000000" pitchFamily="2" charset="2"/>
              <a:buChar char="p"/>
            </a:pPr>
            <a:r>
              <a:rPr lang="zh-CN" altLang="en-US" sz="2000" b="1" dirty="0">
                <a:effectLst/>
                <a:ea typeface="黑体" panose="02010609060101010101" pitchFamily="49" charset="-122"/>
              </a:rPr>
              <a:t>自回归生成范式</a:t>
            </a:r>
            <a:endParaRPr lang="en-US" altLang="zh-CN" sz="2000" dirty="0"/>
          </a:p>
        </p:txBody>
      </p:sp>
      <p:sp>
        <p:nvSpPr>
          <p:cNvPr id="5" name="文本框 4">
            <a:extLst>
              <a:ext uri="{FF2B5EF4-FFF2-40B4-BE49-F238E27FC236}">
                <a16:creationId xmlns:a16="http://schemas.microsoft.com/office/drawing/2014/main" id="{2664ED13-CDE8-040C-BCF7-46C97E68FD13}"/>
              </a:ext>
            </a:extLst>
          </p:cNvPr>
          <p:cNvSpPr txBox="1"/>
          <p:nvPr/>
        </p:nvSpPr>
        <p:spPr>
          <a:xfrm>
            <a:off x="755576" y="1458089"/>
            <a:ext cx="4572000" cy="369332"/>
          </a:xfrm>
          <a:prstGeom prst="rect">
            <a:avLst/>
          </a:prstGeom>
          <a:noFill/>
        </p:spPr>
        <p:txBody>
          <a:bodyPr wrap="square">
            <a:spAutoFit/>
          </a:bodyPr>
          <a:lstStyle/>
          <a:p>
            <a:r>
              <a:rPr lang="zh-CN" altLang="en-US" b="1" dirty="0">
                <a:ea typeface="黑体" panose="02010609060101010101" pitchFamily="49" charset="-122"/>
              </a:rPr>
              <a:t>训练</a:t>
            </a:r>
          </a:p>
        </p:txBody>
      </p:sp>
      <p:sp>
        <p:nvSpPr>
          <p:cNvPr id="6" name="文本框 5">
            <a:extLst>
              <a:ext uri="{FF2B5EF4-FFF2-40B4-BE49-F238E27FC236}">
                <a16:creationId xmlns:a16="http://schemas.microsoft.com/office/drawing/2014/main" id="{D3F4657F-0C81-730F-3878-EF4E9E7CC50C}"/>
              </a:ext>
            </a:extLst>
          </p:cNvPr>
          <p:cNvSpPr txBox="1"/>
          <p:nvPr/>
        </p:nvSpPr>
        <p:spPr>
          <a:xfrm>
            <a:off x="755576" y="3891571"/>
            <a:ext cx="4572000" cy="369332"/>
          </a:xfrm>
          <a:prstGeom prst="rect">
            <a:avLst/>
          </a:prstGeom>
          <a:noFill/>
        </p:spPr>
        <p:txBody>
          <a:bodyPr wrap="square">
            <a:spAutoFit/>
          </a:bodyPr>
          <a:lstStyle/>
          <a:p>
            <a:r>
              <a:rPr lang="zh-CN" altLang="en-US" b="1" dirty="0">
                <a:ea typeface="黑体" panose="02010609060101010101" pitchFamily="49" charset="-122"/>
              </a:rPr>
              <a:t>推理</a:t>
            </a:r>
          </a:p>
        </p:txBody>
      </p:sp>
    </p:spTree>
    <p:extLst>
      <p:ext uri="{BB962C8B-B14F-4D97-AF65-F5344CB8AC3E}">
        <p14:creationId xmlns:p14="http://schemas.microsoft.com/office/powerpoint/2010/main" val="1960989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000" kern="0" dirty="0" err="1">
                <a:cs typeface="Arial" panose="020B0604020202020204" pitchFamily="34" charset="0"/>
              </a:rPr>
              <a:t>SetGNER-</a:t>
            </a:r>
            <a:r>
              <a:rPr lang="zh-CN" altLang="en-US" sz="3000" kern="0" dirty="0" err="1">
                <a:cs typeface="Arial" panose="020B0604020202020204" pitchFamily="34" charset="0"/>
              </a:rPr>
              <a:t>总体框架</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968" y="988020"/>
            <a:ext cx="8659278" cy="3003443"/>
          </a:xfrm>
          <a:prstGeom prst="rect">
            <a:avLst/>
          </a:prstGeom>
        </p:spPr>
      </p:pic>
      <p:sp>
        <p:nvSpPr>
          <p:cNvPr id="6" name="文本框 5"/>
          <p:cNvSpPr txBox="1"/>
          <p:nvPr/>
        </p:nvSpPr>
        <p:spPr>
          <a:xfrm>
            <a:off x="395605" y="4109720"/>
            <a:ext cx="8420735" cy="1453347"/>
          </a:xfrm>
          <a:prstGeom prst="rect">
            <a:avLst/>
          </a:prstGeom>
          <a:noFill/>
        </p:spPr>
        <p:txBody>
          <a:bodyPr wrap="square" rtlCol="0">
            <a:spAutoFit/>
          </a:bodyPr>
          <a:lstStyle/>
          <a:p>
            <a:pPr indent="0">
              <a:lnSpc>
                <a:spcPct val="125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①</a:t>
            </a:r>
            <a:r>
              <a:rPr lang="en-US" altLang="zh-CN" sz="1600" dirty="0">
                <a:latin typeface="Calibri" panose="020F0502020204030204" charset="0"/>
                <a:ea typeface="微软雅黑" panose="020B0503020204020204" pitchFamily="34" charset="-122"/>
              </a:rPr>
              <a:t> </a:t>
            </a:r>
            <a:r>
              <a:rPr lang="zh-CN" altLang="en-US" sz="1600" dirty="0">
                <a:latin typeface="+mj-lt"/>
                <a:ea typeface="微软雅黑" panose="020B0503020204020204" pitchFamily="34" charset="-122"/>
              </a:rPr>
              <a:t>先用预训练语言模型得到</a:t>
            </a:r>
            <a:r>
              <a:rPr lang="en-US" altLang="zh-CN" sz="1600" dirty="0">
                <a:latin typeface="+mj-lt"/>
                <a:ea typeface="微软雅黑" panose="020B0503020204020204" pitchFamily="34" charset="-122"/>
              </a:rPr>
              <a:t>Token</a:t>
            </a:r>
            <a:r>
              <a:rPr lang="zh-CN" altLang="en-US" sz="1600" dirty="0">
                <a:latin typeface="+mj-lt"/>
                <a:ea typeface="微软雅黑" panose="020B0503020204020204" pitchFamily="34" charset="-122"/>
              </a:rPr>
              <a:t>级编码，再</a:t>
            </a:r>
            <a:r>
              <a:rPr lang="en-US" altLang="zh-CN" sz="1600" dirty="0" err="1">
                <a:latin typeface="+mj-lt"/>
                <a:ea typeface="微软雅黑" panose="020B0503020204020204" pitchFamily="34" charset="-122"/>
              </a:rPr>
              <a:t>MaxPooling</a:t>
            </a:r>
            <a:r>
              <a:rPr lang="zh-CN" altLang="en-US" sz="1600" dirty="0">
                <a:latin typeface="+mj-lt"/>
                <a:ea typeface="微软雅黑" panose="020B0503020204020204" pitchFamily="34" charset="-122"/>
              </a:rPr>
              <a:t>得到词级编码</a:t>
            </a:r>
            <a:endParaRPr lang="en-US" altLang="zh-CN" sz="1600" dirty="0">
              <a:latin typeface="+mj-lt"/>
              <a:ea typeface="微软雅黑" panose="020B0503020204020204" pitchFamily="34" charset="-122"/>
            </a:endParaRPr>
          </a:p>
          <a:p>
            <a:pPr indent="0">
              <a:lnSpc>
                <a:spcPct val="125000"/>
              </a:lnSpc>
              <a:spcAft>
                <a:spcPts val="600"/>
              </a:spcAft>
              <a:buFont typeface="Wingdings" panose="05000000000000000000" pitchFamily="2" charset="2"/>
              <a:buNone/>
            </a:pPr>
            <a:r>
              <a:rPr lang="zh-CN" altLang="en-US" sz="1600" dirty="0">
                <a:latin typeface="Calibri" panose="020F0502020204030204" charset="0"/>
                <a:ea typeface="微软雅黑" panose="020B0503020204020204" pitchFamily="34" charset="-122"/>
              </a:rPr>
              <a:t>②</a:t>
            </a:r>
            <a:r>
              <a:rPr lang="en-US" altLang="zh-CN" sz="1600" dirty="0">
                <a:latin typeface="Calibri" panose="020F0502020204030204" charset="0"/>
                <a:ea typeface="微软雅黑" panose="020B0503020204020204" pitchFamily="34" charset="-122"/>
              </a:rPr>
              <a:t> </a:t>
            </a:r>
            <a:r>
              <a:rPr lang="zh-CN" altLang="en-US" sz="1600" dirty="0">
                <a:latin typeface="+mj-lt"/>
                <a:ea typeface="微软雅黑" panose="020B0503020204020204" pitchFamily="34" charset="-122"/>
              </a:rPr>
              <a:t>实体检测器检测潜在的实体头并预测对应实体数量</a:t>
            </a:r>
            <a:endParaRPr lang="en-US" altLang="zh-CN" sz="1600" dirty="0">
              <a:latin typeface="+mj-lt"/>
              <a:ea typeface="微软雅黑" panose="020B0503020204020204" pitchFamily="34" charset="-122"/>
            </a:endParaRPr>
          </a:p>
          <a:p>
            <a:pPr indent="0">
              <a:lnSpc>
                <a:spcPct val="125000"/>
              </a:lnSpc>
              <a:buFont typeface="Wingdings" panose="05000000000000000000" pitchFamily="2" charset="2"/>
              <a:buNone/>
            </a:pPr>
            <a:r>
              <a:rPr lang="zh-CN" altLang="en-US" sz="1600" dirty="0">
                <a:latin typeface="Calibri" panose="020F0502020204030204" charset="0"/>
                <a:ea typeface="微软雅黑" panose="020B0503020204020204" pitchFamily="34" charset="-122"/>
              </a:rPr>
              <a:t>③</a:t>
            </a:r>
            <a:r>
              <a:rPr lang="en-US" altLang="zh-CN" sz="1600" dirty="0">
                <a:latin typeface="Calibri" panose="020F0502020204030204" charset="0"/>
                <a:ea typeface="微软雅黑" panose="020B0503020204020204" pitchFamily="34" charset="-122"/>
              </a:rPr>
              <a:t> </a:t>
            </a:r>
            <a:r>
              <a:rPr lang="zh-CN" altLang="en-US" sz="1600" dirty="0">
                <a:latin typeface="+mj-lt"/>
                <a:ea typeface="微软雅黑" panose="020B0503020204020204" pitchFamily="34" charset="-122"/>
              </a:rPr>
              <a:t>并行生成器以所有检测到的实体头为初始序列，通过自适应</a:t>
            </a:r>
            <a:r>
              <a:rPr lang="en-US" altLang="zh-CN" sz="1600" dirty="0">
                <a:latin typeface="+mj-lt"/>
                <a:ea typeface="微软雅黑" panose="020B0503020204020204" pitchFamily="34" charset="-122"/>
              </a:rPr>
              <a:t>Beam Search</a:t>
            </a:r>
            <a:r>
              <a:rPr lang="zh-CN" altLang="en-US" sz="1600" dirty="0">
                <a:latin typeface="+mj-lt"/>
                <a:ea typeface="微软雅黑" panose="020B0503020204020204" pitchFamily="34" charset="-122"/>
              </a:rPr>
              <a:t>生成得到目标实体</a:t>
            </a:r>
            <a:endParaRPr lang="en-US" altLang="zh-CN" sz="1600" dirty="0">
              <a:latin typeface="+mj-lt"/>
              <a:ea typeface="微软雅黑" panose="020B0503020204020204" pitchFamily="34" charset="-122"/>
            </a:endParaRPr>
          </a:p>
          <a:p>
            <a:pPr indent="0">
              <a:lnSpc>
                <a:spcPct val="125000"/>
              </a:lnSpc>
              <a:buFont typeface="Wingdings" panose="05000000000000000000" pitchFamily="2" charset="2"/>
              <a:buNone/>
            </a:pPr>
            <a:r>
              <a:rPr lang="en-US" altLang="zh-CN" sz="1600" dirty="0">
                <a:latin typeface="+mj-lt"/>
                <a:ea typeface="微软雅黑" panose="020B0503020204020204" pitchFamily="34" charset="-122"/>
              </a:rPr>
              <a:t>     </a:t>
            </a:r>
            <a:r>
              <a:rPr lang="zh-CN" altLang="en-US" sz="1600" dirty="0">
                <a:latin typeface="+mj-lt"/>
                <a:ea typeface="微软雅黑" panose="020B0503020204020204" pitchFamily="34" charset="-122"/>
              </a:rPr>
              <a:t>集合</a:t>
            </a:r>
            <a:endParaRPr lang="en-US" altLang="zh-CN" sz="1600" dirty="0">
              <a:latin typeface="+mj-lt"/>
              <a:ea typeface="微软雅黑" panose="020B0503020204020204" pitchFamily="34"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zh-CN" altLang="en-US" sz="3200" b="1" kern="0" dirty="0">
                <a:ea typeface="微软雅黑" panose="020B0503020204020204" pitchFamily="34" charset="-122"/>
                <a:cs typeface="Arial" panose="020B0604020202020204" pitchFamily="34" charset="0"/>
                <a:sym typeface="+mn-ea"/>
              </a:rPr>
              <a:t>基于</a:t>
            </a:r>
            <a:r>
              <a:rPr lang="en-US" altLang="zh-CN" sz="3200" b="1" kern="0" dirty="0" err="1">
                <a:ea typeface="微软雅黑" panose="020B0503020204020204" pitchFamily="34" charset="-122"/>
                <a:cs typeface="Arial" panose="020B0604020202020204" pitchFamily="34" charset="0"/>
                <a:sym typeface="+mn-ea"/>
              </a:rPr>
              <a:t>BiSPN</a:t>
            </a:r>
            <a:r>
              <a:rPr lang="zh-CN" altLang="en-US" sz="3200" b="1" kern="0" dirty="0">
                <a:ea typeface="微软雅黑" panose="020B0503020204020204" pitchFamily="34" charset="-122"/>
                <a:cs typeface="Arial" panose="020B0604020202020204" pitchFamily="34" charset="0"/>
                <a:sym typeface="+mn-ea"/>
              </a:rPr>
              <a:t>和自回归生成的决策树抽取模型</a:t>
            </a:r>
          </a:p>
        </p:txBody>
      </p:sp>
      <p:sp>
        <p:nvSpPr>
          <p:cNvPr id="3" name="文本框 2">
            <a:extLst>
              <a:ext uri="{FF2B5EF4-FFF2-40B4-BE49-F238E27FC236}">
                <a16:creationId xmlns:a16="http://schemas.microsoft.com/office/drawing/2014/main" id="{DA733CA1-EFB7-3FB0-48CB-DE3169255AE8}"/>
              </a:ext>
            </a:extLst>
          </p:cNvPr>
          <p:cNvSpPr txBox="1"/>
          <p:nvPr/>
        </p:nvSpPr>
        <p:spPr>
          <a:xfrm>
            <a:off x="396000" y="900000"/>
            <a:ext cx="4739851" cy="400110"/>
          </a:xfrm>
          <a:prstGeom prst="rect">
            <a:avLst/>
          </a:prstGeom>
          <a:noFill/>
        </p:spPr>
        <p:txBody>
          <a:bodyPr wrap="square">
            <a:spAutoFit/>
          </a:bodyPr>
          <a:lstStyle/>
          <a:p>
            <a:pPr marL="342900" indent="-342900">
              <a:spcAft>
                <a:spcPts val="600"/>
              </a:spcAft>
              <a:buFont typeface="Wingdings" panose="05000000000000000000" pitchFamily="2" charset="2"/>
              <a:buChar char="p"/>
            </a:pPr>
            <a:r>
              <a:rPr lang="zh-CN" altLang="en-US" sz="2000" b="1" dirty="0">
                <a:effectLst/>
                <a:ea typeface="黑体" panose="02010609060101010101" pitchFamily="49" charset="-122"/>
              </a:rPr>
              <a:t>训练样本构建（决策树序列化）</a:t>
            </a:r>
            <a:endParaRPr lang="en-US" altLang="zh-CN" sz="2000" dirty="0"/>
          </a:p>
        </p:txBody>
      </p:sp>
      <p:pic>
        <p:nvPicPr>
          <p:cNvPr id="4" name="图片 3">
            <a:extLst>
              <a:ext uri="{FF2B5EF4-FFF2-40B4-BE49-F238E27FC236}">
                <a16:creationId xmlns:a16="http://schemas.microsoft.com/office/drawing/2014/main" id="{329B8639-D637-26D7-8B5B-ABA5A17A9010}"/>
              </a:ext>
            </a:extLst>
          </p:cNvPr>
          <p:cNvPicPr>
            <a:picLocks noChangeAspect="1"/>
          </p:cNvPicPr>
          <p:nvPr/>
        </p:nvPicPr>
        <p:blipFill>
          <a:blip r:embed="rId3"/>
          <a:stretch>
            <a:fillRect/>
          </a:stretch>
        </p:blipFill>
        <p:spPr>
          <a:xfrm>
            <a:off x="941627" y="1291763"/>
            <a:ext cx="4194224" cy="4428000"/>
          </a:xfrm>
          <a:prstGeom prst="rect">
            <a:avLst/>
          </a:prstGeom>
        </p:spPr>
      </p:pic>
    </p:spTree>
    <p:extLst>
      <p:ext uri="{BB962C8B-B14F-4D97-AF65-F5344CB8AC3E}">
        <p14:creationId xmlns:p14="http://schemas.microsoft.com/office/powerpoint/2010/main" val="335985204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zh-CN" altLang="en-US" sz="3200" b="1" kern="0" dirty="0">
                <a:ea typeface="微软雅黑" panose="020B0503020204020204" pitchFamily="34" charset="-122"/>
                <a:cs typeface="Arial" panose="020B0604020202020204" pitchFamily="34" charset="0"/>
                <a:sym typeface="+mn-ea"/>
              </a:rPr>
              <a:t>基于</a:t>
            </a:r>
            <a:r>
              <a:rPr lang="en-US" altLang="zh-CN" sz="3200" b="1" kern="0" dirty="0" err="1">
                <a:ea typeface="微软雅黑" panose="020B0503020204020204" pitchFamily="34" charset="-122"/>
                <a:cs typeface="Arial" panose="020B0604020202020204" pitchFamily="34" charset="0"/>
                <a:sym typeface="+mn-ea"/>
              </a:rPr>
              <a:t>BiSPN</a:t>
            </a:r>
            <a:r>
              <a:rPr lang="zh-CN" altLang="en-US" sz="3200" b="1" kern="0" dirty="0">
                <a:ea typeface="微软雅黑" panose="020B0503020204020204" pitchFamily="34" charset="-122"/>
                <a:cs typeface="Arial" panose="020B0604020202020204" pitchFamily="34" charset="0"/>
                <a:sym typeface="+mn-ea"/>
              </a:rPr>
              <a:t>和自回归生成的决策树抽取模型</a:t>
            </a:r>
          </a:p>
        </p:txBody>
      </p:sp>
      <p:sp>
        <p:nvSpPr>
          <p:cNvPr id="3" name="文本框 2">
            <a:extLst>
              <a:ext uri="{FF2B5EF4-FFF2-40B4-BE49-F238E27FC236}">
                <a16:creationId xmlns:a16="http://schemas.microsoft.com/office/drawing/2014/main" id="{DA733CA1-EFB7-3FB0-48CB-DE3169255AE8}"/>
              </a:ext>
            </a:extLst>
          </p:cNvPr>
          <p:cNvSpPr txBox="1"/>
          <p:nvPr/>
        </p:nvSpPr>
        <p:spPr>
          <a:xfrm>
            <a:off x="395536" y="900000"/>
            <a:ext cx="3155675" cy="396000"/>
          </a:xfrm>
          <a:prstGeom prst="rect">
            <a:avLst/>
          </a:prstGeom>
          <a:noFill/>
        </p:spPr>
        <p:txBody>
          <a:bodyPr wrap="square">
            <a:spAutoFit/>
          </a:bodyPr>
          <a:lstStyle/>
          <a:p>
            <a:pPr marL="342900" indent="-342900">
              <a:spcAft>
                <a:spcPts val="600"/>
              </a:spcAft>
              <a:buFont typeface="Wingdings" panose="05000000000000000000" pitchFamily="2" charset="2"/>
              <a:buChar char="p"/>
            </a:pPr>
            <a:r>
              <a:rPr lang="zh-CN" altLang="en-US" sz="2000" b="1" dirty="0">
                <a:ea typeface="黑体" panose="02010609060101010101" pitchFamily="49" charset="-122"/>
              </a:rPr>
              <a:t>模型整体框架</a:t>
            </a:r>
            <a:endParaRPr lang="en-US" altLang="zh-CN" sz="2000" dirty="0"/>
          </a:p>
        </p:txBody>
      </p:sp>
      <p:sp>
        <p:nvSpPr>
          <p:cNvPr id="4" name="文本框 3">
            <a:extLst>
              <a:ext uri="{FF2B5EF4-FFF2-40B4-BE49-F238E27FC236}">
                <a16:creationId xmlns:a16="http://schemas.microsoft.com/office/drawing/2014/main" id="{1025537C-39B9-7099-6D30-6B63FAB1D07C}"/>
              </a:ext>
            </a:extLst>
          </p:cNvPr>
          <p:cNvSpPr txBox="1"/>
          <p:nvPr>
            <p:custDataLst>
              <p:tags r:id="rId1"/>
            </p:custDataLst>
          </p:nvPr>
        </p:nvSpPr>
        <p:spPr>
          <a:xfrm>
            <a:off x="827584" y="5038948"/>
            <a:ext cx="7488832" cy="376129"/>
          </a:xfrm>
          <a:prstGeom prst="rect">
            <a:avLst/>
          </a:prstGeom>
          <a:noFill/>
        </p:spPr>
        <p:txBody>
          <a:bodyPr wrap="square" rtlCol="0" anchor="t">
            <a:spAutoFit/>
          </a:bodyPr>
          <a:lstStyle/>
          <a:p>
            <a:pPr indent="0">
              <a:lnSpc>
                <a:spcPct val="125000"/>
              </a:lnSpc>
              <a:spcAft>
                <a:spcPts val="600"/>
              </a:spcAft>
              <a:buFont typeface="Wingdings" panose="05000000000000000000" pitchFamily="2" charset="2"/>
              <a:buNone/>
            </a:pPr>
            <a:r>
              <a:rPr lang="zh-CN" sz="1600" b="1" dirty="0">
                <a:latin typeface="Calibri" panose="020F0502020204030204" charset="0"/>
                <a:ea typeface="微软雅黑" panose="020B0503020204020204" pitchFamily="34" charset="-122"/>
                <a:sym typeface="+mn-ea"/>
              </a:rPr>
              <a:t>以</a:t>
            </a:r>
            <a:r>
              <a:rPr lang="en-US" altLang="zh-CN" sz="1600" b="1" dirty="0" err="1">
                <a:latin typeface="Calibri" panose="020F0502020204030204" charset="0"/>
                <a:ea typeface="微软雅黑" panose="020B0503020204020204" pitchFamily="34" charset="-122"/>
                <a:sym typeface="+mn-ea"/>
              </a:rPr>
              <a:t>BiSPN</a:t>
            </a:r>
            <a:r>
              <a:rPr lang="zh-CN" altLang="en-US" sz="1600" b="1" dirty="0">
                <a:latin typeface="Calibri" panose="020F0502020204030204" charset="0"/>
                <a:ea typeface="微软雅黑" panose="020B0503020204020204" pitchFamily="34" charset="-122"/>
                <a:sym typeface="+mn-ea"/>
              </a:rPr>
              <a:t>为模型骨架，设计实体和关系集合生成器，在此基础上进一步生成决策树。</a:t>
            </a:r>
          </a:p>
        </p:txBody>
      </p:sp>
      <p:pic>
        <p:nvPicPr>
          <p:cNvPr id="7" name="图片 6">
            <a:extLst>
              <a:ext uri="{FF2B5EF4-FFF2-40B4-BE49-F238E27FC236}">
                <a16:creationId xmlns:a16="http://schemas.microsoft.com/office/drawing/2014/main" id="{7F8FF6B4-5693-E897-1EBA-85BED816C119}"/>
              </a:ext>
            </a:extLst>
          </p:cNvPr>
          <p:cNvPicPr>
            <a:picLocks noChangeAspect="1"/>
          </p:cNvPicPr>
          <p:nvPr/>
        </p:nvPicPr>
        <p:blipFill>
          <a:blip r:embed="rId4"/>
          <a:stretch>
            <a:fillRect/>
          </a:stretch>
        </p:blipFill>
        <p:spPr>
          <a:xfrm>
            <a:off x="935596" y="1203697"/>
            <a:ext cx="7272808" cy="3835251"/>
          </a:xfrm>
          <a:prstGeom prst="rect">
            <a:avLst/>
          </a:prstGeom>
        </p:spPr>
      </p:pic>
    </p:spTree>
    <p:extLst>
      <p:ext uri="{BB962C8B-B14F-4D97-AF65-F5344CB8AC3E}">
        <p14:creationId xmlns:p14="http://schemas.microsoft.com/office/powerpoint/2010/main" val="62944949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zh-CN" altLang="en-US" sz="3200" b="1" kern="0" dirty="0">
                <a:ea typeface="微软雅黑" panose="020B0503020204020204" pitchFamily="34" charset="-122"/>
                <a:cs typeface="Arial" panose="020B0604020202020204" pitchFamily="34" charset="0"/>
                <a:sym typeface="+mn-ea"/>
              </a:rPr>
              <a:t>基于</a:t>
            </a:r>
            <a:r>
              <a:rPr lang="en-US" altLang="zh-CN" sz="3200" b="1" kern="0" dirty="0" err="1">
                <a:ea typeface="微软雅黑" panose="020B0503020204020204" pitchFamily="34" charset="-122"/>
                <a:cs typeface="Arial" panose="020B0604020202020204" pitchFamily="34" charset="0"/>
                <a:sym typeface="+mn-ea"/>
              </a:rPr>
              <a:t>BiSPN</a:t>
            </a:r>
            <a:r>
              <a:rPr lang="zh-CN" altLang="en-US" sz="3200" b="1" kern="0" dirty="0">
                <a:ea typeface="微软雅黑" panose="020B0503020204020204" pitchFamily="34" charset="-122"/>
                <a:cs typeface="Arial" panose="020B0604020202020204" pitchFamily="34" charset="0"/>
                <a:sym typeface="+mn-ea"/>
              </a:rPr>
              <a:t>和自回归生成的决策树抽取模型</a:t>
            </a:r>
          </a:p>
        </p:txBody>
      </p:sp>
      <p:sp>
        <p:nvSpPr>
          <p:cNvPr id="3" name="文本框 2">
            <a:extLst>
              <a:ext uri="{FF2B5EF4-FFF2-40B4-BE49-F238E27FC236}">
                <a16:creationId xmlns:a16="http://schemas.microsoft.com/office/drawing/2014/main" id="{DA733CA1-EFB7-3FB0-48CB-DE3169255AE8}"/>
              </a:ext>
            </a:extLst>
          </p:cNvPr>
          <p:cNvSpPr txBox="1"/>
          <p:nvPr/>
        </p:nvSpPr>
        <p:spPr>
          <a:xfrm>
            <a:off x="395536" y="936000"/>
            <a:ext cx="3155675" cy="400110"/>
          </a:xfrm>
          <a:prstGeom prst="rect">
            <a:avLst/>
          </a:prstGeom>
          <a:noFill/>
        </p:spPr>
        <p:txBody>
          <a:bodyPr wrap="square">
            <a:spAutoFit/>
          </a:bodyPr>
          <a:lstStyle/>
          <a:p>
            <a:pPr marL="342900" indent="-342900">
              <a:spcAft>
                <a:spcPts val="600"/>
              </a:spcAft>
              <a:buFont typeface="Wingdings" panose="05000000000000000000" pitchFamily="2" charset="2"/>
              <a:buChar char="p"/>
            </a:pPr>
            <a:r>
              <a:rPr lang="en-US" altLang="zh-CN" sz="2000" b="1" dirty="0">
                <a:ea typeface="黑体" panose="02010609060101010101" pitchFamily="49" charset="-122"/>
              </a:rPr>
              <a:t>关系级语境</a:t>
            </a:r>
          </a:p>
        </p:txBody>
      </p:sp>
      <p:sp>
        <p:nvSpPr>
          <p:cNvPr id="4" name="文本框 3">
            <a:extLst>
              <a:ext uri="{FF2B5EF4-FFF2-40B4-BE49-F238E27FC236}">
                <a16:creationId xmlns:a16="http://schemas.microsoft.com/office/drawing/2014/main" id="{1025537C-39B9-7099-6D30-6B63FAB1D07C}"/>
              </a:ext>
            </a:extLst>
          </p:cNvPr>
          <p:cNvSpPr txBox="1"/>
          <p:nvPr>
            <p:custDataLst>
              <p:tags r:id="rId1"/>
            </p:custDataLst>
          </p:nvPr>
        </p:nvSpPr>
        <p:spPr>
          <a:xfrm>
            <a:off x="683568" y="1368000"/>
            <a:ext cx="7488832" cy="1100942"/>
          </a:xfrm>
          <a:prstGeom prst="rect">
            <a:avLst/>
          </a:prstGeom>
          <a:noFill/>
        </p:spPr>
        <p:txBody>
          <a:bodyPr wrap="square" rtlCol="0" anchor="t">
            <a:spAutoFit/>
          </a:bodyPr>
          <a:lstStyle/>
          <a:p>
            <a:pPr indent="0">
              <a:lnSpc>
                <a:spcPts val="2700"/>
              </a:lnSpc>
              <a:spcAft>
                <a:spcPts val="1200"/>
              </a:spcAft>
              <a:buFont typeface="Wingdings" panose="05000000000000000000" pitchFamily="2" charset="2"/>
              <a:buNone/>
            </a:pPr>
            <a:r>
              <a:rPr lang="zh-CN" altLang="en-US" dirty="0">
                <a:latin typeface="Calibri" panose="020F0502020204030204" charset="0"/>
                <a:ea typeface="微软雅黑" panose="020B0503020204020204" pitchFamily="34" charset="-122"/>
              </a:rPr>
              <a:t>将</a:t>
            </a:r>
            <a:r>
              <a:rPr lang="zh-CN" altLang="zh-CN" dirty="0">
                <a:latin typeface="Calibri" panose="020F0502020204030204" charset="0"/>
                <a:ea typeface="微软雅黑" panose="020B0503020204020204" pitchFamily="34" charset="-122"/>
              </a:rPr>
              <a:t>生成的三元组集合作为额外的解码语境，以解决</a:t>
            </a:r>
            <a:r>
              <a:rPr lang="zh-CN" altLang="zh-CN" b="1" dirty="0">
                <a:latin typeface="Calibri" panose="020F0502020204030204" charset="0"/>
                <a:ea typeface="微软雅黑" panose="020B0503020204020204" pitchFamily="34" charset="-122"/>
              </a:rPr>
              <a:t>生成的决策树序列中三元组覆盖率低的问题</a:t>
            </a:r>
            <a:r>
              <a:rPr lang="zh-CN" altLang="en-US" dirty="0">
                <a:latin typeface="Calibri" panose="020F0502020204030204" charset="0"/>
                <a:ea typeface="微软雅黑" panose="020B0503020204020204" pitchFamily="34" charset="-122"/>
              </a:rPr>
              <a:t>。具体做法是</a:t>
            </a:r>
            <a:r>
              <a:rPr lang="zh-CN" altLang="zh-CN" dirty="0">
                <a:latin typeface="Calibri" panose="020F0502020204030204" charset="0"/>
                <a:ea typeface="微软雅黑" panose="020B0503020204020204" pitchFamily="34" charset="-122"/>
              </a:rPr>
              <a:t>把文本编码表示和三元组</a:t>
            </a:r>
            <a:r>
              <a:rPr lang="en-US" altLang="zh-CN" dirty="0">
                <a:latin typeface="Calibri" panose="020F0502020204030204" charset="0"/>
                <a:ea typeface="微软雅黑" panose="020B0503020204020204" pitchFamily="34" charset="-122"/>
              </a:rPr>
              <a:t>Queries</a:t>
            </a:r>
            <a:r>
              <a:rPr lang="zh-CN" altLang="zh-CN" dirty="0">
                <a:latin typeface="Calibri" panose="020F0502020204030204" charset="0"/>
                <a:ea typeface="微软雅黑" panose="020B0503020204020204" pitchFamily="34" charset="-122"/>
              </a:rPr>
              <a:t>表示在序列维度上拼接后一起作为解码语境</a:t>
            </a:r>
            <a:r>
              <a:rPr lang="zh-CN" altLang="en-US" dirty="0">
                <a:latin typeface="Calibri" panose="020F0502020204030204" charset="0"/>
                <a:ea typeface="微软雅黑" panose="020B0503020204020204" pitchFamily="34" charset="-122"/>
              </a:rPr>
              <a:t>，输入</a:t>
            </a:r>
            <a:r>
              <a:rPr lang="zh-CN" altLang="zh-CN" dirty="0">
                <a:latin typeface="Calibri" panose="020F0502020204030204" charset="0"/>
                <a:ea typeface="微软雅黑" panose="020B0503020204020204" pitchFamily="34" charset="-122"/>
              </a:rPr>
              <a:t>到</a:t>
            </a:r>
            <a:r>
              <a:rPr lang="zh-CN" altLang="en-US" dirty="0">
                <a:latin typeface="Calibri" panose="020F0502020204030204" charset="0"/>
                <a:ea typeface="微软雅黑" panose="020B0503020204020204" pitchFamily="34" charset="-122"/>
              </a:rPr>
              <a:t>自回归解码器中。</a:t>
            </a:r>
            <a:endParaRPr lang="zh-CN" altLang="en-US" dirty="0">
              <a:latin typeface="Calibri" panose="020F0502020204030204" charset="0"/>
              <a:ea typeface="微软雅黑" panose="020B0503020204020204" pitchFamily="34" charset="-122"/>
              <a:sym typeface="+mn-ea"/>
            </a:endParaRPr>
          </a:p>
        </p:txBody>
      </p:sp>
      <p:sp>
        <p:nvSpPr>
          <p:cNvPr id="8" name="文本框 7">
            <a:extLst>
              <a:ext uri="{FF2B5EF4-FFF2-40B4-BE49-F238E27FC236}">
                <a16:creationId xmlns:a16="http://schemas.microsoft.com/office/drawing/2014/main" id="{BDFB582D-645F-908C-A20E-4B004787649B}"/>
              </a:ext>
            </a:extLst>
          </p:cNvPr>
          <p:cNvSpPr txBox="1"/>
          <p:nvPr/>
        </p:nvSpPr>
        <p:spPr>
          <a:xfrm>
            <a:off x="395536" y="2809813"/>
            <a:ext cx="3155675" cy="400110"/>
          </a:xfrm>
          <a:prstGeom prst="rect">
            <a:avLst/>
          </a:prstGeom>
          <a:noFill/>
        </p:spPr>
        <p:txBody>
          <a:bodyPr wrap="square">
            <a:spAutoFit/>
          </a:bodyPr>
          <a:lstStyle/>
          <a:p>
            <a:pPr marL="342900" indent="-342900">
              <a:spcAft>
                <a:spcPts val="600"/>
              </a:spcAft>
              <a:buFont typeface="Wingdings" panose="05000000000000000000" pitchFamily="2" charset="2"/>
              <a:buChar char="p"/>
            </a:pPr>
            <a:r>
              <a:rPr lang="zh-CN" altLang="en-US" sz="2000" b="1" dirty="0">
                <a:ea typeface="黑体" panose="02010609060101010101" pitchFamily="49" charset="-122"/>
              </a:rPr>
              <a:t>调和三元组表示</a:t>
            </a:r>
            <a:endParaRPr lang="en-US" altLang="zh-CN" sz="2000" b="1" dirty="0">
              <a:ea typeface="黑体" panose="02010609060101010101" pitchFamily="49" charset="-122"/>
            </a:endParaRPr>
          </a:p>
        </p:txBody>
      </p:sp>
      <p:sp>
        <p:nvSpPr>
          <p:cNvPr id="9" name="文本框 8">
            <a:extLst>
              <a:ext uri="{FF2B5EF4-FFF2-40B4-BE49-F238E27FC236}">
                <a16:creationId xmlns:a16="http://schemas.microsoft.com/office/drawing/2014/main" id="{FF6C238E-C807-6471-1C2B-A00991F019B5}"/>
              </a:ext>
            </a:extLst>
          </p:cNvPr>
          <p:cNvSpPr txBox="1"/>
          <p:nvPr>
            <p:custDataLst>
              <p:tags r:id="rId2"/>
            </p:custDataLst>
          </p:nvPr>
        </p:nvSpPr>
        <p:spPr>
          <a:xfrm>
            <a:off x="683568" y="3219921"/>
            <a:ext cx="7704856" cy="1447191"/>
          </a:xfrm>
          <a:prstGeom prst="rect">
            <a:avLst/>
          </a:prstGeom>
          <a:noFill/>
        </p:spPr>
        <p:txBody>
          <a:bodyPr wrap="square" rtlCol="0" anchor="t">
            <a:spAutoFit/>
          </a:bodyPr>
          <a:lstStyle/>
          <a:p>
            <a:pPr indent="0">
              <a:lnSpc>
                <a:spcPct val="125000"/>
              </a:lnSpc>
              <a:spcAft>
                <a:spcPts val="600"/>
              </a:spcAft>
              <a:buFont typeface="Wingdings" panose="05000000000000000000" pitchFamily="2" charset="2"/>
              <a:buNone/>
            </a:pPr>
            <a:r>
              <a:rPr lang="zh-CN" altLang="zh-CN" dirty="0">
                <a:latin typeface="Calibri" panose="020F0502020204030204" charset="0"/>
                <a:ea typeface="微软雅黑" panose="020B0503020204020204" pitchFamily="34" charset="-122"/>
              </a:rPr>
              <a:t>针对生成序列中的自然语言词汇（比如：若、则、否则）和三元组</a:t>
            </a:r>
            <a:r>
              <a:rPr lang="en-US" altLang="zh-CN" dirty="0">
                <a:latin typeface="Calibri" panose="020F0502020204030204" charset="0"/>
                <a:ea typeface="微软雅黑" panose="020B0503020204020204" pitchFamily="34" charset="-122"/>
              </a:rPr>
              <a:t>Queries</a:t>
            </a:r>
            <a:r>
              <a:rPr lang="zh-CN" altLang="zh-CN" dirty="0">
                <a:latin typeface="Calibri" panose="020F0502020204030204" charset="0"/>
                <a:ea typeface="微软雅黑" panose="020B0503020204020204" pitchFamily="34" charset="-122"/>
              </a:rPr>
              <a:t>表示的</a:t>
            </a:r>
            <a:r>
              <a:rPr lang="zh-CN" altLang="zh-CN" b="1" dirty="0">
                <a:latin typeface="Calibri" panose="020F0502020204030204" charset="0"/>
                <a:ea typeface="微软雅黑" panose="020B0503020204020204" pitchFamily="34" charset="-122"/>
              </a:rPr>
              <a:t>语义空间可能不一致，导致预训练语言模型的潜力无法充分发挥的问题</a:t>
            </a:r>
            <a:r>
              <a:rPr lang="zh-CN" altLang="zh-CN" dirty="0">
                <a:latin typeface="Calibri" panose="020F0502020204030204" charset="0"/>
                <a:ea typeface="微软雅黑" panose="020B0503020204020204" pitchFamily="34" charset="-122"/>
              </a:rPr>
              <a:t>，尝试从文本编码表示中提取三元组表示，和三元组</a:t>
            </a:r>
            <a:r>
              <a:rPr lang="en-US" altLang="zh-CN" dirty="0">
                <a:latin typeface="Calibri" panose="020F0502020204030204" charset="0"/>
                <a:ea typeface="微软雅黑" panose="020B0503020204020204" pitchFamily="34" charset="-122"/>
              </a:rPr>
              <a:t>Queries</a:t>
            </a:r>
            <a:r>
              <a:rPr lang="zh-CN" altLang="zh-CN" dirty="0">
                <a:latin typeface="Calibri" panose="020F0502020204030204" charset="0"/>
                <a:ea typeface="微软雅黑" panose="020B0503020204020204" pitchFamily="34" charset="-122"/>
              </a:rPr>
              <a:t>表示进行融合，作为调和后的三元组表示。</a:t>
            </a:r>
            <a:endParaRPr lang="zh-CN" altLang="en-US" dirty="0">
              <a:latin typeface="Calibri" panose="020F0502020204030204" charset="0"/>
              <a:ea typeface="微软雅黑" panose="020B0503020204020204" pitchFamily="34" charset="-122"/>
              <a:sym typeface="+mn-ea"/>
            </a:endParaRPr>
          </a:p>
        </p:txBody>
      </p:sp>
    </p:spTree>
    <p:extLst>
      <p:ext uri="{BB962C8B-B14F-4D97-AF65-F5344CB8AC3E}">
        <p14:creationId xmlns:p14="http://schemas.microsoft.com/office/powerpoint/2010/main" val="4280556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zh-CN" altLang="en-US" sz="3200" b="1" kern="0" dirty="0">
                <a:ea typeface="微软雅黑" panose="020B0503020204020204" pitchFamily="34" charset="-122"/>
                <a:cs typeface="Arial" panose="020B0604020202020204" pitchFamily="34" charset="0"/>
                <a:sym typeface="+mn-ea"/>
              </a:rPr>
              <a:t>基于</a:t>
            </a:r>
            <a:r>
              <a:rPr lang="en-US" altLang="zh-CN" sz="3200" b="1" kern="0" dirty="0" err="1">
                <a:ea typeface="微软雅黑" panose="020B0503020204020204" pitchFamily="34" charset="-122"/>
                <a:cs typeface="Arial" panose="020B0604020202020204" pitchFamily="34" charset="0"/>
                <a:sym typeface="+mn-ea"/>
              </a:rPr>
              <a:t>BiSPN</a:t>
            </a:r>
            <a:r>
              <a:rPr lang="zh-CN" altLang="en-US" sz="3200" b="1" kern="0" dirty="0">
                <a:ea typeface="微软雅黑" panose="020B0503020204020204" pitchFamily="34" charset="-122"/>
                <a:cs typeface="Arial" panose="020B0604020202020204" pitchFamily="34" charset="0"/>
                <a:sym typeface="+mn-ea"/>
              </a:rPr>
              <a:t>和自回归生成的决策树抽取模型</a:t>
            </a:r>
          </a:p>
        </p:txBody>
      </p:sp>
      <p:sp>
        <p:nvSpPr>
          <p:cNvPr id="3" name="文本框 2">
            <a:extLst>
              <a:ext uri="{FF2B5EF4-FFF2-40B4-BE49-F238E27FC236}">
                <a16:creationId xmlns:a16="http://schemas.microsoft.com/office/drawing/2014/main" id="{DA733CA1-EFB7-3FB0-48CB-DE3169255AE8}"/>
              </a:ext>
            </a:extLst>
          </p:cNvPr>
          <p:cNvSpPr txBox="1"/>
          <p:nvPr/>
        </p:nvSpPr>
        <p:spPr>
          <a:xfrm>
            <a:off x="395536" y="900000"/>
            <a:ext cx="3155675" cy="400110"/>
          </a:xfrm>
          <a:prstGeom prst="rect">
            <a:avLst/>
          </a:prstGeom>
          <a:noFill/>
        </p:spPr>
        <p:txBody>
          <a:bodyPr wrap="square">
            <a:spAutoFit/>
          </a:bodyPr>
          <a:lstStyle/>
          <a:p>
            <a:pPr marL="342900" indent="-342900">
              <a:spcAft>
                <a:spcPts val="600"/>
              </a:spcAft>
              <a:buFont typeface="Wingdings" panose="05000000000000000000" pitchFamily="2" charset="2"/>
              <a:buChar char="p"/>
            </a:pPr>
            <a:r>
              <a:rPr lang="zh-CN" altLang="en-US" sz="2000" b="1" dirty="0">
                <a:ea typeface="黑体" panose="02010609060101010101" pitchFamily="49" charset="-122"/>
              </a:rPr>
              <a:t>实验结果</a:t>
            </a:r>
            <a:endParaRPr lang="en-US" altLang="zh-CN" sz="2000" dirty="0"/>
          </a:p>
        </p:txBody>
      </p:sp>
      <p:graphicFrame>
        <p:nvGraphicFramePr>
          <p:cNvPr id="5" name="表格 4">
            <a:extLst>
              <a:ext uri="{FF2B5EF4-FFF2-40B4-BE49-F238E27FC236}">
                <a16:creationId xmlns:a16="http://schemas.microsoft.com/office/drawing/2014/main" id="{08F899F7-9504-B01C-C23A-8E5244ACFCB2}"/>
              </a:ext>
            </a:extLst>
          </p:cNvPr>
          <p:cNvGraphicFramePr/>
          <p:nvPr>
            <p:custDataLst>
              <p:tags r:id="rId1"/>
            </p:custDataLst>
          </p:nvPr>
        </p:nvGraphicFramePr>
        <p:xfrm>
          <a:off x="395536" y="1438017"/>
          <a:ext cx="5832647" cy="3381745"/>
        </p:xfrm>
        <a:graphic>
          <a:graphicData uri="http://schemas.openxmlformats.org/drawingml/2006/table">
            <a:tbl>
              <a:tblPr/>
              <a:tblGrid>
                <a:gridCol w="1943673">
                  <a:extLst>
                    <a:ext uri="{9D8B030D-6E8A-4147-A177-3AD203B41FA5}">
                      <a16:colId xmlns:a16="http://schemas.microsoft.com/office/drawing/2014/main" val="20000"/>
                    </a:ext>
                  </a:extLst>
                </a:gridCol>
                <a:gridCol w="973464">
                  <a:extLst>
                    <a:ext uri="{9D8B030D-6E8A-4147-A177-3AD203B41FA5}">
                      <a16:colId xmlns:a16="http://schemas.microsoft.com/office/drawing/2014/main" val="20001"/>
                    </a:ext>
                  </a:extLst>
                </a:gridCol>
                <a:gridCol w="971837">
                  <a:extLst>
                    <a:ext uri="{9D8B030D-6E8A-4147-A177-3AD203B41FA5}">
                      <a16:colId xmlns:a16="http://schemas.microsoft.com/office/drawing/2014/main" val="20002"/>
                    </a:ext>
                  </a:extLst>
                </a:gridCol>
                <a:gridCol w="971836">
                  <a:extLst>
                    <a:ext uri="{9D8B030D-6E8A-4147-A177-3AD203B41FA5}">
                      <a16:colId xmlns:a16="http://schemas.microsoft.com/office/drawing/2014/main" val="20003"/>
                    </a:ext>
                  </a:extLst>
                </a:gridCol>
                <a:gridCol w="971837">
                  <a:extLst>
                    <a:ext uri="{9D8B030D-6E8A-4147-A177-3AD203B41FA5}">
                      <a16:colId xmlns:a16="http://schemas.microsoft.com/office/drawing/2014/main" val="20004"/>
                    </a:ext>
                  </a:extLst>
                </a:gridCol>
              </a:tblGrid>
              <a:tr h="225450">
                <a:tc>
                  <a:txBody>
                    <a:bodyPr/>
                    <a:lstStyle/>
                    <a:p>
                      <a:pPr indent="0">
                        <a:buNone/>
                      </a:pP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T</a:t>
                      </a:r>
                      <a:r>
                        <a:rPr lang="en-US" sz="1400" b="0">
                          <a:latin typeface="Times New Roman" panose="02020603050405020304" pitchFamily="18" charset="0"/>
                          <a:cs typeface="Times New Roman" panose="02020603050405020304" pitchFamily="18" charset="0"/>
                        </a:rPr>
                        <a:t>riple F1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N</a:t>
                      </a:r>
                      <a:r>
                        <a:rPr lang="en-US" sz="1400" b="0">
                          <a:latin typeface="Times New Roman" panose="02020603050405020304" pitchFamily="18" charset="0"/>
                          <a:cs typeface="Times New Roman" panose="02020603050405020304" pitchFamily="18" charset="0"/>
                        </a:rPr>
                        <a:t>ode F1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P</a:t>
                      </a:r>
                      <a:r>
                        <a:rPr lang="en-US" sz="1400" b="0">
                          <a:latin typeface="Times New Roman" panose="02020603050405020304" pitchFamily="18" charset="0"/>
                          <a:cs typeface="Times New Roman" panose="02020603050405020304" pitchFamily="18" charset="0"/>
                        </a:rPr>
                        <a:t>ath F1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T</a:t>
                      </a:r>
                      <a:r>
                        <a:rPr lang="en-US" sz="1400" b="0">
                          <a:latin typeface="Times New Roman" panose="02020603050405020304" pitchFamily="18" charset="0"/>
                          <a:cs typeface="Times New Roman" panose="02020603050405020304" pitchFamily="18" charset="0"/>
                        </a:rPr>
                        <a:t>ree Acc</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5450">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CHIP2022 评测第一名</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en-US" sz="1400" b="0" kern="1200" dirty="0">
                          <a:solidFill>
                            <a:schemeClr val="tx1"/>
                          </a:solidFill>
                          <a:latin typeface="宋体" panose="02010600030101010101" pitchFamily="2" charset="-122"/>
                          <a:ea typeface="宋体" panose="02010600030101010101" pitchFamily="2" charset="-122"/>
                          <a:cs typeface="Times New Roman" panose="02020603050405020304" pitchFamily="18" charset="0"/>
                        </a:rPr>
                        <a:t>4.39</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8</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5.31</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en-US" sz="1400" b="0" kern="1200" dirty="0">
                          <a:solidFill>
                            <a:schemeClr val="tx1"/>
                          </a:solidFill>
                          <a:latin typeface="宋体" panose="02010600030101010101" pitchFamily="2" charset="-122"/>
                          <a:ea typeface="宋体" panose="02010600030101010101" pitchFamily="2" charset="-122"/>
                          <a:cs typeface="Times New Roman" panose="02020603050405020304" pitchFamily="18" charset="0"/>
                        </a:rPr>
                        <a:t>9.27</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762635" rtl="0" eaLnBrk="1" latinLnBrk="0" hangingPunct="1">
                        <a:buNone/>
                      </a:pPr>
                      <a:r>
                        <a:rPr 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en-US" sz="1400" b="0" kern="1200" dirty="0">
                          <a:solidFill>
                            <a:schemeClr val="tx1"/>
                          </a:solidFill>
                          <a:latin typeface="宋体" panose="02010600030101010101" pitchFamily="2" charset="-122"/>
                          <a:ea typeface="宋体" panose="02010600030101010101" pitchFamily="2" charset="-122"/>
                          <a:cs typeface="Times New Roman" panose="02020603050405020304" pitchFamily="18" charset="0"/>
                        </a:rPr>
                        <a:t>5.00</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5450">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B</a:t>
                      </a:r>
                      <a:r>
                        <a:rPr lang="en-US" sz="1400" b="0">
                          <a:latin typeface="Times New Roman" panose="02020603050405020304" pitchFamily="18" charset="0"/>
                          <a:cs typeface="Times New Roman" panose="02020603050405020304" pitchFamily="18" charset="0"/>
                        </a:rPr>
                        <a:t>iSPN+</a:t>
                      </a:r>
                      <a:r>
                        <a:rPr lang="en-US" sz="1400" b="0">
                          <a:latin typeface="宋体" panose="02010600030101010101" pitchFamily="2" charset="-122"/>
                          <a:ea typeface="宋体" panose="02010600030101010101" pitchFamily="2" charset="-122"/>
                          <a:cs typeface="宋体" panose="02010600030101010101" pitchFamily="2" charset="-122"/>
                        </a:rPr>
                        <a:t>自回归生成</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1.70</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8</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2.43</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5.09</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9.33</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5450">
                <a:tc>
                  <a:txBody>
                    <a:bodyPr/>
                    <a:lstStyle/>
                    <a:p>
                      <a:pPr indent="0">
                        <a:buNone/>
                      </a:pPr>
                      <a:r>
                        <a:rPr lang="en-US" sz="1400" b="0" dirty="0">
                          <a:latin typeface="宋体" panose="02010600030101010101" pitchFamily="2" charset="-122"/>
                          <a:ea typeface="宋体" panose="02010600030101010101" pitchFamily="2" charset="-122"/>
                          <a:cs typeface="宋体" panose="02010600030101010101" pitchFamily="2" charset="-122"/>
                        </a:rPr>
                        <a:t>+关系级语境</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3.13</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8</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4.90</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7.51</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4.50</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99">
                <a:tc>
                  <a:txBody>
                    <a:bodyPr/>
                    <a:lstStyle/>
                    <a:p>
                      <a:pPr indent="0">
                        <a:buNone/>
                      </a:pPr>
                      <a:r>
                        <a:rPr lang="en-US" sz="1400" b="0" dirty="0">
                          <a:latin typeface="宋体" panose="02010600030101010101" pitchFamily="2" charset="-122"/>
                          <a:ea typeface="宋体" panose="02010600030101010101" pitchFamily="2" charset="-122"/>
                          <a:cs typeface="宋体" panose="02010600030101010101" pitchFamily="2" charset="-122"/>
                        </a:rPr>
                        <a:t>+</a:t>
                      </a:r>
                      <a:r>
                        <a:rPr lang="en-US" sz="1400" b="0" dirty="0" err="1">
                          <a:latin typeface="宋体" panose="02010600030101010101" pitchFamily="2" charset="-122"/>
                          <a:ea typeface="宋体" panose="02010600030101010101" pitchFamily="2" charset="-122"/>
                          <a:cs typeface="宋体" panose="02010600030101010101" pitchFamily="2" charset="-122"/>
                        </a:rPr>
                        <a:t>关系级语境+数据增强</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3.67</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8</a:t>
                      </a:r>
                      <a:r>
                        <a:rPr lang="en-US" sz="1400" b="0" kern="1200" dirty="0">
                          <a:solidFill>
                            <a:schemeClr val="tx1"/>
                          </a:solidFill>
                          <a:latin typeface="宋体" panose="02010600030101010101" pitchFamily="2" charset="-122"/>
                          <a:ea typeface="宋体" panose="02010600030101010101" pitchFamily="2" charset="-122"/>
                          <a:cs typeface="Times New Roman" panose="02020603050405020304" pitchFamily="18" charset="0"/>
                        </a:rPr>
                        <a:t>5.68</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8.64</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6.75</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99">
                <a:tc>
                  <a:txBody>
                    <a:bodyPr/>
                    <a:lstStyle/>
                    <a:p>
                      <a:pPr indent="0">
                        <a:buNone/>
                      </a:pPr>
                      <a:r>
                        <a:rPr lang="en-US" sz="1400" b="0" dirty="0">
                          <a:latin typeface="宋体" panose="02010600030101010101" pitchFamily="2" charset="-122"/>
                          <a:ea typeface="宋体" panose="02010600030101010101" pitchFamily="2" charset="-122"/>
                          <a:cs typeface="宋体" panose="02010600030101010101" pitchFamily="2" charset="-122"/>
                        </a:rPr>
                        <a:t>+</a:t>
                      </a:r>
                      <a:r>
                        <a:rPr lang="en-US" sz="1400" b="0" dirty="0" err="1">
                          <a:latin typeface="宋体" panose="02010600030101010101" pitchFamily="2" charset="-122"/>
                          <a:ea typeface="宋体" panose="02010600030101010101" pitchFamily="2" charset="-122"/>
                          <a:cs typeface="宋体" panose="02010600030101010101" pitchFamily="2" charset="-122"/>
                        </a:rPr>
                        <a:t>关系级语境+数据增强+集成（后处理</a:t>
                      </a:r>
                      <a:r>
                        <a:rPr 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4.71</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87.66</a:t>
                      </a:r>
                      <a:endParaRPr lang="en-US" alt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72.36</a:t>
                      </a:r>
                      <a:endParaRPr lang="en-US" alt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en-US" sz="1400" b="0" kern="1200" dirty="0">
                          <a:solidFill>
                            <a:schemeClr val="tx1"/>
                          </a:solidFill>
                          <a:latin typeface="宋体" panose="02010600030101010101" pitchFamily="2" charset="-122"/>
                          <a:ea typeface="宋体" panose="02010600030101010101" pitchFamily="2" charset="-122"/>
                          <a:cs typeface="Times New Roman" panose="02020603050405020304" pitchFamily="18" charset="0"/>
                        </a:rPr>
                        <a:t>2.00</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99">
                <a:tc>
                  <a:txBody>
                    <a:bodyPr/>
                    <a:lstStyle/>
                    <a:p>
                      <a:pPr indent="0">
                        <a:buNone/>
                      </a:pPr>
                      <a:r>
                        <a:rPr lang="en-US" sz="1400" b="0" dirty="0">
                          <a:latin typeface="宋体" panose="02010600030101010101" pitchFamily="2" charset="-122"/>
                          <a:ea typeface="宋体" panose="02010600030101010101" pitchFamily="2" charset="-122"/>
                          <a:cs typeface="宋体" panose="02010600030101010101" pitchFamily="2" charset="-122"/>
                        </a:rPr>
                        <a:t>+</a:t>
                      </a:r>
                      <a:r>
                        <a:rPr lang="en-US" sz="1400" b="0" dirty="0" err="1">
                          <a:latin typeface="宋体" panose="02010600030101010101" pitchFamily="2" charset="-122"/>
                          <a:ea typeface="宋体" panose="02010600030101010101" pitchFamily="2" charset="-122"/>
                          <a:cs typeface="宋体" panose="02010600030101010101" pitchFamily="2" charset="-122"/>
                        </a:rPr>
                        <a:t>关系级语境+调和三元组表示</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3.21</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8</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5.06</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8.13</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5.50</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99">
                <a:tc>
                  <a:txBody>
                    <a:bodyPr/>
                    <a:lstStyle/>
                    <a:p>
                      <a:pPr indent="0">
                        <a:buNone/>
                      </a:pPr>
                      <a:r>
                        <a:rPr lang="en-US" sz="1400" b="0" dirty="0">
                          <a:latin typeface="宋体" panose="02010600030101010101" pitchFamily="2" charset="-122"/>
                          <a:ea typeface="宋体" panose="02010600030101010101" pitchFamily="2" charset="-122"/>
                          <a:cs typeface="宋体" panose="02010600030101010101" pitchFamily="2" charset="-122"/>
                        </a:rPr>
                        <a:t>+</a:t>
                      </a:r>
                      <a:r>
                        <a:rPr lang="en-US" sz="1400" b="0" dirty="0" err="1">
                          <a:latin typeface="宋体" panose="02010600030101010101" pitchFamily="2" charset="-122"/>
                          <a:ea typeface="宋体" panose="02010600030101010101" pitchFamily="2" charset="-122"/>
                          <a:cs typeface="宋体" panose="02010600030101010101" pitchFamily="2" charset="-122"/>
                        </a:rPr>
                        <a:t>关系级语境+数据增强+调和三元组表示</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4.18</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8</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6.97</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69.47</a:t>
                      </a:r>
                      <a:endParaRPr lang="en-US" alt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8.00</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76349">
                <a:tc>
                  <a:txBody>
                    <a:bodyPr/>
                    <a:lstStyle/>
                    <a:p>
                      <a:pPr indent="0">
                        <a:buNone/>
                      </a:pPr>
                      <a:r>
                        <a:rPr lang="en-US" sz="1400" b="0" dirty="0">
                          <a:latin typeface="宋体" panose="02010600030101010101" pitchFamily="2" charset="-122"/>
                          <a:ea typeface="宋体" panose="02010600030101010101" pitchFamily="2" charset="-122"/>
                          <a:cs typeface="宋体" panose="02010600030101010101" pitchFamily="2" charset="-122"/>
                        </a:rPr>
                        <a:t>+</a:t>
                      </a:r>
                      <a:r>
                        <a:rPr lang="en-US" sz="1400" b="0" dirty="0" err="1">
                          <a:latin typeface="宋体" panose="02010600030101010101" pitchFamily="2" charset="-122"/>
                          <a:ea typeface="宋体" panose="02010600030101010101" pitchFamily="2" charset="-122"/>
                          <a:cs typeface="宋体" panose="02010600030101010101" pitchFamily="2" charset="-122"/>
                        </a:rPr>
                        <a:t>关系级语境+数据增强+调和三元组表示+集成（后处理</a:t>
                      </a:r>
                      <a:r>
                        <a:rPr 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en-US" sz="1400" b="0" kern="1200" dirty="0">
                          <a:solidFill>
                            <a:schemeClr val="tx1"/>
                          </a:solidFill>
                          <a:latin typeface="宋体" panose="02010600030101010101" pitchFamily="2" charset="-122"/>
                          <a:ea typeface="宋体" panose="02010600030101010101" pitchFamily="2" charset="-122"/>
                          <a:cs typeface="Times New Roman" panose="02020603050405020304" pitchFamily="18" charset="0"/>
                        </a:rPr>
                        <a:t>5.04</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8</a:t>
                      </a:r>
                      <a:r>
                        <a:rPr lang="en-US" sz="1400" b="0" kern="1200" dirty="0">
                          <a:solidFill>
                            <a:schemeClr val="tx1"/>
                          </a:solidFill>
                          <a:latin typeface="宋体" panose="02010600030101010101" pitchFamily="2" charset="-122"/>
                          <a:ea typeface="宋体" panose="02010600030101010101" pitchFamily="2" charset="-122"/>
                          <a:cs typeface="Times New Roman" panose="02020603050405020304" pitchFamily="18" charset="0"/>
                        </a:rPr>
                        <a:t>8.43</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rPr>
                        <a:t>7</a:t>
                      </a:r>
                      <a:r>
                        <a:rPr lang="en-US" sz="1400" b="0" kern="1200">
                          <a:solidFill>
                            <a:schemeClr val="tx1"/>
                          </a:solidFill>
                          <a:latin typeface="宋体" panose="02010600030101010101" pitchFamily="2" charset="-122"/>
                          <a:ea typeface="宋体" panose="02010600030101010101" pitchFamily="2" charset="-122"/>
                          <a:cs typeface="Times New Roman" panose="02020603050405020304" pitchFamily="18" charset="0"/>
                        </a:rPr>
                        <a:t>8.26</a:t>
                      </a:r>
                      <a:endParaRPr lang="en-US" altLang="en-US" sz="1400" b="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en-US" sz="1400" b="0" kern="1200" dirty="0">
                          <a:solidFill>
                            <a:schemeClr val="tx1"/>
                          </a:solidFill>
                          <a:latin typeface="宋体" panose="02010600030101010101" pitchFamily="2" charset="-122"/>
                          <a:ea typeface="宋体" panose="02010600030101010101" pitchFamily="2" charset="-122"/>
                          <a:cs typeface="Times New Roman" panose="02020603050405020304" pitchFamily="18" charset="0"/>
                        </a:rPr>
                        <a:t>6.00</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文本框 5">
            <a:extLst>
              <a:ext uri="{FF2B5EF4-FFF2-40B4-BE49-F238E27FC236}">
                <a16:creationId xmlns:a16="http://schemas.microsoft.com/office/drawing/2014/main" id="{53E9A03A-C330-E7CD-1136-3D0CF1E50407}"/>
              </a:ext>
            </a:extLst>
          </p:cNvPr>
          <p:cNvSpPr txBox="1"/>
          <p:nvPr>
            <p:custDataLst>
              <p:tags r:id="rId2"/>
            </p:custDataLst>
          </p:nvPr>
        </p:nvSpPr>
        <p:spPr>
          <a:xfrm>
            <a:off x="6372200" y="1437349"/>
            <a:ext cx="2243455" cy="1822450"/>
          </a:xfrm>
          <a:prstGeom prst="rect">
            <a:avLst/>
          </a:prstGeom>
          <a:noFill/>
        </p:spPr>
        <p:txBody>
          <a:bodyPr wrap="square" rtlCol="0" anchor="t">
            <a:spAutoFit/>
          </a:bodyPr>
          <a:lstStyle/>
          <a:p>
            <a:pPr indent="0">
              <a:lnSpc>
                <a:spcPct val="125000"/>
              </a:lnSpc>
              <a:spcAft>
                <a:spcPts val="600"/>
              </a:spcAft>
              <a:buFont typeface="Wingdings" panose="05000000000000000000" pitchFamily="2" charset="2"/>
              <a:buNone/>
            </a:pPr>
            <a:r>
              <a:rPr lang="zh-CN" b="1" dirty="0">
                <a:latin typeface="Calibri" panose="020F0502020204030204" charset="0"/>
                <a:ea typeface="微软雅黑" panose="020B0503020204020204" pitchFamily="34" charset="-122"/>
                <a:sym typeface="+mn-ea"/>
              </a:rPr>
              <a:t>生成式方法能很灵活地在多个阶段融入多种信息，并很好地生成我们想要的复杂信息</a:t>
            </a:r>
          </a:p>
        </p:txBody>
      </p:sp>
    </p:spTree>
    <p:extLst>
      <p:ext uri="{BB962C8B-B14F-4D97-AF65-F5344CB8AC3E}">
        <p14:creationId xmlns:p14="http://schemas.microsoft.com/office/powerpoint/2010/main" val="69387595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1139952" y="3460640"/>
            <a:ext cx="3131748" cy="1501500"/>
          </a:xfrm>
          <a:prstGeom prst="rect">
            <a:avLst/>
          </a:prstGeom>
        </p:spPr>
        <p:txBody>
          <a:bodyPr vert="horz" lIns="76267" tIns="38133" rIns="76267" bIns="38133"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endParaRPr lang="zh-CN" altLang="en-US" sz="2335" dirty="0"/>
          </a:p>
        </p:txBody>
      </p:sp>
      <p:sp>
        <p:nvSpPr>
          <p:cNvPr id="3" name="内容占位符 2"/>
          <p:cNvSpPr>
            <a:spLocks noGrp="1"/>
          </p:cNvSpPr>
          <p:nvPr>
            <p:ph idx="1"/>
          </p:nvPr>
        </p:nvSpPr>
        <p:spPr>
          <a:xfrm>
            <a:off x="1208640" y="2571848"/>
            <a:ext cx="6726721" cy="2089991"/>
          </a:xfrm>
        </p:spPr>
        <p:txBody>
          <a:bodyPr>
            <a:normAutofit/>
          </a:bodyPr>
          <a:lstStyle/>
          <a:p>
            <a:pPr marL="0" indent="0" algn="ctr">
              <a:buNone/>
            </a:pPr>
            <a:r>
              <a:rPr kumimoji="1" lang="en-US" altLang="zh-CN" sz="5340" dirty="0"/>
              <a:t>Thanks!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r="47545"/>
          <a:stretch>
            <a:fillRect/>
          </a:stretch>
        </p:blipFill>
        <p:spPr>
          <a:xfrm>
            <a:off x="2607945" y="883285"/>
            <a:ext cx="4626610" cy="2933065"/>
          </a:xfrm>
          <a:prstGeom prst="rect">
            <a:avLst/>
          </a:prstGeom>
        </p:spPr>
      </p:pic>
      <p:pic>
        <p:nvPicPr>
          <p:cNvPr id="8" name="图片 7"/>
          <p:cNvPicPr>
            <a:picLocks noChangeAspect="1"/>
          </p:cNvPicPr>
          <p:nvPr/>
        </p:nvPicPr>
        <p:blipFill>
          <a:blip r:embed="rId4"/>
          <a:stretch>
            <a:fillRect/>
          </a:stretch>
        </p:blipFill>
        <p:spPr>
          <a:xfrm>
            <a:off x="2442943" y="4013759"/>
            <a:ext cx="2592288" cy="885601"/>
          </a:xfrm>
          <a:prstGeom prst="rect">
            <a:avLst/>
          </a:prstGeom>
        </p:spPr>
      </p:pic>
      <p:sp>
        <p:nvSpPr>
          <p:cNvPr id="13" name="文本框 12"/>
          <p:cNvSpPr txBox="1"/>
          <p:nvPr/>
        </p:nvSpPr>
        <p:spPr>
          <a:xfrm>
            <a:off x="2514698" y="4975683"/>
            <a:ext cx="2592288" cy="337185"/>
          </a:xfrm>
          <a:prstGeom prst="rect">
            <a:avLst/>
          </a:prstGeom>
          <a:noFill/>
        </p:spPr>
        <p:txBody>
          <a:bodyPr wrap="square">
            <a:spAutoFit/>
          </a:bodyPr>
          <a:lstStyle/>
          <a:p>
            <a:pPr algn="ctr"/>
            <a:r>
              <a:rPr lang="zh-CN" altLang="en-US" sz="1600" dirty="0">
                <a:latin typeface="+mj-lt"/>
                <a:ea typeface="微软雅黑" panose="020B0503020204020204" pitchFamily="34" charset="-122"/>
              </a:rPr>
              <a:t>实体出现数量预测损失</a:t>
            </a:r>
          </a:p>
        </p:txBody>
      </p:sp>
      <p:cxnSp>
        <p:nvCxnSpPr>
          <p:cNvPr id="15" name="直接连接符 14"/>
          <p:cNvCxnSpPr>
            <a:stCxn id="8" idx="0"/>
          </p:cNvCxnSpPr>
          <p:nvPr/>
        </p:nvCxnSpPr>
        <p:spPr>
          <a:xfrm flipV="1">
            <a:off x="3738963" y="3172385"/>
            <a:ext cx="687070" cy="84137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0" idx="0"/>
          </p:cNvCxnSpPr>
          <p:nvPr/>
        </p:nvCxnSpPr>
        <p:spPr>
          <a:xfrm flipH="1" flipV="1">
            <a:off x="4649708" y="3172384"/>
            <a:ext cx="2080895" cy="86614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rotWithShape="1">
          <a:blip r:embed="rId5"/>
          <a:srcRect t="5434"/>
          <a:stretch>
            <a:fillRect/>
          </a:stretch>
        </p:blipFill>
        <p:spPr>
          <a:xfrm>
            <a:off x="5642138" y="4038671"/>
            <a:ext cx="2176159" cy="864097"/>
          </a:xfrm>
          <a:prstGeom prst="rect">
            <a:avLst/>
          </a:prstGeom>
        </p:spPr>
      </p:pic>
      <p:sp>
        <p:nvSpPr>
          <p:cNvPr id="29" name="文本框 28"/>
          <p:cNvSpPr txBox="1"/>
          <p:nvPr/>
        </p:nvSpPr>
        <p:spPr>
          <a:xfrm>
            <a:off x="5690870" y="4975683"/>
            <a:ext cx="2078990" cy="337185"/>
          </a:xfrm>
          <a:prstGeom prst="rect">
            <a:avLst/>
          </a:prstGeom>
          <a:noFill/>
        </p:spPr>
        <p:txBody>
          <a:bodyPr wrap="square">
            <a:spAutoFit/>
          </a:bodyPr>
          <a:lstStyle/>
          <a:p>
            <a:pPr algn="ctr"/>
            <a:r>
              <a:rPr lang="zh-CN" altLang="en-US" sz="1600" dirty="0">
                <a:latin typeface="+mj-lt"/>
                <a:ea typeface="微软雅黑" panose="020B0503020204020204" pitchFamily="34" charset="-122"/>
              </a:rPr>
              <a:t>实体部位分类损失</a:t>
            </a:r>
          </a:p>
        </p:txBody>
      </p:sp>
      <p:sp>
        <p:nvSpPr>
          <p:cNvPr id="4" name="Title 1"/>
          <p:cNvSpPr>
            <a:spLocks noGrp="1"/>
          </p:cNvSpPr>
          <p:nvPr>
            <p:ph type="title"/>
          </p:nvPr>
        </p:nvSpPr>
        <p:spPr/>
        <p:txBody>
          <a:bodyPr>
            <a:noAutofit/>
          </a:bodyPr>
          <a:lstStyle/>
          <a:p>
            <a:r>
              <a:rPr lang="en-US" altLang="zh-CN" sz="3000" kern="0" dirty="0" err="1">
                <a:cs typeface="Arial" panose="020B0604020202020204" pitchFamily="34" charset="0"/>
              </a:rPr>
              <a:t>SetGNER-</a:t>
            </a:r>
            <a:r>
              <a:rPr lang="zh-CN" altLang="en-US" sz="3000" kern="0" dirty="0" err="1">
                <a:cs typeface="Arial" panose="020B0604020202020204" pitchFamily="34" charset="0"/>
              </a:rPr>
              <a:t>多任务联合学习</a:t>
            </a:r>
          </a:p>
        </p:txBody>
      </p:sp>
      <p:sp>
        <p:nvSpPr>
          <p:cNvPr id="5" name="文本框 4"/>
          <p:cNvSpPr txBox="1"/>
          <p:nvPr/>
        </p:nvSpPr>
        <p:spPr>
          <a:xfrm>
            <a:off x="467360" y="2165985"/>
            <a:ext cx="1960880" cy="398780"/>
          </a:xfrm>
          <a:prstGeom prst="rect">
            <a:avLst/>
          </a:prstGeom>
          <a:noFill/>
        </p:spPr>
        <p:txBody>
          <a:bodyPr wrap="none" rtlCol="0" anchor="t">
            <a:spAutoFit/>
          </a:bodyPr>
          <a:lstStyle/>
          <a:p>
            <a:r>
              <a:rPr lang="zh-CN" altLang="en-US" sz="2000" b="1" dirty="0">
                <a:latin typeface="+mj-lt"/>
                <a:ea typeface="微软雅黑" panose="020B0503020204020204" pitchFamily="34" charset="-122"/>
                <a:sym typeface="+mn-ea"/>
              </a:rPr>
              <a:t>实体检测器部分</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altLang="zh-CN" sz="3000" kern="0" dirty="0" err="1">
                <a:cs typeface="Arial" panose="020B0604020202020204" pitchFamily="34" charset="0"/>
              </a:rPr>
              <a:t>SetGNER-</a:t>
            </a:r>
            <a:r>
              <a:rPr lang="zh-CN" altLang="en-US" sz="3000" kern="0" dirty="0" err="1">
                <a:cs typeface="Arial" panose="020B0604020202020204" pitchFamily="34" charset="0"/>
              </a:rPr>
              <a:t>多任务联合学习</a:t>
            </a:r>
          </a:p>
        </p:txBody>
      </p:sp>
      <p:sp>
        <p:nvSpPr>
          <p:cNvPr id="5" name="文本框 4"/>
          <p:cNvSpPr txBox="1"/>
          <p:nvPr/>
        </p:nvSpPr>
        <p:spPr>
          <a:xfrm>
            <a:off x="467360" y="2165985"/>
            <a:ext cx="1271905" cy="706755"/>
          </a:xfrm>
          <a:prstGeom prst="rect">
            <a:avLst/>
          </a:prstGeom>
          <a:noFill/>
        </p:spPr>
        <p:txBody>
          <a:bodyPr wrap="square" rtlCol="0" anchor="t">
            <a:spAutoFit/>
          </a:bodyPr>
          <a:lstStyle/>
          <a:p>
            <a:r>
              <a:rPr lang="zh-CN" altLang="en-US" sz="2000" b="1" dirty="0">
                <a:latin typeface="+mj-lt"/>
                <a:ea typeface="微软雅黑" panose="020B0503020204020204" pitchFamily="34" charset="-122"/>
                <a:sym typeface="+mn-ea"/>
              </a:rPr>
              <a:t>并行生成器部分</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47545"/>
          <a:stretch>
            <a:fillRect/>
          </a:stretch>
        </p:blipFill>
        <p:spPr>
          <a:xfrm>
            <a:off x="1668302" y="916996"/>
            <a:ext cx="4626830" cy="305935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243" y="1483787"/>
            <a:ext cx="1996221" cy="2020271"/>
          </a:xfrm>
          <a:prstGeom prst="rect">
            <a:avLst/>
          </a:prstGeom>
        </p:spPr>
      </p:pic>
      <p:cxnSp>
        <p:nvCxnSpPr>
          <p:cNvPr id="30" name="直接连接符 29"/>
          <p:cNvCxnSpPr>
            <a:stCxn id="36" idx="0"/>
          </p:cNvCxnSpPr>
          <p:nvPr/>
        </p:nvCxnSpPr>
        <p:spPr>
          <a:xfrm flipV="1">
            <a:off x="3811615" y="3651861"/>
            <a:ext cx="1336040" cy="71501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rotWithShape="1">
          <a:blip r:embed="rId5"/>
          <a:srcRect/>
          <a:stretch>
            <a:fillRect/>
          </a:stretch>
        </p:blipFill>
        <p:spPr>
          <a:xfrm>
            <a:off x="6170192" y="4377680"/>
            <a:ext cx="1728193" cy="488517"/>
          </a:xfrm>
          <a:prstGeom prst="rect">
            <a:avLst/>
          </a:prstGeom>
        </p:spPr>
      </p:pic>
      <p:pic>
        <p:nvPicPr>
          <p:cNvPr id="36" name="图片 35"/>
          <p:cNvPicPr>
            <a:picLocks noChangeAspect="1"/>
          </p:cNvPicPr>
          <p:nvPr/>
        </p:nvPicPr>
        <p:blipFill rotWithShape="1">
          <a:blip r:embed="rId6"/>
          <a:srcRect/>
          <a:stretch>
            <a:fillRect/>
          </a:stretch>
        </p:blipFill>
        <p:spPr>
          <a:xfrm>
            <a:off x="2947518" y="4366871"/>
            <a:ext cx="1728193" cy="497432"/>
          </a:xfrm>
          <a:prstGeom prst="rect">
            <a:avLst/>
          </a:prstGeom>
        </p:spPr>
      </p:pic>
      <p:cxnSp>
        <p:nvCxnSpPr>
          <p:cNvPr id="17" name="直接连接符 16"/>
          <p:cNvCxnSpPr>
            <a:stCxn id="34" idx="0"/>
          </p:cNvCxnSpPr>
          <p:nvPr/>
        </p:nvCxnSpPr>
        <p:spPr>
          <a:xfrm flipH="1" flipV="1">
            <a:off x="5219459" y="3651875"/>
            <a:ext cx="1814830" cy="72580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a:cxnSpLocks/>
            <a:stCxn id="34" idx="0"/>
            <a:endCxn id="3" idx="2"/>
          </p:cNvCxnSpPr>
          <p:nvPr/>
        </p:nvCxnSpPr>
        <p:spPr>
          <a:xfrm flipV="1">
            <a:off x="7034289" y="3504058"/>
            <a:ext cx="716065" cy="873622"/>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915920" y="4938395"/>
            <a:ext cx="1591945" cy="337185"/>
          </a:xfrm>
          <a:prstGeom prst="rect">
            <a:avLst/>
          </a:prstGeom>
          <a:noFill/>
        </p:spPr>
        <p:txBody>
          <a:bodyPr wrap="square">
            <a:spAutoFit/>
          </a:bodyPr>
          <a:lstStyle/>
          <a:p>
            <a:pPr algn="ctr"/>
            <a:r>
              <a:rPr lang="zh-CN" altLang="en-US" sz="1600" dirty="0">
                <a:latin typeface="+mj-lt"/>
                <a:ea typeface="微软雅黑" panose="020B0503020204020204" pitchFamily="34" charset="-122"/>
              </a:rPr>
              <a:t>正向生成损失</a:t>
            </a:r>
          </a:p>
        </p:txBody>
      </p:sp>
      <p:sp>
        <p:nvSpPr>
          <p:cNvPr id="32" name="文本框 31"/>
          <p:cNvSpPr txBox="1"/>
          <p:nvPr/>
        </p:nvSpPr>
        <p:spPr>
          <a:xfrm>
            <a:off x="6098540" y="4938395"/>
            <a:ext cx="1871345" cy="337185"/>
          </a:xfrm>
          <a:prstGeom prst="rect">
            <a:avLst/>
          </a:prstGeom>
          <a:noFill/>
        </p:spPr>
        <p:txBody>
          <a:bodyPr wrap="square">
            <a:spAutoFit/>
          </a:bodyPr>
          <a:lstStyle/>
          <a:p>
            <a:pPr algn="ctr"/>
            <a:r>
              <a:rPr lang="zh-CN" altLang="en-US" sz="1600" dirty="0">
                <a:latin typeface="+mj-lt"/>
                <a:ea typeface="微软雅黑" panose="020B0503020204020204" pitchFamily="34" charset="-122"/>
              </a:rPr>
              <a:t>反向生成损失</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altLang="zh-CN" sz="3000" kern="0" dirty="0" err="1">
                <a:cs typeface="Arial" panose="020B0604020202020204" pitchFamily="34" charset="0"/>
              </a:rPr>
              <a:t>SetGNER</a:t>
            </a:r>
            <a:r>
              <a:rPr lang="en-US" altLang="zh-CN" sz="3000" kern="0" dirty="0">
                <a:cs typeface="Arial" panose="020B0604020202020204" pitchFamily="34" charset="0"/>
              </a:rPr>
              <a:t>-</a:t>
            </a:r>
            <a:r>
              <a:rPr lang="zh-CN" altLang="en-US" sz="3000" kern="0" dirty="0">
                <a:cs typeface="Arial" panose="020B0604020202020204" pitchFamily="34" charset="0"/>
              </a:rPr>
              <a:t>自适应</a:t>
            </a:r>
            <a:r>
              <a:rPr lang="en-US" altLang="zh-CN" sz="3000" kern="0" dirty="0">
                <a:cs typeface="Arial" panose="020B0604020202020204" pitchFamily="34" charset="0"/>
              </a:rPr>
              <a:t>Beam Search</a:t>
            </a:r>
            <a:endParaRPr lang="zh-CN" altLang="en-US" sz="3000" kern="0" dirty="0">
              <a:cs typeface="Arial" panose="020B0604020202020204" pitchFamily="34" charset="0"/>
            </a:endParaRPr>
          </a:p>
        </p:txBody>
      </p:sp>
      <p:pic>
        <p:nvPicPr>
          <p:cNvPr id="7" name="图片 6">
            <a:extLst>
              <a:ext uri="{FF2B5EF4-FFF2-40B4-BE49-F238E27FC236}">
                <a16:creationId xmlns:a16="http://schemas.microsoft.com/office/drawing/2014/main" id="{81D26167-0EA3-F9A7-4C5E-2DF21420E5DD}"/>
              </a:ext>
            </a:extLst>
          </p:cNvPr>
          <p:cNvPicPr>
            <a:picLocks noChangeAspect="1"/>
          </p:cNvPicPr>
          <p:nvPr/>
        </p:nvPicPr>
        <p:blipFill>
          <a:blip r:embed="rId3"/>
          <a:stretch>
            <a:fillRect/>
          </a:stretch>
        </p:blipFill>
        <p:spPr>
          <a:xfrm>
            <a:off x="2228367" y="915665"/>
            <a:ext cx="4687266" cy="3430196"/>
          </a:xfrm>
          <a:prstGeom prst="rect">
            <a:avLst/>
          </a:prstGeom>
        </p:spPr>
      </p:pic>
      <p:pic>
        <p:nvPicPr>
          <p:cNvPr id="9" name="图片 8">
            <a:extLst>
              <a:ext uri="{FF2B5EF4-FFF2-40B4-BE49-F238E27FC236}">
                <a16:creationId xmlns:a16="http://schemas.microsoft.com/office/drawing/2014/main" id="{4D11F13C-33EB-A7A7-07CC-D5ECB28C2935}"/>
              </a:ext>
            </a:extLst>
          </p:cNvPr>
          <p:cNvPicPr>
            <a:picLocks noChangeAspect="1"/>
          </p:cNvPicPr>
          <p:nvPr/>
        </p:nvPicPr>
        <p:blipFill>
          <a:blip r:embed="rId4"/>
          <a:stretch>
            <a:fillRect/>
          </a:stretch>
        </p:blipFill>
        <p:spPr>
          <a:xfrm>
            <a:off x="3923928" y="4387293"/>
            <a:ext cx="2206218" cy="594244"/>
          </a:xfrm>
          <a:prstGeom prst="rect">
            <a:avLst/>
          </a:prstGeom>
        </p:spPr>
      </p:pic>
      <p:sp>
        <p:nvSpPr>
          <p:cNvPr id="11" name="文本框 10">
            <a:extLst>
              <a:ext uri="{FF2B5EF4-FFF2-40B4-BE49-F238E27FC236}">
                <a16:creationId xmlns:a16="http://schemas.microsoft.com/office/drawing/2014/main" id="{70B3C93F-8B4E-1945-4CBF-7D34E89B211E}"/>
              </a:ext>
            </a:extLst>
          </p:cNvPr>
          <p:cNvSpPr txBox="1"/>
          <p:nvPr/>
        </p:nvSpPr>
        <p:spPr>
          <a:xfrm>
            <a:off x="395536" y="4345861"/>
            <a:ext cx="4572000" cy="338554"/>
          </a:xfrm>
          <a:prstGeom prst="rect">
            <a:avLst/>
          </a:prstGeom>
          <a:noFill/>
        </p:spPr>
        <p:txBody>
          <a:bodyPr wrap="square">
            <a:spAutoFit/>
          </a:bodyPr>
          <a:lstStyle/>
          <a:p>
            <a:r>
              <a:rPr lang="zh-CN" altLang="en-US" sz="1600" dirty="0">
                <a:latin typeface="+mj-lt"/>
                <a:ea typeface="微软雅黑" panose="020B0503020204020204" pitchFamily="34" charset="-122"/>
              </a:rPr>
              <a:t>以所有检测到的实体头作为初始序列：</a:t>
            </a:r>
            <a:endParaRPr lang="zh-CN" altLang="en-US" sz="1600" dirty="0"/>
          </a:p>
        </p:txBody>
      </p:sp>
      <p:sp>
        <p:nvSpPr>
          <p:cNvPr id="12" name="文本框 11">
            <a:extLst>
              <a:ext uri="{FF2B5EF4-FFF2-40B4-BE49-F238E27FC236}">
                <a16:creationId xmlns:a16="http://schemas.microsoft.com/office/drawing/2014/main" id="{24109049-F0CE-451F-5160-AD7093EAA4F9}"/>
              </a:ext>
            </a:extLst>
          </p:cNvPr>
          <p:cNvSpPr txBox="1"/>
          <p:nvPr/>
        </p:nvSpPr>
        <p:spPr>
          <a:xfrm>
            <a:off x="395536" y="5055886"/>
            <a:ext cx="6192688" cy="338554"/>
          </a:xfrm>
          <a:prstGeom prst="rect">
            <a:avLst/>
          </a:prstGeom>
          <a:noFill/>
        </p:spPr>
        <p:txBody>
          <a:bodyPr wrap="square">
            <a:spAutoFit/>
          </a:bodyPr>
          <a:lstStyle/>
          <a:p>
            <a:r>
              <a:rPr lang="zh-CN" altLang="en-US" sz="1600" dirty="0">
                <a:latin typeface="+mj-lt"/>
                <a:ea typeface="微软雅黑" panose="020B0503020204020204" pitchFamily="34" charset="-122"/>
              </a:rPr>
              <a:t>以预测对应实体数量作为</a:t>
            </a:r>
            <a:r>
              <a:rPr lang="en-US" altLang="zh-CN" sz="1600" dirty="0">
                <a:latin typeface="+mj-lt"/>
                <a:ea typeface="微软雅黑" panose="020B0503020204020204" pitchFamily="34" charset="-122"/>
              </a:rPr>
              <a:t>Beam size</a:t>
            </a:r>
            <a:r>
              <a:rPr lang="zh-CN" altLang="en-US" sz="1600" dirty="0">
                <a:latin typeface="+mj-lt"/>
                <a:ea typeface="微软雅黑" panose="020B0503020204020204" pitchFamily="34" charset="-122"/>
              </a:rPr>
              <a:t>（                                ）进行生成。</a:t>
            </a:r>
            <a:endParaRPr lang="zh-CN" altLang="en-US" sz="1600" dirty="0"/>
          </a:p>
        </p:txBody>
      </p:sp>
      <p:pic>
        <p:nvPicPr>
          <p:cNvPr id="14" name="图片 13">
            <a:extLst>
              <a:ext uri="{FF2B5EF4-FFF2-40B4-BE49-F238E27FC236}">
                <a16:creationId xmlns:a16="http://schemas.microsoft.com/office/drawing/2014/main" id="{3AAC8B0D-4202-0AED-BE3F-174A679F5F9A}"/>
              </a:ext>
            </a:extLst>
          </p:cNvPr>
          <p:cNvPicPr>
            <a:picLocks noChangeAspect="1"/>
          </p:cNvPicPr>
          <p:nvPr/>
        </p:nvPicPr>
        <p:blipFill>
          <a:blip r:embed="rId5"/>
          <a:stretch>
            <a:fillRect/>
          </a:stretch>
        </p:blipFill>
        <p:spPr>
          <a:xfrm>
            <a:off x="3744000" y="5084181"/>
            <a:ext cx="1501270" cy="281964"/>
          </a:xfrm>
          <a:prstGeom prst="rect">
            <a:avLst/>
          </a:prstGeom>
        </p:spPr>
      </p:pic>
    </p:spTree>
    <p:extLst>
      <p:ext uri="{BB962C8B-B14F-4D97-AF65-F5344CB8AC3E}">
        <p14:creationId xmlns:p14="http://schemas.microsoft.com/office/powerpoint/2010/main" val="15969270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781474" y="1059742"/>
            <a:ext cx="7723927" cy="3388143"/>
          </a:xfrm>
          <a:prstGeom prst="rect">
            <a:avLst/>
          </a:prstGeom>
        </p:spPr>
      </p:pic>
      <p:sp>
        <p:nvSpPr>
          <p:cNvPr id="3" name="标题 2"/>
          <p:cNvSpPr>
            <a:spLocks noGrp="1"/>
          </p:cNvSpPr>
          <p:nvPr>
            <p:ph type="title"/>
          </p:nvPr>
        </p:nvSpPr>
        <p:spPr/>
        <p:txBody>
          <a:bodyPr>
            <a:normAutofit/>
          </a:bodyPr>
          <a:lstStyle/>
          <a:p>
            <a:r>
              <a:rPr lang="en-US" altLang="zh-CN" sz="3000" kern="0" dirty="0" err="1">
                <a:cs typeface="Arial" panose="020B0604020202020204" pitchFamily="34" charset="0"/>
                <a:sym typeface="+mn-ea"/>
              </a:rPr>
              <a:t>SetGNER-</a:t>
            </a:r>
            <a:r>
              <a:rPr lang="zh-CN" altLang="en-US" sz="3000" kern="0" dirty="0" err="1">
                <a:cs typeface="Arial" panose="020B0604020202020204" pitchFamily="34" charset="0"/>
                <a:sym typeface="+mn-ea"/>
              </a:rPr>
              <a:t>实验结果</a:t>
            </a:r>
          </a:p>
        </p:txBody>
      </p:sp>
      <p:sp>
        <p:nvSpPr>
          <p:cNvPr id="4" name="文本框 3"/>
          <p:cNvSpPr txBox="1"/>
          <p:nvPr/>
        </p:nvSpPr>
        <p:spPr>
          <a:xfrm>
            <a:off x="323215" y="5092065"/>
            <a:ext cx="6852285" cy="275590"/>
          </a:xfrm>
          <a:prstGeom prst="rect">
            <a:avLst/>
          </a:prstGeom>
          <a:noFill/>
        </p:spPr>
        <p:txBody>
          <a:bodyPr wrap="none" rtlCol="0" anchor="t">
            <a:spAutoFit/>
          </a:bodyPr>
          <a:lstStyle/>
          <a:p>
            <a:r>
              <a:rPr lang="en-US" altLang="zh-CN" sz="1200" kern="0" dirty="0" err="1">
                <a:cs typeface="Arial" panose="020B0604020202020204" pitchFamily="34" charset="0"/>
                <a:sym typeface="+mn-ea"/>
              </a:rPr>
              <a:t>Yuxin He, Buzhou Tang. SetGNER</a:t>
            </a:r>
            <a:r>
              <a:rPr lang="en-US" altLang="zh-CN" sz="1200" kern="0" dirty="0">
                <a:cs typeface="Arial" panose="020B0604020202020204" pitchFamily="34" charset="0"/>
                <a:sym typeface="+mn-ea"/>
              </a:rPr>
              <a:t>: General Named Entity Recognition as Entity Set Generation. EMNLP 2022.</a:t>
            </a:r>
            <a:endParaRPr lang="zh-CN" altLang="en-US" sz="1200" kern="0" dirty="0">
              <a:cs typeface="Arial" panose="020B0604020202020204" pitchFamily="34" charset="0"/>
              <a:sym typeface="+mn-ea"/>
            </a:endParaRPr>
          </a:p>
        </p:txBody>
      </p:sp>
      <p:sp>
        <p:nvSpPr>
          <p:cNvPr id="5" name="圆角矩形 4"/>
          <p:cNvSpPr/>
          <p:nvPr/>
        </p:nvSpPr>
        <p:spPr>
          <a:xfrm>
            <a:off x="2195195" y="3435985"/>
            <a:ext cx="1325245" cy="21600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17312" y="1133757"/>
            <a:ext cx="7652252" cy="3875903"/>
          </a:xfrm>
          <a:prstGeom prst="rect">
            <a:avLst/>
          </a:prstGeom>
        </p:spPr>
      </p:pic>
      <p:sp>
        <p:nvSpPr>
          <p:cNvPr id="5" name="标题 4"/>
          <p:cNvSpPr>
            <a:spLocks noGrp="1"/>
          </p:cNvSpPr>
          <p:nvPr>
            <p:ph type="title"/>
          </p:nvPr>
        </p:nvSpPr>
        <p:spPr/>
        <p:txBody>
          <a:bodyPr>
            <a:normAutofit/>
          </a:bodyPr>
          <a:lstStyle/>
          <a:p>
            <a:r>
              <a:rPr lang="en-US" altLang="zh-CN" sz="3000" kern="0" dirty="0" err="1">
                <a:cs typeface="Arial" panose="020B0604020202020204" pitchFamily="34" charset="0"/>
                <a:sym typeface="+mn-ea"/>
              </a:rPr>
              <a:t>SetGNER-</a:t>
            </a:r>
            <a:r>
              <a:rPr lang="zh-CN" altLang="en-US" sz="3000" kern="0" dirty="0" err="1">
                <a:cs typeface="Arial" panose="020B0604020202020204" pitchFamily="34" charset="0"/>
                <a:sym typeface="+mn-ea"/>
              </a:rPr>
              <a:t>实验结果</a:t>
            </a:r>
          </a:p>
        </p:txBody>
      </p:sp>
      <p:sp>
        <p:nvSpPr>
          <p:cNvPr id="7" name="文本框 6"/>
          <p:cNvSpPr txBox="1"/>
          <p:nvPr/>
        </p:nvSpPr>
        <p:spPr>
          <a:xfrm>
            <a:off x="323215" y="5092065"/>
            <a:ext cx="6852285" cy="275590"/>
          </a:xfrm>
          <a:prstGeom prst="rect">
            <a:avLst/>
          </a:prstGeom>
          <a:noFill/>
        </p:spPr>
        <p:txBody>
          <a:bodyPr wrap="none" rtlCol="0" anchor="t">
            <a:spAutoFit/>
          </a:bodyPr>
          <a:lstStyle/>
          <a:p>
            <a:r>
              <a:rPr lang="en-US" altLang="zh-CN" sz="1200" kern="0" dirty="0" err="1">
                <a:cs typeface="Arial" panose="020B0604020202020204" pitchFamily="34" charset="0"/>
                <a:sym typeface="+mn-ea"/>
              </a:rPr>
              <a:t>Yuxin He, Buzhou Tang. SetGNER</a:t>
            </a:r>
            <a:r>
              <a:rPr lang="en-US" altLang="zh-CN" sz="1200" kern="0" dirty="0">
                <a:cs typeface="Arial" panose="020B0604020202020204" pitchFamily="34" charset="0"/>
                <a:sym typeface="+mn-ea"/>
              </a:rPr>
              <a:t>: General Named Entity Recognition as Entity Set Generation. EMNLP 2022.</a:t>
            </a:r>
            <a:endParaRPr lang="zh-CN" altLang="en-US" sz="1200" kern="0" dirty="0">
              <a:cs typeface="Arial" panose="020B0604020202020204" pitchFamily="34" charset="0"/>
              <a:sym typeface="+mn-ea"/>
            </a:endParaRPr>
          </a:p>
        </p:txBody>
      </p:sp>
      <p:sp>
        <p:nvSpPr>
          <p:cNvPr id="8" name="圆角矩形 7"/>
          <p:cNvSpPr/>
          <p:nvPr/>
        </p:nvSpPr>
        <p:spPr>
          <a:xfrm>
            <a:off x="2195195" y="4371975"/>
            <a:ext cx="848360" cy="21600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c2ZGZiNzZiNDVlOGViOWVmM2JhOTY0NGJkNjUyYz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c62b1279-c99e-4f70-ab19-c5d24f079fd8}"/>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inveterview-20160608-new-V2.0</Template>
  <TotalTime>297</TotalTime>
  <Words>1945</Words>
  <Application>Microsoft Office PowerPoint</Application>
  <PresentationFormat>自定义</PresentationFormat>
  <Paragraphs>221</Paragraphs>
  <Slides>44</Slides>
  <Notes>39</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44</vt:i4>
      </vt:variant>
    </vt:vector>
  </HeadingPairs>
  <TitlesOfParts>
    <vt:vector size="56" baseType="lpstr">
      <vt:lpstr>宋体</vt:lpstr>
      <vt:lpstr>微软雅黑</vt:lpstr>
      <vt:lpstr>Arial</vt:lpstr>
      <vt:lpstr>Calibri</vt:lpstr>
      <vt:lpstr>Cambria Math</vt:lpstr>
      <vt:lpstr>Times New Roman</vt:lpstr>
      <vt:lpstr>Wingdings</vt:lpstr>
      <vt:lpstr>Office 主题</vt:lpstr>
      <vt:lpstr>7_Office 主题</vt:lpstr>
      <vt:lpstr>14_Office 主题</vt:lpstr>
      <vt:lpstr>16_Office 主题</vt:lpstr>
      <vt:lpstr>29_Office 主题</vt:lpstr>
      <vt:lpstr>生成式信息抽取相关成果</vt:lpstr>
      <vt:lpstr>主要内容</vt:lpstr>
      <vt:lpstr>基于集合生成的多类型通用实体识别模型</vt:lpstr>
      <vt:lpstr>SetGNER-总体框架</vt:lpstr>
      <vt:lpstr>SetGNER-多任务联合学习</vt:lpstr>
      <vt:lpstr>SetGNER-多任务联合学习</vt:lpstr>
      <vt:lpstr>SetGNER-自适应Beam Search</vt:lpstr>
      <vt:lpstr>SetGNER-实验结果</vt:lpstr>
      <vt:lpstr>SetGNER-实验结果</vt:lpstr>
      <vt:lpstr>SetGNER-实验结果</vt:lpstr>
      <vt:lpstr>SetGNER-case study</vt:lpstr>
      <vt:lpstr>主要内容</vt:lpstr>
      <vt:lpstr>基于非自回归表格生成的事件论元抽取模型</vt:lpstr>
      <vt:lpstr>TabEAE-总体框架</vt:lpstr>
      <vt:lpstr>TabEAE-触发词感知的文本编码</vt:lpstr>
      <vt:lpstr>TabEAE-基于Prompt的表格初始化</vt:lpstr>
      <vt:lpstr>TabEAE-非自回归表格解码</vt:lpstr>
      <vt:lpstr>TabEAE-表格结构感知的自注意力机制</vt:lpstr>
      <vt:lpstr>TabEAE-论元Span预测</vt:lpstr>
      <vt:lpstr>TabEAE-三种训练-推理策略</vt:lpstr>
      <vt:lpstr>TabEAE-实验结果</vt:lpstr>
      <vt:lpstr>TabEAE-实验结果</vt:lpstr>
      <vt:lpstr>TabEAE-Case Study</vt:lpstr>
      <vt:lpstr>TabEAE-Case Study</vt:lpstr>
      <vt:lpstr>主要内容</vt:lpstr>
      <vt:lpstr>基于集合生成的实体关系联合抽取模型</vt:lpstr>
      <vt:lpstr>BiSPN-总体框架</vt:lpstr>
      <vt:lpstr>BiSPN-共享编码器</vt:lpstr>
      <vt:lpstr>BiSPN-共享解码器</vt:lpstr>
      <vt:lpstr>BiSPN-实体集合生成模块</vt:lpstr>
      <vt:lpstr>BiSPN-关系集合生成模块</vt:lpstr>
      <vt:lpstr>BiSPN-集合生成损失</vt:lpstr>
      <vt:lpstr>BiSPN-双向一致性损失</vt:lpstr>
      <vt:lpstr>BiSPN-实验结果</vt:lpstr>
      <vt:lpstr>BiSPN-消融实验</vt:lpstr>
      <vt:lpstr>BiSPN-可视化</vt:lpstr>
      <vt:lpstr>主要内容</vt:lpstr>
      <vt:lpstr>基于BiSPN和自回归生成的决策树抽取模型</vt:lpstr>
      <vt:lpstr>基于BiSPN和自回归生成的决策树抽取模型</vt:lpstr>
      <vt:lpstr>基于BiSPN和自回归生成的决策树抽取模型</vt:lpstr>
      <vt:lpstr>基于BiSPN和自回归生成的决策树抽取模型</vt:lpstr>
      <vt:lpstr>基于BiSPN和自回归生成的决策树抽取模型</vt:lpstr>
      <vt:lpstr>基于BiSPN和自回归生成的决策树抽取模型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信息抽取相关成果（I）</dc:title>
  <dc:creator>何 羽鑫</dc:creator>
  <cp:lastModifiedBy>何 羽鑫</cp:lastModifiedBy>
  <cp:revision>1708</cp:revision>
  <dcterms:created xsi:type="dcterms:W3CDTF">2020-08-24T08:55:00Z</dcterms:created>
  <dcterms:modified xsi:type="dcterms:W3CDTF">2023-08-28T11:05:46Z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A9A149232E0B4CD3A18D4ED721840C08</vt:lpwstr>
  </property>
</Properties>
</file>