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52" r:id="rId1"/>
  </p:sldMasterIdLst>
  <p:notesMasterIdLst>
    <p:notesMasterId r:id="rId13"/>
  </p:notesMasterIdLst>
  <p:sldIdLst>
    <p:sldId id="556" r:id="rId2"/>
    <p:sldId id="558" r:id="rId3"/>
    <p:sldId id="559" r:id="rId4"/>
    <p:sldId id="563" r:id="rId5"/>
    <p:sldId id="561" r:id="rId6"/>
    <p:sldId id="562" r:id="rId7"/>
    <p:sldId id="542" r:id="rId8"/>
    <p:sldId id="540" r:id="rId9"/>
    <p:sldId id="550" r:id="rId10"/>
    <p:sldId id="551" r:id="rId11"/>
    <p:sldId id="555" r:id="rId1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ispatcherScript" id="{53C401B0-E0F4-481F-A970-3DBEBA461205}">
          <p14:sldIdLst>
            <p14:sldId id="556"/>
            <p14:sldId id="558"/>
            <p14:sldId id="559"/>
            <p14:sldId id="563"/>
          </p14:sldIdLst>
        </p14:section>
        <p14:section name="sh_Detail" id="{975974FD-373E-424A-BB02-1EF9AE9A71E7}">
          <p14:sldIdLst>
            <p14:sldId id="561"/>
            <p14:sldId id="562"/>
          </p14:sldIdLst>
        </p14:section>
        <p14:section name="附錄" id="{4F4FC199-5EA3-43DE-92C9-F355EAC8E062}">
          <p14:sldIdLst>
            <p14:sldId id="542"/>
            <p14:sldId id="540"/>
          </p14:sldIdLst>
        </p14:section>
        <p14:section name="Ignore_DHCP_request" id="{66CCF91F-6397-4EF9-8E34-A16E7D189FEC}">
          <p14:sldIdLst>
            <p14:sldId id="550"/>
            <p14:sldId id="551"/>
            <p14:sldId id="5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877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A9CBE9"/>
    <a:srgbClr val="FFFF99"/>
    <a:srgbClr val="FFCCFF"/>
    <a:srgbClr val="809DF8"/>
    <a:srgbClr val="FAB0F5"/>
    <a:srgbClr val="D890B1"/>
    <a:srgbClr val="CA669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2786" autoAdjust="0"/>
  </p:normalViewPr>
  <p:slideViewPr>
    <p:cSldViewPr snapToGrid="0">
      <p:cViewPr varScale="1">
        <p:scale>
          <a:sx n="138" d="100"/>
          <a:sy n="138" d="100"/>
        </p:scale>
        <p:origin x="2706" y="132"/>
      </p:cViewPr>
      <p:guideLst>
        <p:guide orient="horz" pos="2160"/>
        <p:guide pos="3840"/>
        <p:guide pos="2877"/>
      </p:guideLst>
    </p:cSldViewPr>
  </p:slideViewPr>
  <p:outlineViewPr>
    <p:cViewPr>
      <p:scale>
        <a:sx n="33" d="100"/>
        <a:sy n="33" d="100"/>
      </p:scale>
      <p:origin x="0" y="3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0339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altLang="zh-TW" dirty="0"/>
              <a:t>Goal: </a:t>
            </a:r>
            <a:r>
              <a:rPr lang="zh-TW" altLang="en-US" dirty="0"/>
              <a:t>判斷出 </a:t>
            </a:r>
            <a:r>
              <a:rPr lang="en-US" altLang="zh-TW" dirty="0"/>
              <a:t>link lost </a:t>
            </a:r>
            <a:r>
              <a:rPr lang="zh-TW" altLang="en-US" dirty="0"/>
              <a:t>與 </a:t>
            </a:r>
            <a:r>
              <a:rPr lang="en-US" altLang="zh-TW" dirty="0"/>
              <a:t>internet </a:t>
            </a:r>
            <a:r>
              <a:rPr lang="zh-TW" altLang="en-US" dirty="0"/>
              <a:t>不通的機制</a:t>
            </a:r>
            <a:endParaRPr lang="en-US" altLang="zh-TW" dirty="0"/>
          </a:p>
          <a:p>
            <a:pPr marL="990600" lvl="1" indent="-457200">
              <a:buFont typeface="+mj-lt"/>
              <a:buAutoNum type="arabicPeriod"/>
            </a:pPr>
            <a:r>
              <a:rPr lang="zh-TW" altLang="en-US" dirty="0"/>
              <a:t>要通知</a:t>
            </a:r>
            <a:r>
              <a:rPr lang="en-US" altLang="zh-TW" dirty="0"/>
              <a:t>HMI </a:t>
            </a:r>
          </a:p>
          <a:p>
            <a:pPr marL="990600" lvl="1" indent="-457200">
              <a:buFont typeface="+mj-lt"/>
              <a:buAutoNum type="arabicPeriod"/>
            </a:pPr>
            <a:r>
              <a:rPr lang="zh-TW" altLang="en-US" dirty="0"/>
              <a:t>記錄 </a:t>
            </a:r>
            <a:r>
              <a:rPr lang="en-US" altLang="zh-TW"/>
              <a:t>log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7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409584" y="1051796"/>
            <a:ext cx="8543925" cy="545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" name="Google Shape;16;p2"/>
          <p:cNvCxnSpPr/>
          <p:nvPr/>
        </p:nvCxnSpPr>
        <p:spPr>
          <a:xfrm rot="10800000">
            <a:off x="179388" y="-28575"/>
            <a:ext cx="0" cy="91757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" name="Google Shape;17;p2"/>
          <p:cNvSpPr txBox="1"/>
          <p:nvPr/>
        </p:nvSpPr>
        <p:spPr>
          <a:xfrm>
            <a:off x="250835" y="332662"/>
            <a:ext cx="8893175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entury Gothic"/>
              <a:buNone/>
            </a:pPr>
            <a:endParaRPr sz="3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8;p2" descr="F:\MSI CIS\Guidelines\MSI Brand Guidelines_2013\MSI_CIS_Version_Chinese\_resources\MSI_logo_1.png"/>
          <p:cNvPicPr preferRelativeResize="0"/>
          <p:nvPr/>
        </p:nvPicPr>
        <p:blipFill rotWithShape="1">
          <a:blip r:embed="rId2">
            <a:alphaModFix/>
          </a:blip>
          <a:srcRect r="5964"/>
          <a:stretch/>
        </p:blipFill>
        <p:spPr>
          <a:xfrm>
            <a:off x="8248651" y="6560032"/>
            <a:ext cx="704848" cy="2016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/>
        </p:nvSpPr>
        <p:spPr>
          <a:xfrm>
            <a:off x="549087" y="6664697"/>
            <a:ext cx="1087641" cy="23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None/>
            </a:pPr>
            <a:r>
              <a:rPr lang="en-US" sz="7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MSI CONFIDENTIAL</a:t>
            </a:r>
            <a:endParaRPr sz="200" b="0" i="0" u="none" strike="noStrike" cap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" name="Google Shape;20;p2"/>
          <p:cNvCxnSpPr/>
          <p:nvPr/>
        </p:nvCxnSpPr>
        <p:spPr>
          <a:xfrm rot="10800000" flipH="1">
            <a:off x="1627202" y="6743825"/>
            <a:ext cx="6488107" cy="20003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252423" y="1196751"/>
            <a:ext cx="8569325" cy="530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0835" y="332662"/>
            <a:ext cx="8893175" cy="7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-8870" y="6652597"/>
            <a:ext cx="592930" cy="24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44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1"/>
            <a:ext cx="9163050" cy="6877051"/>
            <a:chOff x="0" y="0"/>
            <a:chExt cx="9163050" cy="6877050"/>
          </a:xfrm>
        </p:grpSpPr>
        <p:sp>
          <p:nvSpPr>
            <p:cNvPr id="11" name="Google Shape;11;p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0" y="1363662"/>
              <a:ext cx="763228" cy="1238250"/>
            </a:xfrm>
            <a:custGeom>
              <a:avLst/>
              <a:gdLst/>
              <a:ahLst/>
              <a:cxnLst/>
              <a:rect l="l" t="t" r="r" b="b"/>
              <a:pathLst>
                <a:path w="742950" h="1238250" extrusionOk="0">
                  <a:moveTo>
                    <a:pt x="0" y="0"/>
                  </a:moveTo>
                  <a:lnTo>
                    <a:pt x="742950" y="692150"/>
                  </a:lnTo>
                  <a:lnTo>
                    <a:pt x="0" y="123825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E8E6E6">
                    <a:alpha val="41960"/>
                  </a:srgbClr>
                </a:gs>
                <a:gs pos="100000">
                  <a:srgbClr val="696969">
                    <a:alpha val="23921"/>
                  </a:srgbClr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52475" y="0"/>
              <a:ext cx="8410575" cy="6877050"/>
            </a:xfrm>
            <a:custGeom>
              <a:avLst/>
              <a:gdLst/>
              <a:ahLst/>
              <a:cxnLst/>
              <a:rect l="l" t="t" r="r" b="b"/>
              <a:pathLst>
                <a:path w="8410575" h="6877050" extrusionOk="0">
                  <a:moveTo>
                    <a:pt x="0" y="2057400"/>
                  </a:moveTo>
                  <a:lnTo>
                    <a:pt x="6991350" y="0"/>
                  </a:lnTo>
                  <a:lnTo>
                    <a:pt x="8410575" y="0"/>
                  </a:lnTo>
                  <a:lnTo>
                    <a:pt x="8410575" y="6877050"/>
                  </a:lnTo>
                  <a:lnTo>
                    <a:pt x="3600450" y="6877050"/>
                  </a:lnTo>
                  <a:lnTo>
                    <a:pt x="0" y="2057400"/>
                  </a:lnTo>
                  <a:close/>
                </a:path>
              </a:pathLst>
            </a:custGeom>
            <a:gradFill>
              <a:gsLst>
                <a:gs pos="0">
                  <a:srgbClr val="AAAAAA">
                    <a:alpha val="51764"/>
                  </a:srgbClr>
                </a:gs>
                <a:gs pos="1000">
                  <a:srgbClr val="AAAAAA">
                    <a:alpha val="51764"/>
                  </a:srgbClr>
                </a:gs>
                <a:gs pos="100000">
                  <a:srgbClr val="F2F2F2"/>
                </a:gs>
              </a:gsLst>
              <a:lin ang="10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manager.dev/docs/api/latest/NetworkManager-dispatcher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DD5B52-CA9A-4DA1-A30E-22B277BA5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Use Case =&gt; Event action(eth&lt;x&gt;)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F7661F-F333-4DDA-A663-423F3C523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1F8B3F2F-7804-4956-808A-9577436C0E01}"/>
              </a:ext>
            </a:extLst>
          </p:cNvPr>
          <p:cNvGrpSpPr/>
          <p:nvPr/>
        </p:nvGrpSpPr>
        <p:grpSpPr>
          <a:xfrm>
            <a:off x="811215" y="1413001"/>
            <a:ext cx="7635060" cy="1403610"/>
            <a:chOff x="836615" y="1403462"/>
            <a:chExt cx="7635060" cy="140361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8BF31CC0-3AA1-40CF-8881-B10A125E8F69}"/>
                </a:ext>
              </a:extLst>
            </p:cNvPr>
            <p:cNvGrpSpPr/>
            <p:nvPr/>
          </p:nvGrpSpPr>
          <p:grpSpPr>
            <a:xfrm>
              <a:off x="836615" y="1403462"/>
              <a:ext cx="7635060" cy="1403610"/>
              <a:chOff x="815978" y="1441450"/>
              <a:chExt cx="7635060" cy="140361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546126-FEC7-4DD8-A550-26655DBF111C}"/>
                  </a:ext>
                </a:extLst>
              </p:cNvPr>
              <p:cNvSpPr/>
              <p:nvPr/>
            </p:nvSpPr>
            <p:spPr>
              <a:xfrm>
                <a:off x="815978" y="1536960"/>
                <a:ext cx="1631950" cy="1308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A22C6716-D7ED-4DE8-9521-6F712D806184}"/>
                  </a:ext>
                </a:extLst>
              </p:cNvPr>
              <p:cNvGrpSpPr/>
              <p:nvPr/>
            </p:nvGrpSpPr>
            <p:grpSpPr>
              <a:xfrm>
                <a:off x="3756025" y="1495313"/>
                <a:ext cx="1631950" cy="1308100"/>
                <a:chOff x="3321050" y="1460500"/>
                <a:chExt cx="1631950" cy="1308100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63C70ED-F541-4F86-BEC0-11D08F9250C3}"/>
                    </a:ext>
                  </a:extLst>
                </p:cNvPr>
                <p:cNvSpPr/>
                <p:nvPr/>
              </p:nvSpPr>
              <p:spPr>
                <a:xfrm>
                  <a:off x="3321050" y="1460500"/>
                  <a:ext cx="1631950" cy="13081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" name="橢圓 9">
                  <a:extLst>
                    <a:ext uri="{FF2B5EF4-FFF2-40B4-BE49-F238E27FC236}">
                      <a16:creationId xmlns:a16="http://schemas.microsoft.com/office/drawing/2014/main" id="{F4A17040-1104-4398-AD90-42D41401A0DD}"/>
                    </a:ext>
                  </a:extLst>
                </p:cNvPr>
                <p:cNvSpPr/>
                <p:nvPr/>
              </p:nvSpPr>
              <p:spPr>
                <a:xfrm>
                  <a:off x="3359150" y="1495313"/>
                  <a:ext cx="254000" cy="2667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橢圓 10">
                  <a:extLst>
                    <a:ext uri="{FF2B5EF4-FFF2-40B4-BE49-F238E27FC236}">
                      <a16:creationId xmlns:a16="http://schemas.microsoft.com/office/drawing/2014/main" id="{EBF55A76-BADB-4EEF-82E8-7334F991C46F}"/>
                    </a:ext>
                  </a:extLst>
                </p:cNvPr>
                <p:cNvSpPr/>
                <p:nvPr/>
              </p:nvSpPr>
              <p:spPr>
                <a:xfrm>
                  <a:off x="3663950" y="1495313"/>
                  <a:ext cx="254000" cy="266700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8" name="箭號: 向右 17">
                <a:extLst>
                  <a:ext uri="{FF2B5EF4-FFF2-40B4-BE49-F238E27FC236}">
                    <a16:creationId xmlns:a16="http://schemas.microsoft.com/office/drawing/2014/main" id="{C4CB00EB-6E51-46B2-8789-866A0EDC7C70}"/>
                  </a:ext>
                </a:extLst>
              </p:cNvPr>
              <p:cNvSpPr/>
              <p:nvPr/>
            </p:nvSpPr>
            <p:spPr>
              <a:xfrm>
                <a:off x="2882900" y="1968500"/>
                <a:ext cx="431800" cy="2540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AA9B0F8D-CD46-415D-8FAE-28AA0E71F065}"/>
                  </a:ext>
                </a:extLst>
              </p:cNvPr>
              <p:cNvGrpSpPr/>
              <p:nvPr/>
            </p:nvGrpSpPr>
            <p:grpSpPr>
              <a:xfrm>
                <a:off x="5947540" y="1441450"/>
                <a:ext cx="2503498" cy="1308100"/>
                <a:chOff x="5947540" y="1441450"/>
                <a:chExt cx="2503498" cy="1308100"/>
              </a:xfrm>
            </p:grpSpPr>
            <p:grpSp>
              <p:nvGrpSpPr>
                <p:cNvPr id="14" name="群組 13">
                  <a:extLst>
                    <a:ext uri="{FF2B5EF4-FFF2-40B4-BE49-F238E27FC236}">
                      <a16:creationId xmlns:a16="http://schemas.microsoft.com/office/drawing/2014/main" id="{11D1FFFA-C61A-4AC5-8ACD-6CBF0D94A9CE}"/>
                    </a:ext>
                  </a:extLst>
                </p:cNvPr>
                <p:cNvGrpSpPr/>
                <p:nvPr/>
              </p:nvGrpSpPr>
              <p:grpSpPr>
                <a:xfrm>
                  <a:off x="6819088" y="1441450"/>
                  <a:ext cx="1631950" cy="1308100"/>
                  <a:chOff x="766763" y="1469913"/>
                  <a:chExt cx="1631950" cy="1308100"/>
                </a:xfrm>
              </p:grpSpPr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9BB82E3B-9A87-411C-875D-13F25328FBC1}"/>
                      </a:ext>
                    </a:extLst>
                  </p:cNvPr>
                  <p:cNvSpPr/>
                  <p:nvPr/>
                </p:nvSpPr>
                <p:spPr>
                  <a:xfrm>
                    <a:off x="766763" y="1469913"/>
                    <a:ext cx="1631950" cy="130810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6" name="橢圓 15">
                    <a:extLst>
                      <a:ext uri="{FF2B5EF4-FFF2-40B4-BE49-F238E27FC236}">
                        <a16:creationId xmlns:a16="http://schemas.microsoft.com/office/drawing/2014/main" id="{FC85F41B-BEE3-4CE2-98D3-09F347E9913D}"/>
                      </a:ext>
                    </a:extLst>
                  </p:cNvPr>
                  <p:cNvSpPr/>
                  <p:nvPr/>
                </p:nvSpPr>
                <p:spPr>
                  <a:xfrm>
                    <a:off x="787400" y="1495313"/>
                    <a:ext cx="254000" cy="2667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7" name="橢圓 16">
                    <a:extLst>
                      <a:ext uri="{FF2B5EF4-FFF2-40B4-BE49-F238E27FC236}">
                        <a16:creationId xmlns:a16="http://schemas.microsoft.com/office/drawing/2014/main" id="{A0A8AA50-DFAE-4F08-8C27-3FF38D9825E5}"/>
                      </a:ext>
                    </a:extLst>
                  </p:cNvPr>
                  <p:cNvSpPr/>
                  <p:nvPr/>
                </p:nvSpPr>
                <p:spPr>
                  <a:xfrm>
                    <a:off x="1092200" y="1495313"/>
                    <a:ext cx="254000" cy="266700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9" name="箭號: 向右 18">
                  <a:extLst>
                    <a:ext uri="{FF2B5EF4-FFF2-40B4-BE49-F238E27FC236}">
                      <a16:creationId xmlns:a16="http://schemas.microsoft.com/office/drawing/2014/main" id="{C2F4654B-BBE3-480A-B745-A39DA0EB1361}"/>
                    </a:ext>
                  </a:extLst>
                </p:cNvPr>
                <p:cNvSpPr/>
                <p:nvPr/>
              </p:nvSpPr>
              <p:spPr>
                <a:xfrm>
                  <a:off x="5947540" y="2001669"/>
                  <a:ext cx="400050" cy="295387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3E635274-B82F-4423-95E8-91FEDE01D9AB}"/>
                  </a:ext>
                </a:extLst>
              </p:cNvPr>
              <p:cNvSpPr txBox="1"/>
              <p:nvPr/>
            </p:nvSpPr>
            <p:spPr>
              <a:xfrm>
                <a:off x="2452917" y="1626090"/>
                <a:ext cx="13398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Steps success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F92A59CD-E1F2-4A9B-890D-5A1C594E1F31}"/>
                </a:ext>
              </a:extLst>
            </p:cNvPr>
            <p:cNvSpPr/>
            <p:nvPr/>
          </p:nvSpPr>
          <p:spPr>
            <a:xfrm>
              <a:off x="836615" y="1562360"/>
              <a:ext cx="254000" cy="266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D56AB83B-7707-4087-A9E5-FD38A511BC60}"/>
                </a:ext>
              </a:extLst>
            </p:cNvPr>
            <p:cNvSpPr/>
            <p:nvPr/>
          </p:nvSpPr>
          <p:spPr>
            <a:xfrm>
              <a:off x="1141415" y="1562360"/>
              <a:ext cx="254000" cy="2667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3504A6A-3B7F-4264-ACBD-E1F9C92BC811}"/>
              </a:ext>
            </a:extLst>
          </p:cNvPr>
          <p:cNvSpPr txBox="1"/>
          <p:nvPr/>
        </p:nvSpPr>
        <p:spPr>
          <a:xfrm>
            <a:off x="5685602" y="90563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[down]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CEA5E64-745C-469D-9182-68B36C51AD6C}"/>
              </a:ext>
            </a:extLst>
          </p:cNvPr>
          <p:cNvSpPr txBox="1"/>
          <p:nvPr/>
        </p:nvSpPr>
        <p:spPr>
          <a:xfrm>
            <a:off x="2705100" y="90131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[pre-up]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78BCEFFA-AF4C-4CEF-8164-835A37F28445}"/>
              </a:ext>
            </a:extLst>
          </p:cNvPr>
          <p:cNvGrpSpPr/>
          <p:nvPr/>
        </p:nvGrpSpPr>
        <p:grpSpPr>
          <a:xfrm>
            <a:off x="3756025" y="3134756"/>
            <a:ext cx="1631950" cy="1308100"/>
            <a:chOff x="3321050" y="1460500"/>
            <a:chExt cx="1631950" cy="13081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6EF1433-6CAD-41C9-B7E9-E3D89A8EE4B7}"/>
                </a:ext>
              </a:extLst>
            </p:cNvPr>
            <p:cNvSpPr/>
            <p:nvPr/>
          </p:nvSpPr>
          <p:spPr>
            <a:xfrm>
              <a:off x="3321050" y="1460500"/>
              <a:ext cx="1631950" cy="1308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8BDBD20D-D7C2-48FF-B975-06FFD5DC5CDA}"/>
                </a:ext>
              </a:extLst>
            </p:cNvPr>
            <p:cNvSpPr/>
            <p:nvPr/>
          </p:nvSpPr>
          <p:spPr>
            <a:xfrm>
              <a:off x="3359150" y="1495313"/>
              <a:ext cx="254000" cy="2667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69983D0F-F745-455B-A52D-9DF9C17C028B}"/>
                </a:ext>
              </a:extLst>
            </p:cNvPr>
            <p:cNvSpPr/>
            <p:nvPr/>
          </p:nvSpPr>
          <p:spPr>
            <a:xfrm>
              <a:off x="3663950" y="1495313"/>
              <a:ext cx="254000" cy="2667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7466FC53-A6D9-4E6D-93E1-EE3D34C86E58}"/>
              </a:ext>
            </a:extLst>
          </p:cNvPr>
          <p:cNvSpPr/>
          <p:nvPr/>
        </p:nvSpPr>
        <p:spPr>
          <a:xfrm rot="1147764">
            <a:off x="2894011" y="3481272"/>
            <a:ext cx="400050" cy="2953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68210389-AABD-42EC-9BDE-4EFD9233F192}"/>
              </a:ext>
            </a:extLst>
          </p:cNvPr>
          <p:cNvSpPr txBox="1"/>
          <p:nvPr/>
        </p:nvSpPr>
        <p:spPr>
          <a:xfrm>
            <a:off x="2606272" y="3093861"/>
            <a:ext cx="1050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Fail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96CF8E3-13DA-4E84-83FF-D333A78D969C}"/>
              </a:ext>
            </a:extLst>
          </p:cNvPr>
          <p:cNvSpPr txBox="1"/>
          <p:nvPr/>
        </p:nvSpPr>
        <p:spPr>
          <a:xfrm>
            <a:off x="2064561" y="1171536"/>
            <a:ext cx="66468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NG           =&gt;            OK		</a:t>
            </a:r>
            <a:r>
              <a:rPr lang="zh-TW" altLang="en-US" dirty="0">
                <a:solidFill>
                  <a:srgbClr val="FF0000"/>
                </a:solidFill>
              </a:rPr>
              <a:t>   </a:t>
            </a:r>
            <a:r>
              <a:rPr lang="en-US" altLang="zh-TW" dirty="0">
                <a:solidFill>
                  <a:srgbClr val="FF0000"/>
                </a:solidFill>
              </a:rPr>
              <a:t>=&gt;</a:t>
            </a:r>
            <a:r>
              <a:rPr lang="zh-TW" altLang="en-US" dirty="0">
                <a:solidFill>
                  <a:srgbClr val="FF0000"/>
                </a:solidFill>
              </a:rPr>
              <a:t>             </a:t>
            </a:r>
            <a:r>
              <a:rPr lang="en-US" altLang="zh-TW" dirty="0">
                <a:solidFill>
                  <a:srgbClr val="FF0000"/>
                </a:solidFill>
              </a:rPr>
              <a:t>NG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!!Recovery                                              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          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                 =&gt;           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!!Error Log     OK(only Link)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EBC9ED03-9F92-4538-9C19-15EC0F329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3564"/>
              </p:ext>
            </p:extLst>
          </p:nvPr>
        </p:nvGraphicFramePr>
        <p:xfrm>
          <a:off x="1667881" y="4572645"/>
          <a:ext cx="6020982" cy="218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332">
                  <a:extLst>
                    <a:ext uri="{9D8B030D-6E8A-4147-A177-3AD203B41FA5}">
                      <a16:colId xmlns:a16="http://schemas.microsoft.com/office/drawing/2014/main" val="1318858715"/>
                    </a:ext>
                  </a:extLst>
                </a:gridCol>
                <a:gridCol w="2351099">
                  <a:extLst>
                    <a:ext uri="{9D8B030D-6E8A-4147-A177-3AD203B41FA5}">
                      <a16:colId xmlns:a16="http://schemas.microsoft.com/office/drawing/2014/main" val="481418851"/>
                    </a:ext>
                  </a:extLst>
                </a:gridCol>
                <a:gridCol w="2341551">
                  <a:extLst>
                    <a:ext uri="{9D8B030D-6E8A-4147-A177-3AD203B41FA5}">
                      <a16:colId xmlns:a16="http://schemas.microsoft.com/office/drawing/2014/main" val="4271408744"/>
                    </a:ext>
                  </a:extLst>
                </a:gridCol>
              </a:tblGrid>
              <a:tr h="360463">
                <a:tc>
                  <a:txBody>
                    <a:bodyPr/>
                    <a:lstStyle/>
                    <a:p>
                      <a:r>
                        <a:rPr lang="en-US" altLang="zh-TW" dirty="0"/>
                        <a:t>Link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Internet</a:t>
                      </a:r>
                    </a:p>
                    <a:p>
                      <a:r>
                        <a:rPr lang="zh-TW" altLang="en-US" dirty="0"/>
                        <a:t>燈號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0=</a:t>
                      </a:r>
                      <a:r>
                        <a:rPr lang="zh-TW" altLang="en-US" dirty="0"/>
                        <a:t>不亮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-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1=</a:t>
                      </a:r>
                      <a:r>
                        <a:rPr lang="zh-TW" altLang="en-US" dirty="0"/>
                        <a:t>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乙太網路狀態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對應</a:t>
                      </a:r>
                      <a:r>
                        <a:rPr lang="en-US" altLang="zh-TW" dirty="0"/>
                        <a:t>dispatcher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event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83432"/>
                  </a:ext>
                </a:extLst>
              </a:tr>
              <a:tr h="503660">
                <a:tc>
                  <a:txBody>
                    <a:bodyPr/>
                    <a:lstStyle/>
                    <a:p>
                      <a:r>
                        <a:rPr lang="en-US" altLang="zh-TW" dirty="0"/>
                        <a:t>0,0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 </a:t>
                      </a:r>
                      <a:r>
                        <a:rPr lang="zh-TW" altLang="en-US" dirty="0"/>
                        <a:t>尚未插入</a:t>
                      </a:r>
                      <a:r>
                        <a:rPr lang="en-US" altLang="zh-TW" dirty="0"/>
                        <a:t>ethernet Cable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[down]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82046"/>
                  </a:ext>
                </a:extLst>
              </a:tr>
              <a:tr h="711049">
                <a:tc>
                  <a:txBody>
                    <a:bodyPr/>
                    <a:lstStyle/>
                    <a:p>
                      <a:r>
                        <a:rPr lang="en-US" altLang="zh-TW" dirty="0"/>
                        <a:t>1,1 or 1,0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 Get IP_GW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TW" dirty="0"/>
                        <a:t>pre-up event activate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[pre-up] =&gt; </a:t>
                      </a:r>
                      <a:r>
                        <a:rPr lang="zh-TW" altLang="en-US" dirty="0"/>
                        <a:t>反映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HMI</a:t>
                      </a:r>
                      <a:r>
                        <a:rPr lang="zh-TW" altLang="en-US" dirty="0"/>
                        <a:t>燈號</a:t>
                      </a:r>
                      <a:r>
                        <a:rPr lang="en-US" altLang="zh-TW" dirty="0"/>
                        <a:t>=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1,0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or 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11593"/>
                  </a:ext>
                </a:extLst>
              </a:tr>
            </a:tbl>
          </a:graphicData>
        </a:graphic>
      </p:graphicFrame>
      <p:sp>
        <p:nvSpPr>
          <p:cNvPr id="35" name="文字方塊 34">
            <a:extLst>
              <a:ext uri="{FF2B5EF4-FFF2-40B4-BE49-F238E27FC236}">
                <a16:creationId xmlns:a16="http://schemas.microsoft.com/office/drawing/2014/main" id="{A1086FDA-14EF-4440-B491-5DA8333E8BB1}"/>
              </a:ext>
            </a:extLst>
          </p:cNvPr>
          <p:cNvSpPr txBox="1"/>
          <p:nvPr/>
        </p:nvSpPr>
        <p:spPr>
          <a:xfrm>
            <a:off x="1176404" y="905636"/>
            <a:ext cx="174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Dispatcher event : </a:t>
            </a:r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3B52ED9-F904-4CF9-8EC2-0178610DB13D}"/>
              </a:ext>
            </a:extLst>
          </p:cNvPr>
          <p:cNvSpPr txBox="1"/>
          <p:nvPr/>
        </p:nvSpPr>
        <p:spPr>
          <a:xfrm>
            <a:off x="5620784" y="1605574"/>
            <a:ext cx="115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Carrier </a:t>
            </a:r>
            <a:r>
              <a:rPr lang="zh-TW" altLang="en-US" dirty="0"/>
              <a:t>移除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76CDE09-4F0B-49F3-9974-BD466DB0A6D7}"/>
              </a:ext>
            </a:extLst>
          </p:cNvPr>
          <p:cNvSpPr txBox="1"/>
          <p:nvPr/>
        </p:nvSpPr>
        <p:spPr>
          <a:xfrm>
            <a:off x="682155" y="2908345"/>
            <a:ext cx="19621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Ethernet </a:t>
            </a:r>
            <a:r>
              <a:rPr lang="zh-TW" altLang="en-US" dirty="0"/>
              <a:t>網路流程</a:t>
            </a:r>
            <a:endParaRPr lang="en-US" altLang="zh-TW" dirty="0"/>
          </a:p>
          <a:p>
            <a:r>
              <a:rPr lang="en-US" altLang="zh-TW" dirty="0"/>
              <a:t>0.    Carrier Not plugin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Carrier detect</a:t>
            </a:r>
          </a:p>
          <a:p>
            <a:r>
              <a:rPr lang="en-US" altLang="zh-TW" dirty="0"/>
              <a:t>----------------------------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 err="1"/>
              <a:t>Get_IP_GW</a:t>
            </a:r>
            <a:endParaRPr lang="en-US" altLang="zh-TW" dirty="0"/>
          </a:p>
          <a:p>
            <a:pPr lvl="1"/>
            <a:r>
              <a:rPr lang="en-US" altLang="zh-TW" dirty="0"/>
              <a:t>------NM_PRE-UP----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altLang="zh-TW" dirty="0"/>
              <a:t>Ping GW IP</a:t>
            </a:r>
          </a:p>
        </p:txBody>
      </p:sp>
    </p:spTree>
    <p:extLst>
      <p:ext uri="{BB962C8B-B14F-4D97-AF65-F5344CB8AC3E}">
        <p14:creationId xmlns:p14="http://schemas.microsoft.com/office/powerpoint/2010/main" val="209279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5C31928-0418-450B-AF98-16A8BDCCD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[DHCP]Test C8015-Ethernet</a:t>
            </a:r>
            <a:r>
              <a:rPr lang="zh-TW" altLang="en-US" dirty="0"/>
              <a:t> </a:t>
            </a:r>
            <a:r>
              <a:rPr lang="en-US" altLang="zh-TW" dirty="0"/>
              <a:t>can’t get IP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8EFF40-7138-4B9A-8BC7-040D64624B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34A387-0A15-4243-AA02-0E86A4E1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0" y="1475386"/>
            <a:ext cx="7317810" cy="312036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EFCB8CE-F718-4859-8AAC-917DB49990D8}"/>
              </a:ext>
            </a:extLst>
          </p:cNvPr>
          <p:cNvSpPr txBox="1"/>
          <p:nvPr/>
        </p:nvSpPr>
        <p:spPr>
          <a:xfrm>
            <a:off x="584060" y="966288"/>
            <a:ext cx="73178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C8015-0B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State Change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dbus-monitor --system "interface='org.freedesktop.NetworkManager.Device'"</a:t>
            </a:r>
          </a:p>
          <a:p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4D3DE85-8001-40D3-BC1E-88564D927C34}"/>
              </a:ext>
            </a:extLst>
          </p:cNvPr>
          <p:cNvSpPr txBox="1"/>
          <p:nvPr/>
        </p:nvSpPr>
        <p:spPr>
          <a:xfrm>
            <a:off x="1401288" y="3097608"/>
            <a:ext cx="1834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State 70 = IP-Config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2F8E65E-BCD7-4113-9682-27F2888CDBC7}"/>
              </a:ext>
            </a:extLst>
          </p:cNvPr>
          <p:cNvSpPr txBox="1"/>
          <p:nvPr/>
        </p:nvSpPr>
        <p:spPr>
          <a:xfrm>
            <a:off x="1401288" y="3683457"/>
            <a:ext cx="1834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State 120 = Failed</a:t>
            </a:r>
            <a:endParaRPr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DB8295E-3F8C-45B1-8EF6-A3BD130F1E81}"/>
              </a:ext>
            </a:extLst>
          </p:cNvPr>
          <p:cNvGraphicFramePr>
            <a:graphicFrameLocks noGrp="1"/>
          </p:cNvGraphicFramePr>
          <p:nvPr/>
        </p:nvGraphicFramePr>
        <p:xfrm>
          <a:off x="584060" y="4636902"/>
          <a:ext cx="7360533" cy="731520"/>
        </p:xfrm>
        <a:graphic>
          <a:graphicData uri="http://schemas.openxmlformats.org/drawingml/2006/table">
            <a:tbl>
              <a:tblPr/>
              <a:tblGrid>
                <a:gridCol w="2453511">
                  <a:extLst>
                    <a:ext uri="{9D8B030D-6E8A-4147-A177-3AD203B41FA5}">
                      <a16:colId xmlns:a16="http://schemas.microsoft.com/office/drawing/2014/main" val="1932342834"/>
                    </a:ext>
                  </a:extLst>
                </a:gridCol>
                <a:gridCol w="2453511">
                  <a:extLst>
                    <a:ext uri="{9D8B030D-6E8A-4147-A177-3AD203B41FA5}">
                      <a16:colId xmlns:a16="http://schemas.microsoft.com/office/drawing/2014/main" val="3343595335"/>
                    </a:ext>
                  </a:extLst>
                </a:gridCol>
                <a:gridCol w="2453511">
                  <a:extLst>
                    <a:ext uri="{9D8B030D-6E8A-4147-A177-3AD203B41FA5}">
                      <a16:colId xmlns:a16="http://schemas.microsoft.com/office/drawing/2014/main" val="896937138"/>
                    </a:ext>
                  </a:extLst>
                </a:gridCol>
              </a:tblGrid>
              <a:tr h="58457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NM_DEVICE_STATE_REASON_IP_CONFIG_UNAVAILABLE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effectLst/>
                        </a:rPr>
                        <a:t>= 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IP configuration could not be reserved (no available address, timeout, 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611780"/>
                  </a:ext>
                </a:extLst>
              </a:tr>
            </a:tbl>
          </a:graphicData>
        </a:graphic>
      </p:graphicFrame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CE514407-DA1A-44ED-964F-5C51F3CE3E10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>
            <a:off x="184141" y="4391156"/>
            <a:ext cx="1011426" cy="211587"/>
          </a:xfrm>
          <a:prstGeom prst="bentConnector4">
            <a:avLst>
              <a:gd name="adj1" fmla="val 1979"/>
              <a:gd name="adj2" fmla="val 20804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2A3177-3792-446B-AD72-141E41860C6E}"/>
              </a:ext>
            </a:extLst>
          </p:cNvPr>
          <p:cNvSpPr txBox="1"/>
          <p:nvPr/>
        </p:nvSpPr>
        <p:spPr>
          <a:xfrm>
            <a:off x="1478477" y="4260932"/>
            <a:ext cx="591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只要</a:t>
            </a:r>
            <a:r>
              <a:rPr lang="en-US" altLang="zh-TW" dirty="0">
                <a:solidFill>
                  <a:srgbClr val="FF0000"/>
                </a:solidFill>
              </a:rPr>
              <a:t>Carrier</a:t>
            </a:r>
            <a:r>
              <a:rPr lang="zh-TW" altLang="en-US" dirty="0">
                <a:solidFill>
                  <a:srgbClr val="FF0000"/>
                </a:solidFill>
              </a:rPr>
              <a:t>接著就會嘗試連線</a:t>
            </a:r>
            <a:r>
              <a:rPr lang="en-US" altLang="zh-TW" dirty="0">
                <a:solidFill>
                  <a:srgbClr val="FF0000"/>
                </a:solidFill>
              </a:rPr>
              <a:t>3~4</a:t>
            </a:r>
            <a:r>
              <a:rPr lang="zh-TW" altLang="en-US" dirty="0">
                <a:solidFill>
                  <a:srgbClr val="FF0000"/>
                </a:solidFill>
              </a:rPr>
              <a:t>次，需再次連接</a:t>
            </a:r>
            <a:r>
              <a:rPr lang="en-US" altLang="zh-TW" dirty="0">
                <a:solidFill>
                  <a:srgbClr val="FF0000"/>
                </a:solidFill>
              </a:rPr>
              <a:t>Carrier</a:t>
            </a:r>
            <a:r>
              <a:rPr lang="zh-TW" altLang="en-US" dirty="0">
                <a:solidFill>
                  <a:srgbClr val="FF0000"/>
                </a:solidFill>
              </a:rPr>
              <a:t>才會再嘗試連線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C5CBBFD2-43E9-429A-B2D5-5C4A4FD47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75" y="5578777"/>
            <a:ext cx="4591190" cy="104677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66DB17-CAFD-495D-8F99-0B3DD9770280}"/>
              </a:ext>
            </a:extLst>
          </p:cNvPr>
          <p:cNvSpPr txBox="1"/>
          <p:nvPr/>
        </p:nvSpPr>
        <p:spPr>
          <a:xfrm>
            <a:off x="588488" y="5273618"/>
            <a:ext cx="162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nmcli</a:t>
            </a:r>
            <a:r>
              <a:rPr lang="en-US" altLang="zh-TW" dirty="0">
                <a:solidFill>
                  <a:srgbClr val="FF0000"/>
                </a:solidFill>
              </a:rPr>
              <a:t> monitor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7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48B52C9-019B-4115-8BB8-E04A0EB92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600" dirty="0"/>
              <a:t>Test Ethernet Static</a:t>
            </a:r>
            <a:r>
              <a:rPr lang="zh-TW" altLang="en-US" sz="3600" dirty="0"/>
              <a:t> </a:t>
            </a:r>
            <a:r>
              <a:rPr lang="en-US" altLang="zh-TW" sz="3600" dirty="0"/>
              <a:t>IP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D67263-84BA-4332-899C-A9B4A52D1D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EE49A5-E95A-41EC-8EA1-87011DA76A1A}"/>
              </a:ext>
            </a:extLst>
          </p:cNvPr>
          <p:cNvSpPr txBox="1"/>
          <p:nvPr/>
        </p:nvSpPr>
        <p:spPr>
          <a:xfrm>
            <a:off x="692001" y="924183"/>
            <a:ext cx="45838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</a:rPr>
              <a:t>sudo</a:t>
            </a:r>
            <a:r>
              <a:rPr lang="en-US" altLang="zh-TW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</a:rPr>
              <a:t>nmcli</a:t>
            </a:r>
            <a:r>
              <a:rPr lang="en-US" altLang="zh-TW" sz="1400" dirty="0">
                <a:solidFill>
                  <a:srgbClr val="FF0000"/>
                </a:solidFill>
              </a:rPr>
              <a:t> con add con-name </a:t>
            </a:r>
            <a:r>
              <a:rPr lang="en-US" altLang="zh-TW" sz="1400" dirty="0" err="1">
                <a:solidFill>
                  <a:srgbClr val="FF0000"/>
                </a:solidFill>
              </a:rPr>
              <a:t>eth_ocpp</a:t>
            </a:r>
            <a:r>
              <a:rPr lang="en-US" altLang="zh-TW" sz="1400" dirty="0">
                <a:solidFill>
                  <a:srgbClr val="FF0000"/>
                </a:solidFill>
              </a:rPr>
              <a:t> \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 err="1">
                <a:solidFill>
                  <a:srgbClr val="FF0000"/>
                </a:solidFill>
              </a:rPr>
              <a:t>ifname</a:t>
            </a:r>
            <a:r>
              <a:rPr lang="en-US" altLang="zh-TW" sz="1400" dirty="0">
                <a:solidFill>
                  <a:srgbClr val="FF0000"/>
                </a:solidFill>
              </a:rPr>
              <a:t> eth1 type ethernet \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ipv4.method manual \ 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>
                <a:solidFill>
                  <a:srgbClr val="FF0000"/>
                </a:solidFill>
              </a:rPr>
              <a:t>ipv4.addresses 172.16.252.18/24 \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>
                <a:solidFill>
                  <a:srgbClr val="FF0000"/>
                </a:solidFill>
              </a:rPr>
              <a:t>ipv4.gateway 172.16.252.2 \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ipv4.dns 10.160.0.11,10.160.0.12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273F65-D52F-4B73-A7BC-8F2D33B2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041" y="1362482"/>
            <a:ext cx="2847975" cy="360997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63EA316-7DF3-4755-A6A4-A8CF432DAE3F}"/>
              </a:ext>
            </a:extLst>
          </p:cNvPr>
          <p:cNvSpPr txBox="1"/>
          <p:nvPr/>
        </p:nvSpPr>
        <p:spPr>
          <a:xfrm>
            <a:off x="112360" y="2421393"/>
            <a:ext cx="45850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nmcli</a:t>
            </a:r>
            <a:r>
              <a:rPr lang="en-US" altLang="zh-TW" dirty="0"/>
              <a:t> monitor Show Ethernet</a:t>
            </a:r>
            <a:r>
              <a:rPr lang="zh-TW" altLang="en-US" dirty="0"/>
              <a:t> </a:t>
            </a:r>
            <a:r>
              <a:rPr lang="en-US" altLang="zh-TW" dirty="0"/>
              <a:t>get IP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E6978E4-0ACD-4B8A-A924-79FFC51A6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0" y="2729170"/>
            <a:ext cx="5426291" cy="16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F0D3C8C-7A11-4A98-A716-945002192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Dispatcher 99-CBSErrorLog.sh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641984-23A5-4F70-9725-AF9FCFBC01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5726A24-97A0-4E55-93DA-05E8472E2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62" y="887988"/>
            <a:ext cx="7848276" cy="57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9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E73D15B-385E-41DE-A4EB-FC7C0486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33" y="100093"/>
            <a:ext cx="8893175" cy="719137"/>
          </a:xfrm>
        </p:spPr>
        <p:txBody>
          <a:bodyPr/>
          <a:lstStyle/>
          <a:p>
            <a:r>
              <a:rPr lang="en-US" altLang="zh-TW" dirty="0" err="1">
                <a:solidFill>
                  <a:schemeClr val="tx1"/>
                </a:solidFill>
              </a:rPr>
              <a:t>sh</a:t>
            </a:r>
            <a:r>
              <a:rPr lang="zh-TW" altLang="en-US" dirty="0">
                <a:solidFill>
                  <a:schemeClr val="tx1"/>
                </a:solidFill>
              </a:rPr>
              <a:t>執行、</a:t>
            </a:r>
            <a:r>
              <a:rPr lang="en-US" altLang="zh-TW" dirty="0">
                <a:solidFill>
                  <a:schemeClr val="tx1"/>
                </a:solidFill>
              </a:rPr>
              <a:t>Log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77EAEC-B348-48DF-B7D4-FE1731ABB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文字版面配置區 1">
            <a:extLst>
              <a:ext uri="{FF2B5EF4-FFF2-40B4-BE49-F238E27FC236}">
                <a16:creationId xmlns:a16="http://schemas.microsoft.com/office/drawing/2014/main" id="{3D8D8833-757C-4686-A503-8C13015954D6}"/>
              </a:ext>
            </a:extLst>
          </p:cNvPr>
          <p:cNvSpPr txBox="1">
            <a:spLocks/>
          </p:cNvSpPr>
          <p:nvPr/>
        </p:nvSpPr>
        <p:spPr>
          <a:xfrm>
            <a:off x="619931" y="647780"/>
            <a:ext cx="8154977" cy="530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</a:rPr>
              <a:t>[DHCP]</a:t>
            </a:r>
            <a:r>
              <a:rPr lang="zh-TW" altLang="en-US" dirty="0">
                <a:solidFill>
                  <a:schemeClr val="tx1"/>
                </a:solidFill>
              </a:rPr>
              <a:t>正常連線</a:t>
            </a: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拔除</a:t>
            </a:r>
            <a:r>
              <a:rPr lang="en-US" altLang="zh-TW" dirty="0">
                <a:solidFill>
                  <a:schemeClr val="tx1"/>
                </a:solidFill>
              </a:rPr>
              <a:t>Ethernet cable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>
                <a:solidFill>
                  <a:schemeClr val="tx1"/>
                </a:solidFill>
              </a:rPr>
              <a:t>log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ERR_2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[Static IP]GW</a:t>
            </a:r>
            <a:r>
              <a:rPr lang="zh-TW" altLang="en-US" dirty="0">
                <a:solidFill>
                  <a:schemeClr val="tx1"/>
                </a:solidFill>
              </a:rPr>
              <a:t> 設定錯誤，</a:t>
            </a:r>
            <a:r>
              <a:rPr lang="en-US" altLang="zh-TW" dirty="0">
                <a:solidFill>
                  <a:schemeClr val="tx1"/>
                </a:solidFill>
              </a:rPr>
              <a:t>Ping</a:t>
            </a:r>
            <a:r>
              <a:rPr lang="zh-TW" altLang="en-US" dirty="0">
                <a:solidFill>
                  <a:schemeClr val="tx1"/>
                </a:solidFill>
              </a:rPr>
              <a:t>不到</a:t>
            </a:r>
            <a:r>
              <a:rPr lang="en-US" altLang="zh-TW" dirty="0">
                <a:solidFill>
                  <a:schemeClr val="tx1"/>
                </a:solidFill>
              </a:rPr>
              <a:t>GW</a:t>
            </a:r>
            <a:r>
              <a:rPr lang="zh-TW" altLang="en-US" dirty="0">
                <a:solidFill>
                  <a:schemeClr val="tx1"/>
                </a:solidFill>
              </a:rPr>
              <a:t>，</a:t>
            </a:r>
            <a:r>
              <a:rPr lang="en-US" altLang="zh-TW" dirty="0">
                <a:solidFill>
                  <a:schemeClr val="tx1"/>
                </a:solidFill>
              </a:rPr>
              <a:t>log ERR_1</a:t>
            </a:r>
          </a:p>
          <a:p>
            <a:pPr lvl="1"/>
            <a:r>
              <a:rPr lang="zh-TW" altLang="en-US" dirty="0">
                <a:solidFill>
                  <a:schemeClr val="tx1"/>
                </a:solidFill>
              </a:rPr>
              <a:t>故意設定錯誤的</a:t>
            </a:r>
            <a:r>
              <a:rPr lang="en-US" altLang="zh-TW" dirty="0">
                <a:solidFill>
                  <a:schemeClr val="tx1"/>
                </a:solidFill>
              </a:rPr>
              <a:t>GW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in config file</a:t>
            </a:r>
          </a:p>
          <a:p>
            <a:pPr marL="7620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pPr marL="76200" indent="0">
              <a:buNone/>
            </a:pPr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0DEB407-D463-4A52-BB71-B42D674E5D44}"/>
              </a:ext>
            </a:extLst>
          </p:cNvPr>
          <p:cNvGrpSpPr/>
          <p:nvPr/>
        </p:nvGrpSpPr>
        <p:grpSpPr>
          <a:xfrm>
            <a:off x="498094" y="3073594"/>
            <a:ext cx="8398650" cy="784720"/>
            <a:chOff x="250831" y="3599559"/>
            <a:chExt cx="8398650" cy="607073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4D08F7F3-5B1B-40F8-A82D-0E7D10AB4181}"/>
                </a:ext>
              </a:extLst>
            </p:cNvPr>
            <p:cNvGrpSpPr/>
            <p:nvPr/>
          </p:nvGrpSpPr>
          <p:grpSpPr>
            <a:xfrm>
              <a:off x="250831" y="3599559"/>
              <a:ext cx="8398650" cy="607073"/>
              <a:chOff x="250831" y="3599559"/>
              <a:chExt cx="8398650" cy="607073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85F9183D-F182-4DE8-97B5-202582A53536}"/>
                  </a:ext>
                </a:extLst>
              </p:cNvPr>
              <p:cNvGrpSpPr/>
              <p:nvPr/>
            </p:nvGrpSpPr>
            <p:grpSpPr>
              <a:xfrm>
                <a:off x="250831" y="3599559"/>
                <a:ext cx="8398650" cy="548578"/>
                <a:chOff x="250831" y="3599559"/>
                <a:chExt cx="8398650" cy="548578"/>
              </a:xfrm>
            </p:grpSpPr>
            <p:pic>
              <p:nvPicPr>
                <p:cNvPr id="9" name="圖片 8">
                  <a:extLst>
                    <a:ext uri="{FF2B5EF4-FFF2-40B4-BE49-F238E27FC236}">
                      <a16:creationId xmlns:a16="http://schemas.microsoft.com/office/drawing/2014/main" id="{6552D359-1120-42F1-BCB3-8046B8C244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0831" y="3599559"/>
                  <a:ext cx="8398650" cy="548578"/>
                </a:xfrm>
                <a:prstGeom prst="rect">
                  <a:avLst/>
                </a:prstGeom>
              </p:spPr>
            </p:pic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39408AE-7F2F-4DAD-AD8C-59F768595138}"/>
                    </a:ext>
                  </a:extLst>
                </p:cNvPr>
                <p:cNvSpPr/>
                <p:nvPr/>
              </p:nvSpPr>
              <p:spPr>
                <a:xfrm>
                  <a:off x="3185040" y="4000500"/>
                  <a:ext cx="878960" cy="1476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485877E-9CB8-452F-9CB7-AA6761FE0F51}"/>
                    </a:ext>
                  </a:extLst>
                </p:cNvPr>
                <p:cNvSpPr/>
                <p:nvPr/>
              </p:nvSpPr>
              <p:spPr>
                <a:xfrm>
                  <a:off x="2120900" y="3744160"/>
                  <a:ext cx="5219700" cy="14763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84085C1-2AF1-4A9E-AF39-8B06A8865F39}"/>
                  </a:ext>
                </a:extLst>
              </p:cNvPr>
              <p:cNvSpPr txBox="1"/>
              <p:nvPr/>
            </p:nvSpPr>
            <p:spPr>
              <a:xfrm>
                <a:off x="4054223" y="3968530"/>
                <a:ext cx="2131996" cy="23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./HMI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Link Internet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44B0444-4D0A-4E46-92A7-BC03CE1100F7}"/>
                </a:ext>
              </a:extLst>
            </p:cNvPr>
            <p:cNvSpPr txBox="1"/>
            <p:nvPr/>
          </p:nvSpPr>
          <p:spPr>
            <a:xfrm>
              <a:off x="7340600" y="3612652"/>
              <a:ext cx="912796" cy="23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tx1"/>
                  </a:solidFill>
                </a:rPr>
                <a:t>Log</a:t>
              </a:r>
              <a:r>
                <a:rPr lang="zh-TW" altLang="en-US" dirty="0">
                  <a:solidFill>
                    <a:schemeClr val="tx1"/>
                  </a:solidFill>
                </a:rPr>
                <a:t>訊息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2ECC80D-4BBC-4D35-BD04-1F001B070AC6}"/>
              </a:ext>
            </a:extLst>
          </p:cNvPr>
          <p:cNvGrpSpPr/>
          <p:nvPr/>
        </p:nvGrpSpPr>
        <p:grpSpPr>
          <a:xfrm>
            <a:off x="498094" y="1183275"/>
            <a:ext cx="6366546" cy="1197907"/>
            <a:chOff x="1127990" y="1197039"/>
            <a:chExt cx="6366546" cy="119790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D79D9965-B60B-436D-B6BB-2EE2A99C2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983"/>
            <a:stretch/>
          </p:blipFill>
          <p:spPr>
            <a:xfrm>
              <a:off x="1127990" y="1197039"/>
              <a:ext cx="6366546" cy="119790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56B16C4-FEE7-42DB-A707-0875218EBD65}"/>
                </a:ext>
              </a:extLst>
            </p:cNvPr>
            <p:cNvSpPr/>
            <p:nvPr/>
          </p:nvSpPr>
          <p:spPr>
            <a:xfrm>
              <a:off x="4401767" y="1366917"/>
              <a:ext cx="1059233" cy="228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FE6803E-A28F-4BF1-AEE0-5142D960DE44}"/>
                </a:ext>
              </a:extLst>
            </p:cNvPr>
            <p:cNvSpPr/>
            <p:nvPr/>
          </p:nvSpPr>
          <p:spPr>
            <a:xfrm>
              <a:off x="4401766" y="1589776"/>
              <a:ext cx="1059233" cy="1760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4CFB3F3-2636-4185-9C5C-B2340E3E2EFF}"/>
                </a:ext>
              </a:extLst>
            </p:cNvPr>
            <p:cNvSpPr/>
            <p:nvPr/>
          </p:nvSpPr>
          <p:spPr>
            <a:xfrm>
              <a:off x="4401766" y="1945477"/>
              <a:ext cx="1059233" cy="2289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100E39E6-9EB4-4A44-A734-72319D54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" y="4726790"/>
            <a:ext cx="9006840" cy="12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1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F2F2EB-AABA-4F49-F6E7-6125966EF1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版面配置區 41">
            <a:extLst>
              <a:ext uri="{FF2B5EF4-FFF2-40B4-BE49-F238E27FC236}">
                <a16:creationId xmlns:a16="http://schemas.microsoft.com/office/drawing/2014/main" id="{78DDD0C9-5B3B-48EF-821D-4DD8241D0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405" y="165974"/>
            <a:ext cx="8569325" cy="230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buNone/>
            </a:pPr>
            <a:r>
              <a:rPr lang="en-US" altLang="zh-TW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  <a:r>
              <a:rPr lang="zh-TW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特定狀況尚無法處理</a:t>
            </a:r>
            <a:endParaRPr lang="en-US" altLang="zh-TW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RJ45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插入，拿不到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的狀況，如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Router-ignore DHCP request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，沒辦法呼叫到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pre-up/up action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；燈號會呈現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的顯示狀態，即表示無法從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server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</a:t>
            </a:r>
          </a:p>
          <a:p>
            <a:pPr marL="76200" indent="0">
              <a:buNone/>
            </a:pPr>
            <a:b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E08DEA3-7AFF-446B-9A04-A2C8BF7BA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Shell script functions(1/2)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0EF695-3ABF-4AD3-8B44-12E318C144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45EFDC-2C0B-4436-BEDF-B0E710F2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11" y="821368"/>
            <a:ext cx="6627822" cy="27975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631C475-1924-47AF-82A0-1176D108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47" y="3832134"/>
            <a:ext cx="6547852" cy="269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7B041004-F973-4C8B-88BD-B682F43F1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5FF76EA-2035-4CCD-BADD-98359928E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Shell script functions(2/2)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1BD65-7DB7-4126-BE20-9B459B4D2B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C10118-F73B-4112-B9FC-630C1F969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72" y="1049729"/>
            <a:ext cx="5956300" cy="29355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7E1EE96-83E3-4110-A329-AA0B78973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72" y="4044085"/>
            <a:ext cx="5956300" cy="253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BA6F9E74-07C8-4544-B3B5-E2E501ED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840" y="998778"/>
            <a:ext cx="8513155" cy="5188684"/>
          </a:xfrm>
        </p:spPr>
        <p:txBody>
          <a:bodyPr/>
          <a:lstStyle/>
          <a:p>
            <a:r>
              <a:rPr lang="en-US" altLang="zh-TW" dirty="0"/>
              <a:t>Dispatch user scripts for </a:t>
            </a:r>
            <a:r>
              <a:rPr lang="en-US" altLang="zh-TW" dirty="0" err="1"/>
              <a:t>NetworkManager</a:t>
            </a:r>
            <a:endParaRPr lang="en-US" altLang="zh-TW" dirty="0"/>
          </a:p>
          <a:p>
            <a:pPr marL="76200" indent="0">
              <a:buNone/>
            </a:pPr>
            <a:r>
              <a:rPr lang="zh-TW" altLang="en-US" dirty="0"/>
              <a:t>當</a:t>
            </a:r>
            <a:r>
              <a:rPr lang="en-US" altLang="zh-TW" dirty="0" err="1"/>
              <a:t>NetworkManager</a:t>
            </a:r>
            <a:r>
              <a:rPr lang="zh-TW" altLang="en-US" dirty="0"/>
              <a:t>出現定義好的網路</a:t>
            </a:r>
            <a:r>
              <a:rPr lang="en-US" altLang="zh-TW" dirty="0"/>
              <a:t>changes</a:t>
            </a:r>
            <a:r>
              <a:rPr lang="zh-TW" altLang="en-US" dirty="0"/>
              <a:t>、</a:t>
            </a:r>
            <a:r>
              <a:rPr lang="en-US" altLang="zh-TW" dirty="0"/>
              <a:t>actions</a:t>
            </a:r>
          </a:p>
          <a:p>
            <a:pPr marL="76200" indent="0">
              <a:buNone/>
            </a:pPr>
            <a:r>
              <a:rPr lang="zh-TW" altLang="en-US" dirty="0"/>
              <a:t>此</a:t>
            </a:r>
            <a:r>
              <a:rPr lang="en-US" altLang="zh-TW" dirty="0"/>
              <a:t>service</a:t>
            </a:r>
            <a:r>
              <a:rPr lang="zh-TW" altLang="en-US" dirty="0"/>
              <a:t>會執行相對應的</a:t>
            </a:r>
            <a:r>
              <a:rPr lang="en-US" altLang="zh-TW" dirty="0"/>
              <a:t>user-provided scripts</a:t>
            </a:r>
          </a:p>
          <a:p>
            <a:pPr marL="76200" indent="0">
              <a:buNone/>
            </a:pPr>
            <a:endParaRPr lang="en-US" altLang="zh-TW" dirty="0"/>
          </a:p>
          <a:p>
            <a:pPr marL="76200" indent="0">
              <a:buNone/>
            </a:pP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D0C2C9-D960-43AF-8186-E2F524D55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NetworkManager</a:t>
            </a:r>
            <a:r>
              <a:rPr lang="en-US" altLang="zh-TW" dirty="0"/>
              <a:t>-dispatcher  service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CB5418-8244-4932-958F-4B4E9921B0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68C95C-735E-476D-B48D-2A90017C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1"/>
          <a:stretch/>
        </p:blipFill>
        <p:spPr>
          <a:xfrm>
            <a:off x="250834" y="2460078"/>
            <a:ext cx="8511788" cy="217542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FD3929E-7A37-4430-82DD-A565E0FE626C}"/>
              </a:ext>
            </a:extLst>
          </p:cNvPr>
          <p:cNvSpPr txBox="1"/>
          <p:nvPr/>
        </p:nvSpPr>
        <p:spPr>
          <a:xfrm>
            <a:off x="250834" y="6134440"/>
            <a:ext cx="3258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hlinkClick r:id="rId3"/>
              </a:rPr>
              <a:t>Dispatcher</a:t>
            </a:r>
            <a:r>
              <a:rPr lang="en-US" altLang="zh-TW" dirty="0"/>
              <a:t> doc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2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3CFDB16-B445-4120-A186-A44513A9D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217782"/>
            <a:ext cx="8893175" cy="719137"/>
          </a:xfrm>
        </p:spPr>
        <p:txBody>
          <a:bodyPr/>
          <a:lstStyle/>
          <a:p>
            <a:r>
              <a:rPr lang="en-US" altLang="zh-TW" sz="2800" dirty="0"/>
              <a:t>C8015 </a:t>
            </a:r>
            <a:r>
              <a:rPr lang="en-US" altLang="zh-TW" sz="2800" dirty="0" err="1"/>
              <a:t>NetworkManager</a:t>
            </a:r>
            <a:r>
              <a:rPr lang="en-US" altLang="zh-TW" sz="2800" dirty="0"/>
              <a:t>-Dispatcher Event(action)</a:t>
            </a:r>
            <a:endParaRPr lang="zh-TW" altLang="en-US" sz="32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0661FF-72AF-41E0-A71B-86ED5D44A5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11ED9A4E-14B3-4C83-B437-986FE000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640641"/>
              </p:ext>
            </p:extLst>
          </p:nvPr>
        </p:nvGraphicFramePr>
        <p:xfrm>
          <a:off x="1153885" y="797219"/>
          <a:ext cx="6836229" cy="548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167">
                  <a:extLst>
                    <a:ext uri="{9D8B030D-6E8A-4147-A177-3AD203B41FA5}">
                      <a16:colId xmlns:a16="http://schemas.microsoft.com/office/drawing/2014/main" val="3388881597"/>
                    </a:ext>
                  </a:extLst>
                </a:gridCol>
                <a:gridCol w="5347062">
                  <a:extLst>
                    <a:ext uri="{9D8B030D-6E8A-4147-A177-3AD203B41FA5}">
                      <a16:colId xmlns:a16="http://schemas.microsoft.com/office/drawing/2014/main" val="150477272"/>
                    </a:ext>
                  </a:extLst>
                </a:gridCol>
              </a:tblGrid>
              <a:tr h="333081">
                <a:tc>
                  <a:txBody>
                    <a:bodyPr/>
                    <a:lstStyle/>
                    <a:p>
                      <a:r>
                        <a:rPr lang="en-US" altLang="zh-TW" dirty="0"/>
                        <a:t>Action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Action </a:t>
                      </a:r>
                      <a:r>
                        <a:rPr lang="zh-TW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929760"/>
                  </a:ext>
                </a:extLst>
              </a:tr>
              <a:tr h="1353430">
                <a:tc>
                  <a:txBody>
                    <a:bodyPr/>
                    <a:lstStyle/>
                    <a:p>
                      <a:r>
                        <a:rPr lang="en-US" dirty="0"/>
                        <a:t>pre-up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The interface is connected to the network but is not yet fully activated.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Scripts</a:t>
                      </a:r>
                      <a:r>
                        <a:rPr lang="zh-TW" altLang="en-US" dirty="0">
                          <a:effectLst/>
                        </a:rPr>
                        <a:t>位置 </a:t>
                      </a:r>
                      <a:r>
                        <a:rPr lang="en-US" altLang="zh-TW" dirty="0">
                          <a:effectLst/>
                        </a:rPr>
                        <a:t>: </a:t>
                      </a:r>
                      <a:r>
                        <a:rPr lang="en-US" dirty="0">
                          <a:effectLst/>
                        </a:rPr>
                        <a:t>be placed or </a:t>
                      </a:r>
                      <a:r>
                        <a:rPr lang="en-US" dirty="0" err="1">
                          <a:effectLst/>
                        </a:rPr>
                        <a:t>symlinked</a:t>
                      </a:r>
                      <a:r>
                        <a:rPr lang="en-US" dirty="0">
                          <a:effectLst/>
                        </a:rPr>
                        <a:t> into the /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NetworkManager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dispatcher.d</a:t>
                      </a:r>
                      <a:r>
                        <a:rPr lang="en-US" dirty="0">
                          <a:effectLst/>
                        </a:rPr>
                        <a:t>/pre-</a:t>
                      </a:r>
                      <a:r>
                        <a:rPr lang="en-US" dirty="0" err="1">
                          <a:effectLst/>
                        </a:rPr>
                        <a:t>up.d</a:t>
                      </a:r>
                      <a:r>
                        <a:rPr lang="en-US" dirty="0">
                          <a:effectLst/>
                        </a:rPr>
                        <a:t> directory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Scripts</a:t>
                      </a:r>
                      <a:r>
                        <a:rPr lang="zh-TW" altLang="en-US" dirty="0">
                          <a:effectLst/>
                        </a:rPr>
                        <a:t>執行時間點 </a:t>
                      </a:r>
                      <a:r>
                        <a:rPr lang="en-US" altLang="zh-TW" dirty="0">
                          <a:effectLst/>
                        </a:rPr>
                        <a:t>: </a:t>
                      </a:r>
                      <a:r>
                        <a:rPr lang="en-US" dirty="0" err="1">
                          <a:effectLst/>
                        </a:rPr>
                        <a:t>NetworkManager</a:t>
                      </a:r>
                      <a:r>
                        <a:rPr lang="zh-TW" altLang="en-US" dirty="0">
                          <a:effectLst/>
                        </a:rPr>
                        <a:t>在通知</a:t>
                      </a:r>
                      <a:r>
                        <a:rPr lang="en-US" dirty="0">
                          <a:effectLst/>
                        </a:rPr>
                        <a:t>application</a:t>
                      </a:r>
                      <a:r>
                        <a:rPr lang="zh-TW" altLang="en-US" dirty="0">
                          <a:effectLst/>
                        </a:rPr>
                        <a:t>啟用前，會先等待這個</a:t>
                      </a:r>
                      <a:r>
                        <a:rPr lang="en-US" dirty="0">
                          <a:effectLst/>
                        </a:rPr>
                        <a:t>script</a:t>
                      </a:r>
                      <a:r>
                        <a:rPr lang="zh-TW" altLang="en-US" dirty="0">
                          <a:effectLst/>
                        </a:rPr>
                        <a:t>執行</a:t>
                      </a:r>
                      <a:endParaRPr lang="en-US" altLang="zh-TW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31156"/>
                  </a:ext>
                </a:extLst>
              </a:tr>
              <a:tr h="130629">
                <a:tc>
                  <a:txBody>
                    <a:bodyPr/>
                    <a:lstStyle/>
                    <a:p>
                      <a:r>
                        <a:rPr lang="en-US"/>
                        <a:t>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interface has been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activated.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15864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r>
                        <a:rPr lang="en-US" dirty="0"/>
                        <a:t>pre-down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The interface will be deactivated but has not yet been disconnected from the network.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Scripts</a:t>
                      </a:r>
                      <a:r>
                        <a:rPr lang="zh-TW" altLang="en-US" dirty="0">
                          <a:effectLst/>
                        </a:rPr>
                        <a:t>位置 </a:t>
                      </a:r>
                      <a:r>
                        <a:rPr lang="en-US" altLang="zh-TW" dirty="0">
                          <a:effectLst/>
                        </a:rPr>
                        <a:t>: </a:t>
                      </a:r>
                      <a:r>
                        <a:rPr lang="en-US" dirty="0">
                          <a:effectLst/>
                        </a:rPr>
                        <a:t>be placed or </a:t>
                      </a:r>
                      <a:r>
                        <a:rPr lang="en-US" dirty="0" err="1">
                          <a:effectLst/>
                        </a:rPr>
                        <a:t>symlinked</a:t>
                      </a:r>
                      <a:r>
                        <a:rPr lang="en-US" dirty="0">
                          <a:effectLst/>
                        </a:rPr>
                        <a:t> into the /</a:t>
                      </a:r>
                      <a:r>
                        <a:rPr lang="en-US" dirty="0" err="1">
                          <a:effectLst/>
                        </a:rPr>
                        <a:t>etc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NetworkManager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dispatcher.d</a:t>
                      </a:r>
                      <a:r>
                        <a:rPr lang="en-US" dirty="0">
                          <a:effectLst/>
                        </a:rPr>
                        <a:t>/pre-</a:t>
                      </a:r>
                      <a:r>
                        <a:rPr lang="en-US" dirty="0" err="1">
                          <a:effectLst/>
                        </a:rPr>
                        <a:t>down.d</a:t>
                      </a:r>
                      <a:r>
                        <a:rPr lang="en-US" dirty="0">
                          <a:effectLst/>
                        </a:rPr>
                        <a:t> directory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effectLst/>
                        </a:rPr>
                        <a:t>Scripts</a:t>
                      </a:r>
                      <a:r>
                        <a:rPr lang="zh-TW" altLang="en-US" dirty="0">
                          <a:effectLst/>
                        </a:rPr>
                        <a:t>執行時間點</a:t>
                      </a:r>
                      <a:r>
                        <a:rPr lang="en-US" altLang="zh-TW" dirty="0">
                          <a:effectLst/>
                        </a:rPr>
                        <a:t>:</a:t>
                      </a:r>
                      <a:r>
                        <a:rPr lang="en-US" dirty="0" err="1">
                          <a:effectLst/>
                        </a:rPr>
                        <a:t>NetworkManager</a:t>
                      </a:r>
                      <a:r>
                        <a:rPr lang="zh-TW" altLang="en-US" dirty="0">
                          <a:effectLst/>
                        </a:rPr>
                        <a:t>會先等待此</a:t>
                      </a:r>
                      <a:r>
                        <a:rPr lang="en-US" altLang="zh-TW" dirty="0">
                          <a:effectLst/>
                        </a:rPr>
                        <a:t>script</a:t>
                      </a:r>
                      <a:r>
                        <a:rPr lang="zh-TW" altLang="en-US" dirty="0">
                          <a:effectLst/>
                        </a:rPr>
                        <a:t>執行完畢，才中斷此網路介面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</a:rPr>
                        <a:t>Note : 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effectLst/>
                        </a:rPr>
                        <a:t>不由突發事件所發出，正常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disconnection</a:t>
                      </a:r>
                      <a:r>
                        <a:rPr lang="zh-TW" altLang="en-US" dirty="0">
                          <a:solidFill>
                            <a:srgbClr val="FF0000"/>
                          </a:solidFill>
                          <a:effectLst/>
                        </a:rPr>
                        <a:t>才會發出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pre-down</a:t>
                      </a:r>
                      <a:endParaRPr lang="en-US" i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TW" altLang="en-US" i="0" dirty="0">
                          <a:effectLst/>
                        </a:rPr>
                        <a:t>突發事件 </a:t>
                      </a:r>
                      <a:r>
                        <a:rPr lang="en-US" altLang="zh-TW" i="0" dirty="0">
                          <a:effectLst/>
                        </a:rPr>
                        <a:t>:</a:t>
                      </a:r>
                      <a:r>
                        <a:rPr lang="zh-TW" altLang="en-US" i="0" dirty="0">
                          <a:effectLst/>
                        </a:rPr>
                        <a:t> </a:t>
                      </a:r>
                      <a:endParaRPr lang="en-US" altLang="zh-TW" i="0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when carrier is lost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wireless signal fades.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zh-TW" altLang="en-US" dirty="0">
                          <a:effectLst/>
                        </a:rPr>
                        <a:t>正常</a:t>
                      </a:r>
                      <a:r>
                        <a:rPr lang="en-US" altLang="zh-TW" dirty="0">
                          <a:effectLst/>
                        </a:rPr>
                        <a:t>disconnection</a:t>
                      </a:r>
                      <a:r>
                        <a:rPr lang="zh-TW" altLang="en-US" dirty="0">
                          <a:effectLst/>
                        </a:rPr>
                        <a:t> </a:t>
                      </a:r>
                      <a:r>
                        <a:rPr lang="en-US" altLang="zh-TW" dirty="0">
                          <a:effectLst/>
                        </a:rPr>
                        <a:t>:</a:t>
                      </a:r>
                      <a:r>
                        <a:rPr lang="zh-TW" altLang="en-US" dirty="0">
                          <a:effectLst/>
                        </a:rPr>
                        <a:t> </a:t>
                      </a:r>
                      <a:endParaRPr lang="en-US" altLang="zh-TW" dirty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TW" altLang="en-US" dirty="0">
                          <a:effectLst/>
                        </a:rPr>
                        <a:t>從</a:t>
                      </a:r>
                      <a:r>
                        <a:rPr lang="en-US" dirty="0">
                          <a:effectLst/>
                        </a:rPr>
                        <a:t>GUI</a:t>
                      </a:r>
                      <a:r>
                        <a:rPr lang="zh-TW" altLang="en-US" dirty="0">
                          <a:effectLst/>
                        </a:rPr>
                        <a:t>按下</a:t>
                      </a:r>
                      <a:r>
                        <a:rPr lang="en-US" dirty="0">
                          <a:effectLst/>
                        </a:rPr>
                        <a:t>disconnect,</a:t>
                      </a:r>
                      <a:r>
                        <a:rPr lang="zh-TW" altLang="en-US" dirty="0">
                          <a:effectLst/>
                        </a:rPr>
                        <a:t>中斷網路連結</a:t>
                      </a:r>
                      <a:r>
                        <a:rPr lang="en-US" dirty="0">
                          <a:effectLst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967040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/>
                        <a:t>down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interface has been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deactivated.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691847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en-US" dirty="0"/>
                        <a:t>connectivity-change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network connectivity state has changed (no connectivity(none), went online(FULL),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28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53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036D927-997F-4A0A-939E-7FBAFB660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35" y="800945"/>
            <a:ext cx="8569325" cy="5308824"/>
          </a:xfrm>
        </p:spPr>
        <p:txBody>
          <a:bodyPr/>
          <a:lstStyle/>
          <a:p>
            <a:r>
              <a:rPr lang="en-US" altLang="zh-TW" dirty="0"/>
              <a:t>Asus-N18U</a:t>
            </a:r>
            <a:r>
              <a:rPr lang="zh-TW" altLang="en-US" dirty="0"/>
              <a:t>設定忽略不明</a:t>
            </a:r>
            <a:r>
              <a:rPr lang="en-US" altLang="zh-TW" dirty="0"/>
              <a:t>MAC</a:t>
            </a:r>
            <a:r>
              <a:rPr lang="zh-TW" altLang="en-US" dirty="0"/>
              <a:t> </a:t>
            </a:r>
            <a:r>
              <a:rPr lang="en-US" altLang="zh-TW" dirty="0"/>
              <a:t>address</a:t>
            </a:r>
            <a:r>
              <a:rPr lang="zh-TW" altLang="en-US" dirty="0"/>
              <a:t> </a:t>
            </a:r>
            <a:r>
              <a:rPr lang="en-US" altLang="zh-TW" dirty="0"/>
              <a:t>during DHCP-requests </a:t>
            </a:r>
            <a:r>
              <a:rPr lang="zh-TW" altLang="en-US" dirty="0"/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77E51ED-B9D8-4963-BCB3-44821CEF3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Router Ignore DHCP request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8AC989-4706-43E7-B7DF-6589E48583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BEA7CA-E4F6-4843-8BFE-92E767FD6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065" y="1349046"/>
            <a:ext cx="3365278" cy="4040703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107E52E3-A577-4A0C-8053-7FC10C86B5DA}"/>
              </a:ext>
            </a:extLst>
          </p:cNvPr>
          <p:cNvSpPr/>
          <p:nvPr/>
        </p:nvSpPr>
        <p:spPr>
          <a:xfrm>
            <a:off x="4963886" y="2298862"/>
            <a:ext cx="472559" cy="4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87E71988-0C9B-4FE4-8C12-D6A320F1D7F9}"/>
              </a:ext>
            </a:extLst>
          </p:cNvPr>
          <p:cNvSpPr/>
          <p:nvPr/>
        </p:nvSpPr>
        <p:spPr>
          <a:xfrm rot="8610048">
            <a:off x="5000946" y="3774041"/>
            <a:ext cx="472559" cy="445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9A5BE04-64E4-4259-B0E9-3A26CB81A87E}"/>
              </a:ext>
            </a:extLst>
          </p:cNvPr>
          <p:cNvGrpSpPr/>
          <p:nvPr/>
        </p:nvGrpSpPr>
        <p:grpSpPr>
          <a:xfrm>
            <a:off x="964887" y="1390008"/>
            <a:ext cx="3834853" cy="2606566"/>
            <a:chOff x="964887" y="1390008"/>
            <a:chExt cx="3834853" cy="260656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936A330-0D0A-4A55-8485-792E01EFDE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8069"/>
            <a:stretch/>
          </p:blipFill>
          <p:spPr>
            <a:xfrm>
              <a:off x="964887" y="1390008"/>
              <a:ext cx="3834853" cy="2606566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DD8EC29-6712-428B-BB3C-53B907346E5B}"/>
                </a:ext>
              </a:extLst>
            </p:cNvPr>
            <p:cNvSpPr txBox="1"/>
            <p:nvPr/>
          </p:nvSpPr>
          <p:spPr>
            <a:xfrm>
              <a:off x="3335371" y="2383292"/>
              <a:ext cx="144525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沒有設定任何</a:t>
              </a:r>
              <a:r>
                <a:rPr lang="en-US" altLang="zh-TW" dirty="0">
                  <a:solidFill>
                    <a:srgbClr val="FF0000"/>
                  </a:solidFill>
                </a:rPr>
                <a:t>MAC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TW" dirty="0">
                  <a:solidFill>
                    <a:srgbClr val="FF0000"/>
                  </a:solidFill>
                </a:rPr>
                <a:t>address</a:t>
              </a:r>
            </a:p>
            <a:p>
              <a:r>
                <a:rPr lang="zh-TW" altLang="en-US" dirty="0">
                  <a:solidFill>
                    <a:srgbClr val="FF0000"/>
                  </a:solidFill>
                </a:rPr>
                <a:t>可獲得</a:t>
              </a:r>
              <a:r>
                <a:rPr lang="en-US" altLang="zh-TW" dirty="0">
                  <a:solidFill>
                    <a:srgbClr val="FF0000"/>
                  </a:solidFill>
                </a:rPr>
                <a:t>IP</a:t>
              </a:r>
              <a:r>
                <a:rPr lang="zh-TW" altLang="en-US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89FD437-84E5-4BD4-9E77-163432553F73}"/>
              </a:ext>
            </a:extLst>
          </p:cNvPr>
          <p:cNvGrpSpPr/>
          <p:nvPr/>
        </p:nvGrpSpPr>
        <p:grpSpPr>
          <a:xfrm>
            <a:off x="402893" y="4138809"/>
            <a:ext cx="5280166" cy="2513788"/>
            <a:chOff x="402893" y="4138809"/>
            <a:chExt cx="5280166" cy="2513788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4F136EC-FEB4-4124-A4EF-BBD243E74D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83" t="8035" b="12445"/>
            <a:stretch/>
          </p:blipFill>
          <p:spPr>
            <a:xfrm>
              <a:off x="402893" y="4493194"/>
              <a:ext cx="5051989" cy="215940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29CEB24-2C81-42B8-8C9A-1FCF6278E9BC}"/>
                </a:ext>
              </a:extLst>
            </p:cNvPr>
            <p:cNvSpPr txBox="1"/>
            <p:nvPr/>
          </p:nvSpPr>
          <p:spPr>
            <a:xfrm>
              <a:off x="584060" y="4138809"/>
              <a:ext cx="50989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Step 3 </a:t>
              </a:r>
              <a:r>
                <a:rPr lang="zh-TW" altLang="en-US" dirty="0"/>
                <a:t>設定完，重開</a:t>
              </a:r>
              <a:r>
                <a:rPr lang="en-US" altLang="zh-TW" dirty="0"/>
                <a:t>N18U</a:t>
              </a:r>
              <a:r>
                <a:rPr lang="zh-TW" altLang="en-US" dirty="0"/>
                <a:t>並接上</a:t>
              </a:r>
              <a:r>
                <a:rPr lang="en-US" altLang="zh-TW" dirty="0"/>
                <a:t>RJ-45</a:t>
              </a:r>
              <a:r>
                <a:rPr lang="zh-TW" altLang="en-US" dirty="0"/>
                <a:t> </a:t>
              </a:r>
              <a:r>
                <a:rPr lang="en-US" altLang="zh-TW" dirty="0"/>
                <a:t>cable to Win10</a:t>
              </a:r>
            </a:p>
            <a:p>
              <a:endParaRPr lang="en-US" altLang="zh-TW" dirty="0"/>
            </a:p>
            <a:p>
              <a:r>
                <a:rPr lang="en-US" altLang="zh-TW" dirty="0"/>
                <a:t>Step 4</a:t>
              </a:r>
            </a:p>
            <a:p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434018F-E6A4-4EDF-BF48-4985B093C326}"/>
                </a:ext>
              </a:extLst>
            </p:cNvPr>
            <p:cNvSpPr/>
            <p:nvPr/>
          </p:nvSpPr>
          <p:spPr>
            <a:xfrm>
              <a:off x="3794640" y="5332021"/>
              <a:ext cx="777359" cy="1359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73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新細明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74963</TotalTime>
  <Words>663</Words>
  <Application>Microsoft Office PowerPoint</Application>
  <PresentationFormat>如螢幕大小 (4:3)</PresentationFormat>
  <Paragraphs>133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Century Gothic</vt:lpstr>
      <vt:lpstr>Arial</vt:lpstr>
      <vt:lpstr>Calibri</vt:lpstr>
      <vt:lpstr>Times New Roman</vt:lpstr>
      <vt:lpstr>Office 主题</vt:lpstr>
      <vt:lpstr>Use Case =&gt; Event action(eth&lt;x&gt;)</vt:lpstr>
      <vt:lpstr>Dispatcher 99-CBSErrorLog.sh </vt:lpstr>
      <vt:lpstr>sh執行、Log</vt:lpstr>
      <vt:lpstr>PowerPoint 簡報</vt:lpstr>
      <vt:lpstr>Shell script functions(1/2)</vt:lpstr>
      <vt:lpstr>Shell script functions(2/2)</vt:lpstr>
      <vt:lpstr>NetworkManager-dispatcher  service </vt:lpstr>
      <vt:lpstr>C8015 NetworkManager-Dispatcher Event(action)</vt:lpstr>
      <vt:lpstr>Router Ignore DHCP request </vt:lpstr>
      <vt:lpstr>[DHCP]Test C8015-Ethernet can’t get IP</vt:lpstr>
      <vt:lpstr>Test Ethernet Static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peterzylee(李宗穎)</dc:creator>
  <cp:lastModifiedBy>peterzylee(李宗穎)</cp:lastModifiedBy>
  <cp:revision>2347</cp:revision>
  <dcterms:modified xsi:type="dcterms:W3CDTF">2024-12-17T02:18:05Z</dcterms:modified>
</cp:coreProperties>
</file>