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85" r:id="rId2"/>
    <p:sldId id="257" r:id="rId3"/>
    <p:sldId id="258" r:id="rId4"/>
    <p:sldId id="266" r:id="rId5"/>
    <p:sldId id="282" r:id="rId6"/>
    <p:sldId id="261" r:id="rId7"/>
    <p:sldId id="288" r:id="rId8"/>
    <p:sldId id="289" r:id="rId9"/>
    <p:sldId id="290" r:id="rId10"/>
    <p:sldId id="291" r:id="rId11"/>
    <p:sldId id="293" r:id="rId12"/>
    <p:sldId id="294" r:id="rId13"/>
    <p:sldId id="295" r:id="rId14"/>
    <p:sldId id="296" r:id="rId15"/>
    <p:sldId id="281" r:id="rId16"/>
    <p:sldId id="263" r:id="rId17"/>
    <p:sldId id="272" r:id="rId18"/>
    <p:sldId id="287" r:id="rId19"/>
    <p:sldId id="280" r:id="rId20"/>
    <p:sldId id="262" r:id="rId21"/>
    <p:sldId id="286" r:id="rId22"/>
    <p:sldId id="265" r:id="rId23"/>
    <p:sldId id="283" r:id="rId24"/>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2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86" d="100"/>
          <a:sy n="86" d="100"/>
        </p:scale>
        <p:origin x="331" y="72"/>
      </p:cViewPr>
      <p:guideLst>
        <p:guide orient="horz" pos="212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3013EF-AA46-41D5-93C2-36F7A5EF5D89}" type="datetimeFigureOut">
              <a:rPr lang="zh-CN" altLang="en-US" smtClean="0"/>
              <a:t>2020/11/4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104242-42E4-462F-B9A6-468AC33D61A2}"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104242-42E4-462F-B9A6-468AC33D61A2}"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AC0059-71F0-4354-824B-2FFE6EC8EA2C}"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AC0059-71F0-4354-824B-2FFE6EC8EA2C}"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AC0059-71F0-4354-824B-2FFE6EC8EA2C}"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AC0059-71F0-4354-824B-2FFE6EC8EA2C}"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AC0059-71F0-4354-824B-2FFE6EC8EA2C}"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104242-42E4-462F-B9A6-468AC33D61A2}"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AC0059-71F0-4354-824B-2FFE6EC8EA2C}"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104242-42E4-462F-B9A6-468AC33D61A2}"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104242-42E4-462F-B9A6-468AC33D61A2}"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AC0059-71F0-4354-824B-2FFE6EC8EA2C}"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AC0059-71F0-4354-824B-2FFE6EC8EA2C}"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A742B8BD-2DF1-4114-9775-958CEF11CBEF}" type="slidenum">
              <a:rPr lang="zh-CN" altLang="en-US" smtClean="0">
                <a:latin typeface="Calibri" panose="020F0502020204030204" pitchFamily="34" charset="0"/>
              </a:rPr>
              <a:t>22</a:t>
            </a:fld>
            <a:endParaRPr lang="zh-CN" altLang="en-US">
              <a:latin typeface="Calibri" panose="020F050202020403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3104242-42E4-462F-B9A6-468AC33D61A2}" type="slidenum">
              <a:rPr lang="zh-CN" altLang="en-US" smtClean="0"/>
              <a:t>23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104242-42E4-462F-B9A6-468AC33D61A2}"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D589DF-9858-42C5-8B2E-539A416D0577}"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104242-42E4-462F-B9A6-468AC33D61A2}"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AC0059-71F0-4354-824B-2FFE6EC8EA2C}"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AC0059-71F0-4354-824B-2FFE6EC8EA2C}"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AC0059-71F0-4354-824B-2FFE6EC8EA2C}"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AC0059-71F0-4354-824B-2FFE6EC8EA2C}"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仅标题">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6_自定义版式">
    <p:spTree>
      <p:nvGrpSpPr>
        <p:cNvPr id="1" name=""/>
        <p:cNvGrpSpPr/>
        <p:nvPr/>
      </p:nvGrpSpPr>
      <p:grpSpPr>
        <a:xfrm>
          <a:off x="0" y="0"/>
          <a:ext cx="0" cy="0"/>
          <a:chOff x="0" y="0"/>
          <a:chExt cx="0" cy="0"/>
        </a:xfrm>
      </p:grpSpPr>
      <p:sp>
        <p:nvSpPr>
          <p:cNvPr id="5" name="图片占位符 4"/>
          <p:cNvSpPr>
            <a:spLocks noGrp="1"/>
          </p:cNvSpPr>
          <p:nvPr>
            <p:ph type="pic" sz="quarter" idx="10"/>
          </p:nvPr>
        </p:nvSpPr>
        <p:spPr>
          <a:xfrm>
            <a:off x="1698623" y="2746373"/>
            <a:ext cx="2187580" cy="2187580"/>
          </a:xfrm>
          <a:custGeom>
            <a:avLst/>
            <a:gdLst>
              <a:gd name="connsiteX0" fmla="*/ 1093790 w 2187580"/>
              <a:gd name="connsiteY0" fmla="*/ 0 h 2187580"/>
              <a:gd name="connsiteX1" fmla="*/ 2187580 w 2187580"/>
              <a:gd name="connsiteY1" fmla="*/ 1093790 h 2187580"/>
              <a:gd name="connsiteX2" fmla="*/ 1093790 w 2187580"/>
              <a:gd name="connsiteY2" fmla="*/ 2187580 h 2187580"/>
              <a:gd name="connsiteX3" fmla="*/ 0 w 2187580"/>
              <a:gd name="connsiteY3" fmla="*/ 1093790 h 2187580"/>
              <a:gd name="connsiteX4" fmla="*/ 1093790 w 2187580"/>
              <a:gd name="connsiteY4" fmla="*/ 0 h 2187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87580" h="2187580">
                <a:moveTo>
                  <a:pt x="1093790" y="0"/>
                </a:moveTo>
                <a:cubicBezTo>
                  <a:pt x="1697874" y="0"/>
                  <a:pt x="2187580" y="489706"/>
                  <a:pt x="2187580" y="1093790"/>
                </a:cubicBezTo>
                <a:cubicBezTo>
                  <a:pt x="2187580" y="1697874"/>
                  <a:pt x="1697874" y="2187580"/>
                  <a:pt x="1093790" y="2187580"/>
                </a:cubicBezTo>
                <a:cubicBezTo>
                  <a:pt x="489706" y="2187580"/>
                  <a:pt x="0" y="1697874"/>
                  <a:pt x="0" y="1093790"/>
                </a:cubicBezTo>
                <a:cubicBezTo>
                  <a:pt x="0" y="489706"/>
                  <a:pt x="489706" y="0"/>
                  <a:pt x="1093790" y="0"/>
                </a:cubicBezTo>
                <a:close/>
              </a:path>
            </a:pathLst>
          </a:custGeom>
        </p:spPr>
        <p:txBody>
          <a:bodyPr wrap="square">
            <a:noAutofit/>
          </a:bodyPr>
          <a:lstStyle/>
          <a:p>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自定义版式">
    <p:spTree>
      <p:nvGrpSpPr>
        <p:cNvPr id="1" name=""/>
        <p:cNvGrpSpPr/>
        <p:nvPr/>
      </p:nvGrpSpPr>
      <p:grpSpPr>
        <a:xfrm>
          <a:off x="0" y="0"/>
          <a:ext cx="0" cy="0"/>
          <a:chOff x="0" y="0"/>
          <a:chExt cx="0" cy="0"/>
        </a:xfrm>
      </p:grpSpPr>
      <p:sp>
        <p:nvSpPr>
          <p:cNvPr id="13" name="图片占位符 12"/>
          <p:cNvSpPr>
            <a:spLocks noGrp="1"/>
          </p:cNvSpPr>
          <p:nvPr>
            <p:ph type="pic" sz="quarter" idx="11"/>
          </p:nvPr>
        </p:nvSpPr>
        <p:spPr>
          <a:xfrm>
            <a:off x="6305550" y="1936268"/>
            <a:ext cx="2294499" cy="1622543"/>
          </a:xfrm>
          <a:custGeom>
            <a:avLst/>
            <a:gdLst>
              <a:gd name="connsiteX0" fmla="*/ 0 w 2294499"/>
              <a:gd name="connsiteY0" fmla="*/ 0 h 1622543"/>
              <a:gd name="connsiteX1" fmla="*/ 2294499 w 2294499"/>
              <a:gd name="connsiteY1" fmla="*/ 0 h 1622543"/>
              <a:gd name="connsiteX2" fmla="*/ 2294499 w 2294499"/>
              <a:gd name="connsiteY2" fmla="*/ 1622543 h 1622543"/>
              <a:gd name="connsiteX3" fmla="*/ 0 w 2294499"/>
              <a:gd name="connsiteY3" fmla="*/ 1622543 h 1622543"/>
            </a:gdLst>
            <a:ahLst/>
            <a:cxnLst>
              <a:cxn ang="0">
                <a:pos x="connsiteX0" y="connsiteY0"/>
              </a:cxn>
              <a:cxn ang="0">
                <a:pos x="connsiteX1" y="connsiteY1"/>
              </a:cxn>
              <a:cxn ang="0">
                <a:pos x="connsiteX2" y="connsiteY2"/>
              </a:cxn>
              <a:cxn ang="0">
                <a:pos x="connsiteX3" y="connsiteY3"/>
              </a:cxn>
            </a:cxnLst>
            <a:rect l="l" t="t" r="r" b="b"/>
            <a:pathLst>
              <a:path w="2294499" h="1622543">
                <a:moveTo>
                  <a:pt x="0" y="0"/>
                </a:moveTo>
                <a:lnTo>
                  <a:pt x="2294499" y="0"/>
                </a:lnTo>
                <a:lnTo>
                  <a:pt x="2294499" y="1622543"/>
                </a:lnTo>
                <a:lnTo>
                  <a:pt x="0" y="1622543"/>
                </a:lnTo>
                <a:close/>
              </a:path>
            </a:pathLst>
          </a:custGeom>
        </p:spPr>
        <p:txBody>
          <a:bodyPr wrap="square">
            <a:noAutofit/>
          </a:bodyPr>
          <a:lstStyle/>
          <a:p>
            <a:endParaRPr lang="zh-CN" altLang="en-US"/>
          </a:p>
        </p:txBody>
      </p:sp>
      <p:sp>
        <p:nvSpPr>
          <p:cNvPr id="14" name="图片占位符 13"/>
          <p:cNvSpPr>
            <a:spLocks noGrp="1"/>
          </p:cNvSpPr>
          <p:nvPr>
            <p:ph type="pic" sz="quarter" idx="12"/>
          </p:nvPr>
        </p:nvSpPr>
        <p:spPr>
          <a:xfrm>
            <a:off x="8802126" y="1936268"/>
            <a:ext cx="2294499" cy="1622543"/>
          </a:xfrm>
          <a:custGeom>
            <a:avLst/>
            <a:gdLst>
              <a:gd name="connsiteX0" fmla="*/ 0 w 2294499"/>
              <a:gd name="connsiteY0" fmla="*/ 0 h 1622543"/>
              <a:gd name="connsiteX1" fmla="*/ 2294499 w 2294499"/>
              <a:gd name="connsiteY1" fmla="*/ 0 h 1622543"/>
              <a:gd name="connsiteX2" fmla="*/ 2294499 w 2294499"/>
              <a:gd name="connsiteY2" fmla="*/ 1622543 h 1622543"/>
              <a:gd name="connsiteX3" fmla="*/ 0 w 2294499"/>
              <a:gd name="connsiteY3" fmla="*/ 1622543 h 1622543"/>
            </a:gdLst>
            <a:ahLst/>
            <a:cxnLst>
              <a:cxn ang="0">
                <a:pos x="connsiteX0" y="connsiteY0"/>
              </a:cxn>
              <a:cxn ang="0">
                <a:pos x="connsiteX1" y="connsiteY1"/>
              </a:cxn>
              <a:cxn ang="0">
                <a:pos x="connsiteX2" y="connsiteY2"/>
              </a:cxn>
              <a:cxn ang="0">
                <a:pos x="connsiteX3" y="connsiteY3"/>
              </a:cxn>
            </a:cxnLst>
            <a:rect l="l" t="t" r="r" b="b"/>
            <a:pathLst>
              <a:path w="2294499" h="1622543">
                <a:moveTo>
                  <a:pt x="0" y="0"/>
                </a:moveTo>
                <a:lnTo>
                  <a:pt x="2294499" y="0"/>
                </a:lnTo>
                <a:lnTo>
                  <a:pt x="2294499" y="1622543"/>
                </a:lnTo>
                <a:lnTo>
                  <a:pt x="0" y="1622543"/>
                </a:lnTo>
                <a:close/>
              </a:path>
            </a:pathLst>
          </a:custGeom>
        </p:spPr>
        <p:txBody>
          <a:bodyPr wrap="square">
            <a:noAutofit/>
          </a:bodyPr>
          <a:lstStyle/>
          <a:p>
            <a:endParaRPr lang="zh-CN" altLang="en-US"/>
          </a:p>
        </p:txBody>
      </p:sp>
      <p:sp>
        <p:nvSpPr>
          <p:cNvPr id="16" name="图片占位符 15"/>
          <p:cNvSpPr>
            <a:spLocks noGrp="1"/>
          </p:cNvSpPr>
          <p:nvPr>
            <p:ph type="pic" sz="quarter" idx="13"/>
          </p:nvPr>
        </p:nvSpPr>
        <p:spPr>
          <a:xfrm>
            <a:off x="8802126" y="3797182"/>
            <a:ext cx="2294499" cy="1622543"/>
          </a:xfrm>
          <a:custGeom>
            <a:avLst/>
            <a:gdLst>
              <a:gd name="connsiteX0" fmla="*/ 0 w 2294499"/>
              <a:gd name="connsiteY0" fmla="*/ 0 h 1622543"/>
              <a:gd name="connsiteX1" fmla="*/ 2294499 w 2294499"/>
              <a:gd name="connsiteY1" fmla="*/ 0 h 1622543"/>
              <a:gd name="connsiteX2" fmla="*/ 2294499 w 2294499"/>
              <a:gd name="connsiteY2" fmla="*/ 1622543 h 1622543"/>
              <a:gd name="connsiteX3" fmla="*/ 0 w 2294499"/>
              <a:gd name="connsiteY3" fmla="*/ 1622543 h 1622543"/>
            </a:gdLst>
            <a:ahLst/>
            <a:cxnLst>
              <a:cxn ang="0">
                <a:pos x="connsiteX0" y="connsiteY0"/>
              </a:cxn>
              <a:cxn ang="0">
                <a:pos x="connsiteX1" y="connsiteY1"/>
              </a:cxn>
              <a:cxn ang="0">
                <a:pos x="connsiteX2" y="connsiteY2"/>
              </a:cxn>
              <a:cxn ang="0">
                <a:pos x="connsiteX3" y="connsiteY3"/>
              </a:cxn>
            </a:cxnLst>
            <a:rect l="l" t="t" r="r" b="b"/>
            <a:pathLst>
              <a:path w="2294499" h="1622543">
                <a:moveTo>
                  <a:pt x="0" y="0"/>
                </a:moveTo>
                <a:lnTo>
                  <a:pt x="2294499" y="0"/>
                </a:lnTo>
                <a:lnTo>
                  <a:pt x="2294499" y="1622543"/>
                </a:lnTo>
                <a:lnTo>
                  <a:pt x="0" y="1622543"/>
                </a:lnTo>
                <a:close/>
              </a:path>
            </a:pathLst>
          </a:custGeom>
        </p:spPr>
        <p:txBody>
          <a:bodyPr wrap="square">
            <a:noAutofit/>
          </a:bodyPr>
          <a:lstStyle/>
          <a:p>
            <a:endParaRPr lang="zh-CN" altLang="en-US"/>
          </a:p>
        </p:txBody>
      </p:sp>
      <p:sp>
        <p:nvSpPr>
          <p:cNvPr id="15" name="图片占位符 14"/>
          <p:cNvSpPr>
            <a:spLocks noGrp="1"/>
          </p:cNvSpPr>
          <p:nvPr>
            <p:ph type="pic" sz="quarter" idx="14"/>
          </p:nvPr>
        </p:nvSpPr>
        <p:spPr>
          <a:xfrm>
            <a:off x="6305550" y="3797182"/>
            <a:ext cx="2294499" cy="1622543"/>
          </a:xfrm>
          <a:custGeom>
            <a:avLst/>
            <a:gdLst>
              <a:gd name="connsiteX0" fmla="*/ 0 w 2294499"/>
              <a:gd name="connsiteY0" fmla="*/ 0 h 1622543"/>
              <a:gd name="connsiteX1" fmla="*/ 2294499 w 2294499"/>
              <a:gd name="connsiteY1" fmla="*/ 0 h 1622543"/>
              <a:gd name="connsiteX2" fmla="*/ 2294499 w 2294499"/>
              <a:gd name="connsiteY2" fmla="*/ 1622543 h 1622543"/>
              <a:gd name="connsiteX3" fmla="*/ 0 w 2294499"/>
              <a:gd name="connsiteY3" fmla="*/ 1622543 h 1622543"/>
            </a:gdLst>
            <a:ahLst/>
            <a:cxnLst>
              <a:cxn ang="0">
                <a:pos x="connsiteX0" y="connsiteY0"/>
              </a:cxn>
              <a:cxn ang="0">
                <a:pos x="connsiteX1" y="connsiteY1"/>
              </a:cxn>
              <a:cxn ang="0">
                <a:pos x="connsiteX2" y="connsiteY2"/>
              </a:cxn>
              <a:cxn ang="0">
                <a:pos x="connsiteX3" y="connsiteY3"/>
              </a:cxn>
            </a:cxnLst>
            <a:rect l="l" t="t" r="r" b="b"/>
            <a:pathLst>
              <a:path w="2294499" h="1622543">
                <a:moveTo>
                  <a:pt x="0" y="0"/>
                </a:moveTo>
                <a:lnTo>
                  <a:pt x="2294499" y="0"/>
                </a:lnTo>
                <a:lnTo>
                  <a:pt x="2294499" y="1622543"/>
                </a:lnTo>
                <a:lnTo>
                  <a:pt x="0" y="1622543"/>
                </a:lnTo>
                <a:close/>
              </a:path>
            </a:pathLst>
          </a:custGeom>
        </p:spPr>
        <p:txBody>
          <a:bodyPr wrap="square">
            <a:noAutofit/>
          </a:bodyPr>
          <a:lstStyle/>
          <a:p>
            <a:endParaRPr lang="zh-CN" altLang="en-US"/>
          </a:p>
        </p:txBody>
      </p:sp>
      <p:sp>
        <p:nvSpPr>
          <p:cNvPr id="3" name="灯片编号占位符 2"/>
          <p:cNvSpPr>
            <a:spLocks noGrp="1"/>
          </p:cNvSpPr>
          <p:nvPr>
            <p:ph type="sldNum" sz="quarter" idx="10"/>
          </p:nvPr>
        </p:nvSpPr>
        <p:spPr/>
        <p:txBody>
          <a:bodyPr/>
          <a:lstStyle/>
          <a:p>
            <a:fld id="{1F57BEC6-7C2B-4B03-B4DD-37A8D3CA46A8}"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自定义版式">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自定义版式">
    <p:spTree>
      <p:nvGrpSpPr>
        <p:cNvPr id="1" name=""/>
        <p:cNvGrpSpPr/>
        <p:nvPr/>
      </p:nvGrpSpPr>
      <p:grpSpPr>
        <a:xfrm>
          <a:off x="0" y="0"/>
          <a:ext cx="0" cy="0"/>
          <a:chOff x="0" y="0"/>
          <a:chExt cx="0" cy="0"/>
        </a:xfrm>
      </p:grpSpPr>
      <p:grpSp>
        <p:nvGrpSpPr>
          <p:cNvPr id="4" name="组合 3"/>
          <p:cNvGrpSpPr/>
          <p:nvPr userDrawn="1"/>
        </p:nvGrpSpPr>
        <p:grpSpPr>
          <a:xfrm>
            <a:off x="0" y="0"/>
            <a:ext cx="12192000" cy="6856551"/>
            <a:chOff x="0" y="0"/>
            <a:chExt cx="12192000" cy="6856551"/>
          </a:xfrm>
        </p:grpSpPr>
        <p:pic>
          <p:nvPicPr>
            <p:cNvPr id="5" name="图片 4"/>
            <p:cNvPicPr>
              <a:picLocks noChangeAspect="1"/>
            </p:cNvPicPr>
            <p:nvPr/>
          </p:nvPicPr>
          <p:blipFill rotWithShape="1">
            <a:blip r:embed="rId2" cstate="screen"/>
            <a:srcRect r="-1"/>
            <a:stretch>
              <a:fillRect/>
            </a:stretch>
          </p:blipFill>
          <p:spPr>
            <a:xfrm flipH="1">
              <a:off x="1724400" y="0"/>
              <a:ext cx="10467600" cy="6855102"/>
            </a:xfrm>
            <a:prstGeom prst="rect">
              <a:avLst/>
            </a:prstGeom>
          </p:spPr>
        </p:pic>
        <p:pic>
          <p:nvPicPr>
            <p:cNvPr id="6" name="图片 5"/>
            <p:cNvPicPr>
              <a:picLocks noChangeAspect="1"/>
            </p:cNvPicPr>
            <p:nvPr/>
          </p:nvPicPr>
          <p:blipFill rotWithShape="1">
            <a:blip r:embed="rId3" cstate="screen"/>
            <a:srcRect r="-35"/>
            <a:stretch>
              <a:fillRect/>
            </a:stretch>
          </p:blipFill>
          <p:spPr>
            <a:xfrm flipH="1">
              <a:off x="0" y="1449"/>
              <a:ext cx="2095500" cy="6855102"/>
            </a:xfrm>
            <a:prstGeom prst="rect">
              <a:avLst/>
            </a:prstGeom>
          </p:spPr>
        </p:pic>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4" name="矩形 3"/>
          <p:cNvSpPr/>
          <p:nvPr userDrawn="1"/>
        </p:nvSpPr>
        <p:spPr>
          <a:xfrm>
            <a:off x="8325228" y="6545425"/>
            <a:ext cx="775136" cy="246221"/>
          </a:xfrm>
          <a:prstGeom prst="rect">
            <a:avLst/>
          </a:prstGeom>
        </p:spPr>
        <p:txBody>
          <a:bodyPr wrap="square">
            <a:spAutoFit/>
          </a:bodyPr>
          <a:lstStyle/>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p>
          <a:p>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素材下载：</a:t>
            </a:r>
            <a:r>
              <a:rPr lang="en-US" altLang="zh-CN" sz="100" dirty="0">
                <a:solidFill>
                  <a:prstClr val="white"/>
                </a:solidFill>
                <a:latin typeface="Calibri" panose="020F0502020204030204"/>
                <a:ea typeface="宋体" panose="02010600030101010101" pitchFamily="2" charset="-122"/>
              </a:rPr>
              <a:t>www.1ppt.com/sucai/</a:t>
            </a: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图表下载：</a:t>
            </a:r>
            <a:r>
              <a:rPr lang="en-US" altLang="zh-CN" sz="100" dirty="0">
                <a:solidFill>
                  <a:prstClr val="white"/>
                </a:solidFill>
                <a:latin typeface="Calibri" panose="020F0502020204030204"/>
                <a:ea typeface="宋体" panose="02010600030101010101" pitchFamily="2" charset="-122"/>
              </a:rPr>
              <a:t>www.1ppt.com/tubiao/      </a:t>
            </a:r>
          </a:p>
          <a:p>
            <a:r>
              <a:rPr lang="zh-CN" altLang="en-US" sz="100" dirty="0">
                <a:solidFill>
                  <a:prstClr val="white"/>
                </a:solidFill>
                <a:latin typeface="Calibri" panose="020F0502020204030204"/>
                <a:ea typeface="宋体" panose="02010600030101010101" pitchFamily="2" charset="-122"/>
              </a:rPr>
              <a:t>优秀</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p>
          <a:p>
            <a:r>
              <a:rPr lang="en-US" altLang="zh-CN" sz="100" dirty="0">
                <a:solidFill>
                  <a:prstClr val="white"/>
                </a:solidFill>
                <a:latin typeface="Calibri" panose="020F0502020204030204"/>
                <a:ea typeface="宋体" panose="02010600030101010101" pitchFamily="2" charset="-122"/>
              </a:rPr>
              <a:t>Word</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www.1ppt.com/word/              Excel</a:t>
            </a:r>
            <a:r>
              <a:rPr lang="zh-CN" altLang="en-US" sz="100" dirty="0">
                <a:solidFill>
                  <a:prstClr val="white"/>
                </a:solidFill>
                <a:latin typeface="Calibri" panose="020F0502020204030204"/>
                <a:ea typeface="宋体" panose="02010600030101010101" pitchFamily="2" charset="-122"/>
              </a:rPr>
              <a:t>教程：</a:t>
            </a:r>
            <a:r>
              <a:rPr lang="en-US" altLang="zh-CN" sz="100" dirty="0">
                <a:solidFill>
                  <a:prstClr val="white"/>
                </a:solidFill>
                <a:latin typeface="Calibri" panose="020F0502020204030204"/>
                <a:ea typeface="宋体" panose="02010600030101010101" pitchFamily="2" charset="-122"/>
              </a:rPr>
              <a:t>www.1ppt.com/excel/  </a:t>
            </a:r>
          </a:p>
          <a:p>
            <a:r>
              <a:rPr lang="zh-CN" altLang="en-US" sz="100" dirty="0">
                <a:solidFill>
                  <a:prstClr val="white"/>
                </a:solidFill>
                <a:latin typeface="Calibri" panose="020F0502020204030204"/>
                <a:ea typeface="宋体" panose="02010600030101010101" pitchFamily="2" charset="-122"/>
              </a:rPr>
              <a:t>资料下载：</a:t>
            </a:r>
            <a:r>
              <a:rPr lang="en-US" altLang="zh-CN" sz="100" dirty="0">
                <a:solidFill>
                  <a:prstClr val="white"/>
                </a:solidFill>
                <a:latin typeface="Calibri" panose="020F0502020204030204"/>
                <a:ea typeface="宋体" panose="02010600030101010101" pitchFamily="2" charset="-122"/>
              </a:rPr>
              <a:t>www.1ppt.com/ziliao/                PPT</a:t>
            </a:r>
            <a:r>
              <a:rPr lang="zh-CN" altLang="en-US" sz="100" dirty="0">
                <a:solidFill>
                  <a:prstClr val="white"/>
                </a:solidFill>
                <a:latin typeface="Calibri" panose="020F0502020204030204"/>
                <a:ea typeface="宋体" panose="02010600030101010101" pitchFamily="2" charset="-122"/>
              </a:rPr>
              <a:t>课件下载：</a:t>
            </a:r>
            <a:r>
              <a:rPr lang="en-US" altLang="zh-CN" sz="100" dirty="0">
                <a:solidFill>
                  <a:prstClr val="white"/>
                </a:solidFill>
                <a:latin typeface="Calibri" panose="020F0502020204030204"/>
                <a:ea typeface="宋体" panose="02010600030101010101" pitchFamily="2" charset="-122"/>
              </a:rPr>
              <a:t>www.1ppt.com/kejian/ </a:t>
            </a:r>
          </a:p>
          <a:p>
            <a:r>
              <a:rPr lang="zh-CN" altLang="en-US" sz="100" dirty="0">
                <a:solidFill>
                  <a:prstClr val="white"/>
                </a:solidFill>
                <a:latin typeface="Calibri" panose="020F0502020204030204"/>
                <a:ea typeface="宋体" panose="02010600030101010101" pitchFamily="2" charset="-122"/>
              </a:rPr>
              <a:t>范文下载：</a:t>
            </a:r>
            <a:r>
              <a:rPr lang="en-US" altLang="zh-CN" sz="100" dirty="0">
                <a:solidFill>
                  <a:prstClr val="white"/>
                </a:solidFill>
                <a:latin typeface="Calibri" panose="020F0502020204030204"/>
                <a:ea typeface="宋体" panose="02010600030101010101" pitchFamily="2" charset="-122"/>
              </a:rPr>
              <a:t>www.1ppt.com/fanwen/             </a:t>
            </a:r>
            <a:r>
              <a:rPr lang="zh-CN" altLang="en-US" sz="100" dirty="0">
                <a:solidFill>
                  <a:prstClr val="white"/>
                </a:solidFill>
                <a:latin typeface="Calibri" panose="020F0502020204030204"/>
                <a:ea typeface="宋体" panose="02010600030101010101" pitchFamily="2" charset="-122"/>
              </a:rPr>
              <a:t>试卷下载：</a:t>
            </a:r>
            <a:r>
              <a:rPr lang="en-US" altLang="zh-CN" sz="100" dirty="0">
                <a:solidFill>
                  <a:prstClr val="white"/>
                </a:solidFill>
                <a:latin typeface="Calibri" panose="020F0502020204030204"/>
                <a:ea typeface="宋体" panose="02010600030101010101" pitchFamily="2" charset="-122"/>
              </a:rPr>
              <a:t>www.1ppt.com/shiti/  </a:t>
            </a:r>
          </a:p>
          <a:p>
            <a:r>
              <a:rPr lang="zh-CN" altLang="en-US" sz="100" dirty="0">
                <a:solidFill>
                  <a:prstClr val="white"/>
                </a:solidFill>
                <a:latin typeface="Calibri" panose="020F0502020204030204"/>
                <a:ea typeface="宋体" panose="02010600030101010101" pitchFamily="2" charset="-122"/>
              </a:rPr>
              <a:t>教案下载：</a:t>
            </a:r>
            <a:r>
              <a:rPr lang="en-US" altLang="zh-CN" sz="100" dirty="0">
                <a:solidFill>
                  <a:prstClr val="white"/>
                </a:solidFill>
                <a:latin typeface="Calibri" panose="020F0502020204030204"/>
                <a:ea typeface="宋体" panose="02010600030101010101" pitchFamily="2" charset="-122"/>
              </a:rPr>
              <a:t>www.1ppt.com/jiaoan/        </a:t>
            </a:r>
          </a:p>
          <a:p>
            <a:r>
              <a:rPr lang="zh-CN" altLang="en-US" sz="100" dirty="0">
                <a:solidFill>
                  <a:prstClr val="white"/>
                </a:solidFill>
                <a:latin typeface="Calibri" panose="020F0502020204030204"/>
                <a:ea typeface="宋体" panose="02010600030101010101" pitchFamily="2" charset="-122"/>
              </a:rPr>
              <a:t>字体下载：</a:t>
            </a:r>
            <a:r>
              <a:rPr lang="en-US" altLang="zh-CN" sz="100" dirty="0">
                <a:solidFill>
                  <a:prstClr val="white"/>
                </a:solidFill>
                <a:latin typeface="Calibri" panose="020F0502020204030204"/>
                <a:ea typeface="宋体" panose="02010600030101010101" pitchFamily="2" charset="-122"/>
              </a:rPr>
              <a:t>www.1ppt.com/ziti/</a:t>
            </a:r>
          </a:p>
          <a:p>
            <a:r>
              <a:rPr lang="en-US" altLang="zh-CN" sz="100" dirty="0">
                <a:solidFill>
                  <a:prstClr val="white"/>
                </a:solidFill>
                <a:latin typeface="Calibri" panose="020F0502020204030204"/>
                <a:ea typeface="宋体" panose="02010600030101010101" pitchFamily="2" charset="-122"/>
              </a:rPr>
              <a:t> </a:t>
            </a:r>
            <a:endParaRPr lang="zh-CN" altLang="en-US" sz="100" dirty="0">
              <a:solidFill>
                <a:prstClr val="white"/>
              </a:solidFill>
              <a:latin typeface="Calibri" panose="020F0502020204030204"/>
              <a:ea typeface="宋体" panose="02010600030101010101" pitchFamily="2"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5_自定义版式">
    <p:spTree>
      <p:nvGrpSpPr>
        <p:cNvPr id="1" name=""/>
        <p:cNvGrpSpPr/>
        <p:nvPr/>
      </p:nvGrpSpPr>
      <p:grpSpPr>
        <a:xfrm>
          <a:off x="0" y="0"/>
          <a:ext cx="0" cy="0"/>
          <a:chOff x="0" y="0"/>
          <a:chExt cx="0" cy="0"/>
        </a:xfrm>
      </p:grpSpPr>
      <p:sp>
        <p:nvSpPr>
          <p:cNvPr id="7" name="图片占位符 6"/>
          <p:cNvSpPr>
            <a:spLocks noGrp="1"/>
          </p:cNvSpPr>
          <p:nvPr>
            <p:ph type="pic" sz="quarter" idx="11"/>
          </p:nvPr>
        </p:nvSpPr>
        <p:spPr>
          <a:xfrm>
            <a:off x="1600201" y="2085976"/>
            <a:ext cx="3971925" cy="2162175"/>
          </a:xfrm>
          <a:custGeom>
            <a:avLst/>
            <a:gdLst>
              <a:gd name="connsiteX0" fmla="*/ 0 w 3971925"/>
              <a:gd name="connsiteY0" fmla="*/ 0 h 2162175"/>
              <a:gd name="connsiteX1" fmla="*/ 3971925 w 3971925"/>
              <a:gd name="connsiteY1" fmla="*/ 0 h 2162175"/>
              <a:gd name="connsiteX2" fmla="*/ 3971925 w 3971925"/>
              <a:gd name="connsiteY2" fmla="*/ 2162175 h 2162175"/>
              <a:gd name="connsiteX3" fmla="*/ 0 w 3971925"/>
              <a:gd name="connsiteY3" fmla="*/ 2162175 h 2162175"/>
            </a:gdLst>
            <a:ahLst/>
            <a:cxnLst>
              <a:cxn ang="0">
                <a:pos x="connsiteX0" y="connsiteY0"/>
              </a:cxn>
              <a:cxn ang="0">
                <a:pos x="connsiteX1" y="connsiteY1"/>
              </a:cxn>
              <a:cxn ang="0">
                <a:pos x="connsiteX2" y="connsiteY2"/>
              </a:cxn>
              <a:cxn ang="0">
                <a:pos x="connsiteX3" y="connsiteY3"/>
              </a:cxn>
            </a:cxnLst>
            <a:rect l="l" t="t" r="r" b="b"/>
            <a:pathLst>
              <a:path w="3971925" h="2162175">
                <a:moveTo>
                  <a:pt x="0" y="0"/>
                </a:moveTo>
                <a:lnTo>
                  <a:pt x="3971925" y="0"/>
                </a:lnTo>
                <a:lnTo>
                  <a:pt x="3971925" y="2162175"/>
                </a:lnTo>
                <a:lnTo>
                  <a:pt x="0" y="2162175"/>
                </a:lnTo>
                <a:close/>
              </a:path>
            </a:pathLst>
          </a:custGeom>
        </p:spPr>
        <p:txBody>
          <a:bodyPr wrap="square">
            <a:noAutofit/>
          </a:bodyPr>
          <a:lstStyle/>
          <a:p>
            <a:endParaRPr lang="zh-CN" altLang="en-US"/>
          </a:p>
        </p:txBody>
      </p:sp>
      <p:sp>
        <p:nvSpPr>
          <p:cNvPr id="3" name="灯片编号占位符 2"/>
          <p:cNvSpPr>
            <a:spLocks noGrp="1"/>
          </p:cNvSpPr>
          <p:nvPr>
            <p:ph type="sldNum" sz="quarter" idx="10"/>
          </p:nvPr>
        </p:nvSpPr>
        <p:spPr/>
        <p:txBody>
          <a:bodyPr/>
          <a:lstStyle/>
          <a:p>
            <a:fld id="{1F57BEC6-7C2B-4B03-B4DD-37A8D3CA46A8}"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9_自定义版式">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4862286" y="2555649"/>
            <a:ext cx="2467428" cy="2467428"/>
          </a:xfrm>
          <a:custGeom>
            <a:avLst/>
            <a:gdLst>
              <a:gd name="connsiteX0" fmla="*/ 1233714 w 2467428"/>
              <a:gd name="connsiteY0" fmla="*/ 0 h 2467428"/>
              <a:gd name="connsiteX1" fmla="*/ 2467428 w 2467428"/>
              <a:gd name="connsiteY1" fmla="*/ 1233714 h 2467428"/>
              <a:gd name="connsiteX2" fmla="*/ 1233714 w 2467428"/>
              <a:gd name="connsiteY2" fmla="*/ 2467428 h 2467428"/>
              <a:gd name="connsiteX3" fmla="*/ 0 w 2467428"/>
              <a:gd name="connsiteY3" fmla="*/ 1233714 h 2467428"/>
              <a:gd name="connsiteX4" fmla="*/ 1233714 w 2467428"/>
              <a:gd name="connsiteY4" fmla="*/ 0 h 2467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7428" h="2467428">
                <a:moveTo>
                  <a:pt x="1233714" y="0"/>
                </a:moveTo>
                <a:cubicBezTo>
                  <a:pt x="1915075" y="0"/>
                  <a:pt x="2467428" y="552353"/>
                  <a:pt x="2467428" y="1233714"/>
                </a:cubicBezTo>
                <a:cubicBezTo>
                  <a:pt x="2467428" y="1915075"/>
                  <a:pt x="1915075" y="2467428"/>
                  <a:pt x="1233714" y="2467428"/>
                </a:cubicBezTo>
                <a:cubicBezTo>
                  <a:pt x="552353" y="2467428"/>
                  <a:pt x="0" y="1915075"/>
                  <a:pt x="0" y="1233714"/>
                </a:cubicBezTo>
                <a:cubicBezTo>
                  <a:pt x="0" y="552353"/>
                  <a:pt x="552353" y="0"/>
                  <a:pt x="1233714" y="0"/>
                </a:cubicBezTo>
                <a:close/>
              </a:path>
            </a:pathLst>
          </a:custGeom>
        </p:spPr>
        <p:txBody>
          <a:bodyPr wrap="square">
            <a:noAutofit/>
          </a:bodyPr>
          <a:lstStyle/>
          <a:p>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3_自定义版式">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2352675" y="1908631"/>
            <a:ext cx="3448050" cy="2162175"/>
          </a:xfrm>
          <a:custGeom>
            <a:avLst/>
            <a:gdLst>
              <a:gd name="connsiteX0" fmla="*/ 0 w 3448050"/>
              <a:gd name="connsiteY0" fmla="*/ 0 h 2162175"/>
              <a:gd name="connsiteX1" fmla="*/ 3448050 w 3448050"/>
              <a:gd name="connsiteY1" fmla="*/ 0 h 2162175"/>
              <a:gd name="connsiteX2" fmla="*/ 3448050 w 3448050"/>
              <a:gd name="connsiteY2" fmla="*/ 2162175 h 2162175"/>
              <a:gd name="connsiteX3" fmla="*/ 0 w 3448050"/>
              <a:gd name="connsiteY3" fmla="*/ 2162175 h 2162175"/>
            </a:gdLst>
            <a:ahLst/>
            <a:cxnLst>
              <a:cxn ang="0">
                <a:pos x="connsiteX0" y="connsiteY0"/>
              </a:cxn>
              <a:cxn ang="0">
                <a:pos x="connsiteX1" y="connsiteY1"/>
              </a:cxn>
              <a:cxn ang="0">
                <a:pos x="connsiteX2" y="connsiteY2"/>
              </a:cxn>
              <a:cxn ang="0">
                <a:pos x="connsiteX3" y="connsiteY3"/>
              </a:cxn>
            </a:cxnLst>
            <a:rect l="l" t="t" r="r" b="b"/>
            <a:pathLst>
              <a:path w="3448050" h="2162175">
                <a:moveTo>
                  <a:pt x="0" y="0"/>
                </a:moveTo>
                <a:lnTo>
                  <a:pt x="3448050" y="0"/>
                </a:lnTo>
                <a:lnTo>
                  <a:pt x="3448050" y="2162175"/>
                </a:lnTo>
                <a:lnTo>
                  <a:pt x="0" y="2162175"/>
                </a:lnTo>
                <a:close/>
              </a:path>
            </a:pathLst>
          </a:custGeom>
        </p:spPr>
        <p:txBody>
          <a:bodyPr wrap="square">
            <a:noAutofit/>
          </a:bodyPr>
          <a:lstStyle/>
          <a:p>
            <a:endParaRPr lang="zh-CN" altLang="en-US"/>
          </a:p>
        </p:txBody>
      </p:sp>
      <p:sp>
        <p:nvSpPr>
          <p:cNvPr id="7" name="图片占位符 6"/>
          <p:cNvSpPr>
            <a:spLocks noGrp="1"/>
          </p:cNvSpPr>
          <p:nvPr>
            <p:ph type="pic" sz="quarter" idx="11"/>
          </p:nvPr>
        </p:nvSpPr>
        <p:spPr>
          <a:xfrm>
            <a:off x="6629400" y="3727906"/>
            <a:ext cx="3448050" cy="2162175"/>
          </a:xfrm>
          <a:custGeom>
            <a:avLst/>
            <a:gdLst>
              <a:gd name="connsiteX0" fmla="*/ 0 w 3448050"/>
              <a:gd name="connsiteY0" fmla="*/ 0 h 2162175"/>
              <a:gd name="connsiteX1" fmla="*/ 3448050 w 3448050"/>
              <a:gd name="connsiteY1" fmla="*/ 0 h 2162175"/>
              <a:gd name="connsiteX2" fmla="*/ 3448050 w 3448050"/>
              <a:gd name="connsiteY2" fmla="*/ 2162175 h 2162175"/>
              <a:gd name="connsiteX3" fmla="*/ 0 w 3448050"/>
              <a:gd name="connsiteY3" fmla="*/ 2162175 h 2162175"/>
            </a:gdLst>
            <a:ahLst/>
            <a:cxnLst>
              <a:cxn ang="0">
                <a:pos x="connsiteX0" y="connsiteY0"/>
              </a:cxn>
              <a:cxn ang="0">
                <a:pos x="connsiteX1" y="connsiteY1"/>
              </a:cxn>
              <a:cxn ang="0">
                <a:pos x="connsiteX2" y="connsiteY2"/>
              </a:cxn>
              <a:cxn ang="0">
                <a:pos x="connsiteX3" y="connsiteY3"/>
              </a:cxn>
            </a:cxnLst>
            <a:rect l="l" t="t" r="r" b="b"/>
            <a:pathLst>
              <a:path w="3448050" h="2162175">
                <a:moveTo>
                  <a:pt x="0" y="0"/>
                </a:moveTo>
                <a:lnTo>
                  <a:pt x="3448050" y="0"/>
                </a:lnTo>
                <a:lnTo>
                  <a:pt x="3448050" y="2162175"/>
                </a:lnTo>
                <a:lnTo>
                  <a:pt x="0" y="2162175"/>
                </a:lnTo>
                <a:close/>
              </a:path>
            </a:pathLst>
          </a:custGeom>
        </p:spPr>
        <p:txBody>
          <a:bodyPr wrap="square">
            <a:noAutofit/>
          </a:bodyPr>
          <a:lstStyle/>
          <a:p>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5_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985519" y="1518470"/>
            <a:ext cx="3461834" cy="2221681"/>
          </a:xfrm>
          <a:custGeom>
            <a:avLst/>
            <a:gdLst>
              <a:gd name="connsiteX0" fmla="*/ 0 w 3461834"/>
              <a:gd name="connsiteY0" fmla="*/ 0 h 2221681"/>
              <a:gd name="connsiteX1" fmla="*/ 3461834 w 3461834"/>
              <a:gd name="connsiteY1" fmla="*/ 0 h 2221681"/>
              <a:gd name="connsiteX2" fmla="*/ 3461834 w 3461834"/>
              <a:gd name="connsiteY2" fmla="*/ 2221681 h 2221681"/>
              <a:gd name="connsiteX3" fmla="*/ 0 w 3461834"/>
              <a:gd name="connsiteY3" fmla="*/ 2221681 h 2221681"/>
            </a:gdLst>
            <a:ahLst/>
            <a:cxnLst>
              <a:cxn ang="0">
                <a:pos x="connsiteX0" y="connsiteY0"/>
              </a:cxn>
              <a:cxn ang="0">
                <a:pos x="connsiteX1" y="connsiteY1"/>
              </a:cxn>
              <a:cxn ang="0">
                <a:pos x="connsiteX2" y="connsiteY2"/>
              </a:cxn>
              <a:cxn ang="0">
                <a:pos x="connsiteX3" y="connsiteY3"/>
              </a:cxn>
            </a:cxnLst>
            <a:rect l="l" t="t" r="r" b="b"/>
            <a:pathLst>
              <a:path w="3461834" h="2221681">
                <a:moveTo>
                  <a:pt x="0" y="0"/>
                </a:moveTo>
                <a:lnTo>
                  <a:pt x="3461834" y="0"/>
                </a:lnTo>
                <a:lnTo>
                  <a:pt x="3461834" y="2221681"/>
                </a:lnTo>
                <a:lnTo>
                  <a:pt x="0" y="2221681"/>
                </a:lnTo>
                <a:close/>
              </a:path>
            </a:pathLst>
          </a:custGeom>
        </p:spPr>
        <p:txBody>
          <a:bodyPr wrap="square">
            <a:noAutofit/>
          </a:bodyPr>
          <a:lstStyle/>
          <a:p>
            <a:endParaRPr lang="zh-CN" altLang="en-US"/>
          </a:p>
        </p:txBody>
      </p:sp>
      <p:sp>
        <p:nvSpPr>
          <p:cNvPr id="8" name="图片占位符 7"/>
          <p:cNvSpPr>
            <a:spLocks noGrp="1"/>
          </p:cNvSpPr>
          <p:nvPr>
            <p:ph type="pic" sz="quarter" idx="11"/>
          </p:nvPr>
        </p:nvSpPr>
        <p:spPr>
          <a:xfrm>
            <a:off x="985519" y="3822700"/>
            <a:ext cx="3461832" cy="2211614"/>
          </a:xfrm>
          <a:custGeom>
            <a:avLst/>
            <a:gdLst>
              <a:gd name="connsiteX0" fmla="*/ 0 w 3461832"/>
              <a:gd name="connsiteY0" fmla="*/ 0 h 2211614"/>
              <a:gd name="connsiteX1" fmla="*/ 3461832 w 3461832"/>
              <a:gd name="connsiteY1" fmla="*/ 0 h 2211614"/>
              <a:gd name="connsiteX2" fmla="*/ 3461832 w 3461832"/>
              <a:gd name="connsiteY2" fmla="*/ 2211614 h 2211614"/>
              <a:gd name="connsiteX3" fmla="*/ 0 w 3461832"/>
              <a:gd name="connsiteY3" fmla="*/ 2211614 h 2211614"/>
            </a:gdLst>
            <a:ahLst/>
            <a:cxnLst>
              <a:cxn ang="0">
                <a:pos x="connsiteX0" y="connsiteY0"/>
              </a:cxn>
              <a:cxn ang="0">
                <a:pos x="connsiteX1" y="connsiteY1"/>
              </a:cxn>
              <a:cxn ang="0">
                <a:pos x="connsiteX2" y="connsiteY2"/>
              </a:cxn>
              <a:cxn ang="0">
                <a:pos x="connsiteX3" y="connsiteY3"/>
              </a:cxn>
            </a:cxnLst>
            <a:rect l="l" t="t" r="r" b="b"/>
            <a:pathLst>
              <a:path w="3461832" h="2211614">
                <a:moveTo>
                  <a:pt x="0" y="0"/>
                </a:moveTo>
                <a:lnTo>
                  <a:pt x="3461832" y="0"/>
                </a:lnTo>
                <a:lnTo>
                  <a:pt x="3461832" y="2211614"/>
                </a:lnTo>
                <a:lnTo>
                  <a:pt x="0" y="2211614"/>
                </a:lnTo>
                <a:close/>
              </a:path>
            </a:pathLst>
          </a:custGeom>
        </p:spPr>
        <p:txBody>
          <a:bodyPr wrap="square">
            <a:noAutofit/>
          </a:bodyPr>
          <a:lstStyle/>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斜纹 3"/>
          <p:cNvSpPr/>
          <p:nvPr userDrawn="1"/>
        </p:nvSpPr>
        <p:spPr>
          <a:xfrm>
            <a:off x="0" y="0"/>
            <a:ext cx="2068025" cy="1688841"/>
          </a:xfrm>
          <a:prstGeom prst="diagStrip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tags" Target="../tags/tag5.xml"/><Relationship Id="rId7" Type="http://schemas.openxmlformats.org/officeDocument/2006/relationships/image" Target="../media/image23.png"/><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notesSlide" Target="../notesSlides/notesSlide22.xml"/><Relationship Id="rId5" Type="http://schemas.openxmlformats.org/officeDocument/2006/relationships/slideLayout" Target="../slideLayouts/slideLayout7.xml"/><Relationship Id="rId4" Type="http://schemas.openxmlformats.org/officeDocument/2006/relationships/tags" Target="../tags/tag6.xml"/></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8.xml"/><Relationship Id="rId1" Type="http://schemas.openxmlformats.org/officeDocument/2006/relationships/tags" Target="../tags/tag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rotWithShape="1">
          <a:blip r:embed="rId3" cstate="screen"/>
          <a:srcRect/>
          <a:stretch>
            <a:fillRect/>
          </a:stretch>
        </p:blipFill>
        <p:spPr>
          <a:xfrm flipH="1">
            <a:off x="-15484" y="0"/>
            <a:ext cx="12207484" cy="6855102"/>
          </a:xfrm>
          <a:prstGeom prst="rect">
            <a:avLst/>
          </a:prstGeom>
        </p:spPr>
      </p:pic>
      <p:sp>
        <p:nvSpPr>
          <p:cNvPr id="29" name="_3"/>
          <p:cNvSpPr/>
          <p:nvPr/>
        </p:nvSpPr>
        <p:spPr>
          <a:xfrm>
            <a:off x="1122162" y="2515335"/>
            <a:ext cx="3911199" cy="1015663"/>
          </a:xfrm>
          <a:prstGeom prst="rect">
            <a:avLst/>
          </a:prstGeom>
          <a:effectLst/>
        </p:spPr>
        <p:txBody>
          <a:bodyPr wrap="none">
            <a:spAutoFit/>
          </a:bodyPr>
          <a:lstStyle/>
          <a:p>
            <a:pPr algn="l"/>
            <a:r>
              <a:rPr lang="zh-CN" altLang="en-US" sz="6000" b="1" dirty="0">
                <a:solidFill>
                  <a:srgbClr val="3C767A"/>
                </a:solidFill>
                <a:latin typeface="微软雅黑" panose="020B0503020204020204" pitchFamily="34" charset="-122"/>
                <a:ea typeface="微软雅黑" panose="020B0503020204020204" pitchFamily="34" charset="-122"/>
              </a:rPr>
              <a:t>LoraWAN</a:t>
            </a:r>
          </a:p>
        </p:txBody>
      </p:sp>
      <p:sp>
        <p:nvSpPr>
          <p:cNvPr id="2" name="文本框 1"/>
          <p:cNvSpPr txBox="1"/>
          <p:nvPr/>
        </p:nvSpPr>
        <p:spPr>
          <a:xfrm>
            <a:off x="4462529" y="4061000"/>
            <a:ext cx="2337516" cy="369332"/>
          </a:xfrm>
          <a:prstGeom prst="rect">
            <a:avLst/>
          </a:prstGeom>
          <a:noFill/>
        </p:spPr>
        <p:txBody>
          <a:bodyPr wrap="square" rtlCol="0">
            <a:spAutoFit/>
          </a:bodyPr>
          <a:lstStyle/>
          <a:p>
            <a:r>
              <a:rPr lang="zh-CN" altLang="en-US" dirty="0"/>
              <a:t>演讲人：张铭坤</a:t>
            </a:r>
          </a:p>
        </p:txBody>
      </p: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框 54"/>
          <p:cNvSpPr txBox="1"/>
          <p:nvPr/>
        </p:nvSpPr>
        <p:spPr>
          <a:xfrm>
            <a:off x="1740535" y="450850"/>
            <a:ext cx="4175310" cy="523220"/>
          </a:xfrm>
          <a:prstGeom prst="rect">
            <a:avLst/>
          </a:prstGeom>
          <a:noFill/>
        </p:spPr>
        <p:txBody>
          <a:bodyPr wrap="none" rtlCol="0">
            <a:spAutoFit/>
            <a:scene3d>
              <a:camera prst="orthographicFront"/>
              <a:lightRig rig="threePt" dir="t"/>
            </a:scene3d>
            <a:sp3d contourW="12700"/>
          </a:bodyPr>
          <a:lstStyle/>
          <a:p>
            <a:pPr algn="l"/>
            <a:r>
              <a:rPr lang="en-US" altLang="zh-CN" sz="2800" b="1" dirty="0" err="1">
                <a:solidFill>
                  <a:schemeClr val="tx1">
                    <a:lumMod val="75000"/>
                    <a:lumOff val="25000"/>
                  </a:schemeClr>
                </a:solidFill>
                <a:latin typeface="+mn-ea"/>
                <a:sym typeface="+mn-ea"/>
              </a:rPr>
              <a:t>LoRaWAN</a:t>
            </a:r>
            <a:r>
              <a:rPr lang="zh-CN" altLang="en-US" sz="2800" b="1" i="0" dirty="0">
                <a:solidFill>
                  <a:srgbClr val="191919"/>
                </a:solidFill>
                <a:effectLst/>
                <a:latin typeface="PingFang SC"/>
              </a:rPr>
              <a:t>终端入网配置</a:t>
            </a:r>
            <a:endParaRPr lang="zh-CN" altLang="en-US" sz="2800" b="1" dirty="0">
              <a:solidFill>
                <a:schemeClr val="accent2"/>
              </a:solidFill>
            </a:endParaRPr>
          </a:p>
        </p:txBody>
      </p:sp>
      <p:sp>
        <p:nvSpPr>
          <p:cNvPr id="7" name="文本框 6"/>
          <p:cNvSpPr txBox="1"/>
          <p:nvPr/>
        </p:nvSpPr>
        <p:spPr>
          <a:xfrm>
            <a:off x="942352" y="2661307"/>
            <a:ext cx="3958060" cy="1754326"/>
          </a:xfrm>
          <a:prstGeom prst="rect">
            <a:avLst/>
          </a:prstGeom>
          <a:noFill/>
        </p:spPr>
        <p:txBody>
          <a:bodyPr wrap="square">
            <a:spAutoFit/>
          </a:bodyPr>
          <a:lstStyle/>
          <a:p>
            <a:pPr algn="l"/>
            <a:r>
              <a:rPr lang="zh-CN" altLang="en-US" b="1" i="0" dirty="0">
                <a:solidFill>
                  <a:srgbClr val="4F4F4F"/>
                </a:solidFill>
                <a:effectLst/>
                <a:latin typeface="PingFang SC"/>
              </a:rPr>
              <a:t>独立激活方式（</a:t>
            </a:r>
            <a:r>
              <a:rPr lang="en-US" altLang="zh-CN" b="1" i="0" dirty="0">
                <a:solidFill>
                  <a:srgbClr val="4F4F4F"/>
                </a:solidFill>
                <a:effectLst/>
                <a:latin typeface="PingFang SC"/>
              </a:rPr>
              <a:t>ABP</a:t>
            </a:r>
            <a:r>
              <a:rPr lang="zh-CN" altLang="en-US" b="1" i="0" dirty="0">
                <a:solidFill>
                  <a:srgbClr val="4F4F4F"/>
                </a:solidFill>
                <a:effectLst/>
                <a:latin typeface="PingFang SC"/>
              </a:rPr>
              <a:t>）</a:t>
            </a:r>
          </a:p>
          <a:p>
            <a:pPr algn="l"/>
            <a:r>
              <a:rPr lang="zh-CN" altLang="en-US" b="0" i="0" dirty="0">
                <a:solidFill>
                  <a:srgbClr val="191919"/>
                </a:solidFill>
                <a:effectLst/>
                <a:latin typeface="PingFang SC"/>
              </a:rPr>
              <a:t>         比较简单粗暴，直接配置 </a:t>
            </a:r>
            <a:r>
              <a:rPr lang="en-US" altLang="zh-CN" b="0" i="0" dirty="0" err="1">
                <a:solidFill>
                  <a:srgbClr val="191919"/>
                </a:solidFill>
                <a:effectLst/>
                <a:latin typeface="PingFang SC"/>
              </a:rPr>
              <a:t>DevAddr</a:t>
            </a:r>
            <a:r>
              <a:rPr lang="zh-CN" altLang="en-US" b="0" i="0" dirty="0">
                <a:solidFill>
                  <a:srgbClr val="191919"/>
                </a:solidFill>
                <a:effectLst/>
                <a:latin typeface="PingFang SC"/>
              </a:rPr>
              <a:t>，</a:t>
            </a:r>
            <a:r>
              <a:rPr lang="en-US" altLang="zh-CN" b="0" i="0" dirty="0" err="1">
                <a:solidFill>
                  <a:srgbClr val="191919"/>
                </a:solidFill>
                <a:effectLst/>
                <a:latin typeface="PingFang SC"/>
              </a:rPr>
              <a:t>NwkSKey</a:t>
            </a:r>
            <a:r>
              <a:rPr lang="zh-CN" altLang="en-US" b="0" i="0" dirty="0">
                <a:solidFill>
                  <a:srgbClr val="191919"/>
                </a:solidFill>
                <a:effectLst/>
                <a:latin typeface="PingFang SC"/>
              </a:rPr>
              <a:t>，</a:t>
            </a:r>
            <a:r>
              <a:rPr lang="en-US" altLang="zh-CN" b="0" i="0" dirty="0" err="1">
                <a:solidFill>
                  <a:srgbClr val="191919"/>
                </a:solidFill>
                <a:effectLst/>
                <a:latin typeface="PingFang SC"/>
              </a:rPr>
              <a:t>AppSKey</a:t>
            </a:r>
            <a:r>
              <a:rPr lang="en-US" altLang="zh-CN" b="0" i="0" dirty="0">
                <a:solidFill>
                  <a:srgbClr val="191919"/>
                </a:solidFill>
                <a:effectLst/>
                <a:latin typeface="PingFang SC"/>
              </a:rPr>
              <a:t> </a:t>
            </a:r>
            <a:r>
              <a:rPr lang="zh-CN" altLang="en-US" b="0" i="0" dirty="0">
                <a:solidFill>
                  <a:srgbClr val="191919"/>
                </a:solidFill>
                <a:effectLst/>
                <a:latin typeface="PingFang SC"/>
              </a:rPr>
              <a:t>这三个</a:t>
            </a:r>
            <a:r>
              <a:rPr lang="en-US" altLang="zh-CN" b="0" i="0" dirty="0" err="1">
                <a:solidFill>
                  <a:srgbClr val="191919"/>
                </a:solidFill>
                <a:effectLst/>
                <a:latin typeface="PingFang SC"/>
              </a:rPr>
              <a:t>LoRaWAN</a:t>
            </a:r>
            <a:r>
              <a:rPr lang="zh-CN" altLang="en-US" b="0" i="0" dirty="0">
                <a:solidFill>
                  <a:srgbClr val="191919"/>
                </a:solidFill>
                <a:effectLst/>
                <a:latin typeface="PingFang SC"/>
              </a:rPr>
              <a:t>最终通讯的参数，不再需要</a:t>
            </a:r>
            <a:r>
              <a:rPr lang="en-US" altLang="zh-CN" b="0" i="0" dirty="0">
                <a:solidFill>
                  <a:srgbClr val="191919"/>
                </a:solidFill>
                <a:effectLst/>
                <a:latin typeface="PingFang SC"/>
              </a:rPr>
              <a:t>join</a:t>
            </a:r>
            <a:r>
              <a:rPr lang="zh-CN" altLang="en-US" b="0" i="0" dirty="0">
                <a:solidFill>
                  <a:srgbClr val="191919"/>
                </a:solidFill>
                <a:effectLst/>
                <a:latin typeface="PingFang SC"/>
              </a:rPr>
              <a:t>流程。在这种情况下，这个设备是可以直接发应用数据的</a:t>
            </a:r>
            <a:endParaRPr lang="zh-CN" altLang="en-US" b="0" i="0" dirty="0">
              <a:solidFill>
                <a:srgbClr val="4D4D4D"/>
              </a:solidFill>
              <a:effectLst/>
              <a:latin typeface="-apple-system"/>
            </a:endParaRPr>
          </a:p>
        </p:txBody>
      </p:sp>
      <p:pic>
        <p:nvPicPr>
          <p:cNvPr id="4" name="图片 3"/>
          <p:cNvPicPr>
            <a:picLocks noChangeAspect="1"/>
          </p:cNvPicPr>
          <p:nvPr/>
        </p:nvPicPr>
        <p:blipFill>
          <a:blip r:embed="rId3"/>
          <a:stretch>
            <a:fillRect/>
          </a:stretch>
        </p:blipFill>
        <p:spPr>
          <a:xfrm>
            <a:off x="5565864" y="1052318"/>
            <a:ext cx="6411488" cy="5455481"/>
          </a:xfrm>
          <a:prstGeom prst="rect">
            <a:avLst/>
          </a:prstGeom>
        </p:spPr>
      </p:pic>
    </p:spTree>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框 54"/>
          <p:cNvSpPr txBox="1"/>
          <p:nvPr/>
        </p:nvSpPr>
        <p:spPr>
          <a:xfrm>
            <a:off x="1740535" y="450850"/>
            <a:ext cx="8955369" cy="523220"/>
          </a:xfrm>
          <a:prstGeom prst="rect">
            <a:avLst/>
          </a:prstGeom>
          <a:noFill/>
        </p:spPr>
        <p:txBody>
          <a:bodyPr wrap="square" rtlCol="0">
            <a:spAutoFit/>
            <a:scene3d>
              <a:camera prst="orthographicFront"/>
              <a:lightRig rig="threePt" dir="t"/>
            </a:scene3d>
            <a:sp3d contourW="12700"/>
          </a:bodyPr>
          <a:lstStyle/>
          <a:p>
            <a:pPr algn="l"/>
            <a:r>
              <a:rPr lang="en-US" altLang="zh-CN" sz="2800" b="1" dirty="0" err="1">
                <a:solidFill>
                  <a:schemeClr val="tx1">
                    <a:lumMod val="75000"/>
                    <a:lumOff val="25000"/>
                  </a:schemeClr>
                </a:solidFill>
                <a:latin typeface="+mn-ea"/>
                <a:sym typeface="+mn-ea"/>
              </a:rPr>
              <a:t>LoRaWAN</a:t>
            </a:r>
            <a:r>
              <a:rPr lang="en-US" altLang="zh-CN" sz="2800" b="1" dirty="0">
                <a:solidFill>
                  <a:schemeClr val="tx1">
                    <a:lumMod val="75000"/>
                    <a:lumOff val="25000"/>
                  </a:schemeClr>
                </a:solidFill>
                <a:latin typeface="+mn-ea"/>
                <a:sym typeface="+mn-ea"/>
              </a:rPr>
              <a:t>—PHY/MAC </a:t>
            </a:r>
            <a:r>
              <a:rPr lang="zh-CN" altLang="en-US" sz="2800" b="1" dirty="0">
                <a:solidFill>
                  <a:schemeClr val="tx1">
                    <a:lumMod val="75000"/>
                    <a:lumOff val="25000"/>
                  </a:schemeClr>
                </a:solidFill>
                <a:latin typeface="+mn-ea"/>
                <a:sym typeface="+mn-ea"/>
              </a:rPr>
              <a:t>层数据链路总的数据包结构</a:t>
            </a:r>
            <a:endParaRPr lang="zh-CN" altLang="en-US" sz="2800" b="1" dirty="0">
              <a:solidFill>
                <a:schemeClr val="accent2"/>
              </a:solidFill>
            </a:endParaRPr>
          </a:p>
        </p:txBody>
      </p:sp>
      <p:sp>
        <p:nvSpPr>
          <p:cNvPr id="9" name="文本框 8"/>
          <p:cNvSpPr txBox="1"/>
          <p:nvPr/>
        </p:nvSpPr>
        <p:spPr>
          <a:xfrm>
            <a:off x="764821" y="2455658"/>
            <a:ext cx="11048462" cy="369332"/>
          </a:xfrm>
          <a:prstGeom prst="rect">
            <a:avLst/>
          </a:prstGeom>
          <a:noFill/>
        </p:spPr>
        <p:txBody>
          <a:bodyPr wrap="square">
            <a:spAutoFit/>
          </a:bodyPr>
          <a:lstStyle/>
          <a:p>
            <a:r>
              <a:rPr lang="zh-CN" altLang="en-US" b="0" i="0" dirty="0">
                <a:solidFill>
                  <a:srgbClr val="191919"/>
                </a:solidFill>
                <a:effectLst/>
                <a:latin typeface="PingFang SC"/>
              </a:rPr>
              <a:t>注意：</a:t>
            </a:r>
            <a:r>
              <a:rPr lang="en-US" altLang="zh-CN" b="0" i="0" dirty="0">
                <a:solidFill>
                  <a:srgbClr val="191919"/>
                </a:solidFill>
                <a:effectLst/>
                <a:latin typeface="PingFang SC"/>
              </a:rPr>
              <a:t>preamble</a:t>
            </a:r>
            <a:r>
              <a:rPr lang="zh-CN" altLang="en-US" b="0" i="0" dirty="0">
                <a:solidFill>
                  <a:srgbClr val="191919"/>
                </a:solidFill>
                <a:effectLst/>
                <a:latin typeface="PingFang SC"/>
              </a:rPr>
              <a:t>、</a:t>
            </a:r>
            <a:r>
              <a:rPr lang="en-US" altLang="zh-CN" b="0" i="0" dirty="0">
                <a:solidFill>
                  <a:srgbClr val="191919"/>
                </a:solidFill>
                <a:effectLst/>
                <a:latin typeface="PingFang SC"/>
              </a:rPr>
              <a:t>PHDR</a:t>
            </a:r>
            <a:r>
              <a:rPr lang="zh-CN" altLang="en-US" b="0" i="0" dirty="0">
                <a:solidFill>
                  <a:srgbClr val="191919"/>
                </a:solidFill>
                <a:effectLst/>
                <a:latin typeface="PingFang SC"/>
              </a:rPr>
              <a:t>、</a:t>
            </a:r>
            <a:r>
              <a:rPr lang="en-US" altLang="zh-CN" b="0" i="0" dirty="0">
                <a:solidFill>
                  <a:srgbClr val="191919"/>
                </a:solidFill>
                <a:effectLst/>
                <a:latin typeface="PingFang SC"/>
              </a:rPr>
              <a:t>PHDR_CRC</a:t>
            </a:r>
            <a:r>
              <a:rPr lang="zh-CN" altLang="en-US" b="0" i="0" dirty="0">
                <a:solidFill>
                  <a:srgbClr val="191919"/>
                </a:solidFill>
                <a:effectLst/>
                <a:latin typeface="PingFang SC"/>
              </a:rPr>
              <a:t>、</a:t>
            </a:r>
            <a:r>
              <a:rPr lang="en-US" altLang="zh-CN" b="0" i="0" dirty="0">
                <a:solidFill>
                  <a:srgbClr val="191919"/>
                </a:solidFill>
                <a:effectLst/>
                <a:latin typeface="PingFang SC"/>
              </a:rPr>
              <a:t>CRC</a:t>
            </a:r>
            <a:r>
              <a:rPr lang="zh-CN" altLang="en-US" b="0" i="0" dirty="0">
                <a:solidFill>
                  <a:srgbClr val="191919"/>
                </a:solidFill>
                <a:effectLst/>
                <a:latin typeface="PingFang SC"/>
              </a:rPr>
              <a:t>都是硬件生成，无需软件参与，需要软件参与的是</a:t>
            </a:r>
            <a:r>
              <a:rPr lang="en-US" altLang="zh-CN" b="0" i="0" dirty="0" err="1">
                <a:solidFill>
                  <a:srgbClr val="191919"/>
                </a:solidFill>
                <a:effectLst/>
                <a:latin typeface="PingFang SC"/>
              </a:rPr>
              <a:t>PHYPayload</a:t>
            </a:r>
            <a:r>
              <a:rPr lang="zh-CN" altLang="en-US" b="0" i="0" dirty="0">
                <a:solidFill>
                  <a:srgbClr val="191919"/>
                </a:solidFill>
                <a:effectLst/>
                <a:latin typeface="PingFang SC"/>
              </a:rPr>
              <a:t>部分</a:t>
            </a:r>
            <a:endParaRPr lang="zh-CN" altLang="en-US" dirty="0"/>
          </a:p>
        </p:txBody>
      </p:sp>
      <p:pic>
        <p:nvPicPr>
          <p:cNvPr id="7" name="图片 6"/>
          <p:cNvPicPr>
            <a:picLocks noChangeAspect="1"/>
          </p:cNvPicPr>
          <p:nvPr/>
        </p:nvPicPr>
        <p:blipFill>
          <a:blip r:embed="rId3"/>
          <a:stretch>
            <a:fillRect/>
          </a:stretch>
        </p:blipFill>
        <p:spPr>
          <a:xfrm>
            <a:off x="1323244" y="1217249"/>
            <a:ext cx="9789950" cy="1179896"/>
          </a:xfrm>
          <a:prstGeom prst="rect">
            <a:avLst/>
          </a:prstGeom>
        </p:spPr>
      </p:pic>
      <p:sp>
        <p:nvSpPr>
          <p:cNvPr id="14" name="文本框 13"/>
          <p:cNvSpPr txBox="1"/>
          <p:nvPr/>
        </p:nvSpPr>
        <p:spPr>
          <a:xfrm>
            <a:off x="781862" y="3090446"/>
            <a:ext cx="6094926" cy="677108"/>
          </a:xfrm>
          <a:prstGeom prst="rect">
            <a:avLst/>
          </a:prstGeom>
          <a:noFill/>
        </p:spPr>
        <p:txBody>
          <a:bodyPr wrap="square">
            <a:spAutoFit/>
          </a:bodyPr>
          <a:lstStyle/>
          <a:p>
            <a:pPr algn="l"/>
            <a:r>
              <a:rPr lang="en-US" altLang="zh-CN" sz="2000" b="1" i="0" dirty="0">
                <a:solidFill>
                  <a:srgbClr val="191919"/>
                </a:solidFill>
                <a:effectLst/>
                <a:latin typeface="PingFang SC"/>
              </a:rPr>
              <a:t>PHY</a:t>
            </a:r>
            <a:r>
              <a:rPr lang="zh-CN" altLang="en-US" sz="2000" b="1" i="0" dirty="0">
                <a:solidFill>
                  <a:srgbClr val="191919"/>
                </a:solidFill>
                <a:effectLst/>
                <a:latin typeface="PingFang SC"/>
              </a:rPr>
              <a:t>层</a:t>
            </a:r>
            <a:r>
              <a:rPr lang="zh-CN" altLang="en-US" b="0" i="0" dirty="0">
                <a:solidFill>
                  <a:srgbClr val="191919"/>
                </a:solidFill>
                <a:effectLst/>
                <a:latin typeface="PingFang SC"/>
              </a:rPr>
              <a:t>：</a:t>
            </a:r>
            <a:endParaRPr lang="en-US" altLang="zh-CN" b="0" i="0" dirty="0">
              <a:solidFill>
                <a:srgbClr val="191919"/>
              </a:solidFill>
              <a:effectLst/>
              <a:latin typeface="PingFang SC"/>
            </a:endParaRPr>
          </a:p>
          <a:p>
            <a:pPr algn="l"/>
            <a:r>
              <a:rPr lang="en-US" altLang="zh-CN" dirty="0">
                <a:solidFill>
                  <a:srgbClr val="191919"/>
                </a:solidFill>
                <a:latin typeface="PingFang SC"/>
              </a:rPr>
              <a:t>	</a:t>
            </a:r>
            <a:r>
              <a:rPr lang="zh-CN" altLang="en-US" b="0" i="0" dirty="0">
                <a:solidFill>
                  <a:srgbClr val="191919"/>
                </a:solidFill>
                <a:effectLst/>
                <a:latin typeface="PingFang SC"/>
              </a:rPr>
              <a:t>数据上行链路消息：</a:t>
            </a:r>
          </a:p>
        </p:txBody>
      </p:sp>
      <p:pic>
        <p:nvPicPr>
          <p:cNvPr id="15" name="图片 14"/>
          <p:cNvPicPr>
            <a:picLocks noChangeAspect="1"/>
          </p:cNvPicPr>
          <p:nvPr/>
        </p:nvPicPr>
        <p:blipFill>
          <a:blip r:embed="rId4"/>
          <a:stretch>
            <a:fillRect/>
          </a:stretch>
        </p:blipFill>
        <p:spPr>
          <a:xfrm>
            <a:off x="1642937" y="3894909"/>
            <a:ext cx="8789124" cy="497090"/>
          </a:xfrm>
          <a:prstGeom prst="rect">
            <a:avLst/>
          </a:prstGeom>
        </p:spPr>
      </p:pic>
      <p:sp>
        <p:nvSpPr>
          <p:cNvPr id="18" name="文本框 17"/>
          <p:cNvSpPr txBox="1"/>
          <p:nvPr/>
        </p:nvSpPr>
        <p:spPr>
          <a:xfrm>
            <a:off x="859141" y="4515239"/>
            <a:ext cx="6094926" cy="369332"/>
          </a:xfrm>
          <a:prstGeom prst="rect">
            <a:avLst/>
          </a:prstGeom>
          <a:noFill/>
        </p:spPr>
        <p:txBody>
          <a:bodyPr wrap="square">
            <a:spAutoFit/>
          </a:bodyPr>
          <a:lstStyle/>
          <a:p>
            <a:r>
              <a:rPr lang="en-US" altLang="zh-CN" b="0" i="0" dirty="0">
                <a:solidFill>
                  <a:srgbClr val="191919"/>
                </a:solidFill>
                <a:effectLst/>
                <a:latin typeface="PingFang SC"/>
              </a:rPr>
              <a:t>	</a:t>
            </a:r>
            <a:r>
              <a:rPr lang="zh-CN" altLang="en-US" b="0" i="0" dirty="0">
                <a:solidFill>
                  <a:srgbClr val="191919"/>
                </a:solidFill>
                <a:effectLst/>
                <a:latin typeface="PingFang SC"/>
              </a:rPr>
              <a:t>下行链路消息：</a:t>
            </a:r>
            <a:endParaRPr lang="zh-CN" altLang="en-US" dirty="0"/>
          </a:p>
        </p:txBody>
      </p:sp>
      <p:pic>
        <p:nvPicPr>
          <p:cNvPr id="19" name="图片 18"/>
          <p:cNvPicPr>
            <a:picLocks noChangeAspect="1"/>
          </p:cNvPicPr>
          <p:nvPr/>
        </p:nvPicPr>
        <p:blipFill>
          <a:blip r:embed="rId5"/>
          <a:stretch>
            <a:fillRect/>
          </a:stretch>
        </p:blipFill>
        <p:spPr>
          <a:xfrm>
            <a:off x="1694451" y="4947462"/>
            <a:ext cx="7717635" cy="497090"/>
          </a:xfrm>
          <a:prstGeom prst="rect">
            <a:avLst/>
          </a:prstGeom>
        </p:spPr>
      </p:pic>
      <p:sp>
        <p:nvSpPr>
          <p:cNvPr id="22" name="文本框 21"/>
          <p:cNvSpPr txBox="1"/>
          <p:nvPr/>
        </p:nvSpPr>
        <p:spPr>
          <a:xfrm>
            <a:off x="1323243" y="5742732"/>
            <a:ext cx="9907133" cy="646331"/>
          </a:xfrm>
          <a:prstGeom prst="rect">
            <a:avLst/>
          </a:prstGeom>
          <a:noFill/>
        </p:spPr>
        <p:txBody>
          <a:bodyPr wrap="square">
            <a:spAutoFit/>
          </a:bodyPr>
          <a:lstStyle/>
          <a:p>
            <a:r>
              <a:rPr lang="en-US" altLang="zh-CN" dirty="0">
                <a:solidFill>
                  <a:srgbClr val="191919"/>
                </a:solidFill>
                <a:latin typeface="PingFang SC"/>
              </a:rPr>
              <a:t>         </a:t>
            </a:r>
            <a:r>
              <a:rPr lang="zh-CN" altLang="en-US" b="0" i="0" dirty="0">
                <a:solidFill>
                  <a:srgbClr val="191919"/>
                </a:solidFill>
                <a:effectLst/>
                <a:latin typeface="PingFang SC"/>
              </a:rPr>
              <a:t>上行最后还有</a:t>
            </a:r>
            <a:r>
              <a:rPr lang="en-US" altLang="zh-CN" b="0" i="0" dirty="0">
                <a:solidFill>
                  <a:srgbClr val="191919"/>
                </a:solidFill>
                <a:effectLst/>
                <a:latin typeface="PingFang SC"/>
              </a:rPr>
              <a:t>CRC</a:t>
            </a:r>
            <a:r>
              <a:rPr lang="zh-CN" altLang="en-US" b="0" i="0" dirty="0">
                <a:solidFill>
                  <a:srgbClr val="191919"/>
                </a:solidFill>
                <a:effectLst/>
                <a:latin typeface="PingFang SC"/>
              </a:rPr>
              <a:t>校验，而下行没有</a:t>
            </a:r>
            <a:r>
              <a:rPr lang="en-US" altLang="zh-CN" b="0" i="0" dirty="0">
                <a:solidFill>
                  <a:srgbClr val="191919"/>
                </a:solidFill>
                <a:effectLst/>
                <a:latin typeface="PingFang SC"/>
              </a:rPr>
              <a:t>CRC</a:t>
            </a:r>
            <a:r>
              <a:rPr lang="zh-CN" altLang="en-US" b="0" i="0" dirty="0">
                <a:solidFill>
                  <a:srgbClr val="191919"/>
                </a:solidFill>
                <a:effectLst/>
                <a:latin typeface="PingFang SC"/>
              </a:rPr>
              <a:t>校验，并且其中</a:t>
            </a:r>
            <a:r>
              <a:rPr lang="en-US" altLang="zh-CN" b="0" i="0" dirty="0">
                <a:solidFill>
                  <a:srgbClr val="191919"/>
                </a:solidFill>
                <a:effectLst/>
                <a:latin typeface="PingFang SC"/>
              </a:rPr>
              <a:t>PHDR</a:t>
            </a:r>
            <a:r>
              <a:rPr lang="zh-CN" altLang="en-US" b="0" i="0" dirty="0">
                <a:solidFill>
                  <a:srgbClr val="191919"/>
                </a:solidFill>
                <a:effectLst/>
                <a:latin typeface="PingFang SC"/>
              </a:rPr>
              <a:t>，</a:t>
            </a:r>
            <a:r>
              <a:rPr lang="en-US" altLang="zh-CN" b="0" i="0" dirty="0">
                <a:solidFill>
                  <a:srgbClr val="191919"/>
                </a:solidFill>
                <a:effectLst/>
                <a:latin typeface="PingFang SC"/>
              </a:rPr>
              <a:t>PHDR_CRC</a:t>
            </a:r>
            <a:r>
              <a:rPr lang="zh-CN" altLang="en-US" b="0" i="0">
                <a:solidFill>
                  <a:srgbClr val="191919"/>
                </a:solidFill>
                <a:effectLst/>
                <a:latin typeface="PingFang SC"/>
              </a:rPr>
              <a:t>，</a:t>
            </a:r>
            <a:r>
              <a:rPr lang="en-US" altLang="zh-CN" b="0" i="0">
                <a:solidFill>
                  <a:srgbClr val="191919"/>
                </a:solidFill>
                <a:effectLst/>
                <a:latin typeface="PingFang SC"/>
              </a:rPr>
              <a:t>CRC</a:t>
            </a:r>
            <a:r>
              <a:rPr lang="zh-CN" altLang="en-US" b="0" i="0" dirty="0">
                <a:solidFill>
                  <a:srgbClr val="191919"/>
                </a:solidFill>
                <a:effectLst/>
                <a:latin typeface="PingFang SC"/>
              </a:rPr>
              <a:t>都是射频芯片用于校准数据的完整新和一致性用的，并非用户生成的数据。</a:t>
            </a:r>
            <a:endParaRPr lang="zh-CN" altLang="en-US" dirty="0"/>
          </a:p>
        </p:txBody>
      </p:sp>
    </p:spTree>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框 54"/>
          <p:cNvSpPr txBox="1"/>
          <p:nvPr/>
        </p:nvSpPr>
        <p:spPr>
          <a:xfrm>
            <a:off x="1740535" y="450850"/>
            <a:ext cx="8955369" cy="523220"/>
          </a:xfrm>
          <a:prstGeom prst="rect">
            <a:avLst/>
          </a:prstGeom>
          <a:noFill/>
        </p:spPr>
        <p:txBody>
          <a:bodyPr wrap="square" rtlCol="0">
            <a:spAutoFit/>
            <a:scene3d>
              <a:camera prst="orthographicFront"/>
              <a:lightRig rig="threePt" dir="t"/>
            </a:scene3d>
            <a:sp3d contourW="12700"/>
          </a:bodyPr>
          <a:lstStyle/>
          <a:p>
            <a:pPr algn="l"/>
            <a:r>
              <a:rPr lang="en-US" altLang="zh-CN" sz="2800" b="1" dirty="0" err="1">
                <a:solidFill>
                  <a:schemeClr val="tx1">
                    <a:lumMod val="75000"/>
                    <a:lumOff val="25000"/>
                  </a:schemeClr>
                </a:solidFill>
                <a:latin typeface="+mn-ea"/>
                <a:sym typeface="+mn-ea"/>
              </a:rPr>
              <a:t>LoRaWAN</a:t>
            </a:r>
            <a:r>
              <a:rPr lang="en-US" altLang="zh-CN" sz="2800" b="1" dirty="0">
                <a:solidFill>
                  <a:schemeClr val="tx1">
                    <a:lumMod val="75000"/>
                    <a:lumOff val="25000"/>
                  </a:schemeClr>
                </a:solidFill>
                <a:latin typeface="+mn-ea"/>
                <a:sym typeface="+mn-ea"/>
              </a:rPr>
              <a:t>—PHY/MAC </a:t>
            </a:r>
            <a:r>
              <a:rPr lang="zh-CN" altLang="en-US" sz="2800" b="1" dirty="0">
                <a:solidFill>
                  <a:schemeClr val="tx1">
                    <a:lumMod val="75000"/>
                    <a:lumOff val="25000"/>
                  </a:schemeClr>
                </a:solidFill>
                <a:latin typeface="+mn-ea"/>
                <a:sym typeface="+mn-ea"/>
              </a:rPr>
              <a:t>层数据链路总的数据包结构</a:t>
            </a:r>
            <a:endParaRPr lang="zh-CN" altLang="en-US" sz="2800" b="1" dirty="0">
              <a:solidFill>
                <a:schemeClr val="accent2"/>
              </a:solidFill>
            </a:endParaRPr>
          </a:p>
        </p:txBody>
      </p:sp>
      <p:pic>
        <p:nvPicPr>
          <p:cNvPr id="5" name="图片 4"/>
          <p:cNvPicPr>
            <a:picLocks noChangeAspect="1"/>
          </p:cNvPicPr>
          <p:nvPr/>
        </p:nvPicPr>
        <p:blipFill>
          <a:blip r:embed="rId3"/>
          <a:stretch>
            <a:fillRect/>
          </a:stretch>
        </p:blipFill>
        <p:spPr>
          <a:xfrm>
            <a:off x="2343574" y="1581346"/>
            <a:ext cx="7547398" cy="4350194"/>
          </a:xfrm>
          <a:prstGeom prst="rect">
            <a:avLst/>
          </a:prstGeom>
        </p:spPr>
      </p:pic>
      <p:sp>
        <p:nvSpPr>
          <p:cNvPr id="10" name="文本框 9"/>
          <p:cNvSpPr txBox="1"/>
          <p:nvPr/>
        </p:nvSpPr>
        <p:spPr>
          <a:xfrm>
            <a:off x="1740535" y="1098371"/>
            <a:ext cx="6094926" cy="400110"/>
          </a:xfrm>
          <a:prstGeom prst="rect">
            <a:avLst/>
          </a:prstGeom>
          <a:noFill/>
        </p:spPr>
        <p:txBody>
          <a:bodyPr wrap="square">
            <a:spAutoFit/>
          </a:bodyPr>
          <a:lstStyle/>
          <a:p>
            <a:r>
              <a:rPr lang="en-US" altLang="zh-CN" sz="2000" b="1" i="0" dirty="0">
                <a:solidFill>
                  <a:srgbClr val="191919"/>
                </a:solidFill>
                <a:effectLst/>
                <a:latin typeface="PingFang SC"/>
              </a:rPr>
              <a:t>MAC </a:t>
            </a:r>
            <a:r>
              <a:rPr lang="zh-CN" altLang="en-US" sz="2000" b="1" i="0" dirty="0">
                <a:solidFill>
                  <a:srgbClr val="191919"/>
                </a:solidFill>
                <a:effectLst/>
                <a:latin typeface="PingFang SC"/>
              </a:rPr>
              <a:t>层数据</a:t>
            </a:r>
            <a:endParaRPr lang="zh-CN" altLang="en-US" sz="2000" b="1" dirty="0"/>
          </a:p>
        </p:txBody>
      </p:sp>
      <p:sp>
        <p:nvSpPr>
          <p:cNvPr id="12" name="文本框 11"/>
          <p:cNvSpPr txBox="1"/>
          <p:nvPr/>
        </p:nvSpPr>
        <p:spPr>
          <a:xfrm>
            <a:off x="1442607" y="6169484"/>
            <a:ext cx="9306785" cy="369332"/>
          </a:xfrm>
          <a:prstGeom prst="rect">
            <a:avLst/>
          </a:prstGeom>
          <a:noFill/>
        </p:spPr>
        <p:txBody>
          <a:bodyPr wrap="square">
            <a:spAutoFit/>
          </a:bodyPr>
          <a:lstStyle/>
          <a:p>
            <a:r>
              <a:rPr lang="zh-CN" altLang="en-US" b="0" i="0" dirty="0">
                <a:solidFill>
                  <a:srgbClr val="191919"/>
                </a:solidFill>
                <a:effectLst/>
                <a:latin typeface="PingFang SC"/>
              </a:rPr>
              <a:t>由上图可以看到，</a:t>
            </a:r>
            <a:r>
              <a:rPr lang="en-US" altLang="zh-CN" b="0" i="0" dirty="0">
                <a:solidFill>
                  <a:srgbClr val="191919"/>
                </a:solidFill>
                <a:effectLst/>
                <a:latin typeface="PingFang SC"/>
              </a:rPr>
              <a:t>MAC</a:t>
            </a:r>
            <a:r>
              <a:rPr lang="zh-CN" altLang="en-US" b="0" i="0" dirty="0">
                <a:solidFill>
                  <a:srgbClr val="191919"/>
                </a:solidFill>
                <a:effectLst/>
                <a:latin typeface="PingFang SC"/>
              </a:rPr>
              <a:t>数据是是作为</a:t>
            </a:r>
            <a:r>
              <a:rPr lang="en-US" altLang="zh-CN" b="0" i="0" dirty="0" err="1">
                <a:solidFill>
                  <a:srgbClr val="191919"/>
                </a:solidFill>
                <a:effectLst/>
                <a:latin typeface="PingFang SC"/>
              </a:rPr>
              <a:t>PHYPayload</a:t>
            </a:r>
            <a:r>
              <a:rPr lang="zh-CN" altLang="en-US" b="0" i="0" dirty="0">
                <a:solidFill>
                  <a:srgbClr val="191919"/>
                </a:solidFill>
                <a:effectLst/>
                <a:latin typeface="PingFang SC"/>
              </a:rPr>
              <a:t>存在的其中</a:t>
            </a:r>
            <a:r>
              <a:rPr lang="en-US" altLang="zh-CN" b="0" i="0" dirty="0">
                <a:solidFill>
                  <a:srgbClr val="191919"/>
                </a:solidFill>
                <a:effectLst/>
                <a:latin typeface="PingFang SC"/>
              </a:rPr>
              <a:t>MAC </a:t>
            </a:r>
            <a:r>
              <a:rPr lang="zh-CN" altLang="en-US" b="0" i="0" dirty="0">
                <a:solidFill>
                  <a:srgbClr val="191919"/>
                </a:solidFill>
                <a:effectLst/>
                <a:latin typeface="PingFang SC"/>
              </a:rPr>
              <a:t>层的包有三个部分组成。</a:t>
            </a:r>
            <a:endParaRPr lang="zh-CN" altLang="en-US" dirty="0"/>
          </a:p>
        </p:txBody>
      </p:sp>
    </p:spTree>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框 54"/>
          <p:cNvSpPr txBox="1"/>
          <p:nvPr/>
        </p:nvSpPr>
        <p:spPr>
          <a:xfrm>
            <a:off x="1740535" y="450850"/>
            <a:ext cx="8955369" cy="523220"/>
          </a:xfrm>
          <a:prstGeom prst="rect">
            <a:avLst/>
          </a:prstGeom>
          <a:noFill/>
        </p:spPr>
        <p:txBody>
          <a:bodyPr wrap="square" rtlCol="0">
            <a:spAutoFit/>
            <a:scene3d>
              <a:camera prst="orthographicFront"/>
              <a:lightRig rig="threePt" dir="t"/>
            </a:scene3d>
            <a:sp3d contourW="12700"/>
          </a:bodyPr>
          <a:lstStyle/>
          <a:p>
            <a:pPr algn="l"/>
            <a:r>
              <a:rPr lang="en-US" altLang="zh-CN" sz="2800" b="1" dirty="0" err="1">
                <a:solidFill>
                  <a:schemeClr val="tx1">
                    <a:lumMod val="75000"/>
                    <a:lumOff val="25000"/>
                  </a:schemeClr>
                </a:solidFill>
                <a:latin typeface="+mn-ea"/>
                <a:sym typeface="+mn-ea"/>
              </a:rPr>
              <a:t>LoRaWAN</a:t>
            </a:r>
            <a:r>
              <a:rPr lang="en-US" altLang="zh-CN" sz="2800" b="1" dirty="0">
                <a:solidFill>
                  <a:schemeClr val="tx1">
                    <a:lumMod val="75000"/>
                    <a:lumOff val="25000"/>
                  </a:schemeClr>
                </a:solidFill>
                <a:latin typeface="+mn-ea"/>
                <a:sym typeface="+mn-ea"/>
              </a:rPr>
              <a:t>—PHY/MAC </a:t>
            </a:r>
            <a:r>
              <a:rPr lang="zh-CN" altLang="en-US" sz="2800" b="1" dirty="0">
                <a:solidFill>
                  <a:schemeClr val="tx1">
                    <a:lumMod val="75000"/>
                    <a:lumOff val="25000"/>
                  </a:schemeClr>
                </a:solidFill>
                <a:latin typeface="+mn-ea"/>
                <a:sym typeface="+mn-ea"/>
              </a:rPr>
              <a:t>层数据链路总的数据包结构</a:t>
            </a:r>
            <a:endParaRPr lang="zh-CN" altLang="en-US" sz="2800" b="1" dirty="0">
              <a:solidFill>
                <a:schemeClr val="accent2"/>
              </a:solidFill>
            </a:endParaRPr>
          </a:p>
        </p:txBody>
      </p:sp>
      <p:pic>
        <p:nvPicPr>
          <p:cNvPr id="6" name="图片 5"/>
          <p:cNvPicPr>
            <a:picLocks noChangeAspect="1"/>
          </p:cNvPicPr>
          <p:nvPr/>
        </p:nvPicPr>
        <p:blipFill>
          <a:blip r:embed="rId3"/>
          <a:stretch>
            <a:fillRect/>
          </a:stretch>
        </p:blipFill>
        <p:spPr>
          <a:xfrm>
            <a:off x="283788" y="1715359"/>
            <a:ext cx="11722201" cy="3989981"/>
          </a:xfrm>
          <a:prstGeom prst="rect">
            <a:avLst/>
          </a:prstGeom>
        </p:spPr>
      </p:pic>
      <p:sp>
        <p:nvSpPr>
          <p:cNvPr id="11" name="文本框 10"/>
          <p:cNvSpPr txBox="1"/>
          <p:nvPr/>
        </p:nvSpPr>
        <p:spPr>
          <a:xfrm>
            <a:off x="829345" y="6077297"/>
            <a:ext cx="10533310" cy="369332"/>
          </a:xfrm>
          <a:prstGeom prst="rect">
            <a:avLst/>
          </a:prstGeom>
          <a:noFill/>
        </p:spPr>
        <p:txBody>
          <a:bodyPr wrap="square">
            <a:spAutoFit/>
          </a:bodyPr>
          <a:lstStyle/>
          <a:p>
            <a:r>
              <a:rPr lang="zh-CN" altLang="en-US" b="0" i="0" dirty="0">
                <a:solidFill>
                  <a:srgbClr val="191919"/>
                </a:solidFill>
                <a:effectLst/>
                <a:latin typeface="PingFang SC"/>
              </a:rPr>
              <a:t>由图可知，一个上行包或者下行包中的数据内容有哪些，主要有终端的</a:t>
            </a:r>
            <a:r>
              <a:rPr lang="en-US" altLang="zh-CN" b="0" i="0" dirty="0">
                <a:solidFill>
                  <a:srgbClr val="191919"/>
                </a:solidFill>
                <a:effectLst/>
                <a:latin typeface="PingFang SC"/>
              </a:rPr>
              <a:t>ID</a:t>
            </a:r>
            <a:r>
              <a:rPr lang="zh-CN" altLang="en-US" b="0" i="0" dirty="0">
                <a:solidFill>
                  <a:srgbClr val="191919"/>
                </a:solidFill>
                <a:effectLst/>
                <a:latin typeface="PingFang SC"/>
              </a:rPr>
              <a:t>、包的序号、用户的加密负载</a:t>
            </a:r>
            <a:endParaRPr lang="zh-CN" altLang="en-US" dirty="0"/>
          </a:p>
        </p:txBody>
      </p:sp>
    </p:spTree>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框 54"/>
          <p:cNvSpPr txBox="1"/>
          <p:nvPr/>
        </p:nvSpPr>
        <p:spPr>
          <a:xfrm>
            <a:off x="3884868" y="367137"/>
            <a:ext cx="4338294" cy="523220"/>
          </a:xfrm>
          <a:prstGeom prst="rect">
            <a:avLst/>
          </a:prstGeom>
          <a:noFill/>
        </p:spPr>
        <p:txBody>
          <a:bodyPr wrap="square" rtlCol="0">
            <a:spAutoFit/>
            <a:scene3d>
              <a:camera prst="orthographicFront"/>
              <a:lightRig rig="threePt" dir="t"/>
            </a:scene3d>
            <a:sp3d contourW="12700"/>
          </a:bodyPr>
          <a:lstStyle/>
          <a:p>
            <a:pPr algn="l"/>
            <a:r>
              <a:rPr lang="en-US" altLang="zh-CN" sz="2800" b="1" dirty="0" err="1">
                <a:solidFill>
                  <a:schemeClr val="tx1">
                    <a:lumMod val="75000"/>
                    <a:lumOff val="25000"/>
                  </a:schemeClr>
                </a:solidFill>
                <a:latin typeface="+mn-ea"/>
                <a:sym typeface="+mn-ea"/>
              </a:rPr>
              <a:t>LoRaWAN</a:t>
            </a:r>
            <a:r>
              <a:rPr lang="en-US" altLang="zh-CN" sz="2800" b="1" dirty="0">
                <a:solidFill>
                  <a:schemeClr val="tx1">
                    <a:lumMod val="75000"/>
                    <a:lumOff val="25000"/>
                  </a:schemeClr>
                </a:solidFill>
                <a:latin typeface="+mn-ea"/>
                <a:sym typeface="+mn-ea"/>
              </a:rPr>
              <a:t>—</a:t>
            </a:r>
            <a:r>
              <a:rPr lang="zh-CN" altLang="en-US" sz="2800" b="1" dirty="0">
                <a:solidFill>
                  <a:schemeClr val="tx1">
                    <a:lumMod val="75000"/>
                    <a:lumOff val="25000"/>
                  </a:schemeClr>
                </a:solidFill>
                <a:latin typeface="+mn-ea"/>
                <a:sym typeface="+mn-ea"/>
              </a:rPr>
              <a:t>数据包示例</a:t>
            </a:r>
            <a:endParaRPr lang="zh-CN" altLang="en-US" sz="2800" b="1" dirty="0">
              <a:solidFill>
                <a:schemeClr val="accent2"/>
              </a:solidFill>
            </a:endParaRPr>
          </a:p>
        </p:txBody>
      </p:sp>
      <p:sp>
        <p:nvSpPr>
          <p:cNvPr id="7" name="文本框 6"/>
          <p:cNvSpPr txBox="1"/>
          <p:nvPr/>
        </p:nvSpPr>
        <p:spPr>
          <a:xfrm>
            <a:off x="1039968" y="935435"/>
            <a:ext cx="10621852" cy="1600438"/>
          </a:xfrm>
          <a:prstGeom prst="rect">
            <a:avLst/>
          </a:prstGeom>
          <a:noFill/>
        </p:spPr>
        <p:txBody>
          <a:bodyPr wrap="square">
            <a:spAutoFit/>
          </a:bodyPr>
          <a:lstStyle/>
          <a:p>
            <a:r>
              <a:rPr lang="zh-CN" altLang="en-US" sz="1600" b="1" i="0" dirty="0">
                <a:solidFill>
                  <a:srgbClr val="191919"/>
                </a:solidFill>
                <a:effectLst/>
                <a:latin typeface="PingFang SC"/>
              </a:rPr>
              <a:t>一个</a:t>
            </a:r>
            <a:r>
              <a:rPr lang="en-US" altLang="zh-CN" sz="1600" b="1" i="0" dirty="0">
                <a:solidFill>
                  <a:srgbClr val="191919"/>
                </a:solidFill>
                <a:effectLst/>
                <a:latin typeface="PingFang SC"/>
              </a:rPr>
              <a:t>MAC </a:t>
            </a:r>
            <a:r>
              <a:rPr lang="zh-CN" altLang="en-US" sz="1600" b="1" i="0" dirty="0">
                <a:solidFill>
                  <a:srgbClr val="191919"/>
                </a:solidFill>
                <a:effectLst/>
                <a:latin typeface="PingFang SC"/>
              </a:rPr>
              <a:t>层的帧</a:t>
            </a:r>
            <a:r>
              <a:rPr lang="zh-CN" altLang="en-US" sz="1600" b="1" dirty="0">
                <a:solidFill>
                  <a:srgbClr val="191919"/>
                </a:solidFill>
                <a:latin typeface="PingFang SC"/>
              </a:rPr>
              <a:t>（</a:t>
            </a:r>
            <a:r>
              <a:rPr lang="zh-CN" altLang="en-US" sz="1600" b="1" i="0" dirty="0">
                <a:solidFill>
                  <a:srgbClr val="191919"/>
                </a:solidFill>
                <a:effectLst/>
                <a:latin typeface="PingFang SC"/>
              </a:rPr>
              <a:t>即完整的</a:t>
            </a:r>
            <a:r>
              <a:rPr lang="en-US" altLang="zh-CN" sz="1600" b="1" i="0" dirty="0" err="1">
                <a:solidFill>
                  <a:srgbClr val="191919"/>
                </a:solidFill>
                <a:effectLst/>
                <a:latin typeface="PingFang SC"/>
              </a:rPr>
              <a:t>PHYPayload</a:t>
            </a:r>
            <a:r>
              <a:rPr lang="zh-CN" altLang="en-US" sz="1600" b="1" i="0" dirty="0">
                <a:solidFill>
                  <a:srgbClr val="191919"/>
                </a:solidFill>
                <a:effectLst/>
                <a:latin typeface="PingFang SC"/>
              </a:rPr>
              <a:t>部分，</a:t>
            </a:r>
            <a:r>
              <a:rPr lang="en-US" altLang="zh-CN" sz="1600" b="1" i="0" dirty="0" err="1">
                <a:solidFill>
                  <a:srgbClr val="191919"/>
                </a:solidFill>
                <a:effectLst/>
                <a:latin typeface="PingFang SC"/>
              </a:rPr>
              <a:t>LoRaWAN</a:t>
            </a:r>
            <a:r>
              <a:rPr lang="zh-CN" altLang="en-US" sz="1600" b="1" dirty="0">
                <a:solidFill>
                  <a:srgbClr val="191919"/>
                </a:solidFill>
                <a:latin typeface="PingFang SC"/>
              </a:rPr>
              <a:t>默认都是</a:t>
            </a:r>
            <a:r>
              <a:rPr lang="zh-CN" altLang="en-US" sz="1600" b="1" i="0" dirty="0">
                <a:solidFill>
                  <a:srgbClr val="191919"/>
                </a:solidFill>
                <a:effectLst/>
                <a:latin typeface="PingFang SC"/>
              </a:rPr>
              <a:t>按小端方式传输的数据包）</a:t>
            </a:r>
            <a:r>
              <a:rPr lang="zh-CN" altLang="en-US" sz="1600" b="0" i="0" dirty="0">
                <a:solidFill>
                  <a:srgbClr val="191919"/>
                </a:solidFill>
                <a:effectLst/>
                <a:latin typeface="PingFang SC"/>
              </a:rPr>
              <a:t>：</a:t>
            </a:r>
          </a:p>
          <a:p>
            <a:pPr algn="l"/>
            <a:r>
              <a:rPr lang="en-US" altLang="zh-CN" sz="1600" b="0" i="0" dirty="0">
                <a:solidFill>
                  <a:srgbClr val="191919"/>
                </a:solidFill>
                <a:effectLst/>
                <a:latin typeface="PingFang SC"/>
              </a:rPr>
              <a:t>	\x40 \x7f \xf8 \x8a \x29 \x80 \x2a \x00 \x02 \x07 \x42 \x87 \x3f \xc7 \xb4 \x22 \x04 \x00 \x84 \x8d \x1b \x06 \x2f \x5b \</a:t>
            </a:r>
            <a:r>
              <a:rPr lang="en-US" altLang="zh-CN" sz="1600" b="0" i="0" dirty="0" err="1">
                <a:solidFill>
                  <a:srgbClr val="191919"/>
                </a:solidFill>
                <a:effectLst/>
                <a:latin typeface="PingFang SC"/>
              </a:rPr>
              <a:t>xbc</a:t>
            </a:r>
            <a:r>
              <a:rPr lang="en-US" altLang="zh-CN" sz="1600" b="0" i="0" dirty="0">
                <a:solidFill>
                  <a:srgbClr val="191919"/>
                </a:solidFill>
                <a:effectLst/>
                <a:latin typeface="PingFang SC"/>
              </a:rPr>
              <a:t> \x57 \</a:t>
            </a:r>
            <a:r>
              <a:rPr lang="en-US" altLang="zh-CN" sz="1600" b="0" i="0" dirty="0" err="1">
                <a:solidFill>
                  <a:srgbClr val="191919"/>
                </a:solidFill>
                <a:effectLst/>
                <a:latin typeface="PingFang SC"/>
              </a:rPr>
              <a:t>xdb</a:t>
            </a:r>
            <a:r>
              <a:rPr lang="en-US" altLang="zh-CN" sz="1600" b="0" i="0" dirty="0">
                <a:solidFill>
                  <a:srgbClr val="191919"/>
                </a:solidFill>
                <a:effectLst/>
                <a:latin typeface="PingFang SC"/>
              </a:rPr>
              <a:t> \xf2 \x31 \</a:t>
            </a:r>
            <a:r>
              <a:rPr lang="en-US" altLang="zh-CN" sz="1600" b="0" i="0" dirty="0" err="1">
                <a:solidFill>
                  <a:srgbClr val="191919"/>
                </a:solidFill>
                <a:effectLst/>
                <a:latin typeface="PingFang SC"/>
              </a:rPr>
              <a:t>xde</a:t>
            </a:r>
            <a:r>
              <a:rPr lang="en-US" altLang="zh-CN" sz="1600" b="0" i="0" dirty="0">
                <a:solidFill>
                  <a:srgbClr val="191919"/>
                </a:solidFill>
                <a:effectLst/>
                <a:latin typeface="PingFang SC"/>
              </a:rPr>
              <a:t> \x49 \x61 \x00 \x86 \x99 \</a:t>
            </a:r>
            <a:r>
              <a:rPr lang="en-US" altLang="zh-CN" sz="1600" b="0" i="0" dirty="0" err="1">
                <a:solidFill>
                  <a:srgbClr val="191919"/>
                </a:solidFill>
                <a:effectLst/>
                <a:latin typeface="PingFang SC"/>
              </a:rPr>
              <a:t>xec</a:t>
            </a:r>
            <a:r>
              <a:rPr lang="en-US" altLang="zh-CN" sz="1600" b="0" i="0" dirty="0">
                <a:solidFill>
                  <a:srgbClr val="191919"/>
                </a:solidFill>
                <a:effectLst/>
                <a:latin typeface="PingFang SC"/>
              </a:rPr>
              <a:t> \x08 \x61 \xf0 \xb7 \</a:t>
            </a:r>
            <a:r>
              <a:rPr lang="en-US" altLang="zh-CN" sz="1600" b="0" i="0" dirty="0" err="1">
                <a:solidFill>
                  <a:srgbClr val="191919"/>
                </a:solidFill>
                <a:effectLst/>
                <a:latin typeface="PingFang SC"/>
              </a:rPr>
              <a:t>xda</a:t>
            </a:r>
            <a:r>
              <a:rPr lang="en-US" altLang="zh-CN" sz="1600" b="0" i="0" dirty="0">
                <a:solidFill>
                  <a:srgbClr val="191919"/>
                </a:solidFill>
                <a:effectLst/>
                <a:latin typeface="PingFang SC"/>
              </a:rPr>
              <a:t> \x54 \x0a \</a:t>
            </a:r>
            <a:r>
              <a:rPr lang="en-US" altLang="zh-CN" sz="1600" b="0" i="0" dirty="0" err="1">
                <a:solidFill>
                  <a:srgbClr val="191919"/>
                </a:solidFill>
                <a:effectLst/>
                <a:latin typeface="PingFang SC"/>
              </a:rPr>
              <a:t>xfa</a:t>
            </a:r>
            <a:r>
              <a:rPr lang="en-US" altLang="zh-CN" sz="1600" b="0" i="0" dirty="0">
                <a:solidFill>
                  <a:srgbClr val="191919"/>
                </a:solidFill>
                <a:effectLst/>
                <a:latin typeface="PingFang SC"/>
              </a:rPr>
              <a:t> \xd1 \x31 \</a:t>
            </a:r>
            <a:r>
              <a:rPr lang="en-US" altLang="zh-CN" sz="1600" b="0" i="0" dirty="0" err="1">
                <a:solidFill>
                  <a:srgbClr val="191919"/>
                </a:solidFill>
                <a:effectLst/>
                <a:latin typeface="PingFang SC"/>
              </a:rPr>
              <a:t>xac</a:t>
            </a:r>
            <a:r>
              <a:rPr lang="en-US" altLang="zh-CN" sz="1600" b="0" i="0" dirty="0">
                <a:solidFill>
                  <a:srgbClr val="191919"/>
                </a:solidFill>
                <a:effectLst/>
                <a:latin typeface="PingFang SC"/>
              </a:rPr>
              <a:t> \xd0 \x44 \x1b \x4d \</a:t>
            </a:r>
            <a:r>
              <a:rPr lang="en-US" altLang="zh-CN" sz="1600" b="0" i="0" dirty="0" err="1">
                <a:solidFill>
                  <a:srgbClr val="191919"/>
                </a:solidFill>
                <a:effectLst/>
                <a:latin typeface="PingFang SC"/>
              </a:rPr>
              <a:t>xfa</a:t>
            </a:r>
            <a:r>
              <a:rPr lang="en-US" altLang="zh-CN" sz="1600" b="0" i="0" dirty="0">
                <a:solidFill>
                  <a:srgbClr val="191919"/>
                </a:solidFill>
                <a:effectLst/>
                <a:latin typeface="PingFang SC"/>
              </a:rPr>
              <a:t> \x48 \x77 \x19 \</a:t>
            </a:r>
            <a:r>
              <a:rPr lang="en-US" altLang="zh-CN" sz="1600" b="0" i="0" dirty="0" err="1">
                <a:solidFill>
                  <a:srgbClr val="191919"/>
                </a:solidFill>
                <a:effectLst/>
                <a:latin typeface="PingFang SC"/>
              </a:rPr>
              <a:t>xee</a:t>
            </a:r>
            <a:r>
              <a:rPr lang="en-US" altLang="zh-CN" sz="1600" b="0" i="0" dirty="0">
                <a:solidFill>
                  <a:srgbClr val="191919"/>
                </a:solidFill>
                <a:effectLst/>
                <a:latin typeface="PingFang SC"/>
              </a:rPr>
              <a:t> \x61 \x14 \</a:t>
            </a:r>
            <a:r>
              <a:rPr lang="en-US" altLang="zh-CN" sz="1600" b="0" i="0" dirty="0" err="1">
                <a:solidFill>
                  <a:srgbClr val="191919"/>
                </a:solidFill>
                <a:effectLst/>
                <a:latin typeface="PingFang SC"/>
              </a:rPr>
              <a:t>xbf</a:t>
            </a:r>
            <a:r>
              <a:rPr lang="en-US" altLang="zh-CN" sz="1600" b="0" i="0" dirty="0">
                <a:solidFill>
                  <a:srgbClr val="191919"/>
                </a:solidFill>
                <a:effectLst/>
                <a:latin typeface="PingFang SC"/>
              </a:rPr>
              <a:t> \x23 \x52 \xd1 \xe9 \x93 \x79 \x6e \x16 \xd7 \x13 \x2e \x58 \x06 \x54 \xc3 \xd2 \x04 \</a:t>
            </a:r>
            <a:r>
              <a:rPr lang="en-US" altLang="zh-CN" sz="1600" b="0" i="0" dirty="0" err="1">
                <a:solidFill>
                  <a:srgbClr val="191919"/>
                </a:solidFill>
                <a:effectLst/>
                <a:latin typeface="PingFang SC"/>
              </a:rPr>
              <a:t>xba</a:t>
            </a:r>
            <a:r>
              <a:rPr lang="en-US" altLang="zh-CN" sz="1600" b="0" i="0" dirty="0">
                <a:solidFill>
                  <a:srgbClr val="191919"/>
                </a:solidFill>
                <a:effectLst/>
                <a:latin typeface="PingFang SC"/>
              </a:rPr>
              <a:t> \x52 \xa7 \xc8 \x7a \x0b \x8e</a:t>
            </a:r>
          </a:p>
          <a:p>
            <a:pPr algn="l"/>
            <a:endParaRPr lang="en-US" altLang="zh-CN" b="0" i="0" dirty="0">
              <a:solidFill>
                <a:srgbClr val="191919"/>
              </a:solidFill>
              <a:effectLst/>
              <a:latin typeface="PingFang SC"/>
            </a:endParaRPr>
          </a:p>
        </p:txBody>
      </p:sp>
      <p:sp>
        <p:nvSpPr>
          <p:cNvPr id="8" name="文本框 7"/>
          <p:cNvSpPr txBox="1"/>
          <p:nvPr/>
        </p:nvSpPr>
        <p:spPr>
          <a:xfrm>
            <a:off x="969135" y="2535873"/>
            <a:ext cx="10879428" cy="4031873"/>
          </a:xfrm>
          <a:prstGeom prst="rect">
            <a:avLst/>
          </a:prstGeom>
          <a:noFill/>
        </p:spPr>
        <p:txBody>
          <a:bodyPr wrap="square">
            <a:spAutoFit/>
          </a:bodyPr>
          <a:lstStyle/>
          <a:p>
            <a:pPr algn="l">
              <a:buFont typeface="Arial" panose="020B0604020202020204" pitchFamily="34" charset="0"/>
              <a:buChar char="•"/>
            </a:pPr>
            <a:r>
              <a:rPr lang="en-US" altLang="zh-CN" sz="1600" b="1" i="0" dirty="0">
                <a:solidFill>
                  <a:srgbClr val="191919"/>
                </a:solidFill>
                <a:effectLst/>
                <a:latin typeface="PingFang SC"/>
              </a:rPr>
              <a:t>MHDR</a:t>
            </a:r>
            <a:r>
              <a:rPr lang="en-US" altLang="zh-CN" sz="1600" i="0" dirty="0">
                <a:solidFill>
                  <a:srgbClr val="191919"/>
                </a:solidFill>
                <a:effectLst/>
                <a:latin typeface="PingFang SC"/>
              </a:rPr>
              <a:t>:\</a:t>
            </a:r>
            <a:r>
              <a:rPr lang="en-US" altLang="zh-CN" sz="1600" b="0" i="0" dirty="0">
                <a:solidFill>
                  <a:srgbClr val="191919"/>
                </a:solidFill>
                <a:effectLst/>
                <a:latin typeface="PingFang SC"/>
              </a:rPr>
              <a:t>x40</a:t>
            </a:r>
          </a:p>
          <a:p>
            <a:pPr algn="l">
              <a:buFont typeface="Arial" panose="020B0604020202020204" pitchFamily="34" charset="0"/>
              <a:buChar char="•"/>
            </a:pPr>
            <a:endParaRPr lang="en-US" altLang="zh-CN" sz="1600" b="0" i="0" dirty="0">
              <a:solidFill>
                <a:srgbClr val="191919"/>
              </a:solidFill>
              <a:effectLst/>
              <a:latin typeface="PingFang SC"/>
            </a:endParaRPr>
          </a:p>
          <a:p>
            <a:pPr algn="l">
              <a:buFont typeface="Arial" panose="020B0604020202020204" pitchFamily="34" charset="0"/>
              <a:buChar char="•"/>
            </a:pPr>
            <a:r>
              <a:rPr lang="en-US" altLang="zh-CN" sz="1600" b="1" i="0" dirty="0" err="1">
                <a:solidFill>
                  <a:srgbClr val="191919"/>
                </a:solidFill>
                <a:effectLst/>
                <a:latin typeface="PingFang SC"/>
              </a:rPr>
              <a:t>MACPayload</a:t>
            </a:r>
            <a:r>
              <a:rPr lang="en-US" altLang="zh-CN" sz="1600" b="1" i="0" dirty="0">
                <a:solidFill>
                  <a:srgbClr val="191919"/>
                </a:solidFill>
                <a:effectLst/>
                <a:latin typeface="PingFang SC"/>
              </a:rPr>
              <a:t>-FHDR-</a:t>
            </a:r>
            <a:r>
              <a:rPr lang="en-US" altLang="zh-CN" sz="1600" b="1" i="0" dirty="0" err="1">
                <a:solidFill>
                  <a:srgbClr val="191919"/>
                </a:solidFill>
                <a:effectLst/>
                <a:latin typeface="PingFang SC"/>
              </a:rPr>
              <a:t>DevAddr</a:t>
            </a:r>
            <a:r>
              <a:rPr lang="en-US" altLang="zh-CN" sz="1600" b="0" i="0" dirty="0">
                <a:solidFill>
                  <a:srgbClr val="191919"/>
                </a:solidFill>
                <a:effectLst/>
                <a:latin typeface="PingFang SC"/>
              </a:rPr>
              <a:t>:\x7f \xf8 \x8a \x29</a:t>
            </a:r>
          </a:p>
          <a:p>
            <a:pPr algn="l">
              <a:buFont typeface="Arial" panose="020B0604020202020204" pitchFamily="34" charset="0"/>
              <a:buChar char="•"/>
            </a:pPr>
            <a:endParaRPr lang="en-US" altLang="zh-CN" sz="1600" b="0" i="0" dirty="0">
              <a:solidFill>
                <a:srgbClr val="191919"/>
              </a:solidFill>
              <a:effectLst/>
              <a:latin typeface="PingFang SC"/>
            </a:endParaRPr>
          </a:p>
          <a:p>
            <a:pPr algn="l">
              <a:buFont typeface="Arial" panose="020B0604020202020204" pitchFamily="34" charset="0"/>
              <a:buChar char="•"/>
            </a:pPr>
            <a:r>
              <a:rPr lang="en-US" altLang="zh-CN" sz="1600" b="1" i="0" dirty="0" err="1">
                <a:solidFill>
                  <a:srgbClr val="191919"/>
                </a:solidFill>
                <a:effectLst/>
                <a:latin typeface="PingFang SC"/>
              </a:rPr>
              <a:t>MACPayload</a:t>
            </a:r>
            <a:r>
              <a:rPr lang="en-US" altLang="zh-CN" sz="1600" b="1" i="0" dirty="0">
                <a:solidFill>
                  <a:srgbClr val="191919"/>
                </a:solidFill>
                <a:effectLst/>
                <a:latin typeface="PingFang SC"/>
              </a:rPr>
              <a:t>-FHDR-</a:t>
            </a:r>
            <a:r>
              <a:rPr lang="en-US" altLang="zh-CN" sz="1600" b="1" i="0" dirty="0" err="1">
                <a:solidFill>
                  <a:srgbClr val="191919"/>
                </a:solidFill>
                <a:effectLst/>
                <a:latin typeface="PingFang SC"/>
              </a:rPr>
              <a:t>FCtrl</a:t>
            </a:r>
            <a:r>
              <a:rPr lang="en-US" altLang="zh-CN" sz="1600" b="0" i="0" dirty="0">
                <a:solidFill>
                  <a:srgbClr val="191919"/>
                </a:solidFill>
                <a:effectLst/>
                <a:latin typeface="PingFang SC"/>
              </a:rPr>
              <a:t>:\x80</a:t>
            </a:r>
          </a:p>
          <a:p>
            <a:pPr algn="l">
              <a:buFont typeface="Arial" panose="020B0604020202020204" pitchFamily="34" charset="0"/>
              <a:buChar char="•"/>
            </a:pPr>
            <a:endParaRPr lang="en-US" altLang="zh-CN" sz="1600" b="0" i="0" dirty="0">
              <a:solidFill>
                <a:srgbClr val="191919"/>
              </a:solidFill>
              <a:effectLst/>
              <a:latin typeface="PingFang SC"/>
            </a:endParaRPr>
          </a:p>
          <a:p>
            <a:pPr algn="l">
              <a:buFont typeface="Arial" panose="020B0604020202020204" pitchFamily="34" charset="0"/>
              <a:buChar char="•"/>
            </a:pPr>
            <a:r>
              <a:rPr lang="en-US" altLang="zh-CN" sz="1600" b="1" i="0" dirty="0" err="1">
                <a:solidFill>
                  <a:srgbClr val="191919"/>
                </a:solidFill>
                <a:effectLst/>
                <a:latin typeface="PingFang SC"/>
              </a:rPr>
              <a:t>MACPayload</a:t>
            </a:r>
            <a:r>
              <a:rPr lang="en-US" altLang="zh-CN" sz="1600" b="1" i="0" dirty="0">
                <a:solidFill>
                  <a:srgbClr val="191919"/>
                </a:solidFill>
                <a:effectLst/>
                <a:latin typeface="PingFang SC"/>
              </a:rPr>
              <a:t>-FHDR-</a:t>
            </a:r>
            <a:r>
              <a:rPr lang="en-US" altLang="zh-CN" sz="1600" b="1" i="0" dirty="0" err="1">
                <a:solidFill>
                  <a:srgbClr val="191919"/>
                </a:solidFill>
                <a:effectLst/>
                <a:latin typeface="PingFang SC"/>
              </a:rPr>
              <a:t>FCnt</a:t>
            </a:r>
            <a:r>
              <a:rPr lang="en-US" altLang="zh-CN" sz="1600" b="0" i="0" dirty="0">
                <a:solidFill>
                  <a:srgbClr val="191919"/>
                </a:solidFill>
                <a:effectLst/>
                <a:latin typeface="PingFang SC"/>
              </a:rPr>
              <a:t>:\x2a \x00</a:t>
            </a:r>
          </a:p>
          <a:p>
            <a:pPr algn="l">
              <a:buFont typeface="Arial" panose="020B0604020202020204" pitchFamily="34" charset="0"/>
              <a:buChar char="•"/>
            </a:pPr>
            <a:endParaRPr lang="en-US" altLang="zh-CN" sz="1600" b="0" i="0" dirty="0">
              <a:solidFill>
                <a:srgbClr val="191919"/>
              </a:solidFill>
              <a:effectLst/>
              <a:latin typeface="PingFang SC"/>
            </a:endParaRPr>
          </a:p>
          <a:p>
            <a:pPr algn="l">
              <a:buFont typeface="Arial" panose="020B0604020202020204" pitchFamily="34" charset="0"/>
              <a:buChar char="•"/>
            </a:pPr>
            <a:r>
              <a:rPr lang="en-US" altLang="zh-CN" sz="1600" b="1" i="0" dirty="0" err="1">
                <a:solidFill>
                  <a:srgbClr val="191919"/>
                </a:solidFill>
                <a:effectLst/>
                <a:latin typeface="PingFang SC"/>
              </a:rPr>
              <a:t>MACPayload</a:t>
            </a:r>
            <a:r>
              <a:rPr lang="en-US" altLang="zh-CN" sz="1600" b="1" i="0" dirty="0">
                <a:solidFill>
                  <a:srgbClr val="191919"/>
                </a:solidFill>
                <a:effectLst/>
                <a:latin typeface="PingFang SC"/>
              </a:rPr>
              <a:t>-FPORT</a:t>
            </a:r>
            <a:r>
              <a:rPr lang="en-US" altLang="zh-CN" sz="1600" b="0" i="0" dirty="0">
                <a:solidFill>
                  <a:srgbClr val="191919"/>
                </a:solidFill>
                <a:effectLst/>
                <a:latin typeface="PingFang SC"/>
              </a:rPr>
              <a:t>:\x02</a:t>
            </a:r>
          </a:p>
          <a:p>
            <a:pPr algn="l">
              <a:buFont typeface="Arial" panose="020B0604020202020204" pitchFamily="34" charset="0"/>
              <a:buChar char="•"/>
            </a:pPr>
            <a:endParaRPr lang="en-US" altLang="zh-CN" sz="1600" b="0" i="0" dirty="0">
              <a:solidFill>
                <a:srgbClr val="191919"/>
              </a:solidFill>
              <a:effectLst/>
              <a:latin typeface="PingFang SC"/>
            </a:endParaRPr>
          </a:p>
          <a:p>
            <a:pPr algn="l">
              <a:buFont typeface="Arial" panose="020B0604020202020204" pitchFamily="34" charset="0"/>
              <a:buChar char="•"/>
            </a:pPr>
            <a:r>
              <a:rPr lang="en-US" altLang="zh-CN" sz="1600" b="1" i="0" dirty="0" err="1">
                <a:solidFill>
                  <a:srgbClr val="191919"/>
                </a:solidFill>
                <a:effectLst/>
                <a:latin typeface="PingFang SC"/>
              </a:rPr>
              <a:t>MACPayload-FRMPayload</a:t>
            </a:r>
            <a:r>
              <a:rPr lang="zh-CN" altLang="en-US" sz="1600" b="1" i="0" dirty="0">
                <a:solidFill>
                  <a:srgbClr val="191919"/>
                </a:solidFill>
                <a:effectLst/>
                <a:latin typeface="PingFang SC"/>
              </a:rPr>
              <a:t>（加密）</a:t>
            </a:r>
            <a:r>
              <a:rPr lang="en-US" altLang="zh-CN" sz="1600" b="0" i="0" dirty="0">
                <a:solidFill>
                  <a:srgbClr val="191919"/>
                </a:solidFill>
                <a:effectLst/>
                <a:latin typeface="PingFang SC"/>
              </a:rPr>
              <a:t>:\x07 \x42 \x87 \x3f \xc7 \xb4 \x22 \x04 \x00 \x84 \x8d \x1b \x06 \x2f \x5b \</a:t>
            </a:r>
            <a:r>
              <a:rPr lang="en-US" altLang="zh-CN" sz="1600" b="0" i="0" dirty="0" err="1">
                <a:solidFill>
                  <a:srgbClr val="191919"/>
                </a:solidFill>
                <a:effectLst/>
                <a:latin typeface="PingFang SC"/>
              </a:rPr>
              <a:t>xbc</a:t>
            </a:r>
            <a:r>
              <a:rPr lang="en-US" altLang="zh-CN" sz="1600" b="0" i="0" dirty="0">
                <a:solidFill>
                  <a:srgbClr val="191919"/>
                </a:solidFill>
                <a:effectLst/>
                <a:latin typeface="PingFang SC"/>
              </a:rPr>
              <a:t> \x57 \</a:t>
            </a:r>
            <a:r>
              <a:rPr lang="en-US" altLang="zh-CN" sz="1600" b="0" i="0" dirty="0" err="1">
                <a:solidFill>
                  <a:srgbClr val="191919"/>
                </a:solidFill>
                <a:effectLst/>
                <a:latin typeface="PingFang SC"/>
              </a:rPr>
              <a:t>xdb</a:t>
            </a:r>
            <a:r>
              <a:rPr lang="en-US" altLang="zh-CN" sz="1600" b="0" i="0" dirty="0">
                <a:solidFill>
                  <a:srgbClr val="191919"/>
                </a:solidFill>
                <a:effectLst/>
                <a:latin typeface="PingFang SC"/>
              </a:rPr>
              <a:t> \xf2 \x31 \</a:t>
            </a:r>
            <a:r>
              <a:rPr lang="en-US" altLang="zh-CN" sz="1600" b="0" i="0" dirty="0" err="1">
                <a:solidFill>
                  <a:srgbClr val="191919"/>
                </a:solidFill>
                <a:effectLst/>
                <a:latin typeface="PingFang SC"/>
              </a:rPr>
              <a:t>xde</a:t>
            </a:r>
            <a:r>
              <a:rPr lang="en-US" altLang="zh-CN" sz="1600" b="0" i="0" dirty="0">
                <a:solidFill>
                  <a:srgbClr val="191919"/>
                </a:solidFill>
                <a:effectLst/>
                <a:latin typeface="PingFang SC"/>
              </a:rPr>
              <a:t> \x49 \x61 \x00 \x86 \x99 \</a:t>
            </a:r>
            <a:r>
              <a:rPr lang="en-US" altLang="zh-CN" sz="1600" b="0" i="0" dirty="0" err="1">
                <a:solidFill>
                  <a:srgbClr val="191919"/>
                </a:solidFill>
                <a:effectLst/>
                <a:latin typeface="PingFang SC"/>
              </a:rPr>
              <a:t>xec</a:t>
            </a:r>
            <a:r>
              <a:rPr lang="en-US" altLang="zh-CN" sz="1600" b="0" i="0" dirty="0">
                <a:solidFill>
                  <a:srgbClr val="191919"/>
                </a:solidFill>
                <a:effectLst/>
                <a:latin typeface="PingFang SC"/>
              </a:rPr>
              <a:t> \x08 \x61 \xf0 \xb7 \</a:t>
            </a:r>
            <a:r>
              <a:rPr lang="en-US" altLang="zh-CN" sz="1600" b="0" i="0" dirty="0" err="1">
                <a:solidFill>
                  <a:srgbClr val="191919"/>
                </a:solidFill>
                <a:effectLst/>
                <a:latin typeface="PingFang SC"/>
              </a:rPr>
              <a:t>xda</a:t>
            </a:r>
            <a:r>
              <a:rPr lang="en-US" altLang="zh-CN" sz="1600" b="0" i="0" dirty="0">
                <a:solidFill>
                  <a:srgbClr val="191919"/>
                </a:solidFill>
                <a:effectLst/>
                <a:latin typeface="PingFang SC"/>
              </a:rPr>
              <a:t> \x54 \x0a \</a:t>
            </a:r>
            <a:r>
              <a:rPr lang="en-US" altLang="zh-CN" sz="1600" b="0" i="0" dirty="0" err="1">
                <a:solidFill>
                  <a:srgbClr val="191919"/>
                </a:solidFill>
                <a:effectLst/>
                <a:latin typeface="PingFang SC"/>
              </a:rPr>
              <a:t>xfa</a:t>
            </a:r>
            <a:r>
              <a:rPr lang="en-US" altLang="zh-CN" sz="1600" b="0" i="0" dirty="0">
                <a:solidFill>
                  <a:srgbClr val="191919"/>
                </a:solidFill>
                <a:effectLst/>
                <a:latin typeface="PingFang SC"/>
              </a:rPr>
              <a:t> \xd1 \x31 \</a:t>
            </a:r>
            <a:r>
              <a:rPr lang="en-US" altLang="zh-CN" sz="1600" b="0" i="0" dirty="0" err="1">
                <a:solidFill>
                  <a:srgbClr val="191919"/>
                </a:solidFill>
                <a:effectLst/>
                <a:latin typeface="PingFang SC"/>
              </a:rPr>
              <a:t>xac</a:t>
            </a:r>
            <a:r>
              <a:rPr lang="en-US" altLang="zh-CN" sz="1600" b="0" i="0" dirty="0">
                <a:solidFill>
                  <a:srgbClr val="191919"/>
                </a:solidFill>
                <a:effectLst/>
                <a:latin typeface="PingFang SC"/>
              </a:rPr>
              <a:t> \xd0 \x44 \x1b \x4d \</a:t>
            </a:r>
            <a:r>
              <a:rPr lang="en-US" altLang="zh-CN" sz="1600" b="0" i="0" dirty="0" err="1">
                <a:solidFill>
                  <a:srgbClr val="191919"/>
                </a:solidFill>
                <a:effectLst/>
                <a:latin typeface="PingFang SC"/>
              </a:rPr>
              <a:t>xfa</a:t>
            </a:r>
            <a:r>
              <a:rPr lang="en-US" altLang="zh-CN" sz="1600" b="0" i="0" dirty="0">
                <a:solidFill>
                  <a:srgbClr val="191919"/>
                </a:solidFill>
                <a:effectLst/>
                <a:latin typeface="PingFang SC"/>
              </a:rPr>
              <a:t> \x48 \x77 \x19 \</a:t>
            </a:r>
            <a:r>
              <a:rPr lang="en-US" altLang="zh-CN" sz="1600" b="0" i="0" dirty="0" err="1">
                <a:solidFill>
                  <a:srgbClr val="191919"/>
                </a:solidFill>
                <a:effectLst/>
                <a:latin typeface="PingFang SC"/>
              </a:rPr>
              <a:t>xee</a:t>
            </a:r>
            <a:r>
              <a:rPr lang="en-US" altLang="zh-CN" sz="1600" b="0" i="0" dirty="0">
                <a:solidFill>
                  <a:srgbClr val="191919"/>
                </a:solidFill>
                <a:effectLst/>
                <a:latin typeface="PingFang SC"/>
              </a:rPr>
              <a:t> \x61 \x14 \</a:t>
            </a:r>
            <a:r>
              <a:rPr lang="en-US" altLang="zh-CN" sz="1600" b="0" i="0" dirty="0" err="1">
                <a:solidFill>
                  <a:srgbClr val="191919"/>
                </a:solidFill>
                <a:effectLst/>
                <a:latin typeface="PingFang SC"/>
              </a:rPr>
              <a:t>xbf</a:t>
            </a:r>
            <a:r>
              <a:rPr lang="en-US" altLang="zh-CN" sz="1600" b="0" i="0" dirty="0">
                <a:solidFill>
                  <a:srgbClr val="191919"/>
                </a:solidFill>
                <a:effectLst/>
                <a:latin typeface="PingFang SC"/>
              </a:rPr>
              <a:t> \x23 \x52 \xd1 \xe9 \x93 \x79 \x6e \x16 \xd7 \x13 \x2e \x58 \x06 \x54 \xc3 \xd2 \x04 \</a:t>
            </a:r>
            <a:r>
              <a:rPr lang="en-US" altLang="zh-CN" sz="1600" b="0" i="0" dirty="0" err="1">
                <a:solidFill>
                  <a:srgbClr val="191919"/>
                </a:solidFill>
                <a:effectLst/>
                <a:latin typeface="PingFang SC"/>
              </a:rPr>
              <a:t>xba</a:t>
            </a:r>
            <a:r>
              <a:rPr lang="en-US" altLang="zh-CN" sz="1600" b="0" i="0" dirty="0">
                <a:solidFill>
                  <a:srgbClr val="191919"/>
                </a:solidFill>
                <a:effectLst/>
                <a:latin typeface="PingFang SC"/>
              </a:rPr>
              <a:t> \x52 \xa7</a:t>
            </a:r>
          </a:p>
          <a:p>
            <a:pPr algn="l">
              <a:buFont typeface="Arial" panose="020B0604020202020204" pitchFamily="34" charset="0"/>
              <a:buChar char="•"/>
            </a:pPr>
            <a:endParaRPr lang="en-US" altLang="zh-CN" sz="1600" b="0" i="0" dirty="0">
              <a:solidFill>
                <a:srgbClr val="191919"/>
              </a:solidFill>
              <a:effectLst/>
              <a:latin typeface="PingFang SC"/>
            </a:endParaRPr>
          </a:p>
          <a:p>
            <a:pPr algn="l">
              <a:buFont typeface="Arial" panose="020B0604020202020204" pitchFamily="34" charset="0"/>
              <a:buChar char="•"/>
            </a:pPr>
            <a:r>
              <a:rPr lang="en-US" altLang="zh-CN" sz="1600" b="1" i="0" dirty="0">
                <a:solidFill>
                  <a:srgbClr val="191919"/>
                </a:solidFill>
                <a:effectLst/>
                <a:latin typeface="PingFang SC"/>
              </a:rPr>
              <a:t>MIC</a:t>
            </a:r>
            <a:r>
              <a:rPr lang="en-US" altLang="zh-CN" sz="1600" b="0" i="0" dirty="0">
                <a:solidFill>
                  <a:srgbClr val="191919"/>
                </a:solidFill>
                <a:effectLst/>
                <a:latin typeface="PingFang SC"/>
              </a:rPr>
              <a:t>:\xc8 \x7a \x0b \x8e</a:t>
            </a:r>
          </a:p>
        </p:txBody>
      </p:sp>
    </p:spTree>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74713" y="3398461"/>
            <a:ext cx="2011680" cy="645160"/>
          </a:xfrm>
          <a:prstGeom prst="rect">
            <a:avLst/>
          </a:prstGeom>
          <a:noFill/>
        </p:spPr>
        <p:txBody>
          <a:bodyPr wrap="none" rtlCol="0">
            <a:spAutoFit/>
            <a:scene3d>
              <a:camera prst="orthographicFront"/>
              <a:lightRig rig="threePt" dir="t"/>
            </a:scene3d>
            <a:sp3d contourW="12700"/>
          </a:bodyPr>
          <a:lstStyle/>
          <a:p>
            <a:pPr algn="l"/>
            <a:r>
              <a:rPr lang="zh-CN" altLang="en-US" sz="3600" dirty="0">
                <a:solidFill>
                  <a:schemeClr val="accent2"/>
                </a:solidFill>
                <a:sym typeface="+mn-ea"/>
              </a:rPr>
              <a:t>两者区别</a:t>
            </a:r>
            <a:endParaRPr lang="zh-CN" altLang="en-US" sz="3600" b="1" dirty="0">
              <a:solidFill>
                <a:schemeClr val="tx1">
                  <a:lumMod val="75000"/>
                  <a:lumOff val="25000"/>
                </a:schemeClr>
              </a:solidFill>
              <a:latin typeface="+mn-ea"/>
            </a:endParaRPr>
          </a:p>
        </p:txBody>
      </p:sp>
      <p:sp>
        <p:nvSpPr>
          <p:cNvPr id="4" name="文本框 3"/>
          <p:cNvSpPr txBox="1"/>
          <p:nvPr/>
        </p:nvSpPr>
        <p:spPr>
          <a:xfrm>
            <a:off x="874713" y="2482009"/>
            <a:ext cx="2254528" cy="707886"/>
          </a:xfrm>
          <a:prstGeom prst="rect">
            <a:avLst/>
          </a:prstGeom>
          <a:noFill/>
        </p:spPr>
        <p:txBody>
          <a:bodyPr wrap="none" rtlCol="0">
            <a:spAutoFit/>
            <a:scene3d>
              <a:camera prst="orthographicFront"/>
              <a:lightRig rig="threePt" dir="t"/>
            </a:scene3d>
            <a:sp3d contourW="12700"/>
          </a:bodyPr>
          <a:lstStyle/>
          <a:p>
            <a:r>
              <a:rPr lang="en-US" altLang="zh-CN" sz="4000" b="1" dirty="0">
                <a:solidFill>
                  <a:schemeClr val="accent1"/>
                </a:solidFill>
                <a:ea typeface="时尚中黑简体" panose="01010104010101010101" pitchFamily="2" charset="-122"/>
              </a:rPr>
              <a:t>PART 03</a:t>
            </a:r>
            <a:endParaRPr lang="zh-CN" altLang="en-US" sz="4000" b="1" dirty="0">
              <a:solidFill>
                <a:schemeClr val="accent1"/>
              </a:solidFill>
              <a:ea typeface="时尚中黑简体" panose="01010104010101010101" pitchFamily="2" charset="-122"/>
            </a:endParaRPr>
          </a:p>
        </p:txBody>
      </p:sp>
      <p:cxnSp>
        <p:nvCxnSpPr>
          <p:cNvPr id="5" name="直接连接符 4"/>
          <p:cNvCxnSpPr/>
          <p:nvPr/>
        </p:nvCxnSpPr>
        <p:spPr>
          <a:xfrm>
            <a:off x="1014413" y="3294178"/>
            <a:ext cx="709987" cy="0"/>
          </a:xfrm>
          <a:prstGeom prst="line">
            <a:avLst/>
          </a:prstGeom>
          <a:ln w="28575" cap="rnd">
            <a:round/>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文本框 41"/>
          <p:cNvSpPr txBox="1"/>
          <p:nvPr/>
        </p:nvSpPr>
        <p:spPr>
          <a:xfrm>
            <a:off x="5163940" y="470202"/>
            <a:ext cx="1980029"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rPr>
              <a:t>协议层区别</a:t>
            </a:r>
          </a:p>
        </p:txBody>
      </p:sp>
      <p:pic>
        <p:nvPicPr>
          <p:cNvPr id="3" name="图片 2"/>
          <p:cNvPicPr>
            <a:picLocks noChangeAspect="1"/>
          </p:cNvPicPr>
          <p:nvPr/>
        </p:nvPicPr>
        <p:blipFill>
          <a:blip r:embed="rId3"/>
          <a:stretch>
            <a:fillRect/>
          </a:stretch>
        </p:blipFill>
        <p:spPr>
          <a:xfrm>
            <a:off x="1786790" y="1356727"/>
            <a:ext cx="8734328" cy="5031071"/>
          </a:xfrm>
          <a:prstGeom prst="rect">
            <a:avLst/>
          </a:prstGeom>
        </p:spPr>
      </p:pic>
      <p:sp>
        <p:nvSpPr>
          <p:cNvPr id="51" name="文本框 50"/>
          <p:cNvSpPr txBox="1"/>
          <p:nvPr/>
        </p:nvSpPr>
        <p:spPr>
          <a:xfrm>
            <a:off x="5101644" y="5559228"/>
            <a:ext cx="6521539" cy="738664"/>
          </a:xfrm>
          <a:prstGeom prst="rect">
            <a:avLst/>
          </a:prstGeom>
          <a:noFill/>
        </p:spPr>
        <p:txBody>
          <a:bodyPr wrap="square">
            <a:spAutoFit/>
          </a:bodyPr>
          <a:lstStyle/>
          <a:p>
            <a:r>
              <a:rPr lang="en-US" altLang="zh-CN" sz="1400" b="1" i="0" dirty="0" err="1">
                <a:solidFill>
                  <a:srgbClr val="333333"/>
                </a:solidFill>
                <a:effectLst/>
                <a:latin typeface="微软雅黑" panose="020B0503020204020204" pitchFamily="34" charset="-122"/>
                <a:ea typeface="微软雅黑" panose="020B0503020204020204" pitchFamily="34" charset="-122"/>
              </a:rPr>
              <a:t>LoRa</a:t>
            </a:r>
            <a:r>
              <a:rPr lang="zh-CN" altLang="en-US" sz="1400" b="1" i="0" dirty="0">
                <a:solidFill>
                  <a:srgbClr val="333333"/>
                </a:solidFill>
                <a:effectLst/>
                <a:latin typeface="微软雅黑" panose="020B0503020204020204" pitchFamily="34" charset="-122"/>
                <a:ea typeface="微软雅黑" panose="020B0503020204020204" pitchFamily="34" charset="-122"/>
              </a:rPr>
              <a:t>有两种不同的协议栈：</a:t>
            </a:r>
            <a:r>
              <a:rPr lang="en-US" altLang="zh-CN" sz="1400" b="1" i="0" dirty="0" err="1">
                <a:solidFill>
                  <a:srgbClr val="333333"/>
                </a:solidFill>
                <a:effectLst/>
                <a:latin typeface="微软雅黑" panose="020B0503020204020204" pitchFamily="34" charset="-122"/>
                <a:ea typeface="微软雅黑" panose="020B0503020204020204" pitchFamily="34" charset="-122"/>
              </a:rPr>
              <a:t>LoRaWAN</a:t>
            </a:r>
            <a:r>
              <a:rPr lang="zh-CN" altLang="en-US" sz="1400" b="1" i="0" dirty="0">
                <a:solidFill>
                  <a:srgbClr val="333333"/>
                </a:solidFill>
                <a:effectLst/>
                <a:latin typeface="微软雅黑" panose="020B0503020204020204" pitchFamily="34" charset="-122"/>
                <a:ea typeface="微软雅黑" panose="020B0503020204020204" pitchFamily="34" charset="-122"/>
              </a:rPr>
              <a:t>和</a:t>
            </a:r>
            <a:r>
              <a:rPr lang="en-US" altLang="zh-CN" sz="1400" b="1" i="0" dirty="0">
                <a:solidFill>
                  <a:srgbClr val="333333"/>
                </a:solidFill>
                <a:effectLst/>
                <a:latin typeface="微软雅黑" panose="020B0503020204020204" pitchFamily="34" charset="-122"/>
                <a:ea typeface="微软雅黑" panose="020B0503020204020204" pitchFamily="34" charset="-122"/>
              </a:rPr>
              <a:t>Symphony Link</a:t>
            </a:r>
            <a:r>
              <a:rPr lang="zh-CN" altLang="en-US" sz="1400" b="1" dirty="0">
                <a:solidFill>
                  <a:srgbClr val="333333"/>
                </a:solidFill>
                <a:latin typeface="微软雅黑" panose="020B0503020204020204" pitchFamily="34" charset="-122"/>
                <a:ea typeface="微软雅黑" panose="020B0503020204020204" pitchFamily="34" charset="-122"/>
              </a:rPr>
              <a:t>：</a:t>
            </a:r>
            <a:r>
              <a:rPr lang="zh-CN" altLang="en-US" sz="1400" b="1" i="0" dirty="0">
                <a:solidFill>
                  <a:srgbClr val="333333"/>
                </a:solidFill>
                <a:effectLst/>
                <a:latin typeface="微软雅黑" panose="020B0503020204020204" pitchFamily="34" charset="-122"/>
                <a:ea typeface="微软雅黑" panose="020B0503020204020204" pitchFamily="34" charset="-122"/>
              </a:rPr>
              <a:t> </a:t>
            </a:r>
            <a:r>
              <a:rPr lang="en-US" altLang="zh-CN" sz="1400" b="1" i="0" dirty="0">
                <a:solidFill>
                  <a:srgbClr val="333333"/>
                </a:solidFill>
                <a:effectLst/>
                <a:latin typeface="微软雅黑" panose="020B0503020204020204" pitchFamily="34" charset="-122"/>
                <a:ea typeface="微软雅黑" panose="020B0503020204020204" pitchFamily="34" charset="-122"/>
              </a:rPr>
              <a:t>	Symphony Link</a:t>
            </a:r>
            <a:r>
              <a:rPr lang="zh-CN" altLang="en-US" sz="1400" b="1" i="0" dirty="0">
                <a:solidFill>
                  <a:srgbClr val="333333"/>
                </a:solidFill>
                <a:effectLst/>
                <a:latin typeface="微软雅黑" panose="020B0503020204020204" pitchFamily="34" charset="-122"/>
                <a:ea typeface="微软雅黑" panose="020B0503020204020204" pitchFamily="34" charset="-122"/>
              </a:rPr>
              <a:t>适用于需要高级功能的工业和企业用户。 </a:t>
            </a:r>
            <a:r>
              <a:rPr lang="en-US" altLang="zh-CN" sz="1400" b="1" i="0" dirty="0">
                <a:solidFill>
                  <a:srgbClr val="333333"/>
                </a:solidFill>
                <a:effectLst/>
                <a:latin typeface="微软雅黑" panose="020B0503020204020204" pitchFamily="34" charset="-122"/>
                <a:ea typeface="微软雅黑" panose="020B0503020204020204" pitchFamily="34" charset="-122"/>
              </a:rPr>
              <a:t>	</a:t>
            </a:r>
            <a:r>
              <a:rPr lang="en-US" altLang="zh-CN" sz="1400" b="1" i="0" dirty="0" err="1">
                <a:solidFill>
                  <a:srgbClr val="333333"/>
                </a:solidFill>
                <a:effectLst/>
                <a:latin typeface="微软雅黑" panose="020B0503020204020204" pitchFamily="34" charset="-122"/>
                <a:ea typeface="微软雅黑" panose="020B0503020204020204" pitchFamily="34" charset="-122"/>
              </a:rPr>
              <a:t>LoRaWAN</a:t>
            </a:r>
            <a:r>
              <a:rPr lang="zh-CN" altLang="en-US" sz="1400" b="1" i="0" dirty="0">
                <a:solidFill>
                  <a:srgbClr val="333333"/>
                </a:solidFill>
                <a:effectLst/>
                <a:latin typeface="微软雅黑" panose="020B0503020204020204" pitchFamily="34" charset="-122"/>
                <a:ea typeface="微软雅黑" panose="020B0503020204020204" pitchFamily="34" charset="-122"/>
              </a:rPr>
              <a:t>适用于基于</a:t>
            </a:r>
            <a:r>
              <a:rPr lang="en-US" altLang="zh-CN" sz="1400" b="1" i="0" dirty="0" err="1">
                <a:solidFill>
                  <a:srgbClr val="333333"/>
                </a:solidFill>
                <a:effectLst/>
                <a:latin typeface="微软雅黑" panose="020B0503020204020204" pitchFamily="34" charset="-122"/>
                <a:ea typeface="微软雅黑" panose="020B0503020204020204" pitchFamily="34" charset="-122"/>
              </a:rPr>
              <a:t>LoRaWAN</a:t>
            </a:r>
            <a:r>
              <a:rPr lang="zh-CN" altLang="en-US" sz="1400" b="1" i="0" dirty="0">
                <a:solidFill>
                  <a:srgbClr val="333333"/>
                </a:solidFill>
                <a:effectLst/>
                <a:latin typeface="微软雅黑" panose="020B0503020204020204" pitchFamily="34" charset="-122"/>
                <a:ea typeface="微软雅黑" panose="020B0503020204020204" pitchFamily="34" charset="-122"/>
              </a:rPr>
              <a:t>的移动网络，在欧洲发展得比较快</a:t>
            </a:r>
            <a:endParaRPr lang="zh-CN" altLang="en-US" sz="1400" b="1" dirty="0"/>
          </a:p>
        </p:txBody>
      </p:sp>
    </p:spTree>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30"/>
          <p:cNvSpPr txBox="1"/>
          <p:nvPr/>
        </p:nvSpPr>
        <p:spPr>
          <a:xfrm>
            <a:off x="5460881" y="610740"/>
            <a:ext cx="1620957"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rPr>
              <a:t>大致区别</a:t>
            </a:r>
          </a:p>
        </p:txBody>
      </p:sp>
      <p:pic>
        <p:nvPicPr>
          <p:cNvPr id="3" name="图片 2"/>
          <p:cNvPicPr>
            <a:picLocks noChangeAspect="1"/>
          </p:cNvPicPr>
          <p:nvPr/>
        </p:nvPicPr>
        <p:blipFill>
          <a:blip r:embed="rId3"/>
          <a:stretch>
            <a:fillRect/>
          </a:stretch>
        </p:blipFill>
        <p:spPr>
          <a:xfrm>
            <a:off x="1618154" y="1567480"/>
            <a:ext cx="9676618" cy="4580447"/>
          </a:xfrm>
          <a:prstGeom prst="rect">
            <a:avLst/>
          </a:prstGeom>
        </p:spPr>
      </p:pic>
    </p:spTree>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30"/>
          <p:cNvSpPr txBox="1"/>
          <p:nvPr/>
        </p:nvSpPr>
        <p:spPr>
          <a:xfrm>
            <a:off x="5557473" y="451809"/>
            <a:ext cx="1620957"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rPr>
              <a:t>详细区别</a:t>
            </a:r>
          </a:p>
        </p:txBody>
      </p:sp>
      <p:pic>
        <p:nvPicPr>
          <p:cNvPr id="4" name="图片 3"/>
          <p:cNvPicPr>
            <a:picLocks noChangeAspect="1"/>
          </p:cNvPicPr>
          <p:nvPr/>
        </p:nvPicPr>
        <p:blipFill>
          <a:blip r:embed="rId3"/>
          <a:stretch>
            <a:fillRect/>
          </a:stretch>
        </p:blipFill>
        <p:spPr>
          <a:xfrm>
            <a:off x="1331786" y="1227525"/>
            <a:ext cx="10184031" cy="5178666"/>
          </a:xfrm>
          <a:prstGeom prst="rect">
            <a:avLst/>
          </a:prstGeom>
        </p:spPr>
      </p:pic>
    </p:spTree>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74713" y="3398461"/>
            <a:ext cx="2492990" cy="646331"/>
          </a:xfrm>
          <a:prstGeom prst="rect">
            <a:avLst/>
          </a:prstGeom>
          <a:noFill/>
        </p:spPr>
        <p:txBody>
          <a:bodyPr wrap="none" rtlCol="0">
            <a:spAutoFit/>
            <a:scene3d>
              <a:camera prst="orthographicFront"/>
              <a:lightRig rig="threePt" dir="t"/>
            </a:scene3d>
            <a:sp3d contourW="12700"/>
          </a:bodyPr>
          <a:lstStyle/>
          <a:p>
            <a:r>
              <a:rPr lang="zh-CN" altLang="en-US" sz="3600" b="1" dirty="0">
                <a:solidFill>
                  <a:schemeClr val="tx1">
                    <a:lumMod val="75000"/>
                    <a:lumOff val="25000"/>
                  </a:schemeClr>
                </a:solidFill>
                <a:latin typeface="+mn-ea"/>
              </a:rPr>
              <a:t>布局及应用</a:t>
            </a:r>
          </a:p>
        </p:txBody>
      </p:sp>
      <p:sp>
        <p:nvSpPr>
          <p:cNvPr id="4" name="文本框 3"/>
          <p:cNvSpPr txBox="1"/>
          <p:nvPr/>
        </p:nvSpPr>
        <p:spPr>
          <a:xfrm>
            <a:off x="874713" y="2482009"/>
            <a:ext cx="2254528" cy="707886"/>
          </a:xfrm>
          <a:prstGeom prst="rect">
            <a:avLst/>
          </a:prstGeom>
          <a:noFill/>
        </p:spPr>
        <p:txBody>
          <a:bodyPr wrap="none" rtlCol="0">
            <a:spAutoFit/>
            <a:scene3d>
              <a:camera prst="orthographicFront"/>
              <a:lightRig rig="threePt" dir="t"/>
            </a:scene3d>
            <a:sp3d contourW="12700"/>
          </a:bodyPr>
          <a:lstStyle/>
          <a:p>
            <a:r>
              <a:rPr lang="en-US" altLang="zh-CN" sz="4000" b="1" dirty="0">
                <a:solidFill>
                  <a:schemeClr val="accent1"/>
                </a:solidFill>
                <a:ea typeface="时尚中黑简体" panose="01010104010101010101" pitchFamily="2" charset="-122"/>
              </a:rPr>
              <a:t>PART 04</a:t>
            </a:r>
            <a:endParaRPr lang="zh-CN" altLang="en-US" sz="4000" b="1" dirty="0">
              <a:solidFill>
                <a:schemeClr val="accent1"/>
              </a:solidFill>
              <a:ea typeface="时尚中黑简体" panose="01010104010101010101" pitchFamily="2" charset="-122"/>
            </a:endParaRPr>
          </a:p>
        </p:txBody>
      </p:sp>
      <p:cxnSp>
        <p:nvCxnSpPr>
          <p:cNvPr id="5" name="直接连接符 4"/>
          <p:cNvCxnSpPr/>
          <p:nvPr/>
        </p:nvCxnSpPr>
        <p:spPr>
          <a:xfrm>
            <a:off x="1014413" y="3294178"/>
            <a:ext cx="709987" cy="0"/>
          </a:xfrm>
          <a:prstGeom prst="line">
            <a:avLst/>
          </a:prstGeom>
          <a:ln w="28575" cap="rnd">
            <a:round/>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rotWithShape="1">
          <a:blip r:embed="rId3" cstate="screen"/>
          <a:srcRect r="-1"/>
          <a:stretch>
            <a:fillRect/>
          </a:stretch>
        </p:blipFill>
        <p:spPr>
          <a:xfrm flipV="1">
            <a:off x="0" y="0"/>
            <a:ext cx="9896670" cy="6855102"/>
          </a:xfrm>
          <a:prstGeom prst="rect">
            <a:avLst/>
          </a:prstGeom>
        </p:spPr>
      </p:pic>
      <p:sp>
        <p:nvSpPr>
          <p:cNvPr id="2" name="文本框 1"/>
          <p:cNvSpPr txBox="1"/>
          <p:nvPr/>
        </p:nvSpPr>
        <p:spPr>
          <a:xfrm>
            <a:off x="2448467" y="1330564"/>
            <a:ext cx="1598515" cy="830997"/>
          </a:xfrm>
          <a:prstGeom prst="rect">
            <a:avLst/>
          </a:prstGeom>
          <a:noFill/>
        </p:spPr>
        <p:txBody>
          <a:bodyPr wrap="none" rtlCol="0">
            <a:spAutoFit/>
            <a:scene3d>
              <a:camera prst="orthographicFront"/>
              <a:lightRig rig="threePt" dir="t"/>
            </a:scene3d>
            <a:sp3d contourW="12700"/>
          </a:bodyPr>
          <a:lstStyle/>
          <a:p>
            <a:pPr algn="ctr"/>
            <a:r>
              <a:rPr lang="zh-CN" altLang="en-US" sz="4800" b="1" dirty="0">
                <a:solidFill>
                  <a:schemeClr val="accent1"/>
                </a:solidFill>
                <a:latin typeface="+mj-ea"/>
                <a:ea typeface="+mj-ea"/>
                <a:cs typeface="经典综艺体简" panose="02010609000101010101" pitchFamily="49" charset="-122"/>
              </a:rPr>
              <a:t>目 录</a:t>
            </a:r>
          </a:p>
        </p:txBody>
      </p:sp>
      <p:sp>
        <p:nvSpPr>
          <p:cNvPr id="3" name="文本框 2"/>
          <p:cNvSpPr txBox="1"/>
          <p:nvPr/>
        </p:nvSpPr>
        <p:spPr>
          <a:xfrm>
            <a:off x="2448468" y="2163338"/>
            <a:ext cx="1598515" cy="400110"/>
          </a:xfrm>
          <a:prstGeom prst="rect">
            <a:avLst/>
          </a:prstGeom>
          <a:noFill/>
        </p:spPr>
        <p:txBody>
          <a:bodyPr wrap="none" rtlCol="0">
            <a:spAutoFit/>
            <a:scene3d>
              <a:camera prst="orthographicFront"/>
              <a:lightRig rig="threePt" dir="t"/>
            </a:scene3d>
            <a:sp3d contourW="12700"/>
          </a:bodyPr>
          <a:lstStyle/>
          <a:p>
            <a:pPr algn="ctr"/>
            <a:r>
              <a:rPr lang="en-US" altLang="zh-CN" sz="2000" dirty="0">
                <a:solidFill>
                  <a:schemeClr val="accent2"/>
                </a:solidFill>
              </a:rPr>
              <a:t>CONTENTS</a:t>
            </a:r>
          </a:p>
        </p:txBody>
      </p:sp>
      <p:sp>
        <p:nvSpPr>
          <p:cNvPr id="5" name="文本框 4"/>
          <p:cNvSpPr txBox="1"/>
          <p:nvPr/>
        </p:nvSpPr>
        <p:spPr>
          <a:xfrm>
            <a:off x="6377305" y="1767205"/>
            <a:ext cx="1521460" cy="460375"/>
          </a:xfrm>
          <a:prstGeom prst="rect">
            <a:avLst/>
          </a:prstGeom>
          <a:noFill/>
        </p:spPr>
        <p:txBody>
          <a:bodyPr wrap="none" rtlCol="0">
            <a:spAutoFit/>
            <a:scene3d>
              <a:camera prst="orthographicFront"/>
              <a:lightRig rig="threePt" dir="t"/>
            </a:scene3d>
            <a:sp3d contourW="12700"/>
          </a:bodyPr>
          <a:lstStyle/>
          <a:p>
            <a:r>
              <a:rPr lang="en-US" sz="2400" dirty="0">
                <a:solidFill>
                  <a:schemeClr val="accent2"/>
                </a:solidFill>
              </a:rPr>
              <a:t>LoRa</a:t>
            </a:r>
            <a:r>
              <a:rPr lang="zh-CN" altLang="en-US" sz="2400" dirty="0">
                <a:solidFill>
                  <a:schemeClr val="accent2"/>
                </a:solidFill>
              </a:rPr>
              <a:t>简介</a:t>
            </a:r>
          </a:p>
        </p:txBody>
      </p:sp>
      <p:sp>
        <p:nvSpPr>
          <p:cNvPr id="8" name="文本框 7"/>
          <p:cNvSpPr txBox="1"/>
          <p:nvPr/>
        </p:nvSpPr>
        <p:spPr>
          <a:xfrm>
            <a:off x="6352540" y="2781300"/>
            <a:ext cx="2221230" cy="460375"/>
          </a:xfrm>
          <a:prstGeom prst="rect">
            <a:avLst/>
          </a:prstGeom>
          <a:noFill/>
        </p:spPr>
        <p:txBody>
          <a:bodyPr wrap="none" rtlCol="0">
            <a:spAutoFit/>
            <a:scene3d>
              <a:camera prst="orthographicFront"/>
              <a:lightRig rig="threePt" dir="t"/>
            </a:scene3d>
            <a:sp3d contourW="12700"/>
          </a:bodyPr>
          <a:lstStyle/>
          <a:p>
            <a:pPr algn="l"/>
            <a:r>
              <a:rPr lang="zh-CN" altLang="en-US" sz="2400" dirty="0">
                <a:solidFill>
                  <a:schemeClr val="accent2"/>
                </a:solidFill>
                <a:sym typeface="+mn-ea"/>
              </a:rPr>
              <a:t>LoRaWAN简介</a:t>
            </a:r>
            <a:endParaRPr lang="en-US" altLang="zh-CN" sz="2400" dirty="0">
              <a:solidFill>
                <a:schemeClr val="accent2"/>
              </a:solidFill>
            </a:endParaRPr>
          </a:p>
        </p:txBody>
      </p:sp>
      <p:sp>
        <p:nvSpPr>
          <p:cNvPr id="11" name="文本框 10"/>
          <p:cNvSpPr txBox="1"/>
          <p:nvPr/>
        </p:nvSpPr>
        <p:spPr>
          <a:xfrm>
            <a:off x="6436995" y="3795395"/>
            <a:ext cx="1402080" cy="460375"/>
          </a:xfrm>
          <a:prstGeom prst="rect">
            <a:avLst/>
          </a:prstGeom>
          <a:noFill/>
        </p:spPr>
        <p:txBody>
          <a:bodyPr wrap="none" rtlCol="0">
            <a:spAutoFit/>
            <a:scene3d>
              <a:camera prst="orthographicFront"/>
              <a:lightRig rig="threePt" dir="t"/>
            </a:scene3d>
            <a:sp3d contourW="12700"/>
          </a:bodyPr>
          <a:lstStyle/>
          <a:p>
            <a:r>
              <a:rPr lang="zh-CN" altLang="en-US" sz="2400" dirty="0">
                <a:solidFill>
                  <a:schemeClr val="accent2"/>
                </a:solidFill>
              </a:rPr>
              <a:t>两者区别</a:t>
            </a:r>
          </a:p>
        </p:txBody>
      </p:sp>
      <p:sp>
        <p:nvSpPr>
          <p:cNvPr id="14" name="文本框 13"/>
          <p:cNvSpPr txBox="1"/>
          <p:nvPr/>
        </p:nvSpPr>
        <p:spPr>
          <a:xfrm>
            <a:off x="6417654" y="4802006"/>
            <a:ext cx="1723549" cy="461665"/>
          </a:xfrm>
          <a:prstGeom prst="rect">
            <a:avLst/>
          </a:prstGeom>
          <a:noFill/>
        </p:spPr>
        <p:txBody>
          <a:bodyPr wrap="none" rtlCol="0">
            <a:spAutoFit/>
            <a:scene3d>
              <a:camera prst="orthographicFront"/>
              <a:lightRig rig="threePt" dir="t"/>
            </a:scene3d>
            <a:sp3d contourW="12700"/>
          </a:bodyPr>
          <a:lstStyle/>
          <a:p>
            <a:r>
              <a:rPr lang="zh-CN" altLang="en-US" sz="2400" dirty="0">
                <a:solidFill>
                  <a:schemeClr val="accent2"/>
                </a:solidFill>
              </a:rPr>
              <a:t>布局及应用</a:t>
            </a:r>
          </a:p>
        </p:txBody>
      </p:sp>
      <p:sp>
        <p:nvSpPr>
          <p:cNvPr id="16" name="文本框 15"/>
          <p:cNvSpPr txBox="1"/>
          <p:nvPr/>
        </p:nvSpPr>
        <p:spPr>
          <a:xfrm>
            <a:off x="5487735" y="1643444"/>
            <a:ext cx="898003" cy="707886"/>
          </a:xfrm>
          <a:prstGeom prst="rect">
            <a:avLst/>
          </a:prstGeom>
          <a:noFill/>
        </p:spPr>
        <p:txBody>
          <a:bodyPr wrap="none" rtlCol="0">
            <a:spAutoFit/>
            <a:scene3d>
              <a:camera prst="orthographicFront"/>
              <a:lightRig rig="threePt" dir="t"/>
            </a:scene3d>
            <a:sp3d contourW="12700"/>
          </a:bodyPr>
          <a:lstStyle/>
          <a:p>
            <a:r>
              <a:rPr lang="en-US" altLang="zh-CN" sz="4000" b="1" i="1" dirty="0">
                <a:solidFill>
                  <a:schemeClr val="accent1"/>
                </a:solidFill>
              </a:rPr>
              <a:t>01.</a:t>
            </a:r>
          </a:p>
        </p:txBody>
      </p:sp>
      <p:sp>
        <p:nvSpPr>
          <p:cNvPr id="17" name="文本框 16"/>
          <p:cNvSpPr txBox="1"/>
          <p:nvPr/>
        </p:nvSpPr>
        <p:spPr>
          <a:xfrm>
            <a:off x="5487735" y="2657376"/>
            <a:ext cx="898003" cy="707886"/>
          </a:xfrm>
          <a:prstGeom prst="rect">
            <a:avLst/>
          </a:prstGeom>
          <a:noFill/>
        </p:spPr>
        <p:txBody>
          <a:bodyPr wrap="none" rtlCol="0">
            <a:spAutoFit/>
            <a:scene3d>
              <a:camera prst="orthographicFront"/>
              <a:lightRig rig="threePt" dir="t"/>
            </a:scene3d>
            <a:sp3d contourW="12700"/>
          </a:bodyPr>
          <a:lstStyle/>
          <a:p>
            <a:r>
              <a:rPr lang="en-US" altLang="zh-CN" sz="4000" b="1" i="1" dirty="0">
                <a:solidFill>
                  <a:schemeClr val="accent1"/>
                </a:solidFill>
              </a:rPr>
              <a:t>02.</a:t>
            </a:r>
          </a:p>
        </p:txBody>
      </p:sp>
      <p:sp>
        <p:nvSpPr>
          <p:cNvPr id="18" name="文本框 17"/>
          <p:cNvSpPr txBox="1"/>
          <p:nvPr/>
        </p:nvSpPr>
        <p:spPr>
          <a:xfrm>
            <a:off x="5487735" y="3671308"/>
            <a:ext cx="898003" cy="707886"/>
          </a:xfrm>
          <a:prstGeom prst="rect">
            <a:avLst/>
          </a:prstGeom>
          <a:noFill/>
        </p:spPr>
        <p:txBody>
          <a:bodyPr wrap="none" rtlCol="0">
            <a:spAutoFit/>
            <a:scene3d>
              <a:camera prst="orthographicFront"/>
              <a:lightRig rig="threePt" dir="t"/>
            </a:scene3d>
            <a:sp3d contourW="12700"/>
          </a:bodyPr>
          <a:lstStyle/>
          <a:p>
            <a:r>
              <a:rPr lang="en-US" altLang="zh-CN" sz="4000" b="1" i="1" dirty="0">
                <a:solidFill>
                  <a:schemeClr val="accent1"/>
                </a:solidFill>
              </a:rPr>
              <a:t>03.</a:t>
            </a:r>
          </a:p>
        </p:txBody>
      </p:sp>
      <p:sp>
        <p:nvSpPr>
          <p:cNvPr id="19" name="文本框 18"/>
          <p:cNvSpPr txBox="1"/>
          <p:nvPr/>
        </p:nvSpPr>
        <p:spPr>
          <a:xfrm>
            <a:off x="5487735" y="4685239"/>
            <a:ext cx="898003" cy="707886"/>
          </a:xfrm>
          <a:prstGeom prst="rect">
            <a:avLst/>
          </a:prstGeom>
          <a:noFill/>
        </p:spPr>
        <p:txBody>
          <a:bodyPr wrap="none" rtlCol="0">
            <a:spAutoFit/>
            <a:scene3d>
              <a:camera prst="orthographicFront"/>
              <a:lightRig rig="threePt" dir="t"/>
            </a:scene3d>
            <a:sp3d contourW="12700"/>
          </a:bodyPr>
          <a:lstStyle/>
          <a:p>
            <a:r>
              <a:rPr lang="en-US" altLang="zh-CN" sz="4000" b="1" i="1" dirty="0">
                <a:solidFill>
                  <a:schemeClr val="accent1"/>
                </a:solidFill>
              </a:rPr>
              <a:t>04.</a:t>
            </a:r>
          </a:p>
        </p:txBody>
      </p:sp>
    </p:spTree>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27"/>
          <p:cNvSpPr txBox="1"/>
          <p:nvPr/>
        </p:nvSpPr>
        <p:spPr>
          <a:xfrm>
            <a:off x="4608358" y="339168"/>
            <a:ext cx="3836017" cy="954107"/>
          </a:xfrm>
          <a:prstGeom prst="rect">
            <a:avLst/>
          </a:prstGeom>
          <a:noFill/>
        </p:spPr>
        <p:txBody>
          <a:bodyPr wrap="square" rtlCol="0">
            <a:spAutoFit/>
            <a:scene3d>
              <a:camera prst="orthographicFront"/>
              <a:lightRig rig="threePt" dir="t"/>
            </a:scene3d>
            <a:sp3d contourW="12700"/>
          </a:bodyPr>
          <a:lstStyle/>
          <a:p>
            <a:pPr algn="l"/>
            <a:r>
              <a:rPr lang="en-US" altLang="zh-CN" sz="2800" b="1" dirty="0" err="1">
                <a:solidFill>
                  <a:schemeClr val="accent2"/>
                </a:solidFill>
                <a:sym typeface="+mn-ea"/>
              </a:rPr>
              <a:t>LoRaWAN</a:t>
            </a:r>
            <a:r>
              <a:rPr lang="zh-CN" altLang="en-US" sz="2800" b="1" dirty="0">
                <a:solidFill>
                  <a:schemeClr val="accent2"/>
                </a:solidFill>
                <a:sym typeface="+mn-ea"/>
              </a:rPr>
              <a:t>网络架构</a:t>
            </a:r>
            <a:endParaRPr lang="zh-CN" altLang="en-US" sz="2800" dirty="0">
              <a:solidFill>
                <a:schemeClr val="accent2"/>
              </a:solidFill>
            </a:endParaRPr>
          </a:p>
          <a:p>
            <a:endParaRPr lang="zh-CN" altLang="en-US" sz="2800" b="1" dirty="0">
              <a:solidFill>
                <a:schemeClr val="accent2"/>
              </a:solidFill>
            </a:endParaRPr>
          </a:p>
        </p:txBody>
      </p:sp>
      <p:pic>
        <p:nvPicPr>
          <p:cNvPr id="11" name="图片 10"/>
          <p:cNvPicPr>
            <a:picLocks noChangeAspect="1"/>
          </p:cNvPicPr>
          <p:nvPr/>
        </p:nvPicPr>
        <p:blipFill>
          <a:blip r:embed="rId3"/>
          <a:stretch>
            <a:fillRect/>
          </a:stretch>
        </p:blipFill>
        <p:spPr>
          <a:xfrm>
            <a:off x="1435993" y="1250411"/>
            <a:ext cx="9704231" cy="5277019"/>
          </a:xfrm>
          <a:prstGeom prst="rect">
            <a:avLst/>
          </a:prstGeom>
        </p:spPr>
      </p:pic>
    </p:spTree>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27"/>
          <p:cNvSpPr txBox="1"/>
          <p:nvPr/>
        </p:nvSpPr>
        <p:spPr>
          <a:xfrm>
            <a:off x="3964414" y="858604"/>
            <a:ext cx="5031478" cy="523220"/>
          </a:xfrm>
          <a:prstGeom prst="rect">
            <a:avLst/>
          </a:prstGeom>
          <a:noFill/>
        </p:spPr>
        <p:txBody>
          <a:bodyPr wrap="square" rtlCol="0">
            <a:spAutoFit/>
            <a:scene3d>
              <a:camera prst="orthographicFront"/>
              <a:lightRig rig="threePt" dir="t"/>
            </a:scene3d>
            <a:sp3d contourW="12700"/>
          </a:bodyPr>
          <a:lstStyle/>
          <a:p>
            <a:pPr algn="l"/>
            <a:r>
              <a:rPr lang="en-US" altLang="zh-CN" sz="2800" b="1" dirty="0" err="1">
                <a:solidFill>
                  <a:schemeClr val="accent2"/>
                </a:solidFill>
                <a:sym typeface="+mn-ea"/>
              </a:rPr>
              <a:t>LoRa</a:t>
            </a:r>
            <a:r>
              <a:rPr lang="zh-CN" altLang="en-US" sz="2800" b="1" dirty="0">
                <a:solidFill>
                  <a:schemeClr val="accent2"/>
                </a:solidFill>
                <a:sym typeface="+mn-ea"/>
              </a:rPr>
              <a:t>与</a:t>
            </a:r>
            <a:r>
              <a:rPr lang="en-US" altLang="zh-CN" sz="2800" b="1" dirty="0" err="1">
                <a:solidFill>
                  <a:schemeClr val="accent2"/>
                </a:solidFill>
                <a:sym typeface="+mn-ea"/>
              </a:rPr>
              <a:t>LoRaWAN</a:t>
            </a:r>
            <a:r>
              <a:rPr lang="zh-CN" altLang="en-US" sz="2800" b="1" dirty="0">
                <a:solidFill>
                  <a:schemeClr val="accent2"/>
                </a:solidFill>
                <a:sym typeface="+mn-ea"/>
              </a:rPr>
              <a:t>布局方式</a:t>
            </a:r>
            <a:endParaRPr lang="zh-CN" altLang="en-US" sz="2800" b="1" dirty="0">
              <a:solidFill>
                <a:schemeClr val="accent2"/>
              </a:solidFill>
            </a:endParaRPr>
          </a:p>
        </p:txBody>
      </p:sp>
      <p:pic>
        <p:nvPicPr>
          <p:cNvPr id="3" name="图片 2"/>
          <p:cNvPicPr>
            <a:picLocks noChangeAspect="1"/>
          </p:cNvPicPr>
          <p:nvPr/>
        </p:nvPicPr>
        <p:blipFill>
          <a:blip r:embed="rId3"/>
          <a:stretch>
            <a:fillRect/>
          </a:stretch>
        </p:blipFill>
        <p:spPr>
          <a:xfrm>
            <a:off x="2402588" y="2384863"/>
            <a:ext cx="7386823" cy="3198127"/>
          </a:xfrm>
          <a:prstGeom prst="rect">
            <a:avLst/>
          </a:prstGeom>
        </p:spPr>
      </p:pic>
    </p:spTree>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MH_SubTitle_2"/>
          <p:cNvSpPr/>
          <p:nvPr>
            <p:custDataLst>
              <p:tags r:id="rId2"/>
            </p:custDataLst>
          </p:nvPr>
        </p:nvSpPr>
        <p:spPr bwMode="auto">
          <a:xfrm>
            <a:off x="6346019" y="1235222"/>
            <a:ext cx="5148375" cy="515236"/>
          </a:xfrm>
          <a:custGeom>
            <a:avLst/>
            <a:gdLst>
              <a:gd name="T0" fmla="*/ 27367 w 3275513"/>
              <a:gd name="T1" fmla="*/ 0 h 431880"/>
              <a:gd name="T2" fmla="*/ 3058172 w 3275513"/>
              <a:gd name="T3" fmla="*/ 0 h 431880"/>
              <a:gd name="T4" fmla="*/ 3274013 w 3275513"/>
              <a:gd name="T5" fmla="*/ 215820 h 431880"/>
              <a:gd name="T6" fmla="*/ 3058172 w 3275513"/>
              <a:gd name="T7" fmla="*/ 431640 h 431880"/>
              <a:gd name="T8" fmla="*/ 873032 w 3275513"/>
              <a:gd name="T9" fmla="*/ 431640 h 431880"/>
              <a:gd name="T10" fmla="*/ 803886 w 3275513"/>
              <a:gd name="T11" fmla="*/ 355570 h 431880"/>
              <a:gd name="T12" fmla="*/ 69518 w 3275513"/>
              <a:gd name="T13" fmla="*/ 6269 h 431880"/>
              <a:gd name="T14" fmla="*/ 0 w 3275513"/>
              <a:gd name="T15" fmla="*/ 2757 h 431880"/>
              <a:gd name="T16" fmla="*/ 0 60000 65536"/>
              <a:gd name="T17" fmla="*/ 0 60000 65536"/>
              <a:gd name="T18" fmla="*/ 0 60000 65536"/>
              <a:gd name="T19" fmla="*/ 0 60000 65536"/>
              <a:gd name="T20" fmla="*/ 0 60000 65536"/>
              <a:gd name="T21" fmla="*/ 0 60000 65536"/>
              <a:gd name="T22" fmla="*/ 0 60000 65536"/>
              <a:gd name="T23" fmla="*/ 0 60000 65536"/>
              <a:gd name="T24" fmla="*/ 0 w 3275513"/>
              <a:gd name="T25" fmla="*/ 0 h 431880"/>
              <a:gd name="T26" fmla="*/ 3275513 w 3275513"/>
              <a:gd name="T27" fmla="*/ 431880 h 43188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75513" h="431880">
                <a:moveTo>
                  <a:pt x="27379" y="0"/>
                </a:moveTo>
                <a:lnTo>
                  <a:pt x="3059573" y="0"/>
                </a:lnTo>
                <a:cubicBezTo>
                  <a:pt x="3178833" y="0"/>
                  <a:pt x="3275513" y="96680"/>
                  <a:pt x="3275513" y="215940"/>
                </a:cubicBezTo>
                <a:cubicBezTo>
                  <a:pt x="3275513" y="335200"/>
                  <a:pt x="3178833" y="431880"/>
                  <a:pt x="3059573" y="431880"/>
                </a:cubicBezTo>
                <a:lnTo>
                  <a:pt x="873431" y="431880"/>
                </a:lnTo>
                <a:lnTo>
                  <a:pt x="804255" y="355768"/>
                </a:lnTo>
                <a:cubicBezTo>
                  <a:pt x="611921" y="163433"/>
                  <a:pt x="355385" y="35300"/>
                  <a:pt x="69551" y="6272"/>
                </a:cubicBezTo>
                <a:lnTo>
                  <a:pt x="0" y="2760"/>
                </a:lnTo>
                <a:lnTo>
                  <a:pt x="27379" y="0"/>
                </a:lnTo>
                <a:close/>
              </a:path>
            </a:pathLst>
          </a:custGeom>
          <a:solidFill>
            <a:schemeClr val="accent1"/>
          </a:solidFill>
          <a:ln>
            <a:noFill/>
          </a:ln>
        </p:spPr>
        <p:txBody>
          <a:bodyPr lIns="180000" rIns="180000" anchor="ctr">
            <a:norm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r" eaLnBrk="1" hangingPunct="1">
              <a:lnSpc>
                <a:spcPct val="120000"/>
              </a:lnSpc>
              <a:spcBef>
                <a:spcPct val="0"/>
              </a:spcBef>
              <a:buFontTx/>
              <a:buNone/>
              <a:defRPr/>
            </a:pPr>
            <a:endParaRPr lang="zh-CN" altLang="en-US" sz="2000" dirty="0">
              <a:solidFill>
                <a:srgbClr val="FFFFFF"/>
              </a:solidFill>
              <a:latin typeface="+mn-lt"/>
              <a:ea typeface="+mn-ea"/>
            </a:endParaRPr>
          </a:p>
        </p:txBody>
      </p:sp>
      <p:sp>
        <p:nvSpPr>
          <p:cNvPr id="3075" name="MH_SubTitle_1"/>
          <p:cNvSpPr/>
          <p:nvPr>
            <p:custDataLst>
              <p:tags r:id="rId3"/>
            </p:custDataLst>
          </p:nvPr>
        </p:nvSpPr>
        <p:spPr bwMode="auto">
          <a:xfrm>
            <a:off x="1057922" y="5383664"/>
            <a:ext cx="4233751" cy="537109"/>
          </a:xfrm>
          <a:custGeom>
            <a:avLst/>
            <a:gdLst>
              <a:gd name="T0" fmla="*/ 216036 w 3279285"/>
              <a:gd name="T1" fmla="*/ 0 h 431880"/>
              <a:gd name="T2" fmla="*/ 2354086 w 3279285"/>
              <a:gd name="T3" fmla="*/ 0 h 431880"/>
              <a:gd name="T4" fmla="*/ 2423293 w 3279285"/>
              <a:gd name="T5" fmla="*/ 76072 h 431880"/>
              <a:gd name="T6" fmla="*/ 3158326 w 3279285"/>
              <a:gd name="T7" fmla="*/ 425372 h 431880"/>
              <a:gd name="T8" fmla="*/ 3280755 w 3279285"/>
              <a:gd name="T9" fmla="*/ 431549 h 431880"/>
              <a:gd name="T10" fmla="*/ 3279845 w 3279285"/>
              <a:gd name="T11" fmla="*/ 431640 h 431880"/>
              <a:gd name="T12" fmla="*/ 216036 w 3279285"/>
              <a:gd name="T13" fmla="*/ 431640 h 431880"/>
              <a:gd name="T14" fmla="*/ 0 w 3279285"/>
              <a:gd name="T15" fmla="*/ 215820 h 431880"/>
              <a:gd name="T16" fmla="*/ 216036 w 3279285"/>
              <a:gd name="T17" fmla="*/ 0 h 43188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79285"/>
              <a:gd name="T28" fmla="*/ 0 h 431880"/>
              <a:gd name="T29" fmla="*/ 3279285 w 3279285"/>
              <a:gd name="T30" fmla="*/ 431880 h 43188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79285" h="431880">
                <a:moveTo>
                  <a:pt x="215940" y="0"/>
                </a:moveTo>
                <a:lnTo>
                  <a:pt x="2353030" y="0"/>
                </a:lnTo>
                <a:lnTo>
                  <a:pt x="2422207" y="76114"/>
                </a:lnTo>
                <a:cubicBezTo>
                  <a:pt x="2614541" y="268448"/>
                  <a:pt x="2871077" y="396581"/>
                  <a:pt x="3156910" y="425609"/>
                </a:cubicBezTo>
                <a:lnTo>
                  <a:pt x="3279285" y="431789"/>
                </a:lnTo>
                <a:lnTo>
                  <a:pt x="3278375" y="431880"/>
                </a:lnTo>
                <a:lnTo>
                  <a:pt x="215940" y="431880"/>
                </a:lnTo>
                <a:cubicBezTo>
                  <a:pt x="96680" y="431880"/>
                  <a:pt x="0" y="335200"/>
                  <a:pt x="0" y="215940"/>
                </a:cubicBezTo>
                <a:cubicBezTo>
                  <a:pt x="0" y="96680"/>
                  <a:pt x="96680" y="0"/>
                  <a:pt x="215940" y="0"/>
                </a:cubicBezTo>
                <a:close/>
              </a:path>
            </a:pathLst>
          </a:custGeom>
          <a:solidFill>
            <a:schemeClr val="accent3"/>
          </a:solidFill>
          <a:ln>
            <a:noFill/>
          </a:ln>
        </p:spPr>
        <p:txBody>
          <a:bodyPr lIns="180000" rIns="180000" anchor="ctr">
            <a:norm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eaLnBrk="1" hangingPunct="1">
              <a:lnSpc>
                <a:spcPct val="120000"/>
              </a:lnSpc>
              <a:spcBef>
                <a:spcPct val="0"/>
              </a:spcBef>
              <a:buFontTx/>
              <a:buNone/>
              <a:defRPr/>
            </a:pPr>
            <a:endParaRPr lang="zh-CN" altLang="en-US" sz="2000" dirty="0">
              <a:solidFill>
                <a:srgbClr val="FFFFFF"/>
              </a:solidFill>
              <a:latin typeface="+mn-lt"/>
              <a:ea typeface="+mn-ea"/>
            </a:endParaRPr>
          </a:p>
        </p:txBody>
      </p:sp>
      <p:sp>
        <p:nvSpPr>
          <p:cNvPr id="28" name="矩形 27"/>
          <p:cNvSpPr/>
          <p:nvPr/>
        </p:nvSpPr>
        <p:spPr>
          <a:xfrm>
            <a:off x="8188509" y="2015081"/>
            <a:ext cx="3305885" cy="3970318"/>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1200" b="0" i="0" dirty="0">
                <a:solidFill>
                  <a:srgbClr val="383838"/>
                </a:solidFill>
                <a:effectLst/>
                <a:latin typeface="微软雅黑" panose="020B0503020204020204" pitchFamily="34" charset="-122"/>
                <a:ea typeface="微软雅黑" panose="020B0503020204020204" pitchFamily="34" charset="-122"/>
              </a:rPr>
              <a:t> </a:t>
            </a:r>
          </a:p>
          <a:p>
            <a:pPr algn="l"/>
            <a:r>
              <a:rPr lang="zh-CN" altLang="en-US" sz="1200" b="0" i="0" dirty="0">
                <a:solidFill>
                  <a:srgbClr val="383838"/>
                </a:solidFill>
                <a:effectLst/>
                <a:latin typeface="微软雅黑" panose="020B0503020204020204" pitchFamily="34" charset="-122"/>
                <a:ea typeface="微软雅黑" panose="020B0503020204020204" pitchFamily="34" charset="-122"/>
              </a:rPr>
              <a:t>　</a:t>
            </a:r>
            <a:r>
              <a:rPr lang="zh-CN" altLang="en-US" sz="2000" b="0" i="0" dirty="0">
                <a:solidFill>
                  <a:srgbClr val="383838"/>
                </a:solidFill>
                <a:effectLst/>
                <a:latin typeface="微软雅黑" panose="020B0503020204020204" pitchFamily="34" charset="-122"/>
                <a:ea typeface="微软雅黑" panose="020B0503020204020204" pitchFamily="34" charset="-122"/>
              </a:rPr>
              <a:t>　✦对一些小型项目，终端在一千个以下的，直接使用</a:t>
            </a:r>
            <a:r>
              <a:rPr lang="en-US" altLang="zh-CN" sz="2000" b="0" i="0" dirty="0" err="1">
                <a:solidFill>
                  <a:srgbClr val="383838"/>
                </a:solidFill>
                <a:effectLst/>
                <a:latin typeface="微软雅黑" panose="020B0503020204020204" pitchFamily="34" charset="-122"/>
                <a:ea typeface="微软雅黑" panose="020B0503020204020204" pitchFamily="34" charset="-122"/>
              </a:rPr>
              <a:t>LoRa</a:t>
            </a:r>
            <a:r>
              <a:rPr lang="zh-CN" altLang="en-US" sz="2000" b="0" i="0" dirty="0">
                <a:solidFill>
                  <a:srgbClr val="383838"/>
                </a:solidFill>
                <a:effectLst/>
                <a:latin typeface="微软雅黑" panose="020B0503020204020204" pitchFamily="34" charset="-122"/>
                <a:ea typeface="微软雅黑" panose="020B0503020204020204" pitchFamily="34" charset="-122"/>
              </a:rPr>
              <a:t>点对点通讯，实现简单的私有协议就可以满足需求，还可以减少成本。</a:t>
            </a:r>
            <a:br>
              <a:rPr lang="zh-CN" altLang="en-US" sz="2000" b="0" i="0" dirty="0">
                <a:solidFill>
                  <a:srgbClr val="383838"/>
                </a:solidFill>
                <a:effectLst/>
                <a:latin typeface="微软雅黑" panose="020B0503020204020204" pitchFamily="34" charset="-122"/>
                <a:ea typeface="微软雅黑" panose="020B0503020204020204" pitchFamily="34" charset="-122"/>
              </a:rPr>
            </a:br>
            <a:r>
              <a:rPr lang="zh-CN" altLang="en-US" sz="2000" b="0" i="0" dirty="0">
                <a:solidFill>
                  <a:srgbClr val="383838"/>
                </a:solidFill>
                <a:effectLst/>
                <a:latin typeface="微软雅黑" panose="020B0503020204020204" pitchFamily="34" charset="-122"/>
                <a:ea typeface="微软雅黑" panose="020B0503020204020204" pitchFamily="34" charset="-122"/>
              </a:rPr>
              <a:t> </a:t>
            </a:r>
          </a:p>
          <a:p>
            <a:pPr algn="l"/>
            <a:r>
              <a:rPr lang="zh-CN" altLang="en-US" sz="2000" b="0" i="0" dirty="0">
                <a:solidFill>
                  <a:srgbClr val="383838"/>
                </a:solidFill>
                <a:effectLst/>
                <a:latin typeface="微软雅黑" panose="020B0503020204020204" pitchFamily="34" charset="-122"/>
                <a:ea typeface="微软雅黑" panose="020B0503020204020204" pitchFamily="34" charset="-122"/>
              </a:rPr>
              <a:t>　　✦对安全性有更高的要求，需要兼容其他</a:t>
            </a:r>
            <a:r>
              <a:rPr lang="en-US" altLang="zh-CN" sz="2000" b="0" i="0" dirty="0" err="1">
                <a:solidFill>
                  <a:srgbClr val="383838"/>
                </a:solidFill>
                <a:effectLst/>
                <a:latin typeface="微软雅黑" panose="020B0503020204020204" pitchFamily="34" charset="-122"/>
                <a:ea typeface="微软雅黑" panose="020B0503020204020204" pitchFamily="34" charset="-122"/>
              </a:rPr>
              <a:t>LoRaWAN</a:t>
            </a:r>
            <a:r>
              <a:rPr lang="zh-CN" altLang="en-US" sz="2000" b="0" i="0" dirty="0">
                <a:solidFill>
                  <a:srgbClr val="383838"/>
                </a:solidFill>
                <a:effectLst/>
                <a:latin typeface="微软雅黑" panose="020B0503020204020204" pitchFamily="34" charset="-122"/>
                <a:ea typeface="微软雅黑" panose="020B0503020204020204" pitchFamily="34" charset="-122"/>
              </a:rPr>
              <a:t>的产品，设备数量在几千到几万个时，单靠</a:t>
            </a:r>
            <a:r>
              <a:rPr lang="en-US" altLang="zh-CN" sz="2000" b="0" i="0" dirty="0" err="1">
                <a:solidFill>
                  <a:srgbClr val="383838"/>
                </a:solidFill>
                <a:effectLst/>
                <a:latin typeface="微软雅黑" panose="020B0503020204020204" pitchFamily="34" charset="-122"/>
                <a:ea typeface="微软雅黑" panose="020B0503020204020204" pitchFamily="34" charset="-122"/>
              </a:rPr>
              <a:t>LoRa</a:t>
            </a:r>
            <a:r>
              <a:rPr lang="zh-CN" altLang="en-US" sz="2000" b="0" i="0" dirty="0">
                <a:solidFill>
                  <a:srgbClr val="383838"/>
                </a:solidFill>
                <a:effectLst/>
                <a:latin typeface="微软雅黑" panose="020B0503020204020204" pitchFamily="34" charset="-122"/>
                <a:ea typeface="微软雅黑" panose="020B0503020204020204" pitchFamily="34" charset="-122"/>
              </a:rPr>
              <a:t>这种简单手段实现起来便有些困难</a:t>
            </a:r>
          </a:p>
        </p:txBody>
      </p:sp>
      <p:sp>
        <p:nvSpPr>
          <p:cNvPr id="29" name="矩形 28"/>
          <p:cNvSpPr/>
          <p:nvPr/>
        </p:nvSpPr>
        <p:spPr>
          <a:xfrm>
            <a:off x="7462187" y="1288233"/>
            <a:ext cx="3889421" cy="72898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en-US" altLang="zh-CN" b="1" dirty="0" err="1">
                <a:solidFill>
                  <a:schemeClr val="bg1"/>
                </a:solidFill>
                <a:latin typeface="+mn-ea"/>
              </a:rPr>
              <a:t>LoRa</a:t>
            </a:r>
            <a:r>
              <a:rPr lang="zh-CN" altLang="en-US" b="1" dirty="0">
                <a:solidFill>
                  <a:schemeClr val="bg1"/>
                </a:solidFill>
                <a:latin typeface="+mn-ea"/>
              </a:rPr>
              <a:t>和</a:t>
            </a:r>
            <a:r>
              <a:rPr lang="en-US" altLang="zh-CN" b="1" dirty="0" err="1">
                <a:solidFill>
                  <a:schemeClr val="bg1"/>
                </a:solidFill>
                <a:latin typeface="+mn-ea"/>
              </a:rPr>
              <a:t>LoRaWAN</a:t>
            </a:r>
            <a:r>
              <a:rPr lang="zh-CN" altLang="en-US" b="1" dirty="0">
                <a:solidFill>
                  <a:schemeClr val="bg1"/>
                </a:solidFill>
                <a:latin typeface="+mn-ea"/>
              </a:rPr>
              <a:t>的最优使用场景：</a:t>
            </a:r>
            <a:br>
              <a:rPr lang="zh-CN" altLang="en-US" b="1" dirty="0">
                <a:solidFill>
                  <a:schemeClr val="bg1"/>
                </a:solidFill>
                <a:latin typeface="+mn-ea"/>
              </a:rPr>
            </a:br>
            <a:endParaRPr lang="zh-CN" altLang="en-US" b="1" dirty="0">
              <a:solidFill>
                <a:schemeClr val="bg1"/>
              </a:solidFill>
              <a:latin typeface="+mn-ea"/>
            </a:endParaRPr>
          </a:p>
        </p:txBody>
      </p:sp>
      <p:sp>
        <p:nvSpPr>
          <p:cNvPr id="30" name="矩形 29"/>
          <p:cNvSpPr/>
          <p:nvPr/>
        </p:nvSpPr>
        <p:spPr>
          <a:xfrm>
            <a:off x="862884" y="5467960"/>
            <a:ext cx="3541689" cy="396583"/>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20000"/>
              </a:lnSpc>
            </a:pPr>
            <a:r>
              <a:rPr lang="en-US" altLang="zh-CN" b="1" dirty="0" err="1">
                <a:solidFill>
                  <a:schemeClr val="bg1"/>
                </a:solidFill>
                <a:latin typeface="+mn-ea"/>
              </a:rPr>
              <a:t>LoRaWAN</a:t>
            </a:r>
            <a:r>
              <a:rPr lang="zh-CN" altLang="en-US" b="1" dirty="0">
                <a:solidFill>
                  <a:schemeClr val="bg1"/>
                </a:solidFill>
                <a:latin typeface="+mn-ea"/>
              </a:rPr>
              <a:t>两个用户接口有：</a:t>
            </a:r>
          </a:p>
        </p:txBody>
      </p:sp>
      <p:sp>
        <p:nvSpPr>
          <p:cNvPr id="32" name="矩形 31"/>
          <p:cNvSpPr/>
          <p:nvPr/>
        </p:nvSpPr>
        <p:spPr>
          <a:xfrm>
            <a:off x="1100240" y="1235222"/>
            <a:ext cx="3081082" cy="390876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1200" b="0" i="0" dirty="0">
                <a:solidFill>
                  <a:srgbClr val="383838"/>
                </a:solidFill>
                <a:effectLst/>
                <a:latin typeface="微软雅黑" panose="020B0503020204020204" pitchFamily="34" charset="-122"/>
                <a:ea typeface="微软雅黑" panose="020B0503020204020204" pitchFamily="34" charset="-122"/>
              </a:rPr>
              <a:t>　</a:t>
            </a:r>
            <a:br>
              <a:rPr lang="zh-CN" altLang="en-US" sz="1200" b="0" i="0" dirty="0">
                <a:solidFill>
                  <a:srgbClr val="383838"/>
                </a:solidFill>
                <a:effectLst/>
                <a:latin typeface="微软雅黑" panose="020B0503020204020204" pitchFamily="34" charset="-122"/>
                <a:ea typeface="微软雅黑" panose="020B0503020204020204" pitchFamily="34" charset="-122"/>
              </a:rPr>
            </a:br>
            <a:r>
              <a:rPr lang="zh-CN" altLang="en-US" sz="1200" b="0" i="0" dirty="0">
                <a:solidFill>
                  <a:srgbClr val="383838"/>
                </a:solidFill>
                <a:effectLst/>
                <a:latin typeface="微软雅黑" panose="020B0503020204020204" pitchFamily="34" charset="-122"/>
                <a:ea typeface="微软雅黑" panose="020B0503020204020204" pitchFamily="34" charset="-122"/>
              </a:rPr>
              <a:t> </a:t>
            </a:r>
          </a:p>
          <a:p>
            <a:pPr algn="l"/>
            <a:r>
              <a:rPr lang="zh-CN" altLang="en-US" sz="1200" b="0" i="0" dirty="0">
                <a:solidFill>
                  <a:srgbClr val="383838"/>
                </a:solidFill>
                <a:effectLst/>
                <a:latin typeface="微软雅黑" panose="020B0503020204020204" pitchFamily="34" charset="-122"/>
                <a:ea typeface="微软雅黑" panose="020B0503020204020204" pitchFamily="34" charset="-122"/>
              </a:rPr>
              <a:t>　</a:t>
            </a:r>
            <a:r>
              <a:rPr lang="zh-CN" altLang="en-US" sz="1600" b="0" i="0" dirty="0">
                <a:solidFill>
                  <a:srgbClr val="383838"/>
                </a:solidFill>
                <a:effectLst/>
                <a:latin typeface="微软雅黑" panose="020B0503020204020204" pitchFamily="34" charset="-122"/>
                <a:ea typeface="微软雅黑" panose="020B0503020204020204" pitchFamily="34" charset="-122"/>
              </a:rPr>
              <a:t>　</a:t>
            </a:r>
            <a:r>
              <a:rPr lang="zh-CN" altLang="en-US" sz="2000" b="0" i="0" dirty="0">
                <a:solidFill>
                  <a:srgbClr val="383838"/>
                </a:solidFill>
                <a:effectLst/>
                <a:latin typeface="微软雅黑" panose="020B0503020204020204" pitchFamily="34" charset="-122"/>
                <a:ea typeface="微软雅黑" panose="020B0503020204020204" pitchFamily="34" charset="-122"/>
              </a:rPr>
              <a:t>✦一个是在底层传感器和</a:t>
            </a:r>
            <a:r>
              <a:rPr lang="en-US" altLang="zh-CN" sz="2000" b="0" i="0" dirty="0" err="1">
                <a:solidFill>
                  <a:srgbClr val="383838"/>
                </a:solidFill>
                <a:effectLst/>
                <a:latin typeface="微软雅黑" panose="020B0503020204020204" pitchFamily="34" charset="-122"/>
                <a:ea typeface="微软雅黑" panose="020B0503020204020204" pitchFamily="34" charset="-122"/>
              </a:rPr>
              <a:t>LoRaWAN</a:t>
            </a:r>
            <a:r>
              <a:rPr lang="zh-CN" altLang="en-US" sz="2000" b="0" i="0" dirty="0">
                <a:solidFill>
                  <a:srgbClr val="383838"/>
                </a:solidFill>
                <a:effectLst/>
                <a:latin typeface="微软雅黑" panose="020B0503020204020204" pitchFamily="34" charset="-122"/>
                <a:ea typeface="微软雅黑" panose="020B0503020204020204" pitchFamily="34" charset="-122"/>
              </a:rPr>
              <a:t>节点之间有一个数据接口，传感器数据通过这个接口传到网络</a:t>
            </a:r>
            <a:r>
              <a:rPr lang="en-US" altLang="zh-CN" sz="2000" b="0" i="0" dirty="0">
                <a:solidFill>
                  <a:srgbClr val="383838"/>
                </a:solidFill>
                <a:effectLst/>
                <a:latin typeface="微软雅黑" panose="020B0503020204020204" pitchFamily="34" charset="-122"/>
                <a:ea typeface="微软雅黑" panose="020B0503020204020204" pitchFamily="34" charset="-122"/>
              </a:rPr>
              <a:t>;</a:t>
            </a:r>
            <a:br>
              <a:rPr lang="en-US" altLang="zh-CN" sz="2000" b="0" i="0" dirty="0">
                <a:solidFill>
                  <a:srgbClr val="383838"/>
                </a:solidFill>
                <a:effectLst/>
                <a:latin typeface="微软雅黑" panose="020B0503020204020204" pitchFamily="34" charset="-122"/>
                <a:ea typeface="微软雅黑" panose="020B0503020204020204" pitchFamily="34" charset="-122"/>
              </a:rPr>
            </a:br>
            <a:r>
              <a:rPr lang="en-US" altLang="zh-CN" sz="2000" b="0" i="0" dirty="0">
                <a:solidFill>
                  <a:srgbClr val="383838"/>
                </a:solidFill>
                <a:effectLst/>
                <a:latin typeface="微软雅黑" panose="020B0503020204020204" pitchFamily="34" charset="-122"/>
                <a:ea typeface="微软雅黑" panose="020B0503020204020204" pitchFamily="34" charset="-122"/>
              </a:rPr>
              <a:t> </a:t>
            </a:r>
          </a:p>
          <a:p>
            <a:pPr algn="l"/>
            <a:r>
              <a:rPr lang="zh-CN" altLang="en-US" sz="2000" b="0" i="0" dirty="0">
                <a:solidFill>
                  <a:srgbClr val="383838"/>
                </a:solidFill>
                <a:effectLst/>
                <a:latin typeface="微软雅黑" panose="020B0503020204020204" pitchFamily="34" charset="-122"/>
                <a:ea typeface="微软雅黑" panose="020B0503020204020204" pitchFamily="34" charset="-122"/>
              </a:rPr>
              <a:t>　　✦一个是</a:t>
            </a:r>
            <a:r>
              <a:rPr lang="en-US" altLang="zh-CN" sz="2000" b="0" i="0" dirty="0" err="1">
                <a:solidFill>
                  <a:srgbClr val="383838"/>
                </a:solidFill>
                <a:effectLst/>
                <a:latin typeface="微软雅黑" panose="020B0503020204020204" pitchFamily="34" charset="-122"/>
                <a:ea typeface="微软雅黑" panose="020B0503020204020204" pitchFamily="34" charset="-122"/>
              </a:rPr>
              <a:t>LoRaWAN</a:t>
            </a:r>
            <a:r>
              <a:rPr lang="zh-CN" altLang="en-US" sz="2000" b="0" i="0" dirty="0">
                <a:solidFill>
                  <a:srgbClr val="383838"/>
                </a:solidFill>
                <a:effectLst/>
                <a:latin typeface="微软雅黑" panose="020B0503020204020204" pitchFamily="34" charset="-122"/>
                <a:ea typeface="微软雅黑" panose="020B0503020204020204" pitchFamily="34" charset="-122"/>
              </a:rPr>
              <a:t>的协议和数据云平台和用户的应用之间有一个数据接口将网络的数据传送应用。</a:t>
            </a:r>
            <a:br>
              <a:rPr lang="zh-CN" altLang="en-US" sz="1200" b="0" i="0" dirty="0">
                <a:solidFill>
                  <a:srgbClr val="383838"/>
                </a:solidFill>
                <a:effectLst/>
                <a:latin typeface="微软雅黑" panose="020B0503020204020204" pitchFamily="34" charset="-122"/>
                <a:ea typeface="微软雅黑" panose="020B0503020204020204" pitchFamily="34" charset="-122"/>
              </a:rPr>
            </a:br>
            <a:r>
              <a:rPr lang="zh-CN" altLang="en-US" sz="1200" b="0" i="0" dirty="0">
                <a:solidFill>
                  <a:srgbClr val="383838"/>
                </a:solidFill>
                <a:effectLst/>
                <a:latin typeface="微软雅黑" panose="020B0503020204020204" pitchFamily="34" charset="-122"/>
                <a:ea typeface="微软雅黑" panose="020B0503020204020204" pitchFamily="34" charset="-122"/>
              </a:rPr>
              <a:t> </a:t>
            </a:r>
          </a:p>
          <a:p>
            <a:pPr algn="l"/>
            <a:r>
              <a:rPr lang="zh-CN" altLang="en-US" sz="1200" b="0" i="0" dirty="0">
                <a:solidFill>
                  <a:srgbClr val="383838"/>
                </a:solidFill>
                <a:effectLst/>
                <a:latin typeface="微软雅黑" panose="020B0503020204020204" pitchFamily="34" charset="-122"/>
                <a:ea typeface="微软雅黑" panose="020B0503020204020204" pitchFamily="34" charset="-122"/>
              </a:rPr>
              <a:t>　　</a:t>
            </a:r>
            <a:endParaRPr lang="zh-CN" altLang="en-US" sz="1200" dirty="0">
              <a:solidFill>
                <a:schemeClr val="tx1">
                  <a:lumMod val="65000"/>
                  <a:lumOff val="35000"/>
                </a:schemeClr>
              </a:solidFill>
              <a:latin typeface="+mn-ea"/>
            </a:endParaRPr>
          </a:p>
        </p:txBody>
      </p:sp>
      <p:pic>
        <p:nvPicPr>
          <p:cNvPr id="20" name="图片占位符 19"/>
          <p:cNvPicPr>
            <a:picLocks noGrp="1" noChangeAspect="1"/>
          </p:cNvPicPr>
          <p:nvPr>
            <p:ph type="pic" sz="quarter" idx="10"/>
          </p:nvPr>
        </p:nvPicPr>
        <p:blipFill>
          <a:blip r:embed="rId7" cstate="screen">
            <a:extLst>
              <a:ext uri="{BEBA8EAE-BF5A-486C-A8C5-ECC9F3942E4B}">
                <a14:imgProps xmlns:a14="http://schemas.microsoft.com/office/drawing/2010/main">
                  <a14:imgLayer r:embed="rId8">
                    <a14:imgEffect>
                      <a14:colorTemperature colorTemp="5900"/>
                    </a14:imgEffect>
                  </a14:imgLayer>
                </a14:imgProps>
              </a:ext>
            </a:extLst>
          </a:blip>
          <a:srcRect l="16675" r="16675"/>
          <a:stretch>
            <a:fillRect/>
          </a:stretch>
        </p:blipFill>
        <p:spPr>
          <a:xfrm>
            <a:off x="4739406" y="2432769"/>
            <a:ext cx="2713188" cy="2713188"/>
          </a:xfrm>
        </p:spPr>
      </p:pic>
      <p:sp>
        <p:nvSpPr>
          <p:cNvPr id="13" name="MH_Title_1"/>
          <p:cNvSpPr/>
          <p:nvPr>
            <p:custDataLst>
              <p:tags r:id="rId4"/>
            </p:custDataLst>
          </p:nvPr>
        </p:nvSpPr>
        <p:spPr>
          <a:xfrm>
            <a:off x="4733479" y="2432769"/>
            <a:ext cx="2709242" cy="2711215"/>
          </a:xfrm>
          <a:prstGeom prst="donut">
            <a:avLst>
              <a:gd name="adj" fmla="val 3648"/>
            </a:avLst>
          </a:prstGeom>
          <a:solidFill>
            <a:schemeClr val="accent2"/>
          </a:solidFill>
        </p:spPr>
        <p:txBody>
          <a:bodyPr lIns="0" tIns="0" rIns="0" bIns="0" anchor="ctr">
            <a:normAutofit/>
          </a:bodyPr>
          <a:lstStyle/>
          <a:p>
            <a:pPr algn="ctr">
              <a:defRPr/>
            </a:pPr>
            <a:endParaRPr lang="zh-CN" altLang="en-US" sz="3200" dirty="0">
              <a:solidFill>
                <a:schemeClr val="accent1"/>
              </a:solidFill>
            </a:endParaRPr>
          </a:p>
        </p:txBody>
      </p:sp>
      <p:sp>
        <p:nvSpPr>
          <p:cNvPr id="14" name="文本框 13"/>
          <p:cNvSpPr txBox="1"/>
          <p:nvPr/>
        </p:nvSpPr>
        <p:spPr>
          <a:xfrm>
            <a:off x="3978345" y="322078"/>
            <a:ext cx="6094926" cy="461665"/>
          </a:xfrm>
          <a:prstGeom prst="rect">
            <a:avLst/>
          </a:prstGeom>
          <a:noFill/>
        </p:spPr>
        <p:txBody>
          <a:bodyPr wrap="square">
            <a:spAutoFit/>
          </a:bodyPr>
          <a:lstStyle/>
          <a:p>
            <a:r>
              <a:rPr lang="en-US" altLang="zh-CN" sz="2400" b="1" i="0" dirty="0" err="1">
                <a:solidFill>
                  <a:srgbClr val="333333"/>
                </a:solidFill>
                <a:effectLst/>
                <a:latin typeface="微软雅黑" panose="020B0503020204020204" pitchFamily="34" charset="-122"/>
                <a:ea typeface="微软雅黑" panose="020B0503020204020204" pitchFamily="34" charset="-122"/>
              </a:rPr>
              <a:t>LoRa</a:t>
            </a:r>
            <a:r>
              <a:rPr lang="en-US" altLang="zh-CN" sz="2400" b="1" i="0" dirty="0">
                <a:solidFill>
                  <a:srgbClr val="333333"/>
                </a:solidFill>
                <a:effectLst/>
                <a:latin typeface="微软雅黑" panose="020B0503020204020204" pitchFamily="34" charset="-122"/>
                <a:ea typeface="微软雅黑" panose="020B0503020204020204" pitchFamily="34" charset="-122"/>
              </a:rPr>
              <a:t> + </a:t>
            </a:r>
            <a:r>
              <a:rPr lang="en-US" altLang="zh-CN" sz="2400" b="1" i="0" dirty="0" err="1">
                <a:solidFill>
                  <a:srgbClr val="333333"/>
                </a:solidFill>
                <a:effectLst/>
                <a:latin typeface="微软雅黑" panose="020B0503020204020204" pitchFamily="34" charset="-122"/>
                <a:ea typeface="微软雅黑" panose="020B0503020204020204" pitchFamily="34" charset="-122"/>
              </a:rPr>
              <a:t>LoRaWAN</a:t>
            </a:r>
            <a:r>
              <a:rPr lang="en-US" altLang="zh-CN" sz="2400" b="1" i="0" dirty="0">
                <a:solidFill>
                  <a:srgbClr val="333333"/>
                </a:solidFill>
                <a:effectLst/>
                <a:latin typeface="微软雅黑" panose="020B0503020204020204" pitchFamily="34" charset="-122"/>
                <a:ea typeface="微软雅黑" panose="020B0503020204020204" pitchFamily="34" charset="-122"/>
              </a:rPr>
              <a:t> = LPWAN</a:t>
            </a:r>
            <a:endParaRPr lang="zh-CN" altLang="en-US" sz="2400" b="1" dirty="0"/>
          </a:p>
        </p:txBody>
      </p:sp>
    </p:spTree>
    <p:custDataLst>
      <p:tags r:id="rId1"/>
    </p:custData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rotWithShape="1">
          <a:blip r:embed="rId3" cstate="screen"/>
          <a:srcRect/>
          <a:stretch>
            <a:fillRect/>
          </a:stretch>
        </p:blipFill>
        <p:spPr>
          <a:xfrm flipH="1">
            <a:off x="-15484" y="0"/>
            <a:ext cx="12207484" cy="6855102"/>
          </a:xfrm>
          <a:prstGeom prst="rect">
            <a:avLst/>
          </a:prstGeom>
        </p:spPr>
      </p:pic>
      <p:sp>
        <p:nvSpPr>
          <p:cNvPr id="29" name="_3"/>
          <p:cNvSpPr/>
          <p:nvPr/>
        </p:nvSpPr>
        <p:spPr>
          <a:xfrm>
            <a:off x="1148743" y="3613858"/>
            <a:ext cx="3262432" cy="707886"/>
          </a:xfrm>
          <a:prstGeom prst="rect">
            <a:avLst/>
          </a:prstGeom>
          <a:effectLst/>
        </p:spPr>
        <p:txBody>
          <a:bodyPr wrap="none">
            <a:spAutoFit/>
          </a:bodyPr>
          <a:lstStyle/>
          <a:p>
            <a:r>
              <a:rPr lang="zh-CN" altLang="en-US" sz="4000" dirty="0">
                <a:solidFill>
                  <a:srgbClr val="3C767A"/>
                </a:solidFill>
                <a:latin typeface="微软雅黑" panose="020B0503020204020204" pitchFamily="34" charset="-122"/>
                <a:ea typeface="微软雅黑" panose="020B0503020204020204" pitchFamily="34" charset="-122"/>
              </a:rPr>
              <a:t>感谢大家聆听</a:t>
            </a:r>
          </a:p>
        </p:txBody>
      </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74713" y="3398461"/>
            <a:ext cx="2189480" cy="1198880"/>
          </a:xfrm>
          <a:prstGeom prst="rect">
            <a:avLst/>
          </a:prstGeom>
          <a:noFill/>
        </p:spPr>
        <p:txBody>
          <a:bodyPr wrap="none" rtlCol="0">
            <a:spAutoFit/>
            <a:scene3d>
              <a:camera prst="orthographicFront"/>
              <a:lightRig rig="threePt" dir="t"/>
            </a:scene3d>
            <a:sp3d contourW="12700"/>
          </a:bodyPr>
          <a:lstStyle/>
          <a:p>
            <a:pPr algn="l"/>
            <a:r>
              <a:rPr lang="en-US" sz="3600" dirty="0">
                <a:solidFill>
                  <a:schemeClr val="accent2"/>
                </a:solidFill>
                <a:sym typeface="+mn-ea"/>
              </a:rPr>
              <a:t>LoRa</a:t>
            </a:r>
            <a:r>
              <a:rPr lang="zh-CN" altLang="en-US" sz="3600" dirty="0">
                <a:solidFill>
                  <a:schemeClr val="accent2"/>
                </a:solidFill>
                <a:sym typeface="+mn-ea"/>
              </a:rPr>
              <a:t>简介</a:t>
            </a:r>
            <a:endParaRPr lang="zh-CN" altLang="en-US" sz="3600" dirty="0">
              <a:solidFill>
                <a:schemeClr val="accent2"/>
              </a:solidFill>
            </a:endParaRPr>
          </a:p>
          <a:p>
            <a:endParaRPr lang="zh-CN" altLang="en-US" sz="3600" b="1" dirty="0">
              <a:solidFill>
                <a:schemeClr val="tx1">
                  <a:lumMod val="75000"/>
                  <a:lumOff val="25000"/>
                </a:schemeClr>
              </a:solidFill>
              <a:latin typeface="+mn-ea"/>
            </a:endParaRPr>
          </a:p>
        </p:txBody>
      </p:sp>
      <p:sp>
        <p:nvSpPr>
          <p:cNvPr id="4" name="文本框 3"/>
          <p:cNvSpPr txBox="1"/>
          <p:nvPr/>
        </p:nvSpPr>
        <p:spPr>
          <a:xfrm>
            <a:off x="874713" y="2482009"/>
            <a:ext cx="2254528" cy="707886"/>
          </a:xfrm>
          <a:prstGeom prst="rect">
            <a:avLst/>
          </a:prstGeom>
          <a:noFill/>
        </p:spPr>
        <p:txBody>
          <a:bodyPr wrap="none" rtlCol="0">
            <a:spAutoFit/>
            <a:scene3d>
              <a:camera prst="orthographicFront"/>
              <a:lightRig rig="threePt" dir="t"/>
            </a:scene3d>
            <a:sp3d contourW="12700"/>
          </a:bodyPr>
          <a:lstStyle/>
          <a:p>
            <a:r>
              <a:rPr lang="en-US" altLang="zh-CN" sz="4000" b="1" dirty="0">
                <a:solidFill>
                  <a:schemeClr val="accent1"/>
                </a:solidFill>
                <a:ea typeface="时尚中黑简体" panose="01010104010101010101" pitchFamily="2" charset="-122"/>
              </a:rPr>
              <a:t>PART 01</a:t>
            </a:r>
            <a:endParaRPr lang="zh-CN" altLang="en-US" sz="4000" b="1" dirty="0">
              <a:solidFill>
                <a:schemeClr val="accent1"/>
              </a:solidFill>
              <a:ea typeface="时尚中黑简体" panose="01010104010101010101" pitchFamily="2" charset="-122"/>
            </a:endParaRPr>
          </a:p>
        </p:txBody>
      </p:sp>
      <p:cxnSp>
        <p:nvCxnSpPr>
          <p:cNvPr id="5" name="直接连接符 4"/>
          <p:cNvCxnSpPr/>
          <p:nvPr/>
        </p:nvCxnSpPr>
        <p:spPr>
          <a:xfrm>
            <a:off x="1014413" y="3294178"/>
            <a:ext cx="709987" cy="0"/>
          </a:xfrm>
          <a:prstGeom prst="line">
            <a:avLst/>
          </a:prstGeom>
          <a:ln w="28575" cap="rnd">
            <a:round/>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88605" y="1299274"/>
            <a:ext cx="9014012" cy="4076700"/>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en-US" altLang="zh-CN" b="1" dirty="0">
                <a:solidFill>
                  <a:schemeClr val="tx1">
                    <a:lumMod val="65000"/>
                    <a:lumOff val="35000"/>
                  </a:schemeClr>
                </a:solidFill>
                <a:latin typeface="+mn-ea"/>
              </a:rPr>
              <a:t>       </a:t>
            </a:r>
            <a:r>
              <a:rPr lang="zh-CN" altLang="en-US" b="1" dirty="0">
                <a:solidFill>
                  <a:schemeClr val="tx1">
                    <a:lumMod val="65000"/>
                    <a:lumOff val="35000"/>
                  </a:schemeClr>
                </a:solidFill>
                <a:latin typeface="+mn-ea"/>
              </a:rPr>
              <a:t>LoRa是一种低功耗远程无线通信技术,它是由法国一家公司Cycleo研发一种创新的半导体技术-LoRa,后面被美国一家公司Semtech(升特)收购.后续由Semtech公司基于这个LoRa技术,开发一种套LoRa通信芯片解决方案. LoRa后续通过LoRa联盟来开始覆盖推广普及.</a:t>
            </a:r>
          </a:p>
          <a:p>
            <a:pPr algn="just">
              <a:lnSpc>
                <a:spcPct val="120000"/>
              </a:lnSpc>
            </a:pPr>
            <a:endParaRPr lang="zh-CN" altLang="en-US" b="1" dirty="0">
              <a:solidFill>
                <a:schemeClr val="tx1">
                  <a:lumMod val="65000"/>
                  <a:lumOff val="35000"/>
                </a:schemeClr>
              </a:solidFill>
              <a:latin typeface="+mn-ea"/>
            </a:endParaRPr>
          </a:p>
          <a:p>
            <a:pPr algn="just">
              <a:lnSpc>
                <a:spcPct val="120000"/>
              </a:lnSpc>
            </a:pPr>
            <a:r>
              <a:rPr lang="zh-CN" altLang="en-US" b="1" dirty="0">
                <a:solidFill>
                  <a:schemeClr val="tx1">
                    <a:lumMod val="65000"/>
                    <a:lumOff val="35000"/>
                  </a:schemeClr>
                </a:solidFill>
                <a:latin typeface="+mn-ea"/>
              </a:rPr>
              <a:t>特点：远距离、低功耗、多节点、低成本,抗扰特性,同时LoRa低速率,小数据传输</a:t>
            </a:r>
          </a:p>
          <a:p>
            <a:pPr algn="just">
              <a:lnSpc>
                <a:spcPct val="120000"/>
              </a:lnSpc>
            </a:pPr>
            <a:endParaRPr lang="zh-CN" altLang="en-US" b="1" dirty="0">
              <a:solidFill>
                <a:schemeClr val="tx1">
                  <a:lumMod val="65000"/>
                  <a:lumOff val="35000"/>
                </a:schemeClr>
              </a:solidFill>
              <a:latin typeface="+mn-ea"/>
            </a:endParaRPr>
          </a:p>
          <a:p>
            <a:pPr algn="just">
              <a:lnSpc>
                <a:spcPct val="120000"/>
              </a:lnSpc>
            </a:pPr>
            <a:r>
              <a:rPr lang="zh-CN" altLang="en-US" b="1" dirty="0">
                <a:solidFill>
                  <a:schemeClr val="tx1">
                    <a:lumMod val="65000"/>
                    <a:lumOff val="35000"/>
                  </a:schemeClr>
                </a:solidFill>
                <a:latin typeface="+mn-ea"/>
              </a:rPr>
              <a:t>频段：433/470/868/915MHz频段</a:t>
            </a:r>
          </a:p>
          <a:p>
            <a:pPr algn="just">
              <a:lnSpc>
                <a:spcPct val="120000"/>
              </a:lnSpc>
            </a:pPr>
            <a:endParaRPr lang="zh-CN" altLang="en-US" b="1" dirty="0">
              <a:solidFill>
                <a:schemeClr val="tx1">
                  <a:lumMod val="65000"/>
                  <a:lumOff val="35000"/>
                </a:schemeClr>
              </a:solidFill>
              <a:latin typeface="+mn-ea"/>
            </a:endParaRPr>
          </a:p>
          <a:p>
            <a:pPr algn="just">
              <a:lnSpc>
                <a:spcPct val="120000"/>
              </a:lnSpc>
            </a:pPr>
            <a:r>
              <a:rPr lang="zh-CN" altLang="en-US" b="1" dirty="0">
                <a:solidFill>
                  <a:schemeClr val="tx1">
                    <a:lumMod val="65000"/>
                    <a:lumOff val="35000"/>
                  </a:schemeClr>
                </a:solidFill>
                <a:latin typeface="+mn-ea"/>
              </a:rPr>
              <a:t>组网方式：星网型</a:t>
            </a:r>
          </a:p>
          <a:p>
            <a:pPr algn="just">
              <a:lnSpc>
                <a:spcPct val="120000"/>
              </a:lnSpc>
            </a:pPr>
            <a:endParaRPr lang="zh-CN" altLang="en-US" b="1" dirty="0">
              <a:solidFill>
                <a:schemeClr val="tx1">
                  <a:lumMod val="65000"/>
                  <a:lumOff val="35000"/>
                </a:schemeClr>
              </a:solidFill>
              <a:latin typeface="+mn-ea"/>
            </a:endParaRPr>
          </a:p>
          <a:p>
            <a:pPr algn="just">
              <a:lnSpc>
                <a:spcPct val="120000"/>
              </a:lnSpc>
            </a:pPr>
            <a:r>
              <a:rPr lang="zh-CN" altLang="en-US" b="1" dirty="0">
                <a:solidFill>
                  <a:schemeClr val="tx1">
                    <a:lumMod val="65000"/>
                    <a:lumOff val="35000"/>
                  </a:schemeClr>
                </a:solidFill>
                <a:latin typeface="+mn-ea"/>
              </a:rPr>
              <a:t>应用：本地采集节点多,数据小,速率低的常景</a:t>
            </a:r>
          </a:p>
        </p:txBody>
      </p:sp>
      <p:sp>
        <p:nvSpPr>
          <p:cNvPr id="13" name="文本框 12"/>
          <p:cNvSpPr txBox="1"/>
          <p:nvPr/>
        </p:nvSpPr>
        <p:spPr>
          <a:xfrm>
            <a:off x="2371877" y="743804"/>
            <a:ext cx="1782445" cy="953135"/>
          </a:xfrm>
          <a:prstGeom prst="rect">
            <a:avLst/>
          </a:prstGeom>
          <a:noFill/>
        </p:spPr>
        <p:txBody>
          <a:bodyPr wrap="none" rtlCol="0">
            <a:spAutoFit/>
            <a:scene3d>
              <a:camera prst="orthographicFront"/>
              <a:lightRig rig="threePt" dir="t"/>
            </a:scene3d>
            <a:sp3d contourW="12700"/>
          </a:bodyPr>
          <a:lstStyle/>
          <a:p>
            <a:pPr algn="l"/>
            <a:r>
              <a:rPr lang="en-US" altLang="zh-CN" sz="2800" b="1" dirty="0">
                <a:solidFill>
                  <a:schemeClr val="tx1">
                    <a:lumMod val="75000"/>
                    <a:lumOff val="25000"/>
                  </a:schemeClr>
                </a:solidFill>
                <a:latin typeface="+mn-ea"/>
                <a:sym typeface="+mn-ea"/>
              </a:rPr>
              <a:t>LoRa简介</a:t>
            </a:r>
            <a:endParaRPr lang="zh-CN" altLang="en-US" sz="2800" b="1" dirty="0">
              <a:solidFill>
                <a:schemeClr val="accent2"/>
              </a:solidFill>
            </a:endParaRPr>
          </a:p>
          <a:p>
            <a:endParaRPr lang="zh-CN" altLang="en-US" sz="2800" b="1" dirty="0">
              <a:solidFill>
                <a:schemeClr val="accent2"/>
              </a:solidFill>
            </a:endParaRPr>
          </a:p>
        </p:txBody>
      </p:sp>
      <p:pic>
        <p:nvPicPr>
          <p:cNvPr id="3" name="图片 2"/>
          <p:cNvPicPr>
            <a:picLocks noChangeAspect="1"/>
          </p:cNvPicPr>
          <p:nvPr/>
        </p:nvPicPr>
        <p:blipFill>
          <a:blip r:embed="rId4"/>
          <a:stretch>
            <a:fillRect/>
          </a:stretch>
        </p:blipFill>
        <p:spPr>
          <a:xfrm>
            <a:off x="9072084" y="11882"/>
            <a:ext cx="3119916" cy="1919949"/>
          </a:xfrm>
          <a:prstGeom prst="rect">
            <a:avLst/>
          </a:prstGeom>
        </p:spPr>
      </p:pic>
      <p:sp>
        <p:nvSpPr>
          <p:cNvPr id="2" name="文本框 1"/>
          <p:cNvSpPr txBox="1"/>
          <p:nvPr/>
        </p:nvSpPr>
        <p:spPr>
          <a:xfrm>
            <a:off x="88605" y="5652531"/>
            <a:ext cx="11167530" cy="646331"/>
          </a:xfrm>
          <a:prstGeom prst="rect">
            <a:avLst/>
          </a:prstGeom>
          <a:noFill/>
        </p:spPr>
        <p:txBody>
          <a:bodyPr wrap="square">
            <a:spAutoFit/>
          </a:bodyPr>
          <a:lstStyle/>
          <a:p>
            <a:r>
              <a:rPr lang="en-US" altLang="zh-CN" b="1" dirty="0">
                <a:solidFill>
                  <a:schemeClr val="tx1">
                    <a:lumMod val="65000"/>
                    <a:lumOff val="35000"/>
                  </a:schemeClr>
                </a:solidFill>
                <a:latin typeface="+mn-ea"/>
              </a:rPr>
              <a:t>       </a:t>
            </a:r>
            <a:r>
              <a:rPr lang="en-US" altLang="zh-CN" b="1" dirty="0" err="1">
                <a:solidFill>
                  <a:schemeClr val="tx1">
                    <a:lumMod val="65000"/>
                    <a:lumOff val="35000"/>
                  </a:schemeClr>
                </a:solidFill>
                <a:latin typeface="+mn-ea"/>
              </a:rPr>
              <a:t>LoRa</a:t>
            </a:r>
            <a:r>
              <a:rPr lang="zh-CN" altLang="en-US" b="1" dirty="0">
                <a:solidFill>
                  <a:schemeClr val="tx1">
                    <a:lumMod val="65000"/>
                    <a:lumOff val="35000"/>
                  </a:schemeClr>
                </a:solidFill>
                <a:latin typeface="+mn-ea"/>
              </a:rPr>
              <a:t>可以以低功耗进行长距离传输，根据物理定律，要想进行长距离传输</a:t>
            </a:r>
            <a:r>
              <a:rPr lang="en-US" altLang="zh-CN" b="1" dirty="0">
                <a:solidFill>
                  <a:schemeClr val="tx1">
                    <a:lumMod val="65000"/>
                    <a:lumOff val="35000"/>
                  </a:schemeClr>
                </a:solidFill>
                <a:latin typeface="+mn-ea"/>
              </a:rPr>
              <a:t>——</a:t>
            </a:r>
            <a:r>
              <a:rPr lang="zh-CN" altLang="en-US" b="1" dirty="0">
                <a:solidFill>
                  <a:schemeClr val="tx1">
                    <a:lumMod val="65000"/>
                    <a:lumOff val="35000"/>
                  </a:schemeClr>
                </a:solidFill>
                <a:latin typeface="+mn-ea"/>
              </a:rPr>
              <a:t>你要么需要增加功率，要么减少带宽。由于</a:t>
            </a:r>
            <a:r>
              <a:rPr lang="en-US" altLang="zh-CN" b="1" dirty="0" err="1">
                <a:solidFill>
                  <a:schemeClr val="tx1">
                    <a:lumMod val="65000"/>
                    <a:lumOff val="35000"/>
                  </a:schemeClr>
                </a:solidFill>
                <a:latin typeface="+mn-ea"/>
              </a:rPr>
              <a:t>LoRa</a:t>
            </a:r>
            <a:r>
              <a:rPr lang="zh-CN" altLang="en-US" b="1" dirty="0">
                <a:solidFill>
                  <a:schemeClr val="tx1">
                    <a:lumMod val="65000"/>
                    <a:lumOff val="35000"/>
                  </a:schemeClr>
                </a:solidFill>
                <a:latin typeface="+mn-ea"/>
              </a:rPr>
              <a:t>嵌入式传感器可以远距离传输，并且使用的是低功耗电池，因此其带宽非常有限。</a:t>
            </a:r>
          </a:p>
        </p:txBody>
      </p:sp>
    </p:spTree>
    <p:custDataLst>
      <p:tags r:id="rId1"/>
    </p:custData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74713" y="3398461"/>
            <a:ext cx="3437255" cy="645160"/>
          </a:xfrm>
          <a:prstGeom prst="rect">
            <a:avLst/>
          </a:prstGeom>
          <a:noFill/>
        </p:spPr>
        <p:txBody>
          <a:bodyPr wrap="none" rtlCol="0">
            <a:spAutoFit/>
            <a:scene3d>
              <a:camera prst="orthographicFront"/>
              <a:lightRig rig="threePt" dir="t"/>
            </a:scene3d>
            <a:sp3d contourW="12700"/>
          </a:bodyPr>
          <a:lstStyle/>
          <a:p>
            <a:r>
              <a:rPr lang="en-US" altLang="zh-CN" sz="3600" b="1" dirty="0">
                <a:solidFill>
                  <a:schemeClr val="tx1">
                    <a:lumMod val="75000"/>
                    <a:lumOff val="25000"/>
                  </a:schemeClr>
                </a:solidFill>
                <a:latin typeface="+mn-ea"/>
              </a:rPr>
              <a:t>LoRaWAN</a:t>
            </a:r>
            <a:r>
              <a:rPr lang="zh-CN" altLang="en-US" sz="3600" b="1" dirty="0">
                <a:solidFill>
                  <a:schemeClr val="tx1">
                    <a:lumMod val="75000"/>
                    <a:lumOff val="25000"/>
                  </a:schemeClr>
                </a:solidFill>
                <a:latin typeface="+mn-ea"/>
              </a:rPr>
              <a:t>简介</a:t>
            </a:r>
          </a:p>
        </p:txBody>
      </p:sp>
      <p:sp>
        <p:nvSpPr>
          <p:cNvPr id="4" name="文本框 3"/>
          <p:cNvSpPr txBox="1"/>
          <p:nvPr/>
        </p:nvSpPr>
        <p:spPr>
          <a:xfrm>
            <a:off x="874713" y="2482009"/>
            <a:ext cx="2254528" cy="707886"/>
          </a:xfrm>
          <a:prstGeom prst="rect">
            <a:avLst/>
          </a:prstGeom>
          <a:noFill/>
        </p:spPr>
        <p:txBody>
          <a:bodyPr wrap="none" rtlCol="0">
            <a:spAutoFit/>
            <a:scene3d>
              <a:camera prst="orthographicFront"/>
              <a:lightRig rig="threePt" dir="t"/>
            </a:scene3d>
            <a:sp3d contourW="12700"/>
          </a:bodyPr>
          <a:lstStyle/>
          <a:p>
            <a:r>
              <a:rPr lang="en-US" altLang="zh-CN" sz="4000" b="1" dirty="0">
                <a:solidFill>
                  <a:schemeClr val="accent1"/>
                </a:solidFill>
                <a:ea typeface="时尚中黑简体" panose="01010104010101010101" pitchFamily="2" charset="-122"/>
              </a:rPr>
              <a:t>PART 02</a:t>
            </a:r>
            <a:endParaRPr lang="zh-CN" altLang="en-US" sz="4000" b="1" dirty="0">
              <a:solidFill>
                <a:schemeClr val="accent1"/>
              </a:solidFill>
              <a:ea typeface="时尚中黑简体" panose="01010104010101010101" pitchFamily="2" charset="-122"/>
            </a:endParaRPr>
          </a:p>
        </p:txBody>
      </p:sp>
      <p:cxnSp>
        <p:nvCxnSpPr>
          <p:cNvPr id="5" name="直接连接符 4"/>
          <p:cNvCxnSpPr/>
          <p:nvPr/>
        </p:nvCxnSpPr>
        <p:spPr>
          <a:xfrm>
            <a:off x="1014413" y="3294178"/>
            <a:ext cx="709987" cy="0"/>
          </a:xfrm>
          <a:prstGeom prst="line">
            <a:avLst/>
          </a:prstGeom>
          <a:ln w="28575" cap="rnd">
            <a:round/>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框 54"/>
          <p:cNvSpPr txBox="1"/>
          <p:nvPr/>
        </p:nvSpPr>
        <p:spPr>
          <a:xfrm>
            <a:off x="1740535" y="450850"/>
            <a:ext cx="2713355" cy="521970"/>
          </a:xfrm>
          <a:prstGeom prst="rect">
            <a:avLst/>
          </a:prstGeom>
          <a:noFill/>
        </p:spPr>
        <p:txBody>
          <a:bodyPr wrap="none" rtlCol="0">
            <a:spAutoFit/>
            <a:scene3d>
              <a:camera prst="orthographicFront"/>
              <a:lightRig rig="threePt" dir="t"/>
            </a:scene3d>
            <a:sp3d contourW="12700"/>
          </a:bodyPr>
          <a:lstStyle/>
          <a:p>
            <a:pPr algn="l"/>
            <a:r>
              <a:rPr lang="en-US" altLang="zh-CN" sz="2800" b="1" dirty="0">
                <a:solidFill>
                  <a:schemeClr val="tx1">
                    <a:lumMod val="75000"/>
                    <a:lumOff val="25000"/>
                  </a:schemeClr>
                </a:solidFill>
                <a:latin typeface="+mn-ea"/>
                <a:sym typeface="+mn-ea"/>
              </a:rPr>
              <a:t>LoRaWAN</a:t>
            </a:r>
            <a:r>
              <a:rPr lang="zh-CN" altLang="en-US" sz="2800" b="1" dirty="0">
                <a:solidFill>
                  <a:schemeClr val="tx1">
                    <a:lumMod val="75000"/>
                    <a:lumOff val="25000"/>
                  </a:schemeClr>
                </a:solidFill>
                <a:latin typeface="+mn-ea"/>
                <a:sym typeface="+mn-ea"/>
              </a:rPr>
              <a:t>简介</a:t>
            </a:r>
            <a:endParaRPr lang="zh-CN" altLang="en-US" sz="2800" b="1" dirty="0">
              <a:solidFill>
                <a:schemeClr val="accent2"/>
              </a:solidFill>
            </a:endParaRPr>
          </a:p>
        </p:txBody>
      </p:sp>
      <p:sp>
        <p:nvSpPr>
          <p:cNvPr id="26" name="矩形 25"/>
          <p:cNvSpPr/>
          <p:nvPr/>
        </p:nvSpPr>
        <p:spPr>
          <a:xfrm>
            <a:off x="79159" y="1473567"/>
            <a:ext cx="9878695" cy="374459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en-US" b="1" dirty="0">
                <a:solidFill>
                  <a:schemeClr val="tx1">
                    <a:lumMod val="65000"/>
                    <a:lumOff val="35000"/>
                  </a:schemeClr>
                </a:solidFill>
                <a:latin typeface="+mn-ea"/>
              </a:rPr>
              <a:t>     </a:t>
            </a:r>
            <a:r>
              <a:rPr b="1" dirty="0">
                <a:solidFill>
                  <a:schemeClr val="tx1">
                    <a:lumMod val="65000"/>
                    <a:lumOff val="35000"/>
                  </a:schemeClr>
                </a:solidFill>
                <a:latin typeface="+mn-ea"/>
              </a:rPr>
              <a:t>LoRaWAN基于LoRa远距离通信网络设计的一套通讯协议和系统架构,如果按协议分层来说LoRaWAN就是MAC层,LoRa是物理层.LoRaWAN原来也被叫做LoRaMAC.</a:t>
            </a:r>
          </a:p>
          <a:p>
            <a:pPr algn="just">
              <a:lnSpc>
                <a:spcPct val="120000"/>
              </a:lnSpc>
            </a:pPr>
            <a:endParaRPr b="1" dirty="0">
              <a:solidFill>
                <a:schemeClr val="tx1">
                  <a:lumMod val="65000"/>
                  <a:lumOff val="35000"/>
                </a:schemeClr>
              </a:solidFill>
              <a:latin typeface="+mn-ea"/>
            </a:endParaRPr>
          </a:p>
          <a:p>
            <a:pPr algn="just">
              <a:lnSpc>
                <a:spcPct val="120000"/>
              </a:lnSpc>
            </a:pPr>
            <a:r>
              <a:rPr b="1" dirty="0">
                <a:solidFill>
                  <a:schemeClr val="tx1">
                    <a:lumMod val="65000"/>
                    <a:lumOff val="35000"/>
                  </a:schemeClr>
                </a:solidFill>
                <a:latin typeface="+mn-ea"/>
              </a:rPr>
              <a:t>作用</a:t>
            </a:r>
            <a:r>
              <a:rPr lang="zh-CN" b="1" dirty="0">
                <a:solidFill>
                  <a:schemeClr val="tx1">
                    <a:lumMod val="65000"/>
                    <a:lumOff val="35000"/>
                  </a:schemeClr>
                </a:solidFill>
                <a:latin typeface="+mn-ea"/>
              </a:rPr>
              <a:t>：</a:t>
            </a:r>
            <a:endParaRPr b="1" dirty="0">
              <a:solidFill>
                <a:schemeClr val="tx1">
                  <a:lumMod val="65000"/>
                  <a:lumOff val="35000"/>
                </a:schemeClr>
              </a:solidFill>
              <a:latin typeface="+mn-ea"/>
            </a:endParaRPr>
          </a:p>
          <a:p>
            <a:pPr algn="just">
              <a:lnSpc>
                <a:spcPct val="120000"/>
              </a:lnSpc>
            </a:pPr>
            <a:r>
              <a:rPr lang="en-US" b="1" dirty="0">
                <a:solidFill>
                  <a:schemeClr val="tx1">
                    <a:lumMod val="65000"/>
                    <a:lumOff val="35000"/>
                  </a:schemeClr>
                </a:solidFill>
                <a:latin typeface="+mn-ea"/>
              </a:rPr>
              <a:t>	</a:t>
            </a:r>
            <a:r>
              <a:rPr b="1" dirty="0">
                <a:solidFill>
                  <a:schemeClr val="tx1">
                    <a:lumMod val="65000"/>
                    <a:lumOff val="35000"/>
                  </a:schemeClr>
                </a:solidFill>
                <a:latin typeface="+mn-ea"/>
              </a:rPr>
              <a:t>1.LoRaWAN协议针对低功耗、电池供电的传感器进行了优化，包括了不同级别的终端节点以优化网络延迟和电池寿命间的平衡关系。它是完全双向的，由安全专家构建确保了可靠性和安全性。</a:t>
            </a:r>
          </a:p>
          <a:p>
            <a:pPr algn="just">
              <a:lnSpc>
                <a:spcPct val="120000"/>
              </a:lnSpc>
            </a:pPr>
            <a:endParaRPr b="1" dirty="0">
              <a:solidFill>
                <a:schemeClr val="tx1">
                  <a:lumMod val="65000"/>
                  <a:lumOff val="35000"/>
                </a:schemeClr>
              </a:solidFill>
              <a:latin typeface="+mn-ea"/>
            </a:endParaRPr>
          </a:p>
          <a:p>
            <a:pPr algn="just">
              <a:lnSpc>
                <a:spcPct val="120000"/>
              </a:lnSpc>
            </a:pPr>
            <a:r>
              <a:rPr lang="en-US" b="1" dirty="0">
                <a:solidFill>
                  <a:schemeClr val="tx1">
                    <a:lumMod val="65000"/>
                    <a:lumOff val="35000"/>
                  </a:schemeClr>
                </a:solidFill>
                <a:latin typeface="+mn-ea"/>
              </a:rPr>
              <a:t>	</a:t>
            </a:r>
            <a:r>
              <a:rPr b="1" dirty="0">
                <a:solidFill>
                  <a:schemeClr val="tx1">
                    <a:lumMod val="65000"/>
                    <a:lumOff val="35000"/>
                  </a:schemeClr>
                </a:solidFill>
                <a:latin typeface="+mn-ea"/>
              </a:rPr>
              <a:t>2.LoRa做标准规范,实现相互兼容.</a:t>
            </a:r>
          </a:p>
          <a:p>
            <a:pPr algn="just">
              <a:lnSpc>
                <a:spcPct val="120000"/>
              </a:lnSpc>
            </a:pPr>
            <a:endParaRPr b="1" dirty="0">
              <a:solidFill>
                <a:schemeClr val="tx1">
                  <a:lumMod val="65000"/>
                  <a:lumOff val="35000"/>
                </a:schemeClr>
              </a:solidFill>
              <a:latin typeface="+mn-ea"/>
            </a:endParaRPr>
          </a:p>
          <a:p>
            <a:pPr algn="just">
              <a:lnSpc>
                <a:spcPct val="120000"/>
              </a:lnSpc>
            </a:pPr>
            <a:r>
              <a:rPr b="1" dirty="0">
                <a:solidFill>
                  <a:schemeClr val="tx1">
                    <a:lumMod val="65000"/>
                    <a:lumOff val="35000"/>
                  </a:schemeClr>
                </a:solidFill>
                <a:latin typeface="+mn-ea"/>
              </a:rPr>
              <a:t> 建议用户常规</a:t>
            </a:r>
            <a:r>
              <a:rPr b="1" dirty="0">
                <a:solidFill>
                  <a:schemeClr val="tx1">
                    <a:lumMod val="65000"/>
                    <a:lumOff val="35000"/>
                  </a:schemeClr>
                </a:solidFill>
                <a:latin typeface="+mn-ea"/>
                <a:sym typeface="+mn-ea"/>
              </a:rPr>
              <a:t>传输</a:t>
            </a:r>
            <a:r>
              <a:rPr b="1" dirty="0">
                <a:solidFill>
                  <a:schemeClr val="tx1">
                    <a:lumMod val="65000"/>
                    <a:lumOff val="35000"/>
                  </a:schemeClr>
                </a:solidFill>
                <a:latin typeface="+mn-ea"/>
              </a:rPr>
              <a:t>使用LoRa就可以,超大型的才要去使用LoRaWAN技术</a:t>
            </a:r>
            <a:r>
              <a:rPr lang="zh-CN" b="1" dirty="0">
                <a:solidFill>
                  <a:schemeClr val="tx1">
                    <a:lumMod val="65000"/>
                    <a:lumOff val="35000"/>
                  </a:schemeClr>
                </a:solidFill>
                <a:latin typeface="+mn-ea"/>
              </a:rPr>
              <a:t>去</a:t>
            </a:r>
            <a:r>
              <a:rPr b="1" dirty="0">
                <a:solidFill>
                  <a:schemeClr val="tx1">
                    <a:lumMod val="65000"/>
                    <a:lumOff val="35000"/>
                  </a:schemeClr>
                </a:solidFill>
                <a:latin typeface="+mn-ea"/>
              </a:rPr>
              <a:t>传输</a:t>
            </a:r>
          </a:p>
        </p:txBody>
      </p:sp>
      <p:pic>
        <p:nvPicPr>
          <p:cNvPr id="4" name="图片 3"/>
          <p:cNvPicPr>
            <a:picLocks noChangeAspect="1"/>
          </p:cNvPicPr>
          <p:nvPr/>
        </p:nvPicPr>
        <p:blipFill>
          <a:blip r:embed="rId3"/>
          <a:stretch>
            <a:fillRect/>
          </a:stretch>
        </p:blipFill>
        <p:spPr>
          <a:xfrm>
            <a:off x="9646256" y="-1"/>
            <a:ext cx="2565902" cy="1590541"/>
          </a:xfrm>
          <a:prstGeom prst="rect">
            <a:avLst/>
          </a:prstGeom>
        </p:spPr>
      </p:pic>
      <p:sp>
        <p:nvSpPr>
          <p:cNvPr id="2" name="文本框 1"/>
          <p:cNvSpPr txBox="1"/>
          <p:nvPr/>
        </p:nvSpPr>
        <p:spPr>
          <a:xfrm>
            <a:off x="193182" y="5395743"/>
            <a:ext cx="9150440" cy="646331"/>
          </a:xfrm>
          <a:prstGeom prst="rect">
            <a:avLst/>
          </a:prstGeom>
          <a:noFill/>
        </p:spPr>
        <p:txBody>
          <a:bodyPr wrap="square">
            <a:spAutoFit/>
          </a:bodyPr>
          <a:lstStyle/>
          <a:p>
            <a:r>
              <a:rPr lang="en-US" altLang="zh-CN" b="1" dirty="0">
                <a:solidFill>
                  <a:schemeClr val="tx1">
                    <a:lumMod val="65000"/>
                    <a:lumOff val="35000"/>
                  </a:schemeClr>
                </a:solidFill>
                <a:latin typeface="+mn-ea"/>
              </a:rPr>
              <a:t>       </a:t>
            </a:r>
            <a:r>
              <a:rPr lang="en-US" altLang="zh-CN" b="1" dirty="0" err="1">
                <a:solidFill>
                  <a:schemeClr val="tx1">
                    <a:lumMod val="65000"/>
                    <a:lumOff val="35000"/>
                  </a:schemeClr>
                </a:solidFill>
                <a:latin typeface="+mn-ea"/>
              </a:rPr>
              <a:t>LoRa</a:t>
            </a:r>
            <a:r>
              <a:rPr lang="zh-CN" altLang="en-US" b="1" dirty="0">
                <a:solidFill>
                  <a:schemeClr val="tx1">
                    <a:lumMod val="65000"/>
                    <a:lumOff val="35000"/>
                  </a:schemeClr>
                </a:solidFill>
                <a:latin typeface="+mn-ea"/>
              </a:rPr>
              <a:t>属于非蜂窝物联网技术，</a:t>
            </a:r>
            <a:r>
              <a:rPr lang="en-US" altLang="zh-CN" b="1" dirty="0">
                <a:solidFill>
                  <a:schemeClr val="tx1">
                    <a:lumMod val="65000"/>
                    <a:lumOff val="35000"/>
                  </a:schemeClr>
                </a:solidFill>
                <a:latin typeface="+mn-ea"/>
              </a:rPr>
              <a:t>NB-IoT(</a:t>
            </a:r>
            <a:r>
              <a:rPr lang="zh-CN" altLang="en-US" b="1" dirty="0">
                <a:solidFill>
                  <a:schemeClr val="tx1">
                    <a:lumMod val="65000"/>
                    <a:lumOff val="35000"/>
                  </a:schemeClr>
                </a:solidFill>
                <a:latin typeface="+mn-ea"/>
              </a:rPr>
              <a:t>窄带物联网</a:t>
            </a:r>
            <a:r>
              <a:rPr lang="en-US" altLang="zh-CN" b="1" dirty="0">
                <a:solidFill>
                  <a:schemeClr val="tx1">
                    <a:lumMod val="65000"/>
                    <a:lumOff val="35000"/>
                  </a:schemeClr>
                </a:solidFill>
                <a:latin typeface="+mn-ea"/>
              </a:rPr>
              <a:t>)</a:t>
            </a:r>
            <a:r>
              <a:rPr lang="zh-CN" altLang="en-US" b="1" dirty="0">
                <a:solidFill>
                  <a:schemeClr val="tx1">
                    <a:lumMod val="65000"/>
                    <a:lumOff val="35000"/>
                  </a:schemeClr>
                </a:solidFill>
                <a:latin typeface="+mn-ea"/>
              </a:rPr>
              <a:t>属于蜂窝物联网范畴，通过授权频谱中未使用的频段进行通信。因此其不受当地运营商的影响、制约。</a:t>
            </a:r>
          </a:p>
        </p:txBody>
      </p:sp>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框 54"/>
          <p:cNvSpPr txBox="1"/>
          <p:nvPr/>
        </p:nvSpPr>
        <p:spPr>
          <a:xfrm>
            <a:off x="1740535" y="450850"/>
            <a:ext cx="4175310" cy="523220"/>
          </a:xfrm>
          <a:prstGeom prst="rect">
            <a:avLst/>
          </a:prstGeom>
          <a:noFill/>
        </p:spPr>
        <p:txBody>
          <a:bodyPr wrap="none" rtlCol="0">
            <a:spAutoFit/>
            <a:scene3d>
              <a:camera prst="orthographicFront"/>
              <a:lightRig rig="threePt" dir="t"/>
            </a:scene3d>
            <a:sp3d contourW="12700"/>
          </a:bodyPr>
          <a:lstStyle/>
          <a:p>
            <a:pPr algn="l"/>
            <a:r>
              <a:rPr lang="en-US" altLang="zh-CN" sz="2800" b="1" dirty="0" err="1">
                <a:solidFill>
                  <a:schemeClr val="tx1">
                    <a:lumMod val="75000"/>
                    <a:lumOff val="25000"/>
                  </a:schemeClr>
                </a:solidFill>
                <a:latin typeface="+mn-ea"/>
                <a:sym typeface="+mn-ea"/>
              </a:rPr>
              <a:t>LoRaWAN</a:t>
            </a:r>
            <a:r>
              <a:rPr lang="zh-CN" altLang="en-US" sz="2800" b="1" i="0" dirty="0">
                <a:solidFill>
                  <a:srgbClr val="191919"/>
                </a:solidFill>
                <a:effectLst/>
                <a:latin typeface="PingFang SC"/>
              </a:rPr>
              <a:t>终端节点分类</a:t>
            </a:r>
            <a:endParaRPr lang="zh-CN" altLang="en-US" sz="2800" b="1" dirty="0">
              <a:solidFill>
                <a:schemeClr val="accent2"/>
              </a:solidFill>
            </a:endParaRPr>
          </a:p>
        </p:txBody>
      </p:sp>
      <p:pic>
        <p:nvPicPr>
          <p:cNvPr id="3" name="图片 2"/>
          <p:cNvPicPr>
            <a:picLocks noChangeAspect="1"/>
          </p:cNvPicPr>
          <p:nvPr/>
        </p:nvPicPr>
        <p:blipFill>
          <a:blip r:embed="rId3"/>
          <a:stretch>
            <a:fillRect/>
          </a:stretch>
        </p:blipFill>
        <p:spPr>
          <a:xfrm>
            <a:off x="2125099" y="1545465"/>
            <a:ext cx="7941801" cy="3357890"/>
          </a:xfrm>
          <a:prstGeom prst="rect">
            <a:avLst/>
          </a:prstGeom>
        </p:spPr>
      </p:pic>
      <p:sp>
        <p:nvSpPr>
          <p:cNvPr id="8" name="文本框 7"/>
          <p:cNvSpPr txBox="1"/>
          <p:nvPr/>
        </p:nvSpPr>
        <p:spPr>
          <a:xfrm>
            <a:off x="1076996" y="5481542"/>
            <a:ext cx="9148830" cy="645160"/>
          </a:xfrm>
          <a:prstGeom prst="rect">
            <a:avLst/>
          </a:prstGeom>
          <a:noFill/>
        </p:spPr>
        <p:txBody>
          <a:bodyPr wrap="square">
            <a:spAutoFit/>
          </a:bodyPr>
          <a:lstStyle/>
          <a:p>
            <a:r>
              <a:rPr lang="zh-CN" altLang="en-US" b="0" i="0" dirty="0">
                <a:solidFill>
                  <a:srgbClr val="191919"/>
                </a:solidFill>
                <a:effectLst/>
                <a:latin typeface="PingFang SC"/>
              </a:rPr>
              <a:t>         协议</a:t>
            </a:r>
            <a:r>
              <a:rPr lang="zh-CN" altLang="en-US" dirty="0">
                <a:solidFill>
                  <a:srgbClr val="191919"/>
                </a:solidFill>
                <a:latin typeface="PingFang SC"/>
              </a:rPr>
              <a:t>中含有</a:t>
            </a:r>
            <a:r>
              <a:rPr lang="en-US" altLang="zh-CN" b="0" i="0" dirty="0">
                <a:solidFill>
                  <a:srgbClr val="191919"/>
                </a:solidFill>
                <a:effectLst/>
                <a:latin typeface="Times New Roman" panose="02020603050405020304" charset="0"/>
                <a:cs typeface="Times New Roman" panose="02020603050405020304" charset="0"/>
              </a:rPr>
              <a:t>Class A/B/C </a:t>
            </a:r>
            <a:r>
              <a:rPr lang="zh-CN" altLang="en-US" b="0" i="0" dirty="0">
                <a:solidFill>
                  <a:srgbClr val="191919"/>
                </a:solidFill>
                <a:effectLst/>
                <a:latin typeface="PingFang SC"/>
              </a:rPr>
              <a:t>三类终端设备，这三类设备基本覆盖了物联网所有的应用场景。</a:t>
            </a:r>
            <a:endParaRPr lang="zh-CN" altLang="en-US" dirty="0"/>
          </a:p>
        </p:txBody>
      </p:sp>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框 54"/>
          <p:cNvSpPr txBox="1"/>
          <p:nvPr/>
        </p:nvSpPr>
        <p:spPr>
          <a:xfrm>
            <a:off x="4213896" y="179489"/>
            <a:ext cx="4450834" cy="400110"/>
          </a:xfrm>
          <a:prstGeom prst="rect">
            <a:avLst/>
          </a:prstGeom>
          <a:noFill/>
        </p:spPr>
        <p:txBody>
          <a:bodyPr wrap="none" rtlCol="0">
            <a:spAutoFit/>
            <a:scene3d>
              <a:camera prst="orthographicFront"/>
              <a:lightRig rig="threePt" dir="t"/>
            </a:scene3d>
            <a:sp3d contourW="12700"/>
          </a:bodyPr>
          <a:lstStyle/>
          <a:p>
            <a:pPr algn="l"/>
            <a:r>
              <a:rPr lang="en-US" altLang="zh-CN" sz="2000" b="1" dirty="0" err="1">
                <a:solidFill>
                  <a:schemeClr val="tx1">
                    <a:lumMod val="75000"/>
                    <a:lumOff val="25000"/>
                  </a:schemeClr>
                </a:solidFill>
                <a:latin typeface="+mn-ea"/>
                <a:sym typeface="+mn-ea"/>
              </a:rPr>
              <a:t>LoRaWAN</a:t>
            </a:r>
            <a:r>
              <a:rPr lang="zh-CN" altLang="en-US" sz="2000" b="1" i="0" dirty="0">
                <a:solidFill>
                  <a:srgbClr val="191919"/>
                </a:solidFill>
                <a:effectLst/>
                <a:latin typeface="PingFang SC"/>
              </a:rPr>
              <a:t>终端各模式上下行时序图</a:t>
            </a:r>
            <a:endParaRPr lang="zh-CN" altLang="en-US" sz="2000" b="1" dirty="0">
              <a:solidFill>
                <a:schemeClr val="accent2"/>
              </a:solidFill>
            </a:endParaRPr>
          </a:p>
        </p:txBody>
      </p:sp>
      <p:pic>
        <p:nvPicPr>
          <p:cNvPr id="4" name="图片 3"/>
          <p:cNvPicPr>
            <a:picLocks noChangeAspect="1"/>
          </p:cNvPicPr>
          <p:nvPr/>
        </p:nvPicPr>
        <p:blipFill>
          <a:blip r:embed="rId3"/>
          <a:stretch>
            <a:fillRect/>
          </a:stretch>
        </p:blipFill>
        <p:spPr>
          <a:xfrm>
            <a:off x="2817718" y="840124"/>
            <a:ext cx="4710147" cy="1685937"/>
          </a:xfrm>
          <a:prstGeom prst="rect">
            <a:avLst/>
          </a:prstGeom>
        </p:spPr>
      </p:pic>
      <p:pic>
        <p:nvPicPr>
          <p:cNvPr id="6" name="图片 5"/>
          <p:cNvPicPr>
            <a:picLocks noChangeAspect="1"/>
          </p:cNvPicPr>
          <p:nvPr/>
        </p:nvPicPr>
        <p:blipFill>
          <a:blip r:embed="rId4"/>
          <a:stretch>
            <a:fillRect/>
          </a:stretch>
        </p:blipFill>
        <p:spPr>
          <a:xfrm>
            <a:off x="2817718" y="4865377"/>
            <a:ext cx="4676809" cy="1790713"/>
          </a:xfrm>
          <a:prstGeom prst="rect">
            <a:avLst/>
          </a:prstGeom>
        </p:spPr>
      </p:pic>
      <p:pic>
        <p:nvPicPr>
          <p:cNvPr id="9" name="图片 8"/>
          <p:cNvPicPr>
            <a:picLocks noChangeAspect="1"/>
          </p:cNvPicPr>
          <p:nvPr/>
        </p:nvPicPr>
        <p:blipFill>
          <a:blip r:embed="rId5"/>
          <a:stretch>
            <a:fillRect/>
          </a:stretch>
        </p:blipFill>
        <p:spPr>
          <a:xfrm>
            <a:off x="3047464" y="2589037"/>
            <a:ext cx="4919698" cy="1928827"/>
          </a:xfrm>
          <a:prstGeom prst="rect">
            <a:avLst/>
          </a:prstGeom>
        </p:spPr>
      </p:pic>
      <p:sp>
        <p:nvSpPr>
          <p:cNvPr id="12" name="文本框 11"/>
          <p:cNvSpPr txBox="1"/>
          <p:nvPr/>
        </p:nvSpPr>
        <p:spPr>
          <a:xfrm>
            <a:off x="8464086" y="1177171"/>
            <a:ext cx="3551902" cy="923330"/>
          </a:xfrm>
          <a:prstGeom prst="rect">
            <a:avLst/>
          </a:prstGeom>
          <a:noFill/>
        </p:spPr>
        <p:txBody>
          <a:bodyPr wrap="square">
            <a:spAutoFit/>
          </a:bodyPr>
          <a:lstStyle/>
          <a:p>
            <a:r>
              <a:rPr lang="en-US" altLang="zh-CN" dirty="0">
                <a:solidFill>
                  <a:srgbClr val="191919"/>
                </a:solidFill>
                <a:latin typeface="PingFang SC"/>
              </a:rPr>
              <a:t>        </a:t>
            </a:r>
            <a:r>
              <a:rPr lang="zh-CN" altLang="en-US" b="0" i="0" dirty="0">
                <a:solidFill>
                  <a:srgbClr val="191919"/>
                </a:solidFill>
                <a:effectLst/>
                <a:latin typeface="PingFang SC"/>
              </a:rPr>
              <a:t>接收窗口</a:t>
            </a:r>
            <a:r>
              <a:rPr lang="en-US" altLang="zh-CN" b="0" i="0" dirty="0">
                <a:solidFill>
                  <a:srgbClr val="191919"/>
                </a:solidFill>
                <a:effectLst/>
                <a:latin typeface="PingFang SC"/>
              </a:rPr>
              <a:t>RX1</a:t>
            </a:r>
            <a:r>
              <a:rPr lang="zh-CN" altLang="en-US" b="0" i="0" dirty="0">
                <a:solidFill>
                  <a:srgbClr val="191919"/>
                </a:solidFill>
                <a:effectLst/>
                <a:latin typeface="PingFang SC"/>
              </a:rPr>
              <a:t>一般是在上行后</a:t>
            </a:r>
            <a:r>
              <a:rPr lang="en-US" altLang="zh-CN" b="0" i="0" dirty="0">
                <a:solidFill>
                  <a:srgbClr val="191919"/>
                </a:solidFill>
                <a:effectLst/>
                <a:latin typeface="PingFang SC"/>
              </a:rPr>
              <a:t>1</a:t>
            </a:r>
            <a:r>
              <a:rPr lang="zh-CN" altLang="en-US" b="0" i="0" dirty="0">
                <a:solidFill>
                  <a:srgbClr val="191919"/>
                </a:solidFill>
                <a:effectLst/>
                <a:latin typeface="PingFang SC"/>
              </a:rPr>
              <a:t>秒开始，接收窗口</a:t>
            </a:r>
            <a:r>
              <a:rPr lang="en-US" altLang="zh-CN" b="0" i="0" dirty="0">
                <a:solidFill>
                  <a:srgbClr val="191919"/>
                </a:solidFill>
                <a:effectLst/>
                <a:latin typeface="PingFang SC"/>
              </a:rPr>
              <a:t>RX2</a:t>
            </a:r>
            <a:r>
              <a:rPr lang="zh-CN" altLang="en-US" b="0" i="0" dirty="0">
                <a:solidFill>
                  <a:srgbClr val="191919"/>
                </a:solidFill>
                <a:effectLst/>
                <a:latin typeface="PingFang SC"/>
              </a:rPr>
              <a:t>是在上行后</a:t>
            </a:r>
            <a:r>
              <a:rPr lang="en-US" altLang="zh-CN" b="0" i="0" dirty="0">
                <a:solidFill>
                  <a:srgbClr val="191919"/>
                </a:solidFill>
                <a:effectLst/>
                <a:latin typeface="PingFang SC"/>
              </a:rPr>
              <a:t>2</a:t>
            </a:r>
            <a:r>
              <a:rPr lang="zh-CN" altLang="en-US" b="0" i="0" dirty="0">
                <a:solidFill>
                  <a:srgbClr val="191919"/>
                </a:solidFill>
                <a:effectLst/>
                <a:latin typeface="PingFang SC"/>
              </a:rPr>
              <a:t>秒开始</a:t>
            </a:r>
            <a:endParaRPr lang="zh-CN" altLang="en-US" dirty="0"/>
          </a:p>
        </p:txBody>
      </p:sp>
      <p:sp>
        <p:nvSpPr>
          <p:cNvPr id="14" name="文本框 13"/>
          <p:cNvSpPr txBox="1"/>
          <p:nvPr/>
        </p:nvSpPr>
        <p:spPr>
          <a:xfrm>
            <a:off x="8392196" y="5024787"/>
            <a:ext cx="3623792" cy="646331"/>
          </a:xfrm>
          <a:prstGeom prst="rect">
            <a:avLst/>
          </a:prstGeom>
          <a:noFill/>
        </p:spPr>
        <p:txBody>
          <a:bodyPr wrap="square">
            <a:spAutoFit/>
          </a:bodyPr>
          <a:lstStyle/>
          <a:p>
            <a:r>
              <a:rPr lang="en-US" altLang="zh-CN" b="0" i="0" dirty="0">
                <a:solidFill>
                  <a:srgbClr val="191919"/>
                </a:solidFill>
                <a:effectLst/>
                <a:latin typeface="PingFang SC"/>
              </a:rPr>
              <a:t>         Class C </a:t>
            </a:r>
            <a:r>
              <a:rPr lang="zh-CN" altLang="en-US" b="0" i="0" dirty="0">
                <a:solidFill>
                  <a:srgbClr val="191919"/>
                </a:solidFill>
                <a:effectLst/>
                <a:latin typeface="PingFang SC"/>
              </a:rPr>
              <a:t>和 </a:t>
            </a:r>
            <a:r>
              <a:rPr lang="en-US" altLang="zh-CN" b="0" i="0" dirty="0">
                <a:solidFill>
                  <a:srgbClr val="191919"/>
                </a:solidFill>
                <a:effectLst/>
                <a:latin typeface="PingFang SC"/>
              </a:rPr>
              <a:t>A </a:t>
            </a:r>
            <a:r>
              <a:rPr lang="zh-CN" altLang="en-US" b="0" i="0" dirty="0">
                <a:solidFill>
                  <a:srgbClr val="191919"/>
                </a:solidFill>
                <a:effectLst/>
                <a:latin typeface="PingFang SC"/>
              </a:rPr>
              <a:t>基本是相同的，它基本都打开了接收窗口</a:t>
            </a:r>
            <a:r>
              <a:rPr lang="en-US" altLang="zh-CN" b="0" i="0" dirty="0">
                <a:solidFill>
                  <a:srgbClr val="191919"/>
                </a:solidFill>
                <a:effectLst/>
                <a:latin typeface="PingFang SC"/>
              </a:rPr>
              <a:t>RX2</a:t>
            </a:r>
            <a:endParaRPr lang="zh-CN" altLang="en-US" dirty="0"/>
          </a:p>
        </p:txBody>
      </p:sp>
      <p:sp>
        <p:nvSpPr>
          <p:cNvPr id="16" name="文本框 15"/>
          <p:cNvSpPr txBox="1"/>
          <p:nvPr/>
        </p:nvSpPr>
        <p:spPr>
          <a:xfrm>
            <a:off x="8464086" y="2589037"/>
            <a:ext cx="3179471" cy="1845310"/>
          </a:xfrm>
          <a:prstGeom prst="rect">
            <a:avLst/>
          </a:prstGeom>
          <a:noFill/>
        </p:spPr>
        <p:txBody>
          <a:bodyPr wrap="square">
            <a:spAutoFit/>
          </a:bodyPr>
          <a:lstStyle/>
          <a:p>
            <a:r>
              <a:rPr lang="en-US" altLang="zh-CN" b="0" i="0" dirty="0">
                <a:solidFill>
                  <a:srgbClr val="191919"/>
                </a:solidFill>
                <a:effectLst/>
                <a:latin typeface="PingFang SC"/>
              </a:rPr>
              <a:t>       </a:t>
            </a:r>
            <a:r>
              <a:rPr lang="zh-CN" altLang="en-US" b="0" i="0" dirty="0">
                <a:solidFill>
                  <a:srgbClr val="191919"/>
                </a:solidFill>
                <a:effectLst/>
                <a:latin typeface="PingFang SC"/>
              </a:rPr>
              <a:t> </a:t>
            </a:r>
            <a:r>
              <a:rPr lang="zh-CN" altLang="en-US" sz="1800" i="0" dirty="0">
                <a:solidFill>
                  <a:srgbClr val="191919"/>
                </a:solidFill>
                <a:effectLst/>
                <a:latin typeface="PingFang SC"/>
              </a:rPr>
              <a:t>Class B </a:t>
            </a:r>
            <a:r>
              <a:rPr lang="zh-CN" altLang="en-US" b="0" i="0" dirty="0">
                <a:solidFill>
                  <a:srgbClr val="191919"/>
                </a:solidFill>
                <a:effectLst/>
                <a:latin typeface="PingFang SC"/>
              </a:rPr>
              <a:t>时隙复杂一些，有一个同步时隙</a:t>
            </a:r>
            <a:r>
              <a:rPr lang="en-US" altLang="zh-CN" b="0" i="0" dirty="0">
                <a:solidFill>
                  <a:srgbClr val="191919"/>
                </a:solidFill>
                <a:effectLst/>
                <a:latin typeface="PingFang SC"/>
              </a:rPr>
              <a:t>beacon</a:t>
            </a:r>
            <a:r>
              <a:rPr lang="zh-CN" altLang="en-US" b="0" i="0" dirty="0">
                <a:solidFill>
                  <a:srgbClr val="191919"/>
                </a:solidFill>
                <a:effectLst/>
                <a:latin typeface="PingFang SC"/>
              </a:rPr>
              <a:t>，还有一个固定周期的接收窗口</a:t>
            </a:r>
            <a:r>
              <a:rPr lang="en-US" altLang="zh-CN" b="0" i="0" dirty="0">
                <a:solidFill>
                  <a:srgbClr val="191919"/>
                </a:solidFill>
                <a:effectLst/>
                <a:latin typeface="PingFang SC"/>
              </a:rPr>
              <a:t>ping</a:t>
            </a:r>
            <a:r>
              <a:rPr lang="zh-CN" altLang="en-US" b="0" i="0" dirty="0">
                <a:solidFill>
                  <a:srgbClr val="191919"/>
                </a:solidFill>
                <a:effectLst/>
                <a:latin typeface="PingFang SC"/>
              </a:rPr>
              <a:t>时隙。如这个示例中，</a:t>
            </a:r>
            <a:r>
              <a:rPr lang="en-US" altLang="zh-CN" b="0" i="0" dirty="0">
                <a:solidFill>
                  <a:srgbClr val="191919"/>
                </a:solidFill>
                <a:effectLst/>
                <a:latin typeface="PingFang SC"/>
              </a:rPr>
              <a:t>beacon</a:t>
            </a:r>
            <a:r>
              <a:rPr lang="zh-CN" altLang="en-US" b="0" i="0" dirty="0">
                <a:solidFill>
                  <a:srgbClr val="191919"/>
                </a:solidFill>
                <a:effectLst/>
                <a:latin typeface="PingFang SC"/>
              </a:rPr>
              <a:t>周期为</a:t>
            </a:r>
            <a:r>
              <a:rPr lang="en-US" altLang="zh-CN" b="0" i="0" dirty="0">
                <a:solidFill>
                  <a:srgbClr val="191919"/>
                </a:solidFill>
                <a:effectLst/>
                <a:latin typeface="PingFang SC"/>
              </a:rPr>
              <a:t>128</a:t>
            </a:r>
            <a:r>
              <a:rPr lang="zh-CN" altLang="en-US" b="0" i="0" dirty="0">
                <a:solidFill>
                  <a:srgbClr val="191919"/>
                </a:solidFill>
                <a:effectLst/>
                <a:latin typeface="PingFang SC"/>
              </a:rPr>
              <a:t>秒，</a:t>
            </a:r>
            <a:r>
              <a:rPr lang="en-US" altLang="zh-CN" b="0" i="0" dirty="0">
                <a:solidFill>
                  <a:srgbClr val="191919"/>
                </a:solidFill>
                <a:effectLst/>
                <a:latin typeface="PingFang SC"/>
              </a:rPr>
              <a:t>ping</a:t>
            </a:r>
            <a:r>
              <a:rPr lang="zh-CN" altLang="en-US" b="0" i="0" dirty="0">
                <a:solidFill>
                  <a:srgbClr val="191919"/>
                </a:solidFill>
                <a:effectLst/>
                <a:latin typeface="PingFang SC"/>
              </a:rPr>
              <a:t>周期为</a:t>
            </a:r>
            <a:r>
              <a:rPr lang="en-US" altLang="zh-CN" b="0" i="0" dirty="0">
                <a:solidFill>
                  <a:srgbClr val="191919"/>
                </a:solidFill>
                <a:effectLst/>
                <a:latin typeface="PingFang SC"/>
              </a:rPr>
              <a:t>32</a:t>
            </a:r>
            <a:r>
              <a:rPr lang="zh-CN" altLang="en-US" b="0" i="0" dirty="0">
                <a:solidFill>
                  <a:srgbClr val="191919"/>
                </a:solidFill>
                <a:effectLst/>
                <a:latin typeface="PingFang SC"/>
              </a:rPr>
              <a:t>秒。</a:t>
            </a:r>
            <a:endParaRPr lang="zh-CN" altLang="en-US" dirty="0"/>
          </a:p>
        </p:txBody>
      </p:sp>
      <p:sp>
        <p:nvSpPr>
          <p:cNvPr id="15" name="文本框 14"/>
          <p:cNvSpPr txBox="1"/>
          <p:nvPr/>
        </p:nvSpPr>
        <p:spPr>
          <a:xfrm>
            <a:off x="1009418" y="1323304"/>
            <a:ext cx="1340190" cy="460375"/>
          </a:xfrm>
          <a:prstGeom prst="rect">
            <a:avLst/>
          </a:prstGeom>
          <a:noFill/>
        </p:spPr>
        <p:txBody>
          <a:bodyPr wrap="square">
            <a:spAutoFit/>
          </a:bodyPr>
          <a:lstStyle/>
          <a:p>
            <a:r>
              <a:rPr lang="en-US" altLang="zh-CN" sz="2400" b="1" dirty="0">
                <a:solidFill>
                  <a:srgbClr val="191919"/>
                </a:solidFill>
                <a:latin typeface="Times New Roman" panose="02020603050405020304" charset="0"/>
                <a:cs typeface="Times New Roman" panose="02020603050405020304" charset="0"/>
              </a:rPr>
              <a:t> </a:t>
            </a:r>
            <a:r>
              <a:rPr lang="en-US" altLang="zh-CN" sz="2400" b="1" i="0" dirty="0">
                <a:solidFill>
                  <a:srgbClr val="191919"/>
                </a:solidFill>
                <a:effectLst/>
                <a:latin typeface="Times New Roman" panose="02020603050405020304" charset="0"/>
                <a:cs typeface="Times New Roman" panose="02020603050405020304" charset="0"/>
              </a:rPr>
              <a:t>Class A</a:t>
            </a:r>
            <a:r>
              <a:rPr lang="zh-CN" altLang="en-US" sz="2400" b="1" i="0" dirty="0">
                <a:solidFill>
                  <a:srgbClr val="191919"/>
                </a:solidFill>
                <a:effectLst/>
                <a:latin typeface="Times New Roman" panose="02020603050405020304" charset="0"/>
                <a:cs typeface="Times New Roman" panose="02020603050405020304" charset="0"/>
              </a:rPr>
              <a:t>：</a:t>
            </a:r>
            <a:endParaRPr lang="zh-CN" altLang="en-US" sz="2400" b="1" dirty="0">
              <a:latin typeface="Times New Roman" panose="02020603050405020304" charset="0"/>
              <a:cs typeface="Times New Roman" panose="02020603050405020304" charset="0"/>
            </a:endParaRPr>
          </a:p>
        </p:txBody>
      </p:sp>
      <p:sp>
        <p:nvSpPr>
          <p:cNvPr id="18" name="文本框 17"/>
          <p:cNvSpPr txBox="1"/>
          <p:nvPr/>
        </p:nvSpPr>
        <p:spPr>
          <a:xfrm>
            <a:off x="1009418" y="3429000"/>
            <a:ext cx="1340190" cy="829945"/>
          </a:xfrm>
          <a:prstGeom prst="rect">
            <a:avLst/>
          </a:prstGeom>
          <a:noFill/>
        </p:spPr>
        <p:txBody>
          <a:bodyPr wrap="square">
            <a:spAutoFit/>
          </a:bodyPr>
          <a:lstStyle/>
          <a:p>
            <a:r>
              <a:rPr lang="en-US" altLang="zh-CN" sz="2400" b="1" dirty="0">
                <a:solidFill>
                  <a:srgbClr val="191919"/>
                </a:solidFill>
                <a:latin typeface="Times New Roman" panose="02020603050405020304" charset="0"/>
                <a:cs typeface="Times New Roman" panose="02020603050405020304" charset="0"/>
              </a:rPr>
              <a:t> </a:t>
            </a:r>
            <a:r>
              <a:rPr lang="en-US" altLang="zh-CN" sz="2400" b="1" i="0" dirty="0">
                <a:solidFill>
                  <a:srgbClr val="191919"/>
                </a:solidFill>
                <a:latin typeface="Times New Roman" panose="02020603050405020304" charset="0"/>
                <a:cs typeface="Times New Roman" panose="02020603050405020304" charset="0"/>
              </a:rPr>
              <a:t>Class B</a:t>
            </a:r>
            <a:r>
              <a:rPr lang="zh-CN" altLang="en-US" sz="2400" b="1" i="0" dirty="0">
                <a:solidFill>
                  <a:srgbClr val="191919"/>
                </a:solidFill>
                <a:effectLst/>
                <a:latin typeface="PingFang SC"/>
              </a:rPr>
              <a:t>：</a:t>
            </a:r>
            <a:endParaRPr lang="zh-CN" altLang="en-US" sz="2400" b="1" dirty="0"/>
          </a:p>
        </p:txBody>
      </p:sp>
      <p:sp>
        <p:nvSpPr>
          <p:cNvPr id="20" name="文本框 19"/>
          <p:cNvSpPr txBox="1"/>
          <p:nvPr/>
        </p:nvSpPr>
        <p:spPr>
          <a:xfrm>
            <a:off x="1009418" y="5486452"/>
            <a:ext cx="1340190" cy="829945"/>
          </a:xfrm>
          <a:prstGeom prst="rect">
            <a:avLst/>
          </a:prstGeom>
          <a:noFill/>
        </p:spPr>
        <p:txBody>
          <a:bodyPr wrap="square">
            <a:spAutoFit/>
          </a:bodyPr>
          <a:lstStyle/>
          <a:p>
            <a:r>
              <a:rPr lang="en-US" altLang="zh-CN" sz="2400" b="1" dirty="0">
                <a:solidFill>
                  <a:srgbClr val="191919"/>
                </a:solidFill>
                <a:latin typeface="Times New Roman" panose="02020603050405020304" charset="0"/>
                <a:cs typeface="Times New Roman" panose="02020603050405020304" charset="0"/>
              </a:rPr>
              <a:t> </a:t>
            </a:r>
            <a:r>
              <a:rPr lang="en-US" altLang="zh-CN" sz="2400" b="1" i="0" dirty="0">
                <a:solidFill>
                  <a:srgbClr val="191919"/>
                </a:solidFill>
                <a:latin typeface="Times New Roman" panose="02020603050405020304" charset="0"/>
                <a:cs typeface="Times New Roman" panose="02020603050405020304" charset="0"/>
              </a:rPr>
              <a:t>Class C</a:t>
            </a:r>
            <a:r>
              <a:rPr lang="zh-CN" altLang="en-US" sz="2400" b="1" i="0" dirty="0">
                <a:solidFill>
                  <a:srgbClr val="191919"/>
                </a:solidFill>
                <a:effectLst/>
                <a:latin typeface="PingFang SC"/>
              </a:rPr>
              <a:t>：</a:t>
            </a:r>
            <a:endParaRPr lang="zh-CN" altLang="en-US" sz="2400" b="1" dirty="0"/>
          </a:p>
        </p:txBody>
      </p:sp>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框 54"/>
          <p:cNvSpPr txBox="1"/>
          <p:nvPr/>
        </p:nvSpPr>
        <p:spPr>
          <a:xfrm>
            <a:off x="1740535" y="450850"/>
            <a:ext cx="4175310" cy="523220"/>
          </a:xfrm>
          <a:prstGeom prst="rect">
            <a:avLst/>
          </a:prstGeom>
          <a:noFill/>
        </p:spPr>
        <p:txBody>
          <a:bodyPr wrap="none" rtlCol="0">
            <a:spAutoFit/>
            <a:scene3d>
              <a:camera prst="orthographicFront"/>
              <a:lightRig rig="threePt" dir="t"/>
            </a:scene3d>
            <a:sp3d contourW="12700"/>
          </a:bodyPr>
          <a:lstStyle/>
          <a:p>
            <a:pPr algn="l"/>
            <a:r>
              <a:rPr lang="en-US" altLang="zh-CN" sz="2800" b="1" dirty="0" err="1">
                <a:solidFill>
                  <a:schemeClr val="tx1">
                    <a:lumMod val="75000"/>
                    <a:lumOff val="25000"/>
                  </a:schemeClr>
                </a:solidFill>
                <a:latin typeface="+mn-ea"/>
                <a:sym typeface="+mn-ea"/>
              </a:rPr>
              <a:t>LoRaWAN</a:t>
            </a:r>
            <a:r>
              <a:rPr lang="zh-CN" altLang="en-US" sz="2800" b="1" i="0" dirty="0">
                <a:solidFill>
                  <a:srgbClr val="191919"/>
                </a:solidFill>
                <a:effectLst/>
                <a:latin typeface="PingFang SC"/>
              </a:rPr>
              <a:t>终端入网配置</a:t>
            </a:r>
            <a:endParaRPr lang="zh-CN" altLang="en-US" sz="2800" b="1" dirty="0">
              <a:solidFill>
                <a:schemeClr val="accent2"/>
              </a:solidFill>
            </a:endParaRPr>
          </a:p>
        </p:txBody>
      </p:sp>
      <p:sp>
        <p:nvSpPr>
          <p:cNvPr id="10" name="文本框 9"/>
          <p:cNvSpPr txBox="1"/>
          <p:nvPr/>
        </p:nvSpPr>
        <p:spPr>
          <a:xfrm>
            <a:off x="1036748" y="974070"/>
            <a:ext cx="10522041" cy="923330"/>
          </a:xfrm>
          <a:prstGeom prst="rect">
            <a:avLst/>
          </a:prstGeom>
          <a:noFill/>
        </p:spPr>
        <p:txBody>
          <a:bodyPr wrap="square">
            <a:spAutoFit/>
          </a:bodyPr>
          <a:lstStyle/>
          <a:p>
            <a:pPr algn="l"/>
            <a:r>
              <a:rPr lang="zh-CN" altLang="en-US" b="0" i="0" dirty="0">
                <a:solidFill>
                  <a:srgbClr val="191919"/>
                </a:solidFill>
                <a:effectLst/>
                <a:latin typeface="PingFang SC"/>
              </a:rPr>
              <a:t>          两种加网方式：</a:t>
            </a:r>
            <a:r>
              <a:rPr lang="en-US" altLang="zh-CN" b="0" i="0" dirty="0">
                <a:solidFill>
                  <a:srgbClr val="191919"/>
                </a:solidFill>
                <a:effectLst/>
                <a:latin typeface="PingFang SC"/>
              </a:rPr>
              <a:t>Over-the-Air Activation(</a:t>
            </a:r>
            <a:r>
              <a:rPr lang="zh-CN" altLang="en-US" b="0" i="0" dirty="0">
                <a:solidFill>
                  <a:srgbClr val="191919"/>
                </a:solidFill>
                <a:effectLst/>
                <a:latin typeface="PingFang SC"/>
              </a:rPr>
              <a:t>空中激活方式 </a:t>
            </a:r>
            <a:r>
              <a:rPr lang="en-US" altLang="zh-CN" b="0" i="0" dirty="0">
                <a:solidFill>
                  <a:srgbClr val="191919"/>
                </a:solidFill>
                <a:effectLst/>
                <a:latin typeface="PingFang SC"/>
              </a:rPr>
              <a:t>OTAA)</a:t>
            </a:r>
            <a:r>
              <a:rPr lang="zh-CN" altLang="en-US" b="0" i="0" dirty="0">
                <a:solidFill>
                  <a:srgbClr val="191919"/>
                </a:solidFill>
                <a:effectLst/>
                <a:latin typeface="PingFang SC"/>
              </a:rPr>
              <a:t>，</a:t>
            </a:r>
            <a:r>
              <a:rPr lang="en-US" altLang="zh-CN" b="0" i="0" dirty="0">
                <a:solidFill>
                  <a:srgbClr val="191919"/>
                </a:solidFill>
                <a:effectLst/>
                <a:latin typeface="PingFang SC"/>
              </a:rPr>
              <a:t>Activation by Personalization(</a:t>
            </a:r>
            <a:r>
              <a:rPr lang="zh-CN" altLang="en-US" b="0" i="0" dirty="0">
                <a:solidFill>
                  <a:srgbClr val="191919"/>
                </a:solidFill>
                <a:effectLst/>
                <a:latin typeface="PingFang SC"/>
              </a:rPr>
              <a:t>独立激活方式 </a:t>
            </a:r>
            <a:r>
              <a:rPr lang="en-US" altLang="zh-CN" b="0" i="0" dirty="0">
                <a:solidFill>
                  <a:srgbClr val="191919"/>
                </a:solidFill>
                <a:effectLst/>
                <a:latin typeface="PingFang SC"/>
              </a:rPr>
              <a:t>ABP)</a:t>
            </a:r>
            <a:r>
              <a:rPr lang="zh-CN" altLang="en-US" dirty="0">
                <a:solidFill>
                  <a:srgbClr val="191919"/>
                </a:solidFill>
                <a:latin typeface="PingFang SC"/>
              </a:rPr>
              <a:t>。</a:t>
            </a:r>
            <a:r>
              <a:rPr lang="zh-CN" altLang="en-US" b="0" i="0" dirty="0">
                <a:solidFill>
                  <a:srgbClr val="191919"/>
                </a:solidFill>
                <a:effectLst/>
                <a:latin typeface="PingFang SC"/>
              </a:rPr>
              <a:t> 商用的</a:t>
            </a:r>
            <a:r>
              <a:rPr lang="en-US" altLang="zh-CN" b="0" i="0" dirty="0" err="1">
                <a:solidFill>
                  <a:srgbClr val="191919"/>
                </a:solidFill>
                <a:effectLst/>
                <a:latin typeface="PingFang SC"/>
              </a:rPr>
              <a:t>LoRaWAN</a:t>
            </a:r>
            <a:r>
              <a:rPr lang="zh-CN" altLang="en-US" b="0" i="0" dirty="0">
                <a:solidFill>
                  <a:srgbClr val="191919"/>
                </a:solidFill>
                <a:effectLst/>
                <a:latin typeface="PingFang SC"/>
              </a:rPr>
              <a:t>网络一般都是走</a:t>
            </a:r>
            <a:r>
              <a:rPr lang="en-US" altLang="zh-CN" b="0" i="0" dirty="0">
                <a:solidFill>
                  <a:srgbClr val="191919"/>
                </a:solidFill>
                <a:effectLst/>
                <a:latin typeface="PingFang SC"/>
              </a:rPr>
              <a:t>OTAA</a:t>
            </a:r>
            <a:r>
              <a:rPr lang="zh-CN" altLang="en-US" b="0" i="0" dirty="0">
                <a:solidFill>
                  <a:srgbClr val="191919"/>
                </a:solidFill>
                <a:effectLst/>
                <a:latin typeface="PingFang SC"/>
              </a:rPr>
              <a:t>激活流程，这样安全性才得以保证。此种方式需要准备 </a:t>
            </a:r>
            <a:r>
              <a:rPr lang="en-US" altLang="zh-CN" b="0" i="0" dirty="0" err="1">
                <a:solidFill>
                  <a:srgbClr val="191919"/>
                </a:solidFill>
                <a:effectLst/>
                <a:latin typeface="PingFang SC"/>
              </a:rPr>
              <a:t>DevEUI</a:t>
            </a:r>
            <a:r>
              <a:rPr lang="zh-CN" altLang="en-US" b="0" i="0" dirty="0">
                <a:solidFill>
                  <a:srgbClr val="191919"/>
                </a:solidFill>
                <a:effectLst/>
                <a:latin typeface="PingFang SC"/>
              </a:rPr>
              <a:t>，</a:t>
            </a:r>
            <a:r>
              <a:rPr lang="en-US" altLang="zh-CN" b="0" i="0" dirty="0" err="1">
                <a:solidFill>
                  <a:srgbClr val="191919"/>
                </a:solidFill>
                <a:effectLst/>
                <a:latin typeface="PingFang SC"/>
              </a:rPr>
              <a:t>AppEUI</a:t>
            </a:r>
            <a:r>
              <a:rPr lang="zh-CN" altLang="en-US" b="0" i="0" dirty="0">
                <a:solidFill>
                  <a:srgbClr val="191919"/>
                </a:solidFill>
                <a:effectLst/>
                <a:latin typeface="PingFang SC"/>
              </a:rPr>
              <a:t>，</a:t>
            </a:r>
            <a:r>
              <a:rPr lang="en-US" altLang="zh-CN" b="0" i="0" dirty="0" err="1">
                <a:solidFill>
                  <a:srgbClr val="191919"/>
                </a:solidFill>
                <a:effectLst/>
                <a:latin typeface="PingFang SC"/>
              </a:rPr>
              <a:t>AppKey</a:t>
            </a:r>
            <a:r>
              <a:rPr lang="en-US" altLang="zh-CN" b="0" i="0" dirty="0">
                <a:solidFill>
                  <a:srgbClr val="191919"/>
                </a:solidFill>
                <a:effectLst/>
                <a:latin typeface="PingFang SC"/>
              </a:rPr>
              <a:t> </a:t>
            </a:r>
            <a:r>
              <a:rPr lang="zh-CN" altLang="en-US" b="0" i="0" dirty="0">
                <a:solidFill>
                  <a:srgbClr val="191919"/>
                </a:solidFill>
                <a:effectLst/>
                <a:latin typeface="PingFang SC"/>
              </a:rPr>
              <a:t>这三个参数。</a:t>
            </a:r>
          </a:p>
        </p:txBody>
      </p:sp>
      <p:pic>
        <p:nvPicPr>
          <p:cNvPr id="11" name="图片 10"/>
          <p:cNvPicPr>
            <a:picLocks noChangeAspect="1"/>
          </p:cNvPicPr>
          <p:nvPr/>
        </p:nvPicPr>
        <p:blipFill>
          <a:blip r:embed="rId3"/>
          <a:stretch>
            <a:fillRect/>
          </a:stretch>
        </p:blipFill>
        <p:spPr>
          <a:xfrm>
            <a:off x="207300" y="1897400"/>
            <a:ext cx="7241780" cy="3623478"/>
          </a:xfrm>
          <a:prstGeom prst="rect">
            <a:avLst/>
          </a:prstGeom>
        </p:spPr>
      </p:pic>
      <p:sp>
        <p:nvSpPr>
          <p:cNvPr id="14" name="文本框 13"/>
          <p:cNvSpPr txBox="1"/>
          <p:nvPr/>
        </p:nvSpPr>
        <p:spPr>
          <a:xfrm>
            <a:off x="7697924" y="2420620"/>
            <a:ext cx="3990840" cy="2308324"/>
          </a:xfrm>
          <a:prstGeom prst="rect">
            <a:avLst/>
          </a:prstGeom>
          <a:noFill/>
        </p:spPr>
        <p:txBody>
          <a:bodyPr wrap="square">
            <a:spAutoFit/>
          </a:bodyPr>
          <a:lstStyle/>
          <a:p>
            <a:pPr algn="l"/>
            <a:r>
              <a:rPr lang="zh-CN" altLang="en-US" b="1" i="0" dirty="0">
                <a:solidFill>
                  <a:srgbClr val="4F4F4F"/>
                </a:solidFill>
                <a:effectLst/>
                <a:latin typeface="PingFang SC"/>
              </a:rPr>
              <a:t>空中激活（</a:t>
            </a:r>
            <a:r>
              <a:rPr lang="en-US" altLang="zh-CN" b="1" i="0" dirty="0">
                <a:solidFill>
                  <a:srgbClr val="4F4F4F"/>
                </a:solidFill>
                <a:effectLst/>
                <a:latin typeface="PingFang SC"/>
              </a:rPr>
              <a:t>OTAA</a:t>
            </a:r>
            <a:r>
              <a:rPr lang="zh-CN" altLang="en-US" b="1" i="0" dirty="0">
                <a:solidFill>
                  <a:srgbClr val="4F4F4F"/>
                </a:solidFill>
                <a:effectLst/>
                <a:latin typeface="PingFang SC"/>
              </a:rPr>
              <a:t>）</a:t>
            </a:r>
          </a:p>
          <a:p>
            <a:pPr algn="l"/>
            <a:r>
              <a:rPr lang="zh-CN" altLang="en-US" b="0" i="0" dirty="0">
                <a:solidFill>
                  <a:srgbClr val="191919"/>
                </a:solidFill>
                <a:effectLst/>
                <a:latin typeface="PingFang SC"/>
              </a:rPr>
              <a:t>         终端在发起加网</a:t>
            </a:r>
            <a:r>
              <a:rPr lang="en-US" altLang="zh-CN" b="0" i="0" dirty="0">
                <a:solidFill>
                  <a:srgbClr val="191919"/>
                </a:solidFill>
                <a:effectLst/>
                <a:latin typeface="PingFang SC"/>
              </a:rPr>
              <a:t>join</a:t>
            </a:r>
            <a:r>
              <a:rPr lang="zh-CN" altLang="en-US" b="0" i="0" dirty="0">
                <a:solidFill>
                  <a:srgbClr val="191919"/>
                </a:solidFill>
                <a:effectLst/>
                <a:latin typeface="PingFang SC"/>
              </a:rPr>
              <a:t>流程后，发出加网命令，</a:t>
            </a:r>
            <a:r>
              <a:rPr lang="en-US" altLang="zh-CN" b="0" i="0" dirty="0">
                <a:solidFill>
                  <a:srgbClr val="191919"/>
                </a:solidFill>
                <a:effectLst/>
                <a:latin typeface="PingFang SC"/>
              </a:rPr>
              <a:t>NS(</a:t>
            </a:r>
            <a:r>
              <a:rPr lang="zh-CN" altLang="en-US" b="0" i="0" dirty="0">
                <a:solidFill>
                  <a:srgbClr val="191919"/>
                </a:solidFill>
                <a:effectLst/>
                <a:latin typeface="PingFang SC"/>
              </a:rPr>
              <a:t>网络服务器</a:t>
            </a:r>
            <a:r>
              <a:rPr lang="en-US" altLang="zh-CN" b="0" i="0" dirty="0">
                <a:solidFill>
                  <a:srgbClr val="191919"/>
                </a:solidFill>
                <a:effectLst/>
                <a:latin typeface="PingFang SC"/>
              </a:rPr>
              <a:t>)</a:t>
            </a:r>
            <a:r>
              <a:rPr lang="zh-CN" altLang="en-US" b="0" i="0" dirty="0">
                <a:solidFill>
                  <a:srgbClr val="191919"/>
                </a:solidFill>
                <a:effectLst/>
                <a:latin typeface="PingFang SC"/>
              </a:rPr>
              <a:t>确认无误后会给终端做加网回复，分配网络地址 </a:t>
            </a:r>
            <a:r>
              <a:rPr lang="en-US" altLang="zh-CN" b="0" i="0" dirty="0" err="1">
                <a:solidFill>
                  <a:srgbClr val="191919"/>
                </a:solidFill>
                <a:effectLst/>
                <a:latin typeface="PingFang SC"/>
              </a:rPr>
              <a:t>DevAddr</a:t>
            </a:r>
            <a:r>
              <a:rPr lang="en-US" altLang="zh-CN" b="0" i="0" dirty="0">
                <a:solidFill>
                  <a:srgbClr val="191919"/>
                </a:solidFill>
                <a:effectLst/>
                <a:latin typeface="PingFang SC"/>
              </a:rPr>
              <a:t>(32</a:t>
            </a:r>
            <a:r>
              <a:rPr lang="zh-CN" altLang="en-US" b="0" i="0" dirty="0">
                <a:solidFill>
                  <a:srgbClr val="191919"/>
                </a:solidFill>
                <a:effectLst/>
                <a:latin typeface="PingFang SC"/>
              </a:rPr>
              <a:t>位</a:t>
            </a:r>
            <a:r>
              <a:rPr lang="en-US" altLang="zh-CN" b="0" i="0" dirty="0">
                <a:solidFill>
                  <a:srgbClr val="191919"/>
                </a:solidFill>
                <a:effectLst/>
                <a:latin typeface="PingFang SC"/>
              </a:rPr>
              <a:t>ID)</a:t>
            </a:r>
            <a:r>
              <a:rPr lang="zh-CN" altLang="en-US" b="0" i="0" dirty="0">
                <a:solidFill>
                  <a:srgbClr val="191919"/>
                </a:solidFill>
                <a:effectLst/>
                <a:latin typeface="PingFang SC"/>
              </a:rPr>
              <a:t>，双方利用加网回复中的相关信息以及</a:t>
            </a:r>
            <a:r>
              <a:rPr lang="en-US" altLang="zh-CN" b="0" i="0" dirty="0" err="1">
                <a:solidFill>
                  <a:srgbClr val="191919"/>
                </a:solidFill>
                <a:effectLst/>
                <a:latin typeface="PingFang SC"/>
              </a:rPr>
              <a:t>AppKey</a:t>
            </a:r>
            <a:r>
              <a:rPr lang="zh-CN" altLang="en-US" b="0" i="0" dirty="0">
                <a:solidFill>
                  <a:srgbClr val="191919"/>
                </a:solidFill>
                <a:effectLst/>
                <a:latin typeface="PingFang SC"/>
              </a:rPr>
              <a:t>，产生会话密钥</a:t>
            </a:r>
            <a:r>
              <a:rPr lang="en-US" altLang="zh-CN" b="0" i="0" dirty="0" err="1">
                <a:solidFill>
                  <a:srgbClr val="191919"/>
                </a:solidFill>
                <a:effectLst/>
                <a:latin typeface="PingFang SC"/>
              </a:rPr>
              <a:t>NwkSKey</a:t>
            </a:r>
            <a:r>
              <a:rPr lang="zh-CN" altLang="en-US" b="0" i="0" dirty="0">
                <a:solidFill>
                  <a:srgbClr val="191919"/>
                </a:solidFill>
                <a:effectLst/>
                <a:latin typeface="PingFang SC"/>
              </a:rPr>
              <a:t>和</a:t>
            </a:r>
            <a:r>
              <a:rPr lang="en-US" altLang="zh-CN" b="0" i="0" dirty="0" err="1">
                <a:solidFill>
                  <a:srgbClr val="191919"/>
                </a:solidFill>
                <a:effectLst/>
                <a:latin typeface="PingFang SC"/>
              </a:rPr>
              <a:t>AppSKey</a:t>
            </a:r>
            <a:r>
              <a:rPr lang="zh-CN" altLang="en-US" b="0" i="0" dirty="0">
                <a:solidFill>
                  <a:srgbClr val="191919"/>
                </a:solidFill>
                <a:effectLst/>
                <a:latin typeface="PingFang SC"/>
              </a:rPr>
              <a:t>，用来对数据进行加密和校验</a:t>
            </a:r>
            <a:endParaRPr lang="en-US" altLang="zh-CN" b="0" i="0" dirty="0">
              <a:solidFill>
                <a:srgbClr val="4D4D4D"/>
              </a:solidFill>
              <a:effectLst/>
              <a:latin typeface="-apple-system"/>
            </a:endParaRPr>
          </a:p>
        </p:txBody>
      </p:sp>
      <p:sp>
        <p:nvSpPr>
          <p:cNvPr id="16" name="文本框 15"/>
          <p:cNvSpPr txBox="1"/>
          <p:nvPr/>
        </p:nvSpPr>
        <p:spPr>
          <a:xfrm>
            <a:off x="301312" y="5778457"/>
            <a:ext cx="11589375" cy="923330"/>
          </a:xfrm>
          <a:prstGeom prst="rect">
            <a:avLst/>
          </a:prstGeom>
          <a:noFill/>
        </p:spPr>
        <p:txBody>
          <a:bodyPr wrap="square">
            <a:spAutoFit/>
          </a:bodyPr>
          <a:lstStyle/>
          <a:p>
            <a:pPr algn="l"/>
            <a:r>
              <a:rPr lang="en-US" altLang="zh-CN" b="0" i="0" dirty="0" err="1">
                <a:solidFill>
                  <a:srgbClr val="FF0000"/>
                </a:solidFill>
                <a:effectLst/>
                <a:latin typeface="PingFang SC"/>
              </a:rPr>
              <a:t>DevEUI</a:t>
            </a:r>
            <a:r>
              <a:rPr lang="en-US" altLang="zh-CN" b="0" i="0" dirty="0">
                <a:solidFill>
                  <a:srgbClr val="FF0000"/>
                </a:solidFill>
                <a:effectLst/>
                <a:latin typeface="PingFang SC"/>
              </a:rPr>
              <a:t> </a:t>
            </a:r>
            <a:r>
              <a:rPr lang="zh-CN" altLang="en-US" b="0" i="0" dirty="0">
                <a:solidFill>
                  <a:srgbClr val="191919"/>
                </a:solidFill>
                <a:effectLst/>
                <a:latin typeface="PingFang SC"/>
              </a:rPr>
              <a:t>是一个类似</a:t>
            </a:r>
            <a:r>
              <a:rPr lang="en-US" altLang="zh-CN" b="0" i="0" dirty="0">
                <a:solidFill>
                  <a:srgbClr val="191919"/>
                </a:solidFill>
                <a:effectLst/>
                <a:latin typeface="PingFang SC"/>
              </a:rPr>
              <a:t>IEEE EUI64</a:t>
            </a:r>
            <a:r>
              <a:rPr lang="zh-CN" altLang="en-US" b="0" i="0" dirty="0">
                <a:solidFill>
                  <a:srgbClr val="191919"/>
                </a:solidFill>
                <a:effectLst/>
                <a:latin typeface="PingFang SC"/>
              </a:rPr>
              <a:t>的全球唯一</a:t>
            </a:r>
            <a:r>
              <a:rPr lang="en-US" altLang="zh-CN" b="0" i="0" dirty="0">
                <a:solidFill>
                  <a:srgbClr val="191919"/>
                </a:solidFill>
                <a:effectLst/>
                <a:latin typeface="PingFang SC"/>
              </a:rPr>
              <a:t>ID</a:t>
            </a:r>
            <a:r>
              <a:rPr lang="zh-CN" altLang="en-US" b="0" i="0" dirty="0">
                <a:solidFill>
                  <a:srgbClr val="191919"/>
                </a:solidFill>
                <a:effectLst/>
                <a:latin typeface="PingFang SC"/>
              </a:rPr>
              <a:t>，标识唯一的终端设备。相当于是设备的</a:t>
            </a:r>
            <a:r>
              <a:rPr lang="en-US" altLang="zh-CN" b="0" i="0" dirty="0">
                <a:solidFill>
                  <a:srgbClr val="191919"/>
                </a:solidFill>
                <a:effectLst/>
                <a:latin typeface="PingFang SC"/>
              </a:rPr>
              <a:t>MAC</a:t>
            </a:r>
            <a:r>
              <a:rPr lang="zh-CN" altLang="en-US" b="0" i="0" dirty="0">
                <a:solidFill>
                  <a:srgbClr val="191919"/>
                </a:solidFill>
                <a:effectLst/>
                <a:latin typeface="PingFang SC"/>
              </a:rPr>
              <a:t>地址。</a:t>
            </a:r>
          </a:p>
          <a:p>
            <a:pPr algn="l"/>
            <a:r>
              <a:rPr lang="en-US" altLang="zh-CN" b="0" i="0" dirty="0" err="1">
                <a:solidFill>
                  <a:srgbClr val="FF0000"/>
                </a:solidFill>
                <a:effectLst/>
                <a:latin typeface="PingFang SC"/>
              </a:rPr>
              <a:t>AppEUI</a:t>
            </a:r>
            <a:r>
              <a:rPr lang="en-US" altLang="zh-CN" b="0" i="0" dirty="0">
                <a:solidFill>
                  <a:srgbClr val="191919"/>
                </a:solidFill>
                <a:effectLst/>
                <a:latin typeface="PingFang SC"/>
              </a:rPr>
              <a:t> </a:t>
            </a:r>
            <a:r>
              <a:rPr lang="zh-CN" altLang="en-US" b="0" i="0" dirty="0">
                <a:solidFill>
                  <a:srgbClr val="191919"/>
                </a:solidFill>
                <a:effectLst/>
                <a:latin typeface="PingFang SC"/>
              </a:rPr>
              <a:t>是一个类似</a:t>
            </a:r>
            <a:r>
              <a:rPr lang="en-US" altLang="zh-CN" b="0" i="0" dirty="0">
                <a:solidFill>
                  <a:srgbClr val="191919"/>
                </a:solidFill>
                <a:effectLst/>
                <a:latin typeface="PingFang SC"/>
              </a:rPr>
              <a:t>IEEE EUI64</a:t>
            </a:r>
            <a:r>
              <a:rPr lang="zh-CN" altLang="en-US" b="0" i="0" dirty="0">
                <a:solidFill>
                  <a:srgbClr val="191919"/>
                </a:solidFill>
                <a:effectLst/>
                <a:latin typeface="PingFang SC"/>
              </a:rPr>
              <a:t>的全球唯一</a:t>
            </a:r>
            <a:r>
              <a:rPr lang="en-US" altLang="zh-CN" b="0" i="0" dirty="0">
                <a:solidFill>
                  <a:srgbClr val="191919"/>
                </a:solidFill>
                <a:effectLst/>
                <a:latin typeface="PingFang SC"/>
              </a:rPr>
              <a:t>ID</a:t>
            </a:r>
            <a:r>
              <a:rPr lang="zh-CN" altLang="en-US" b="0" i="0" dirty="0">
                <a:solidFill>
                  <a:srgbClr val="191919"/>
                </a:solidFill>
                <a:effectLst/>
                <a:latin typeface="PingFang SC"/>
              </a:rPr>
              <a:t>，标识唯一的应用提供者</a:t>
            </a:r>
            <a:endParaRPr lang="en-US" altLang="zh-CN" b="0" i="0" dirty="0">
              <a:solidFill>
                <a:srgbClr val="191919"/>
              </a:solidFill>
              <a:effectLst/>
              <a:latin typeface="PingFang SC"/>
            </a:endParaRPr>
          </a:p>
          <a:p>
            <a:pPr algn="l"/>
            <a:r>
              <a:rPr lang="en-US" altLang="zh-CN" b="0" i="0" dirty="0" err="1">
                <a:solidFill>
                  <a:srgbClr val="FF0000"/>
                </a:solidFill>
                <a:effectLst/>
                <a:latin typeface="PingFang SC"/>
              </a:rPr>
              <a:t>AppKey</a:t>
            </a:r>
            <a:r>
              <a:rPr lang="en-US" altLang="zh-CN" b="0" i="0" dirty="0">
                <a:solidFill>
                  <a:srgbClr val="191919"/>
                </a:solidFill>
                <a:effectLst/>
                <a:latin typeface="PingFang SC"/>
              </a:rPr>
              <a:t> </a:t>
            </a:r>
            <a:r>
              <a:rPr lang="zh-CN" altLang="en-US" b="0" i="0" dirty="0">
                <a:solidFill>
                  <a:srgbClr val="191919"/>
                </a:solidFill>
                <a:effectLst/>
                <a:latin typeface="PingFang SC"/>
              </a:rPr>
              <a:t>是由应用程序拥有者分配给终端</a:t>
            </a:r>
          </a:p>
        </p:txBody>
      </p:sp>
    </p:spTree>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ags/tag2.xml><?xml version="1.0" encoding="utf-8"?>
<p:tagLst xmlns:a="http://schemas.openxmlformats.org/drawingml/2006/main" xmlns:r="http://schemas.openxmlformats.org/officeDocument/2006/relationships" xmlns:p="http://schemas.openxmlformats.org/presentationml/2006/main">
  <p:tag name="MH_TYPE" val="#NeiR#"/>
  <p:tag name="MH_NUMBER" val="2"/>
  <p:tag name="MH_CATEGORY" val="#TuWHP#"/>
  <p:tag name="MH_LAYOUT" val="SubTitleText"/>
  <p:tag name="MH" val="20170726164042"/>
  <p:tag name="MH_LIBRARY" val="GRAPHIC"/>
</p:tagLst>
</file>

<file path=ppt/tags/tag3.xml><?xml version="1.0" encoding="utf-8"?>
<p:tagLst xmlns:a="http://schemas.openxmlformats.org/drawingml/2006/main" xmlns:r="http://schemas.openxmlformats.org/officeDocument/2006/relationships" xmlns:p="http://schemas.openxmlformats.org/presentationml/2006/main">
  <p:tag name="MH_TYPE" val="#NeiR#"/>
  <p:tag name="MH_NUMBER" val="2"/>
  <p:tag name="MH_CATEGORY" val="#YinZJG#"/>
  <p:tag name="MH_LAYOUT" val="TitleSubTitleText"/>
  <p:tag name="MH" val="20170726163659"/>
  <p:tag name="MH_LIBRARY" val="GRAPHIC"/>
</p:tagLst>
</file>

<file path=ppt/tags/tag4.xml><?xml version="1.0" encoding="utf-8"?>
<p:tagLst xmlns:a="http://schemas.openxmlformats.org/drawingml/2006/main" xmlns:r="http://schemas.openxmlformats.org/officeDocument/2006/relationships" xmlns:p="http://schemas.openxmlformats.org/presentationml/2006/main">
  <p:tag name="MH" val="20170726163659"/>
  <p:tag name="MH_LIBRARY" val="GRAPHIC"/>
  <p:tag name="MH_TYPE" val="SubTitle"/>
  <p:tag name="MH_ORDER" val="2"/>
</p:tagLst>
</file>

<file path=ppt/tags/tag5.xml><?xml version="1.0" encoding="utf-8"?>
<p:tagLst xmlns:a="http://schemas.openxmlformats.org/drawingml/2006/main" xmlns:r="http://schemas.openxmlformats.org/officeDocument/2006/relationships" xmlns:p="http://schemas.openxmlformats.org/presentationml/2006/main">
  <p:tag name="MH" val="20170726163659"/>
  <p:tag name="MH_LIBRARY" val="GRAPHIC"/>
  <p:tag name="MH_TYPE" val="SubTitle"/>
  <p:tag name="MH_ORDER" val="1"/>
</p:tagLst>
</file>

<file path=ppt/tags/tag6.xml><?xml version="1.0" encoding="utf-8"?>
<p:tagLst xmlns:a="http://schemas.openxmlformats.org/drawingml/2006/main" xmlns:r="http://schemas.openxmlformats.org/officeDocument/2006/relationships" xmlns:p="http://schemas.openxmlformats.org/presentationml/2006/main">
  <p:tag name="MH" val="20170726163659"/>
  <p:tag name="MH_LIBRARY" val="GRAPHIC"/>
  <p:tag name="MH_TYPE" val="Title"/>
  <p:tag name="MH_ORDER" val="1"/>
</p:tagLst>
</file>

<file path=ppt/theme/theme1.xml><?xml version="1.0" encoding="utf-8"?>
<a:theme xmlns:a="http://schemas.openxmlformats.org/drawingml/2006/main" name="第一PPT，www.1ppt.com">
  <a:themeElements>
    <a:clrScheme name="自定义 630">
      <a:dk1>
        <a:srgbClr val="000000"/>
      </a:dk1>
      <a:lt1>
        <a:srgbClr val="FFFFFF"/>
      </a:lt1>
      <a:dk2>
        <a:srgbClr val="000000"/>
      </a:dk2>
      <a:lt2>
        <a:srgbClr val="FFFFFF"/>
      </a:lt2>
      <a:accent1>
        <a:srgbClr val="4B8E95"/>
      </a:accent1>
      <a:accent2>
        <a:srgbClr val="000000"/>
      </a:accent2>
      <a:accent3>
        <a:srgbClr val="4B5050"/>
      </a:accent3>
      <a:accent4>
        <a:srgbClr val="91969B"/>
      </a:accent4>
      <a:accent5>
        <a:srgbClr val="4B5050"/>
      </a:accent5>
      <a:accent6>
        <a:srgbClr val="91969B"/>
      </a:accent6>
      <a:hlink>
        <a:srgbClr val="F33B48"/>
      </a:hlink>
      <a:folHlink>
        <a:srgbClr val="FFC000"/>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3</TotalTime>
  <Words>1467</Words>
  <Application>Microsoft Office PowerPoint</Application>
  <PresentationFormat>宽屏</PresentationFormat>
  <Paragraphs>127</Paragraphs>
  <Slides>23</Slides>
  <Notes>23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23</vt:i4>
      </vt:variant>
    </vt:vector>
  </HeadingPairs>
  <TitlesOfParts>
    <vt:vector size="31" baseType="lpstr">
      <vt:lpstr>-apple-system</vt:lpstr>
      <vt:lpstr>PingFang SC</vt:lpstr>
      <vt:lpstr>等线</vt:lpstr>
      <vt:lpstr>微软雅黑</vt:lpstr>
      <vt:lpstr>Arial</vt:lpstr>
      <vt:lpstr>Calibri</vt:lpstr>
      <vt:lpstr>Times New Roman</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清新简洁</dc:title>
  <dc:creator>第一PPT</dc:creator>
  <cp:keywords>www.1ppt.com</cp:keywords>
  <dc:description>www.1ppt.com</dc:description>
  <cp:lastModifiedBy>dell</cp:lastModifiedBy>
  <cp:revision>111</cp:revision>
  <dcterms:created xsi:type="dcterms:W3CDTF">2017-09-22T08:16:00Z</dcterms:created>
  <dcterms:modified xsi:type="dcterms:W3CDTF">2020-11-04T06:36:37Z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2052-11.1.0.10072</vt:lpwstr>
  </property>
</Properties>
</file>