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408" r:id="rId2"/>
    <p:sldId id="409" r:id="rId3"/>
    <p:sldId id="326" r:id="rId4"/>
    <p:sldId id="478" r:id="rId5"/>
    <p:sldId id="479" r:id="rId6"/>
    <p:sldId id="438" r:id="rId7"/>
    <p:sldId id="531" r:id="rId8"/>
    <p:sldId id="532" r:id="rId9"/>
    <p:sldId id="481" r:id="rId10"/>
    <p:sldId id="482" r:id="rId11"/>
    <p:sldId id="483" r:id="rId12"/>
    <p:sldId id="439" r:id="rId13"/>
    <p:sldId id="53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6" r:id="rId24"/>
    <p:sldId id="495" r:id="rId25"/>
    <p:sldId id="497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34" r:id="rId36"/>
    <p:sldId id="508" r:id="rId37"/>
    <p:sldId id="509" r:id="rId38"/>
    <p:sldId id="411" r:id="rId39"/>
    <p:sldId id="510" r:id="rId40"/>
    <p:sldId id="511" r:id="rId41"/>
    <p:sldId id="512" r:id="rId42"/>
    <p:sldId id="513" r:id="rId43"/>
    <p:sldId id="535" r:id="rId44"/>
    <p:sldId id="423" r:id="rId45"/>
    <p:sldId id="514" r:id="rId46"/>
    <p:sldId id="515" r:id="rId47"/>
    <p:sldId id="516" r:id="rId48"/>
    <p:sldId id="517" r:id="rId49"/>
    <p:sldId id="459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8" r:id="rId60"/>
    <p:sldId id="527" r:id="rId61"/>
    <p:sldId id="529" r:id="rId62"/>
    <p:sldId id="530" r:id="rId63"/>
    <p:sldId id="536" r:id="rId64"/>
    <p:sldId id="258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75339" autoAdjust="0"/>
  </p:normalViewPr>
  <p:slideViewPr>
    <p:cSldViewPr>
      <p:cViewPr varScale="1">
        <p:scale>
          <a:sx n="87" d="100"/>
          <a:sy n="87" d="100"/>
        </p:scale>
        <p:origin x="237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7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8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3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jpe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jpeg"/><Relationship Id="rId4" Type="http://schemas.openxmlformats.org/officeDocument/2006/relationships/image" Target="../media/image1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37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6</a:t>
            </a:r>
            <a:r>
              <a:rPr lang="ko-KR" altLang="en-US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단원 </a:t>
            </a:r>
            <a:r>
              <a:rPr lang="ko-KR" altLang="en-US" sz="5400" b="1" spc="-300" dirty="0" err="1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메서드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1083668"/>
            <a:ext cx="4964435" cy="551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0675"/>
            <a:ext cx="2486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메서드에서</a:t>
            </a:r>
            <a:r>
              <a:rPr lang="ko-KR" altLang="en-US" dirty="0"/>
              <a:t> 사용할 수 있는 것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메서드에서는</a:t>
            </a:r>
            <a:r>
              <a:rPr lang="ko-KR" altLang="en-US" dirty="0"/>
              <a:t> 메모리에 올라가지 않은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사용 못 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6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763815"/>
            <a:ext cx="6525725" cy="2521303"/>
          </a:xfrm>
          <a:prstGeom prst="rect">
            <a:avLst/>
          </a:prstGeom>
        </p:spPr>
      </p:pic>
      <p:pic>
        <p:nvPicPr>
          <p:cNvPr id="16" name="그림 15" descr="6-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1700" y="3789040"/>
            <a:ext cx="6845144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오버로딩</a:t>
            </a:r>
            <a:r>
              <a:rPr lang="en-US" altLang="ko-KR" baseline="30000" dirty="0"/>
              <a:t>Overloading</a:t>
            </a:r>
            <a:r>
              <a:rPr lang="en-US" altLang="ko-KR" dirty="0"/>
              <a:t> : </a:t>
            </a:r>
            <a:r>
              <a:rPr lang="ko-KR" altLang="en-US" dirty="0"/>
              <a:t>이름은 같고</a:t>
            </a:r>
            <a:r>
              <a:rPr lang="en-US" altLang="ko-KR" dirty="0"/>
              <a:t>, </a:t>
            </a:r>
            <a:r>
              <a:rPr lang="ko-KR" altLang="en-US" dirty="0"/>
              <a:t>매개변수는 다른 </a:t>
            </a:r>
            <a:r>
              <a:rPr lang="ko-KR" altLang="en-US" dirty="0" err="1"/>
              <a:t>메서드를</a:t>
            </a:r>
            <a:r>
              <a:rPr lang="ko-KR" altLang="en-US" dirty="0"/>
              <a:t> 만드는 것</a:t>
            </a:r>
            <a:endParaRPr lang="en-US" altLang="ko-KR" dirty="0"/>
          </a:p>
          <a:p>
            <a:pPr lvl="1"/>
            <a:r>
              <a:rPr lang="ko-KR" altLang="en-US" dirty="0"/>
              <a:t>이름과 매개변수가 같다면 반환형이랑 상관없이 무조건 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66" y="3144247"/>
            <a:ext cx="2819400" cy="285750"/>
          </a:xfrm>
          <a:prstGeom prst="rect">
            <a:avLst/>
          </a:prstGeom>
        </p:spPr>
      </p:pic>
      <p:pic>
        <p:nvPicPr>
          <p:cNvPr id="10" name="그림 9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271" y="4764427"/>
            <a:ext cx="2809875" cy="304800"/>
          </a:xfrm>
          <a:prstGeom prst="rect">
            <a:avLst/>
          </a:prstGeom>
        </p:spPr>
      </p:pic>
      <p:pic>
        <p:nvPicPr>
          <p:cNvPr id="11" name="그림 10" descr="image2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266" y="2109132"/>
            <a:ext cx="8155621" cy="1068583"/>
          </a:xfrm>
          <a:prstGeom prst="rect">
            <a:avLst/>
          </a:prstGeom>
        </p:spPr>
      </p:pic>
      <p:pic>
        <p:nvPicPr>
          <p:cNvPr id="12" name="그림 11" descr="image2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265" y="3729311"/>
            <a:ext cx="8145905" cy="10878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오버로딩과 </a:t>
            </a:r>
            <a:r>
              <a:rPr lang="ko-KR" altLang="en-US" dirty="0" err="1"/>
              <a:t>반환값의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pic>
        <p:nvPicPr>
          <p:cNvPr id="7" name="그림 6" descr="image2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924055"/>
            <a:ext cx="5581650" cy="1162050"/>
          </a:xfrm>
          <a:prstGeom prst="rect">
            <a:avLst/>
          </a:prstGeom>
        </p:spPr>
      </p:pic>
      <p:pic>
        <p:nvPicPr>
          <p:cNvPr id="9" name="그림 8" descr="6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094185"/>
            <a:ext cx="1695450" cy="323850"/>
          </a:xfrm>
          <a:prstGeom prst="rect">
            <a:avLst/>
          </a:prstGeom>
        </p:spPr>
      </p:pic>
      <p:pic>
        <p:nvPicPr>
          <p:cNvPr id="10" name="그림 9" descr="6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515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오버로딩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718810"/>
            <a:ext cx="35718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213807"/>
            <a:ext cx="48101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58" y="3553987"/>
            <a:ext cx="5410200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접근 제한자의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 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: public, private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10525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입력하지 않으면 자동으로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Main ( ) </a:t>
            </a:r>
            <a:r>
              <a:rPr lang="ko-KR" altLang="en-US" dirty="0" err="1"/>
              <a:t>메서드의</a:t>
            </a:r>
            <a:r>
              <a:rPr lang="ko-KR" altLang="en-US" dirty="0"/>
              <a:t> 그림 옆에 자물쇠</a:t>
            </a:r>
            <a:r>
              <a:rPr lang="en-US" altLang="ko-KR" dirty="0"/>
              <a:t>(private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되었다는 의미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되면 </a:t>
            </a:r>
            <a:r>
              <a:rPr lang="en-US" altLang="ko-KR" dirty="0"/>
              <a:t>:</a:t>
            </a:r>
            <a:r>
              <a:rPr lang="ko-KR" altLang="en-US" dirty="0"/>
              <a:t> 자신의 클래스 내부에서만 해당 </a:t>
            </a:r>
            <a:r>
              <a:rPr lang="ko-KR" altLang="en-US" dirty="0" err="1"/>
              <a:t>메서드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8029575" cy="1838325"/>
          </a:xfrm>
          <a:prstGeom prst="rect">
            <a:avLst/>
          </a:prstGeom>
        </p:spPr>
      </p:pic>
      <p:pic>
        <p:nvPicPr>
          <p:cNvPr id="8" name="그림 7" descr="6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60" y="5139190"/>
            <a:ext cx="3343275" cy="285750"/>
          </a:xfrm>
          <a:prstGeom prst="rect">
            <a:avLst/>
          </a:prstGeom>
        </p:spPr>
      </p:pic>
      <p:pic>
        <p:nvPicPr>
          <p:cNvPr id="10" name="그림 9" descr="image2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60" y="3383995"/>
            <a:ext cx="3319042" cy="16651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다른 클래스를 만들고 다른 클래스에서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6354325"/>
            <a:ext cx="3209925" cy="285750"/>
          </a:xfrm>
          <a:prstGeom prst="rect">
            <a:avLst/>
          </a:prstGeom>
        </p:spPr>
      </p:pic>
      <p:pic>
        <p:nvPicPr>
          <p:cNvPr id="12" name="그림 11" descr="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7335815" cy="4562203"/>
          </a:xfrm>
          <a:prstGeom prst="rect">
            <a:avLst/>
          </a:prstGeom>
        </p:spPr>
      </p:pic>
      <p:pic>
        <p:nvPicPr>
          <p:cNvPr id="9" name="그림 8" descr="image2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49" y="4824155"/>
            <a:ext cx="5698919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8688"/>
            <a:ext cx="5697125" cy="45214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6A030-3D60-42D6-9D9E-D3AD9224C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38" b="3698"/>
          <a:stretch/>
        </p:blipFill>
        <p:spPr>
          <a:xfrm>
            <a:off x="5697125" y="925397"/>
            <a:ext cx="3165308" cy="39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다른 클래스에서 </a:t>
            </a:r>
            <a:r>
              <a:rPr lang="en-US" altLang="ko-KR" dirty="0"/>
              <a:t>Main ( ) </a:t>
            </a:r>
            <a:r>
              <a:rPr lang="ko-KR" altLang="en-US" dirty="0" err="1"/>
              <a:t>메서드를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접근 제한자가 걸린 변수 또는 </a:t>
            </a:r>
            <a:r>
              <a:rPr lang="ko-KR" altLang="en-US" dirty="0" err="1"/>
              <a:t>메서드는</a:t>
            </a:r>
            <a:r>
              <a:rPr lang="ko-KR" altLang="en-US" dirty="0"/>
              <a:t> 모든 곳에서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1734483"/>
            <a:ext cx="6795754" cy="4211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메서드의</a:t>
            </a:r>
            <a:r>
              <a:rPr lang="ko-KR" altLang="en-US" dirty="0"/>
              <a:t> 매개변수와 반환을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메서드와</a:t>
            </a:r>
            <a:r>
              <a:rPr lang="ko-KR" altLang="en-US" dirty="0"/>
              <a:t> 클래스 </a:t>
            </a:r>
            <a:r>
              <a:rPr lang="ko-KR" altLang="en-US" dirty="0" err="1"/>
              <a:t>메서드</a:t>
            </a:r>
            <a:r>
              <a:rPr lang="ko-KR" altLang="en-US" dirty="0"/>
              <a:t>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오버로딩을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ko-KR" altLang="en-US" spc="-150" dirty="0" err="1"/>
              <a:t>생성자와</a:t>
            </a:r>
            <a:r>
              <a:rPr lang="ko-KR" altLang="en-US" spc="-150" dirty="0"/>
              <a:t> 소멸자의 생성 방법을 익히고 호출 시점을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(get, set)</a:t>
            </a:r>
            <a:r>
              <a:rPr lang="ko-KR" altLang="en-US" dirty="0"/>
              <a:t>을 사용하는 이유를 이해하고 그 사용 방법을 익힌다</a:t>
            </a:r>
            <a:r>
              <a:rPr lang="en-US" altLang="ko-KR" dirty="0"/>
              <a:t>.</a:t>
            </a:r>
          </a:p>
          <a:p>
            <a:pPr marL="187325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en-US" altLang="ko-KR" baseline="30000" dirty="0"/>
              <a:t>Constructor</a:t>
            </a:r>
          </a:p>
          <a:p>
            <a:pPr lvl="1"/>
            <a:r>
              <a:rPr lang="ko-KR" altLang="en-US" dirty="0"/>
              <a:t>무언가를 생성할 때 자동으로 호출되는 메서드</a:t>
            </a:r>
            <a:r>
              <a:rPr lang="en-US" altLang="ko-KR" dirty="0"/>
              <a:t>(</a:t>
            </a:r>
            <a:r>
              <a:rPr lang="ko-KR" altLang="en-US" dirty="0"/>
              <a:t>변수 </a:t>
            </a:r>
            <a:r>
              <a:rPr lang="ko-KR" altLang="en-US" dirty="0" err="1"/>
              <a:t>할당시</a:t>
            </a:r>
            <a:r>
              <a:rPr lang="ko-KR" altLang="en-US" dirty="0"/>
              <a:t> 자동 호출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생성자의 생성 조건</a:t>
            </a:r>
          </a:p>
          <a:p>
            <a:pPr lvl="2"/>
            <a:r>
              <a:rPr lang="ko-KR" altLang="en-US" dirty="0"/>
              <a:t>이름이 클래스 이름과 같아야 함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제한자는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</a:p>
          <a:p>
            <a:pPr lvl="2"/>
            <a:r>
              <a:rPr lang="ko-KR" altLang="en-US" dirty="0"/>
              <a:t>반환과 관련된 선언을 하지 않을 것</a:t>
            </a:r>
            <a:endParaRPr lang="en-US" altLang="ko-KR" dirty="0"/>
          </a:p>
          <a:p>
            <a:pPr lvl="1"/>
            <a:r>
              <a:rPr lang="ko-KR" altLang="en-US" dirty="0"/>
              <a:t>생성자의 형태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699030"/>
            <a:ext cx="7991475" cy="1790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생성자의 인스턴스 변수 초기화</a:t>
            </a:r>
            <a:endParaRPr lang="en-US" altLang="ko-KR" dirty="0"/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 키워드로 인스턴스 변수 </a:t>
            </a:r>
            <a:r>
              <a:rPr lang="ko-KR" altLang="en-US" dirty="0" err="1"/>
              <a:t>할당시</a:t>
            </a:r>
            <a:r>
              <a:rPr lang="ko-KR" altLang="en-US" dirty="0"/>
              <a:t> 수행됨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808820"/>
            <a:ext cx="8001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초기화 및 생성 개수 확인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775"/>
            <a:ext cx="61722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3" y="3343098"/>
            <a:ext cx="3350251" cy="311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18F27F-2EC1-4F16-A0FB-6EC6BDC5A5C4}"/>
              </a:ext>
            </a:extLst>
          </p:cNvPr>
          <p:cNvSpPr/>
          <p:nvPr/>
        </p:nvSpPr>
        <p:spPr>
          <a:xfrm>
            <a:off x="6102170" y="4754099"/>
            <a:ext cx="2866655" cy="1330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7845-6123-4AF9-B066-9DDBEB0EB047}"/>
              </a:ext>
            </a:extLst>
          </p:cNvPr>
          <p:cNvSpPr txBox="1"/>
          <p:nvPr/>
        </p:nvSpPr>
        <p:spPr>
          <a:xfrm>
            <a:off x="3382707" y="5162749"/>
            <a:ext cx="27734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Product </a:t>
            </a:r>
            <a:r>
              <a:rPr lang="ko-KR" altLang="en-US" dirty="0"/>
              <a:t>클래스의 생성자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F8E85-B998-4FB5-A70B-61CD99DC4C85}"/>
              </a:ext>
            </a:extLst>
          </p:cNvPr>
          <p:cNvSpPr txBox="1"/>
          <p:nvPr/>
        </p:nvSpPr>
        <p:spPr>
          <a:xfrm>
            <a:off x="1486142" y="1988840"/>
            <a:ext cx="3199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생성자를 이용한 변수 초기화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1D17F5-7FCB-4BBF-BBA7-124EA190190F}"/>
              </a:ext>
            </a:extLst>
          </p:cNvPr>
          <p:cNvCxnSpPr/>
          <p:nvPr/>
        </p:nvCxnSpPr>
        <p:spPr>
          <a:xfrm flipH="1">
            <a:off x="3041831" y="2449729"/>
            <a:ext cx="44269" cy="4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974256-F856-46DC-BBC2-499331BBD381}"/>
              </a:ext>
            </a:extLst>
          </p:cNvPr>
          <p:cNvCxnSpPr>
            <a:cxnSpLocks/>
          </p:cNvCxnSpPr>
          <p:nvPr/>
        </p:nvCxnSpPr>
        <p:spPr>
          <a:xfrm flipV="1">
            <a:off x="5022050" y="4947484"/>
            <a:ext cx="1021450" cy="21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생성자</a:t>
            </a:r>
            <a:r>
              <a:rPr lang="en-US" altLang="ko-KR" dirty="0"/>
              <a:t>(static)</a:t>
            </a:r>
          </a:p>
          <a:p>
            <a:pPr lvl="1"/>
            <a:r>
              <a:rPr lang="ko-KR" altLang="en-US" dirty="0"/>
              <a:t>정적 요소를 초기화할 때에 사용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ko-KR" altLang="en-US" dirty="0" err="1"/>
              <a:t>생성자</a:t>
            </a:r>
            <a:r>
              <a:rPr lang="ko-KR" altLang="en-US" dirty="0"/>
              <a:t> 사용의 제한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못함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매개변수 사용 못함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023955"/>
            <a:ext cx="7543800" cy="3209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D66DEC-EEA0-4750-A89A-87D6F44ABAA6}"/>
              </a:ext>
            </a:extLst>
          </p:cNvPr>
          <p:cNvSpPr/>
          <p:nvPr/>
        </p:nvSpPr>
        <p:spPr>
          <a:xfrm>
            <a:off x="1421650" y="4014065"/>
            <a:ext cx="2610290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11CCC-425A-4C89-B939-65C91A67AAD5}"/>
              </a:ext>
            </a:extLst>
          </p:cNvPr>
          <p:cNvCxnSpPr/>
          <p:nvPr/>
        </p:nvCxnSpPr>
        <p:spPr>
          <a:xfrm>
            <a:off x="3176845" y="1673805"/>
            <a:ext cx="450050" cy="23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D9081-3BA7-47B6-B4DF-9EB639CDC374}"/>
              </a:ext>
            </a:extLst>
          </p:cNvPr>
          <p:cNvSpPr/>
          <p:nvPr/>
        </p:nvSpPr>
        <p:spPr>
          <a:xfrm>
            <a:off x="1871700" y="4988957"/>
            <a:ext cx="112512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정적 요소를 사용할 때</a:t>
            </a:r>
            <a:r>
              <a:rPr lang="en-US" altLang="ko-KR" dirty="0"/>
              <a:t>, </a:t>
            </a:r>
            <a:r>
              <a:rPr lang="ko-KR" altLang="en-US" dirty="0"/>
              <a:t>또는 인스턴스를 생성하는 초기 시점에 </a:t>
            </a:r>
            <a:r>
              <a:rPr lang="ko-KR" altLang="en-US" dirty="0">
                <a:highlight>
                  <a:srgbClr val="FFFF00"/>
                </a:highlight>
              </a:rPr>
              <a:t>한 번만 호출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해당 클래스와 관련된 요소를 </a:t>
            </a:r>
            <a:r>
              <a:rPr lang="ko-KR" altLang="en-US" dirty="0">
                <a:highlight>
                  <a:srgbClr val="FFFF00"/>
                </a:highlight>
              </a:rPr>
              <a:t>처음</a:t>
            </a:r>
            <a:r>
              <a:rPr lang="ko-KR" altLang="en-US" dirty="0"/>
              <a:t> 사용하는 시점에 자동 호출</a:t>
            </a:r>
            <a:r>
              <a:rPr lang="en-US" altLang="ko-KR" dirty="0"/>
              <a:t>(</a:t>
            </a:r>
            <a:r>
              <a:rPr lang="ko-KR" altLang="en-US" dirty="0"/>
              <a:t>별도 호출 불가능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41604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소멸자</a:t>
            </a:r>
            <a:r>
              <a:rPr lang="en-US" altLang="ko-KR" baseline="30000" dirty="0"/>
              <a:t>Destructor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인스턴스가</a:t>
            </a:r>
            <a:r>
              <a:rPr lang="ko-KR" altLang="en-US" dirty="0"/>
              <a:t> 소멸될 때에 호출</a:t>
            </a:r>
            <a:endParaRPr lang="en-US" altLang="ko-KR" dirty="0"/>
          </a:p>
          <a:p>
            <a:pPr lvl="1"/>
            <a:r>
              <a:rPr lang="ko-KR" altLang="en-US" dirty="0"/>
              <a:t>변수의 불사용이 확실할 때 객체 소멸시키며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  <a:r>
              <a:rPr lang="en-US" altLang="ko-KR" dirty="0"/>
              <a:t>(</a:t>
            </a:r>
            <a:r>
              <a:rPr lang="ko-KR" altLang="en-US" dirty="0"/>
              <a:t>객체 소멸시기 불명확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및 </a:t>
            </a:r>
            <a:r>
              <a:rPr lang="en-US" altLang="ko-KR" dirty="0" err="1"/>
              <a:t>c#</a:t>
            </a:r>
            <a:r>
              <a:rPr lang="ko-KR" altLang="en-US" dirty="0"/>
              <a:t>은 </a:t>
            </a:r>
            <a:r>
              <a:rPr lang="en-US" altLang="ko-KR" dirty="0"/>
              <a:t>GC(Garbage Collection) </a:t>
            </a:r>
            <a:r>
              <a:rPr lang="ko-KR" altLang="en-US" dirty="0"/>
              <a:t>기능에 의하여 자동으로 메모리 삭제를 수행</a:t>
            </a:r>
            <a:endParaRPr lang="en-US" altLang="ko-KR" dirty="0"/>
          </a:p>
          <a:p>
            <a:pPr lvl="1"/>
            <a:r>
              <a:rPr lang="ko-KR" altLang="en-US" dirty="0" err="1"/>
              <a:t>소멸자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2"/>
            <a:r>
              <a:rPr lang="ko-KR" altLang="en-US" dirty="0"/>
              <a:t>이름은 클래스 이름 앞에 </a:t>
            </a:r>
            <a:r>
              <a:rPr lang="en-US" altLang="ko-KR" dirty="0"/>
              <a:t>~ </a:t>
            </a:r>
            <a:r>
              <a:rPr lang="ko-KR" altLang="en-US" dirty="0"/>
              <a:t>기호 붙은 것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않음</a:t>
            </a:r>
            <a:endParaRPr lang="en-US" altLang="ko-KR" dirty="0"/>
          </a:p>
          <a:p>
            <a:pPr lvl="2"/>
            <a:r>
              <a:rPr lang="ko-KR" altLang="en-US" dirty="0"/>
              <a:t>반환과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매개변수와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하나의 클래스에는 하나의 소멸자만 </a:t>
            </a:r>
            <a:endParaRPr lang="en-US" altLang="ko-KR" dirty="0"/>
          </a:p>
          <a:p>
            <a:pPr lvl="1"/>
            <a:r>
              <a:rPr lang="ko-KR" altLang="en-US" dirty="0"/>
              <a:t>소멸자의 형태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779150"/>
            <a:ext cx="8058150" cy="1771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일반적인 변수는 값 계속 변경 가능</a:t>
            </a:r>
            <a:r>
              <a:rPr lang="en-US" altLang="ko-KR" dirty="0"/>
              <a:t>, </a:t>
            </a:r>
            <a:r>
              <a:rPr lang="ko-KR" altLang="en-US" dirty="0"/>
              <a:t>상수로 선언된 변수는 값 변경 불가능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image2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853825"/>
            <a:ext cx="4076700" cy="581025"/>
          </a:xfrm>
          <a:prstGeom prst="rect">
            <a:avLst/>
          </a:prstGeom>
        </p:spPr>
      </p:pic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438890"/>
            <a:ext cx="1190625" cy="276225"/>
          </a:xfrm>
          <a:prstGeom prst="rect">
            <a:avLst/>
          </a:prstGeom>
        </p:spPr>
      </p:pic>
      <p:pic>
        <p:nvPicPr>
          <p:cNvPr id="7" name="그림 6" descr="6-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888940"/>
            <a:ext cx="6975775" cy="2538259"/>
          </a:xfrm>
          <a:prstGeom prst="rect">
            <a:avLst/>
          </a:prstGeom>
        </p:spPr>
      </p:pic>
      <p:pic>
        <p:nvPicPr>
          <p:cNvPr id="8" name="그림 7" descr="6-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085" y="5904275"/>
            <a:ext cx="2552700" cy="295275"/>
          </a:xfrm>
          <a:prstGeom prst="rect">
            <a:avLst/>
          </a:prstGeom>
        </p:spPr>
      </p:pic>
      <p:pic>
        <p:nvPicPr>
          <p:cNvPr id="9" name="그림 8" descr="image2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4509120"/>
            <a:ext cx="3621831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상수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448780"/>
            <a:ext cx="7572375" cy="1771650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519010"/>
            <a:ext cx="7572375" cy="2219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6DD757-17B0-4DC4-A3F7-752762A53F65}"/>
              </a:ext>
            </a:extLst>
          </p:cNvPr>
          <p:cNvSpPr/>
          <p:nvPr/>
        </p:nvSpPr>
        <p:spPr>
          <a:xfrm>
            <a:off x="2006715" y="2438890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CF077F-A611-4B69-9225-C407413E43B5}"/>
              </a:ext>
            </a:extLst>
          </p:cNvPr>
          <p:cNvSpPr/>
          <p:nvPr/>
        </p:nvSpPr>
        <p:spPr>
          <a:xfrm>
            <a:off x="1286635" y="4441276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읽기 전용 변수</a:t>
            </a:r>
            <a:endParaRPr lang="en-US" altLang="ko-KR" dirty="0"/>
          </a:p>
          <a:p>
            <a:pPr lvl="1"/>
            <a:r>
              <a:rPr lang="ko-KR" altLang="en-US" dirty="0"/>
              <a:t>변수 선언 시점과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메서드에서만</a:t>
            </a:r>
            <a:r>
              <a:rPr lang="ko-KR" altLang="en-US" dirty="0"/>
              <a:t> 값 변경 가능</a:t>
            </a:r>
            <a:r>
              <a:rPr lang="en-US" altLang="ko-KR" dirty="0"/>
              <a:t>(</a:t>
            </a:r>
            <a:r>
              <a:rPr lang="ko-KR" altLang="en-US" dirty="0"/>
              <a:t>이 외에는 오류 발생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8" name="그림 7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68860"/>
            <a:ext cx="7477125" cy="4124325"/>
          </a:xfrm>
          <a:prstGeom prst="rect">
            <a:avLst/>
          </a:prstGeom>
        </p:spPr>
      </p:pic>
      <p:pic>
        <p:nvPicPr>
          <p:cNvPr id="7" name="그림 6" descr="image2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6875" y="5139190"/>
            <a:ext cx="5569540" cy="1064180"/>
          </a:xfrm>
          <a:prstGeom prst="rect">
            <a:avLst/>
          </a:prstGeom>
        </p:spPr>
      </p:pic>
      <p:pic>
        <p:nvPicPr>
          <p:cNvPr id="6" name="그림 5" descr="6-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875" y="6219310"/>
            <a:ext cx="5393060" cy="2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300700" cy="3798400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689140"/>
            <a:ext cx="6435715" cy="1987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기본 형태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23755"/>
            <a:ext cx="8020050" cy="1819275"/>
          </a:xfrm>
          <a:prstGeom prst="rect">
            <a:avLst/>
          </a:prstGeom>
        </p:spPr>
      </p:pic>
      <p:pic>
        <p:nvPicPr>
          <p:cNvPr id="9" name="그림 8" descr="6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203975"/>
            <a:ext cx="3400425" cy="3419475"/>
          </a:xfrm>
          <a:prstGeom prst="rect">
            <a:avLst/>
          </a:prstGeom>
        </p:spPr>
      </p:pic>
      <p:pic>
        <p:nvPicPr>
          <p:cNvPr id="10" name="그림 9" descr="6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1980" y="3293985"/>
            <a:ext cx="3484578" cy="3375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들어간 값 확인 불가능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2179401"/>
            <a:ext cx="4500500" cy="2713143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rcRect t="2265"/>
          <a:stretch>
            <a:fillRect/>
          </a:stretch>
        </p:blipFill>
        <p:spPr>
          <a:xfrm>
            <a:off x="1196625" y="4959170"/>
            <a:ext cx="4771970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</a:t>
            </a:r>
            <a:endParaRPr lang="en-US" altLang="ko-KR" dirty="0"/>
          </a:p>
          <a:p>
            <a:pPr lvl="1"/>
            <a:r>
              <a:rPr lang="ko-KR" altLang="en-US" dirty="0"/>
              <a:t>변수를 바로 수정할 수는 없지만 변수 변경 </a:t>
            </a:r>
            <a:r>
              <a:rPr lang="ko-KR" altLang="en-US" dirty="0" err="1"/>
              <a:t>메서드를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메서드를 호출해 변경</a:t>
            </a:r>
            <a:endParaRPr lang="en-US" altLang="ko-KR" dirty="0"/>
          </a:p>
          <a:p>
            <a:pPr lvl="1"/>
            <a:r>
              <a:rPr lang="en-US" altLang="ko-KR" baseline="30000" dirty="0"/>
              <a:t>Java </a:t>
            </a:r>
            <a:r>
              <a:rPr lang="ko-KR" altLang="en-US" baseline="30000" dirty="0"/>
              <a:t>및 </a:t>
            </a:r>
            <a:r>
              <a:rPr lang="en-US" altLang="ko-KR" baseline="30000" dirty="0"/>
              <a:t>C++ </a:t>
            </a:r>
            <a:r>
              <a:rPr lang="ko-KR" altLang="en-US" baseline="30000" dirty="0"/>
              <a:t>스타일</a:t>
            </a: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7922757" cy="1350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718810"/>
            <a:ext cx="4753654" cy="810090"/>
          </a:xfrm>
          <a:prstGeom prst="rect">
            <a:avLst/>
          </a:prstGeom>
        </p:spPr>
      </p:pic>
      <p:pic>
        <p:nvPicPr>
          <p:cNvPr id="11" name="그림 10" descr="6-2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773705"/>
            <a:ext cx="4860540" cy="59207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속성 생성 방법</a:t>
            </a:r>
            <a:endParaRPr lang="en-US" altLang="ko-KR" dirty="0"/>
          </a:p>
          <a:p>
            <a:pPr lvl="1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셋터를</a:t>
            </a:r>
            <a:r>
              <a:rPr lang="ko-KR" altLang="en-US" dirty="0"/>
              <a:t> 쉽게 만드는 방법</a:t>
            </a:r>
            <a:r>
              <a:rPr lang="en-US" altLang="ko-KR" dirty="0"/>
              <a:t>(C# </a:t>
            </a:r>
            <a:r>
              <a:rPr lang="ko-KR" altLang="en-US" dirty="0"/>
              <a:t>스타일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속성의 일반적인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속성의 사용 방법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6724650" cy="1828800"/>
          </a:xfrm>
          <a:prstGeom prst="rect">
            <a:avLst/>
          </a:prstGeom>
        </p:spPr>
      </p:pic>
      <p:pic>
        <p:nvPicPr>
          <p:cNvPr id="8" name="그림 7" descr="6-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689140"/>
            <a:ext cx="6734175" cy="895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B7DF29F6-19FC-40D3-A506-04CF89F662B0}"/>
              </a:ext>
            </a:extLst>
          </p:cNvPr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이용한 </a:t>
            </a:r>
            <a:r>
              <a:rPr lang="ko-KR" altLang="en-US" dirty="0" err="1"/>
              <a:t>너비구하기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marL="457200" lvl="1" indent="0">
              <a:buNone/>
            </a:pPr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2A350-B39B-4F1D-8484-AAFECE73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3" y="1740895"/>
            <a:ext cx="7686675" cy="419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9B6A1-EA78-4D8C-B083-08A696179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8" t="53500" r="57875" b="29876"/>
          <a:stretch/>
        </p:blipFill>
        <p:spPr>
          <a:xfrm>
            <a:off x="4076945" y="1740895"/>
            <a:ext cx="2995621" cy="142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20BBFA-B91C-476A-ACD5-1175313955C5}"/>
              </a:ext>
            </a:extLst>
          </p:cNvPr>
          <p:cNvSpPr txBox="1"/>
          <p:nvPr/>
        </p:nvSpPr>
        <p:spPr>
          <a:xfrm>
            <a:off x="5159014" y="180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속성기호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ED03B3-098A-4F38-9BAF-BD95C78BD177}"/>
              </a:ext>
            </a:extLst>
          </p:cNvPr>
          <p:cNvSpPr/>
          <p:nvPr/>
        </p:nvSpPr>
        <p:spPr>
          <a:xfrm>
            <a:off x="4076945" y="2438890"/>
            <a:ext cx="9309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E3FE75-A732-45DA-8C09-A94B029A8B08}"/>
              </a:ext>
            </a:extLst>
          </p:cNvPr>
          <p:cNvCxnSpPr>
            <a:stCxn id="8" idx="2"/>
          </p:cNvCxnSpPr>
          <p:nvPr/>
        </p:nvCxnSpPr>
        <p:spPr>
          <a:xfrm flipH="1">
            <a:off x="5022050" y="2175356"/>
            <a:ext cx="690962" cy="44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6-31.JPG">
            <a:extLst>
              <a:ext uri="{FF2B5EF4-FFF2-40B4-BE49-F238E27FC236}">
                <a16:creationId xmlns:a16="http://schemas.microsoft.com/office/drawing/2014/main" id="{4D881563-EC75-49AB-A8BF-F11108A8D0E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092" y="5838684"/>
            <a:ext cx="67341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A5CA3D-9D16-44D6-83E6-A0210C1995F5}"/>
              </a:ext>
            </a:extLst>
          </p:cNvPr>
          <p:cNvSpPr txBox="1"/>
          <p:nvPr/>
        </p:nvSpPr>
        <p:spPr>
          <a:xfrm>
            <a:off x="4691756" y="628295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3E6CB-70DE-4908-9F1B-20CF1FC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058BB-C3FC-4821-B8D7-B1058940A9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D4F44-427E-4FAF-BD29-605FC9B7C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77"/>
          <a:stretch/>
        </p:blipFill>
        <p:spPr>
          <a:xfrm>
            <a:off x="62951" y="935141"/>
            <a:ext cx="5172143" cy="5508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7D895F-A4AB-4A7E-8972-FA4C6E7F2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18"/>
          <a:stretch/>
        </p:blipFill>
        <p:spPr>
          <a:xfrm>
            <a:off x="3176845" y="3429000"/>
            <a:ext cx="5172143" cy="1322384"/>
          </a:xfrm>
          <a:prstGeom prst="rect">
            <a:avLst/>
          </a:prstGeom>
        </p:spPr>
      </p:pic>
      <p:pic>
        <p:nvPicPr>
          <p:cNvPr id="7" name="그림 6" descr="6-30.JPG">
            <a:extLst>
              <a:ext uri="{FF2B5EF4-FFF2-40B4-BE49-F238E27FC236}">
                <a16:creationId xmlns:a16="http://schemas.microsoft.com/office/drawing/2014/main" id="{F57FCE85-35A8-49C6-882F-764BEBE217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63894"/>
          <a:stretch/>
        </p:blipFill>
        <p:spPr>
          <a:xfrm>
            <a:off x="3956050" y="1097403"/>
            <a:ext cx="2427973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 descr="6-31.JPG">
            <a:extLst>
              <a:ext uri="{FF2B5EF4-FFF2-40B4-BE49-F238E27FC236}">
                <a16:creationId xmlns:a16="http://schemas.microsoft.com/office/drawing/2014/main" id="{17F2CA38-24C3-433D-89EC-DDD1A9784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44480"/>
          <a:stretch/>
        </p:blipFill>
        <p:spPr>
          <a:xfrm>
            <a:off x="4707015" y="4119333"/>
            <a:ext cx="3738847" cy="895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988A0-9477-4A91-9498-C9FE13595D9F}"/>
              </a:ext>
            </a:extLst>
          </p:cNvPr>
          <p:cNvSpPr txBox="1"/>
          <p:nvPr/>
        </p:nvSpPr>
        <p:spPr>
          <a:xfrm>
            <a:off x="4707015" y="509331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CAE81F-0D76-44B7-958C-ABE6DCD8702D}"/>
              </a:ext>
            </a:extLst>
          </p:cNvPr>
          <p:cNvCxnSpPr/>
          <p:nvPr/>
        </p:nvCxnSpPr>
        <p:spPr>
          <a:xfrm flipV="1">
            <a:off x="1601670" y="1493785"/>
            <a:ext cx="2565285" cy="9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FAC043-3381-47C8-A984-353DD269787C}"/>
              </a:ext>
            </a:extLst>
          </p:cNvPr>
          <p:cNvCxnSpPr>
            <a:cxnSpLocks/>
          </p:cNvCxnSpPr>
          <p:nvPr/>
        </p:nvCxnSpPr>
        <p:spPr>
          <a:xfrm flipV="1">
            <a:off x="1601670" y="1745231"/>
            <a:ext cx="2565285" cy="3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3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속성 생성 방법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9" name="그림 8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08820"/>
            <a:ext cx="8145905" cy="10630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코드 조각</a:t>
            </a:r>
            <a:endParaRPr lang="en-US" altLang="ko-KR" dirty="0"/>
          </a:p>
          <a:p>
            <a:pPr lvl="1"/>
            <a:r>
              <a:rPr lang="ko-KR" altLang="en-US" dirty="0"/>
              <a:t>자동 완성 기능이 켜진 상태면 그냥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Ctrl + Space </a:t>
            </a:r>
            <a:r>
              <a:rPr lang="ko-KR" altLang="en-US" dirty="0"/>
              <a:t>단축키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 두 번 누르면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propfull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키를 두 번 누르면</a:t>
            </a:r>
            <a:endParaRPr lang="en-US" altLang="ko-KR" dirty="0"/>
          </a:p>
        </p:txBody>
      </p:sp>
      <p:pic>
        <p:nvPicPr>
          <p:cNvPr id="15" name="그림 14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68960"/>
            <a:ext cx="1619250" cy="238125"/>
          </a:xfrm>
          <a:prstGeom prst="rect">
            <a:avLst/>
          </a:prstGeom>
        </p:spPr>
      </p:pic>
      <p:pic>
        <p:nvPicPr>
          <p:cNvPr id="16" name="그림 15" descr="6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744035"/>
            <a:ext cx="6276975" cy="695325"/>
          </a:xfrm>
          <a:prstGeom prst="rect">
            <a:avLst/>
          </a:prstGeom>
        </p:spPr>
      </p:pic>
      <p:pic>
        <p:nvPicPr>
          <p:cNvPr id="17" name="그림 16" descr="6-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5029200"/>
            <a:ext cx="5625625" cy="1626687"/>
          </a:xfrm>
          <a:prstGeom prst="rect">
            <a:avLst/>
          </a:prstGeom>
        </p:spPr>
      </p:pic>
      <p:pic>
        <p:nvPicPr>
          <p:cNvPr id="18" name="그림 17" descr="image22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586" y="1718810"/>
            <a:ext cx="5220580" cy="13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C#</a:t>
            </a:r>
            <a:r>
              <a:rPr lang="ko-KR" altLang="en-US" dirty="0"/>
              <a:t>의 모든 자료형은 값</a:t>
            </a:r>
            <a:r>
              <a:rPr lang="en-US" altLang="ko-KR" baseline="30000" dirty="0"/>
              <a:t>Value</a:t>
            </a:r>
            <a:r>
              <a:rPr lang="en-US" altLang="ko-KR" dirty="0"/>
              <a:t> </a:t>
            </a:r>
            <a:r>
              <a:rPr lang="ko-KR" altLang="en-US" dirty="0"/>
              <a:t>또는 참조</a:t>
            </a:r>
            <a:r>
              <a:rPr lang="en-US" altLang="ko-KR" baseline="30000" dirty="0"/>
              <a:t>Reference</a:t>
            </a:r>
            <a:r>
              <a:rPr lang="en-US" altLang="ko-KR" dirty="0"/>
              <a:t> </a:t>
            </a:r>
            <a:r>
              <a:rPr lang="ko-KR" altLang="en-US" dirty="0"/>
              <a:t>두 가지로 분류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 </a:t>
            </a:r>
            <a:r>
              <a:rPr lang="ko-KR" altLang="en-US" dirty="0"/>
              <a:t>등 기본 </a:t>
            </a:r>
            <a:r>
              <a:rPr lang="ko-KR" altLang="en-US" dirty="0" err="1"/>
              <a:t>자료형</a:t>
            </a:r>
            <a:r>
              <a:rPr lang="en-US" altLang="ko-KR" baseline="30000" dirty="0"/>
              <a:t>Primitive Type</a:t>
            </a:r>
            <a:r>
              <a:rPr lang="ko-KR" altLang="en-US" dirty="0"/>
              <a:t>은 </a:t>
            </a:r>
            <a:r>
              <a:rPr lang="ko-KR" altLang="en-US" dirty="0">
                <a:highlight>
                  <a:srgbClr val="FFFF00"/>
                </a:highlight>
              </a:rPr>
              <a:t>값</a:t>
            </a:r>
            <a:r>
              <a:rPr lang="en-US" altLang="ko-KR" dirty="0"/>
              <a:t>, </a:t>
            </a:r>
            <a:r>
              <a:rPr lang="ko-KR" altLang="en-US" dirty="0"/>
              <a:t>클래스로 만들어진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참조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ko-KR" altLang="en-US" dirty="0" err="1"/>
              <a:t>메서드의</a:t>
            </a:r>
            <a:r>
              <a:rPr lang="ko-KR" altLang="en-US" dirty="0"/>
              <a:t> 매개변수로 값과 참조 전달 시 큰 차이 발생</a:t>
            </a:r>
            <a:r>
              <a:rPr lang="en-US" altLang="ko-KR" dirty="0"/>
              <a:t>	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95" y="2303875"/>
            <a:ext cx="6743700" cy="1524000"/>
          </a:xfrm>
          <a:prstGeom prst="rect">
            <a:avLst/>
          </a:prstGeom>
        </p:spPr>
      </p:pic>
      <p:pic>
        <p:nvPicPr>
          <p:cNvPr id="11" name="그림 10" descr="6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95" y="4149080"/>
            <a:ext cx="6715125" cy="2152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5744"/>
            <a:ext cx="9144000" cy="474662"/>
          </a:xfrm>
        </p:spPr>
        <p:txBody>
          <a:bodyPr/>
          <a:lstStyle/>
          <a:p>
            <a:r>
              <a:rPr lang="ko-KR" altLang="en-US" sz="2000" dirty="0"/>
              <a:t>★</a:t>
            </a:r>
            <a:r>
              <a:rPr lang="en-US" altLang="ko-KR" sz="2000" dirty="0"/>
              <a:t>Call by Value And </a:t>
            </a:r>
            <a:r>
              <a:rPr lang="en-US" altLang="ko-KR" sz="2000" dirty="0" smtClean="0"/>
              <a:t>Call </a:t>
            </a:r>
            <a:r>
              <a:rPr lang="en-US" altLang="ko-KR" sz="2000"/>
              <a:t>by </a:t>
            </a:r>
            <a:r>
              <a:rPr lang="en-US" altLang="ko-KR" sz="2000" smtClean="0"/>
              <a:t>Reference(</a:t>
            </a:r>
            <a:r>
              <a:rPr lang="ko-KR" altLang="en-US" sz="2000" dirty="0"/>
              <a:t>값 복사와 참조 복사</a:t>
            </a:r>
            <a:r>
              <a:rPr lang="en-US" altLang="ko-KR" sz="2000" dirty="0"/>
              <a:t>)</a:t>
            </a:r>
            <a:r>
              <a:rPr lang="ko-KR" altLang="en-US" sz="2000" dirty="0"/>
              <a:t> 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D5C0B-7D69-4D8B-8A64-A35F8EE4AE20}"/>
              </a:ext>
            </a:extLst>
          </p:cNvPr>
          <p:cNvSpPr txBox="1"/>
          <p:nvPr/>
        </p:nvSpPr>
        <p:spPr>
          <a:xfrm>
            <a:off x="5067055" y="2482775"/>
            <a:ext cx="2300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저장하는 메모리에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ko-KR" altLang="en-US" dirty="0"/>
              <a:t>을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F8C96-76FD-48DB-A9D4-E9629DBDEF2F}"/>
              </a:ext>
            </a:extLst>
          </p:cNvPr>
          <p:cNvSpPr txBox="1"/>
          <p:nvPr/>
        </p:nvSpPr>
        <p:spPr>
          <a:xfrm>
            <a:off x="6715736" y="4374105"/>
            <a:ext cx="230035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를 저장하는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메모리의 주소지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Heap(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r>
              <a:rPr lang="ko-KR" altLang="en-US" dirty="0"/>
              <a:t>이라는 영역에 저장됨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값은 변하지 않음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09"/>
            <a:ext cx="7470065" cy="4365485"/>
          </a:xfrm>
          <a:prstGeom prst="rect">
            <a:avLst/>
          </a:prstGeom>
        </p:spPr>
      </p:pic>
      <p:pic>
        <p:nvPicPr>
          <p:cNvPr id="9" name="그림 8" descr="image2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985" y="5139190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메서드는</a:t>
            </a:r>
            <a:r>
              <a:rPr lang="ko-KR" altLang="en-US" dirty="0"/>
              <a:t> 매개변수를 하나 이상 가질 수 있음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800"/>
            <a:ext cx="7155795" cy="50267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53725"/>
            <a:ext cx="4741990" cy="1215135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438889"/>
            <a:ext cx="4706432" cy="1305145"/>
          </a:xfrm>
          <a:prstGeom prst="rect">
            <a:avLst/>
          </a:prstGeom>
        </p:spPr>
      </p:pic>
      <p:pic>
        <p:nvPicPr>
          <p:cNvPr id="12" name="그림 11" descr="6-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49080"/>
            <a:ext cx="6883193" cy="2385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참조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값 복사와 다르게 값이 변경됨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1746553"/>
            <a:ext cx="5940660" cy="4960409"/>
          </a:xfrm>
          <a:prstGeom prst="rect">
            <a:avLst/>
          </a:prstGeom>
        </p:spPr>
      </p:pic>
      <p:pic>
        <p:nvPicPr>
          <p:cNvPr id="11" name="그림 10" descr="image2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5706994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그림 12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789040"/>
            <a:ext cx="6743700" cy="2514600"/>
          </a:xfrm>
          <a:prstGeom prst="rect">
            <a:avLst/>
          </a:prstGeom>
        </p:spPr>
      </p:pic>
      <p:pic>
        <p:nvPicPr>
          <p:cNvPr id="14" name="그림 13" descr="6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773705"/>
            <a:ext cx="6610350" cy="1381125"/>
          </a:xfrm>
          <a:prstGeom prst="rect">
            <a:avLst/>
          </a:prstGeom>
        </p:spPr>
      </p:pic>
      <p:pic>
        <p:nvPicPr>
          <p:cNvPr id="15" name="그림 14" descr="6-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2168860"/>
            <a:ext cx="6610350" cy="1466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44B18-F51B-4317-AA9E-74D53ED45E24}"/>
              </a:ext>
            </a:extLst>
          </p:cNvPr>
          <p:cNvSpPr txBox="1"/>
          <p:nvPr/>
        </p:nvSpPr>
        <p:spPr>
          <a:xfrm>
            <a:off x="4305708" y="2989379"/>
            <a:ext cx="3560590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객체를 값 복사하려고 할 경우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Structure</a:t>
            </a:r>
            <a:r>
              <a:rPr lang="ko-KR" altLang="en-US" dirty="0">
                <a:highlight>
                  <a:srgbClr val="FFFF00"/>
                </a:highlight>
              </a:rPr>
              <a:t>를 사용</a:t>
            </a:r>
            <a:r>
              <a:rPr lang="ko-KR" altLang="en-US" dirty="0"/>
              <a:t>하면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4B0A3-6646-44F7-81A7-6C4D6904556F}"/>
              </a:ext>
            </a:extLst>
          </p:cNvPr>
          <p:cNvSpPr txBox="1"/>
          <p:nvPr/>
        </p:nvSpPr>
        <p:spPr>
          <a:xfrm>
            <a:off x="4314151" y="3885600"/>
            <a:ext cx="413767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2) List</a:t>
            </a:r>
            <a:r>
              <a:rPr lang="ko-KR" altLang="en-US" dirty="0"/>
              <a:t>는 기본적으로 참조 복사를 지원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3394-738C-466D-A0FC-D7CE195CF5FA}"/>
              </a:ext>
            </a:extLst>
          </p:cNvPr>
          <p:cNvSpPr txBox="1"/>
          <p:nvPr/>
        </p:nvSpPr>
        <p:spPr>
          <a:xfrm>
            <a:off x="4305708" y="4421551"/>
            <a:ext cx="2340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* List</a:t>
            </a:r>
            <a:r>
              <a:rPr lang="ko-KR" altLang="en-US" dirty="0"/>
              <a:t>의 값 복사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2EE8F-6A0C-4ECD-8152-8D4837E77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423" y="4856524"/>
            <a:ext cx="1543050" cy="152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8F6571-67EB-4A4D-8434-94DCC227C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328" y="5130158"/>
            <a:ext cx="3600450" cy="1095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868CF-908F-487D-AA52-97C1A4BB0A86}"/>
              </a:ext>
            </a:extLst>
          </p:cNvPr>
          <p:cNvSpPr/>
          <p:nvPr/>
        </p:nvSpPr>
        <p:spPr>
          <a:xfrm>
            <a:off x="4399315" y="4856525"/>
            <a:ext cx="3449285" cy="12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D72B9-212F-4603-9FD6-C417EC52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2FFAF-7BDD-4B90-BC14-DDD2127AED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기본 자료형을 이용한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Swap Function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구현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기본 자료형을 가지고 참조 복사를 할 수 있음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언어에서는 포인터를 이용하여 이를 구현함</a:t>
            </a:r>
            <a:endParaRPr lang="en-US" altLang="ko-KR" dirty="0"/>
          </a:p>
          <a:p>
            <a:pPr lvl="1"/>
            <a:r>
              <a:rPr lang="en-US" altLang="ko-KR" dirty="0"/>
              <a:t>Ref </a:t>
            </a:r>
            <a:r>
              <a:rPr lang="ko-KR" altLang="en-US" dirty="0"/>
              <a:t>키워드가 핵심</a:t>
            </a:r>
            <a:endParaRPr lang="en-US" altLang="ko-KR" dirty="0"/>
          </a:p>
          <a:p>
            <a:pPr lvl="1"/>
            <a:r>
              <a:rPr lang="ko-KR" altLang="en-US" dirty="0"/>
              <a:t>사용시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 err="1"/>
              <a:t>파라메터명</a:t>
            </a:r>
            <a:r>
              <a:rPr lang="en-US" altLang="ko-KR" dirty="0"/>
              <a:t>), </a:t>
            </a:r>
            <a:r>
              <a:rPr lang="ko-KR" altLang="en-US" dirty="0"/>
              <a:t>함수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/>
              <a:t>자료형 </a:t>
            </a:r>
            <a:r>
              <a:rPr lang="ko-KR" altLang="en-US" dirty="0" err="1"/>
              <a:t>파라메터명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9F314-EC4B-4D5A-847E-45D7D5A4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3023955"/>
            <a:ext cx="7822687" cy="35103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DFE63-7E61-4DBF-A397-508395B39D85}"/>
              </a:ext>
            </a:extLst>
          </p:cNvPr>
          <p:cNvSpPr/>
          <p:nvPr/>
        </p:nvSpPr>
        <p:spPr>
          <a:xfrm>
            <a:off x="611560" y="5499230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6FD3B1-42E2-4B09-9923-01D4ADBC2C52}"/>
              </a:ext>
            </a:extLst>
          </p:cNvPr>
          <p:cNvSpPr/>
          <p:nvPr/>
        </p:nvSpPr>
        <p:spPr>
          <a:xfrm>
            <a:off x="791580" y="4824155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재귀 메서드</a:t>
            </a:r>
            <a:r>
              <a:rPr lang="en-US" altLang="ko-KR" dirty="0"/>
              <a:t>(</a:t>
            </a:r>
            <a:r>
              <a:rPr lang="ko-KR" altLang="en-US" dirty="0"/>
              <a:t>자기 자신을 반복하는 메서드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/>
              <a:t>항상 자기 자신을 탈출할 수 있는 종료 조건이 포함되어야 함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763814"/>
            <a:ext cx="7788865" cy="26552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피보나치 수로 재귀 메서드 만들기</a:t>
            </a:r>
            <a:r>
              <a:rPr lang="en-US" altLang="ko-KR" dirty="0"/>
              <a:t>(</a:t>
            </a:r>
            <a:r>
              <a:rPr lang="ko-KR" altLang="en-US" dirty="0"/>
              <a:t>종료 조건을 만들어 둠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6210690" cy="5353739"/>
          </a:xfrm>
          <a:prstGeom prst="rect">
            <a:avLst/>
          </a:prstGeom>
        </p:spPr>
      </p:pic>
      <p:pic>
        <p:nvPicPr>
          <p:cNvPr id="9" name="그림 8" descr="image2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959170"/>
            <a:ext cx="3352800" cy="1209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0" name="그림 9" descr="6-2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818710"/>
            <a:ext cx="6743700" cy="5819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메모화 </a:t>
            </a:r>
            <a:r>
              <a:rPr lang="en-US" altLang="ko-KR" dirty="0"/>
              <a:t>: </a:t>
            </a:r>
            <a:r>
              <a:rPr lang="ko-KR" altLang="en-US" dirty="0"/>
              <a:t>한 번 계산했던 값 저장해두는 것</a:t>
            </a:r>
            <a:endParaRPr lang="en-US" altLang="ko-KR" dirty="0"/>
          </a:p>
          <a:p>
            <a:pPr lvl="1"/>
            <a:r>
              <a:rPr lang="ko-KR" altLang="en-US" dirty="0"/>
              <a:t>재귀 함수 특성상 같은 계산을 반복하므로 해당 기능을 통하여 계산 낭비를 감소시킴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673805"/>
            <a:ext cx="7438117" cy="4680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6-3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33745"/>
            <a:ext cx="7582910" cy="4455495"/>
          </a:xfrm>
          <a:prstGeom prst="rect">
            <a:avLst/>
          </a:prstGeom>
        </p:spPr>
      </p:pic>
      <p:pic>
        <p:nvPicPr>
          <p:cNvPr id="10" name="그림 9" descr="image2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3068960"/>
            <a:ext cx="4100220" cy="990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정적 연결</a:t>
            </a:r>
            <a:r>
              <a:rPr lang="en-US" altLang="ko-KR" dirty="0"/>
              <a:t>(</a:t>
            </a:r>
            <a:r>
              <a:rPr lang="ko-KR" altLang="en-US" dirty="0"/>
              <a:t>디자인에서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도구 상자에서 버튼</a:t>
            </a:r>
            <a:r>
              <a:rPr lang="en-US" altLang="ko-KR" dirty="0"/>
              <a:t>(Button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텍스트 박스</a:t>
            </a:r>
            <a:r>
              <a:rPr lang="en-US" altLang="ko-KR" dirty="0"/>
              <a:t>(</a:t>
            </a:r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레이블</a:t>
            </a:r>
            <a:r>
              <a:rPr lang="en-US" altLang="ko-KR" dirty="0"/>
              <a:t>(Label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6715" y="1853825"/>
            <a:ext cx="2857500" cy="2857500"/>
          </a:xfrm>
          <a:prstGeom prst="rect">
            <a:avLst/>
          </a:prstGeom>
        </p:spPr>
      </p:pic>
      <p:pic>
        <p:nvPicPr>
          <p:cNvPr id="10" name="그림 9" descr="6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734145"/>
            <a:ext cx="1381125" cy="247650"/>
          </a:xfrm>
          <a:prstGeom prst="rect">
            <a:avLst/>
          </a:prstGeom>
        </p:spPr>
      </p:pic>
      <p:pic>
        <p:nvPicPr>
          <p:cNvPr id="12" name="그림 11" descr="6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139190"/>
            <a:ext cx="6705600" cy="1362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773705"/>
            <a:ext cx="7264673" cy="58719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생성된 버튼 클릭</a:t>
            </a:r>
            <a:r>
              <a:rPr lang="en-US" altLang="ko-KR" dirty="0"/>
              <a:t>,</a:t>
            </a:r>
            <a:r>
              <a:rPr lang="ko-KR" altLang="en-US" dirty="0"/>
              <a:t> 속성 화면의 번개 모양 아이콘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Click </a:t>
            </a:r>
            <a:r>
              <a:rPr lang="ko-KR" altLang="en-US" dirty="0"/>
              <a:t>옆 빈 공간을 잡고 더블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869160"/>
            <a:ext cx="2352675" cy="228600"/>
          </a:xfrm>
          <a:prstGeom prst="rect">
            <a:avLst/>
          </a:prstGeom>
        </p:spPr>
      </p:pic>
      <p:pic>
        <p:nvPicPr>
          <p:cNvPr id="11" name="그림 10" descr="image2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358770"/>
            <a:ext cx="6705745" cy="3487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디자인 화면의 속성 화면 </a:t>
            </a:r>
            <a:endParaRPr lang="en-US" altLang="ko-KR" dirty="0"/>
          </a:p>
          <a:p>
            <a:pPr lvl="2"/>
            <a:r>
              <a:rPr lang="en-US" altLang="ko-KR" dirty="0"/>
              <a:t>Click </a:t>
            </a:r>
            <a:r>
              <a:rPr lang="ko-KR" altLang="en-US" dirty="0"/>
              <a:t>부분에 자동 생성된 </a:t>
            </a:r>
            <a:r>
              <a:rPr lang="en-US" altLang="ko-KR" dirty="0"/>
              <a:t>button1_Click ( 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6489340"/>
            <a:ext cx="1514475" cy="238125"/>
          </a:xfrm>
          <a:prstGeom prst="rect">
            <a:avLst/>
          </a:prstGeom>
        </p:spPr>
      </p:pic>
      <p:pic>
        <p:nvPicPr>
          <p:cNvPr id="12" name="그림 11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83695"/>
            <a:ext cx="6762750" cy="1704975"/>
          </a:xfrm>
          <a:prstGeom prst="rect">
            <a:avLst/>
          </a:prstGeom>
        </p:spPr>
      </p:pic>
      <p:pic>
        <p:nvPicPr>
          <p:cNvPr id="13" name="그림 12" descr="6-39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348880"/>
            <a:ext cx="6715125" cy="1809750"/>
          </a:xfrm>
          <a:prstGeom prst="rect">
            <a:avLst/>
          </a:prstGeom>
        </p:spPr>
      </p:pic>
      <p:pic>
        <p:nvPicPr>
          <p:cNvPr id="8" name="그림 7" descr="image23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2070" y="3654025"/>
            <a:ext cx="2628900" cy="2847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6895" y="5679250"/>
            <a:ext cx="3290366" cy="315035"/>
          </a:xfrm>
          <a:prstGeom prst="rect">
            <a:avLst/>
          </a:prstGeom>
        </p:spPr>
      </p:pic>
      <p:pic>
        <p:nvPicPr>
          <p:cNvPr id="11" name="그림 10" descr="6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69" y="863715"/>
            <a:ext cx="7670747" cy="2070230"/>
          </a:xfrm>
          <a:prstGeom prst="rect">
            <a:avLst/>
          </a:prstGeom>
        </p:spPr>
      </p:pic>
      <p:pic>
        <p:nvPicPr>
          <p:cNvPr id="14" name="그림 13" descr="image2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895" y="2348880"/>
            <a:ext cx="3240360" cy="32403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동적 연결</a:t>
            </a:r>
            <a:r>
              <a:rPr lang="en-US" altLang="ko-KR" dirty="0"/>
              <a:t>(</a:t>
            </a:r>
            <a:r>
              <a:rPr lang="ko-KR" altLang="en-US" dirty="0"/>
              <a:t>코드에서 연결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</a:t>
            </a:r>
            <a:r>
              <a:rPr lang="en-US" altLang="ko-KR" dirty="0"/>
              <a:t>button1</a:t>
            </a:r>
            <a:r>
              <a:rPr lang="ko-KR" altLang="en-US" dirty="0"/>
              <a:t>에 </a:t>
            </a:r>
            <a:r>
              <a:rPr lang="en-US" altLang="ko-KR" dirty="0"/>
              <a:t>Click </a:t>
            </a:r>
            <a:r>
              <a:rPr lang="ko-KR" altLang="en-US" dirty="0"/>
              <a:t>이벤트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7188698" cy="2430270"/>
          </a:xfrm>
          <a:prstGeom prst="rect">
            <a:avLst/>
          </a:prstGeom>
        </p:spPr>
      </p:pic>
      <p:pic>
        <p:nvPicPr>
          <p:cNvPr id="11" name="그림 10" descr="6-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309320"/>
            <a:ext cx="2063029" cy="270030"/>
          </a:xfrm>
          <a:prstGeom prst="rect">
            <a:avLst/>
          </a:prstGeom>
        </p:spPr>
      </p:pic>
      <p:pic>
        <p:nvPicPr>
          <p:cNvPr id="13" name="그림 12" descr="image2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374104"/>
            <a:ext cx="3490298" cy="19352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코드 상에서 새로운 이벤트 생성 방법</a:t>
            </a:r>
            <a:endParaRPr lang="en-US" altLang="ko-KR" dirty="0"/>
          </a:p>
          <a:p>
            <a:pPr lvl="1"/>
            <a:r>
              <a:rPr lang="ko-KR" altLang="en-US" dirty="0"/>
              <a:t>이벤트 메서드 자동 작성</a:t>
            </a:r>
            <a:r>
              <a:rPr lang="en-US" altLang="ko-KR" dirty="0"/>
              <a:t>, </a:t>
            </a:r>
            <a:r>
              <a:rPr lang="ko-KR" altLang="en-US" dirty="0"/>
              <a:t>이벤트 뒤에 </a:t>
            </a:r>
            <a:r>
              <a:rPr lang="en-US" altLang="ko-KR" dirty="0"/>
              <a:t>+ = </a:t>
            </a:r>
            <a:r>
              <a:rPr lang="ko-KR" altLang="en-US" dirty="0"/>
              <a:t>기호 입력</a:t>
            </a:r>
            <a:endParaRPr lang="en-US" altLang="ko-KR" dirty="0"/>
          </a:p>
        </p:txBody>
      </p:sp>
      <p:pic>
        <p:nvPicPr>
          <p:cNvPr id="8" name="그림 7" descr="image2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303875"/>
            <a:ext cx="5006144" cy="1395155"/>
          </a:xfrm>
          <a:prstGeom prst="rect">
            <a:avLst/>
          </a:prstGeom>
        </p:spPr>
      </p:pic>
      <p:pic>
        <p:nvPicPr>
          <p:cNvPr id="10" name="그림 9" descr="6-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3744035"/>
            <a:ext cx="2238375" cy="26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12" name="그림 11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6705600" cy="2847975"/>
          </a:xfrm>
          <a:prstGeom prst="rect">
            <a:avLst/>
          </a:prstGeom>
        </p:spPr>
      </p:pic>
      <p:pic>
        <p:nvPicPr>
          <p:cNvPr id="14" name="그림 13" descr="6-4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654025"/>
            <a:ext cx="6762750" cy="2590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매개변수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sender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이벤트를 발생시킨 자기 자신을 나타냄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여기에서는 </a:t>
            </a:r>
            <a:r>
              <a:rPr lang="en-US" altLang="ko-KR"/>
              <a:t>button</a:t>
            </a:r>
            <a:r>
              <a:rPr lang="ko-KR" altLang="en-US"/>
              <a:t>이 </a:t>
            </a:r>
            <a:r>
              <a:rPr lang="en-US" altLang="ko-KR" dirty="0"/>
              <a:t>sender</a:t>
            </a:r>
            <a:r>
              <a:rPr lang="ko-KR" altLang="en-US" dirty="0"/>
              <a:t>에 해당됨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1763815"/>
            <a:ext cx="72212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6-4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4284094"/>
            <a:ext cx="7774377" cy="20702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6935" y="5589240"/>
            <a:ext cx="28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((Button)sender).Text = “”;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이벤트 정보 객체 </a:t>
            </a:r>
            <a:r>
              <a:rPr lang="en-US" altLang="ko-KR" dirty="0"/>
              <a:t>: </a:t>
            </a:r>
            <a:r>
              <a:rPr lang="ko-KR" altLang="en-US" dirty="0"/>
              <a:t>이벤트와 관련된 추가 정보를 알려주는 객체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en-US" altLang="ko-KR" dirty="0" err="1"/>
              <a:t>FormClosed</a:t>
            </a:r>
            <a:r>
              <a:rPr lang="ko-KR" altLang="en-US" dirty="0"/>
              <a:t>와 같은 몇몇 이벤트에만 해당 객체 존재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583794"/>
            <a:ext cx="6975775" cy="50449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2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4" y="1178749"/>
            <a:ext cx="5404064" cy="18902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5F2B9-A07A-41D0-B855-172BF1E92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24" t="50000" r="64273" b="44750"/>
          <a:stretch/>
        </p:blipFill>
        <p:spPr>
          <a:xfrm>
            <a:off x="3092564" y="1808820"/>
            <a:ext cx="4756036" cy="7509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52EED6-7E85-4233-8A89-BDABD861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3106174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백 그라운드 요소의 이벤트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2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6"/>
            <a:ext cx="2453752" cy="51305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반환 </a:t>
            </a:r>
            <a:r>
              <a:rPr lang="ko-KR" altLang="en-US" dirty="0" err="1"/>
              <a:t>메서드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077200" cy="2771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폼의 백그라운드에서 작동하는 요소들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타이머 </a:t>
            </a:r>
            <a:r>
              <a:rPr lang="en-US" altLang="ko-KR" dirty="0"/>
              <a:t>: </a:t>
            </a:r>
            <a:r>
              <a:rPr lang="ko-KR" altLang="en-US" dirty="0"/>
              <a:t>특정 시간 간격마다 특정한 코드를 호출해주는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49"/>
            <a:ext cx="7430614" cy="4365485"/>
          </a:xfrm>
          <a:prstGeom prst="rect">
            <a:avLst/>
          </a:prstGeom>
        </p:spPr>
      </p:pic>
      <p:pic>
        <p:nvPicPr>
          <p:cNvPr id="11" name="그림 10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589240"/>
            <a:ext cx="2352675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버튼을 누르면 버튼의 </a:t>
            </a:r>
            <a:r>
              <a:rPr lang="en-US" altLang="ko-KR" dirty="0"/>
              <a:t>Enabled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바꿔서 타이머를 작동시키고</a:t>
            </a:r>
            <a:r>
              <a:rPr lang="en-US" altLang="ko-KR" dirty="0"/>
              <a:t>, </a:t>
            </a:r>
            <a:r>
              <a:rPr lang="ko-KR" altLang="en-US" dirty="0"/>
              <a:t>프로그램을 실행한 지 몇 초나 지났는지 확인하는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824155"/>
            <a:ext cx="2486025" cy="323850"/>
          </a:xfrm>
          <a:prstGeom prst="rect">
            <a:avLst/>
          </a:prstGeom>
        </p:spPr>
      </p:pic>
      <p:pic>
        <p:nvPicPr>
          <p:cNvPr id="10" name="그림 9" descr="image2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83795"/>
            <a:ext cx="2371725" cy="3190875"/>
          </a:xfrm>
          <a:prstGeom prst="rect">
            <a:avLst/>
          </a:prstGeom>
        </p:spPr>
      </p:pic>
      <p:pic>
        <p:nvPicPr>
          <p:cNvPr id="12" name="그림 11" descr="image24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6885" y="1583795"/>
            <a:ext cx="2371725" cy="3190875"/>
          </a:xfrm>
          <a:prstGeom prst="rect">
            <a:avLst/>
          </a:prstGeom>
        </p:spPr>
      </p:pic>
      <p:pic>
        <p:nvPicPr>
          <p:cNvPr id="13" name="그림 12" descr="6-4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595" y="5184195"/>
            <a:ext cx="6345705" cy="1480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8077200" cy="2733675"/>
          </a:xfrm>
          <a:prstGeom prst="rect">
            <a:avLst/>
          </a:prstGeom>
        </p:spPr>
      </p:pic>
      <p:pic>
        <p:nvPicPr>
          <p:cNvPr id="11" name="그림 10" descr="image2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29" y="2663914"/>
            <a:ext cx="3195355" cy="31953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F21C4-A575-4026-8B42-D4A0BCB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B4119-8E81-458A-B5FC-FF9F67021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맞추기 게임에 타이머를 추가하여</a:t>
            </a:r>
            <a:r>
              <a:rPr lang="en-US" altLang="ko-KR" dirty="0"/>
              <a:t>, </a:t>
            </a:r>
            <a:r>
              <a:rPr lang="ko-KR" altLang="en-US" dirty="0"/>
              <a:t>타이머 안에 숫자를 못 맞출 경우 </a:t>
            </a:r>
            <a:r>
              <a:rPr lang="en-US" altLang="ko-KR" dirty="0"/>
              <a:t>Label</a:t>
            </a:r>
            <a:r>
              <a:rPr lang="ko-KR" altLang="en-US" dirty="0"/>
              <a:t>로 </a:t>
            </a:r>
            <a:r>
              <a:rPr lang="en-US" altLang="ko-KR" dirty="0" err="1"/>
              <a:t>TimeOver</a:t>
            </a:r>
            <a:r>
              <a:rPr lang="ko-KR" altLang="en-US" dirty="0"/>
              <a:t>라고 나타나게 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타이머를 추가하여 보물 찾기 게임을 만드시오</a:t>
            </a:r>
            <a:r>
              <a:rPr lang="en-US" altLang="ko-KR" dirty="0"/>
              <a:t>.(</a:t>
            </a:r>
            <a:r>
              <a:rPr lang="ko-KR" altLang="en-US" dirty="0" err="1"/>
              <a:t>지뢰찾기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버튼을 눌러야지만 게임에 승리</a:t>
            </a:r>
            <a:endParaRPr lang="en-US" altLang="ko-KR" dirty="0"/>
          </a:p>
          <a:p>
            <a:r>
              <a:rPr lang="ko-KR" altLang="en-US" dirty="0"/>
              <a:t>다음과 같은 메서드를 만들어 </a:t>
            </a:r>
            <a:r>
              <a:rPr lang="ko-KR" altLang="en-US" dirty="0" err="1"/>
              <a:t>보시오</a:t>
            </a:r>
            <a:r>
              <a:rPr lang="en-US" altLang="ko-KR" dirty="0"/>
              <a:t>(</a:t>
            </a:r>
            <a:r>
              <a:rPr lang="ko-KR" altLang="en-US" dirty="0"/>
              <a:t>인스턴스 메서드</a:t>
            </a:r>
            <a:r>
              <a:rPr lang="en-US" altLang="ko-KR" dirty="0"/>
              <a:t>, </a:t>
            </a:r>
            <a:r>
              <a:rPr lang="ko-KR" altLang="en-US" dirty="0"/>
              <a:t>클래스 메서드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 Power(int input):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제곱해서 반환하는 메서드</a:t>
            </a:r>
            <a:endParaRPr lang="en-US" altLang="ko-KR" dirty="0"/>
          </a:p>
          <a:p>
            <a:pPr lvl="1"/>
            <a:r>
              <a:rPr lang="en-US" altLang="ko-KR" dirty="0"/>
              <a:t>int Power(int input, int count):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count</a:t>
            </a:r>
            <a:r>
              <a:rPr lang="ko-KR" altLang="en-US" dirty="0"/>
              <a:t>만큼 제곱해서 반환하는 메서드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SumAll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end): 0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메서드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SumAll</a:t>
            </a:r>
            <a:r>
              <a:rPr lang="en-US" altLang="ko-KR" dirty="0"/>
              <a:t>(int start, int end): start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메서드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6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클래스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3775"/>
            <a:ext cx="40767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58970"/>
            <a:ext cx="33623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45" y="3969060"/>
            <a:ext cx="2476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87135" y="5229200"/>
            <a:ext cx="86516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 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클래스 활용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808820"/>
            <a:ext cx="8187887" cy="46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45" y="4464115"/>
            <a:ext cx="2124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66517" y="5330165"/>
            <a:ext cx="1070767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6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999402"/>
            <a:ext cx="8963994" cy="566995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사용 방법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1870" y="6354997"/>
            <a:ext cx="1771650" cy="304800"/>
          </a:xfrm>
          <a:prstGeom prst="rect">
            <a:avLst/>
          </a:prstGeom>
        </p:spPr>
      </p:pic>
      <p:pic>
        <p:nvPicPr>
          <p:cNvPr id="12" name="그림 11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999402"/>
            <a:ext cx="7560840" cy="2538154"/>
          </a:xfrm>
          <a:prstGeom prst="rect">
            <a:avLst/>
          </a:prstGeom>
        </p:spPr>
      </p:pic>
      <p:pic>
        <p:nvPicPr>
          <p:cNvPr id="13" name="그림 12" descr="6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924727"/>
            <a:ext cx="7991475" cy="1600200"/>
          </a:xfrm>
          <a:prstGeom prst="rect">
            <a:avLst/>
          </a:prstGeom>
        </p:spPr>
      </p:pic>
      <p:pic>
        <p:nvPicPr>
          <p:cNvPr id="8" name="그림 7" descr="image2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1870" y="4959842"/>
            <a:ext cx="2790825" cy="1400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442" y="8994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3648</TotalTime>
  <Words>1075</Words>
  <Application>Microsoft Office PowerPoint</Application>
  <PresentationFormat>화면 슬라이드 쇼(4:3)</PresentationFormat>
  <Paragraphs>781</Paragraphs>
  <Slides>64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NOTE(1) </vt:lpstr>
      <vt:lpstr>NOTE(2) </vt:lpstr>
      <vt:lpstr>NOTE(3)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★Call by Value And Call by Reference(값 복사와 참조 복사) 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xenoint@hotmail.com</cp:lastModifiedBy>
  <cp:revision>385</cp:revision>
  <dcterms:created xsi:type="dcterms:W3CDTF">2012-07-23T02:34:37Z</dcterms:created>
  <dcterms:modified xsi:type="dcterms:W3CDTF">2023-10-31T07:34:49Z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