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9" r:id="rId3"/>
    <p:sldId id="258" r:id="rId4"/>
    <p:sldId id="307" r:id="rId5"/>
    <p:sldId id="300" r:id="rId6"/>
    <p:sldId id="308" r:id="rId7"/>
    <p:sldId id="301" r:id="rId8"/>
    <p:sldId id="310" r:id="rId9"/>
    <p:sldId id="302" r:id="rId10"/>
    <p:sldId id="309" r:id="rId11"/>
    <p:sldId id="303" r:id="rId12"/>
    <p:sldId id="311" r:id="rId13"/>
    <p:sldId id="312" r:id="rId14"/>
    <p:sldId id="313" r:id="rId15"/>
    <p:sldId id="314" r:id="rId16"/>
    <p:sldId id="315" r:id="rId17"/>
    <p:sldId id="316" r:id="rId18"/>
    <p:sldId id="304" r:id="rId19"/>
    <p:sldId id="305" r:id="rId20"/>
    <p:sldId id="317" r:id="rId21"/>
    <p:sldId id="318" r:id="rId22"/>
    <p:sldId id="319" r:id="rId23"/>
    <p:sldId id="306" r:id="rId24"/>
    <p:sldId id="320" r:id="rId25"/>
    <p:sldId id="322" r:id="rId26"/>
    <p:sldId id="321" r:id="rId27"/>
    <p:sldId id="32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7947F7"/>
    <a:srgbClr val="FFFFFF"/>
    <a:srgbClr val="FFA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4" autoAdjust="0"/>
    <p:restoredTop sz="94660"/>
  </p:normalViewPr>
  <p:slideViewPr>
    <p:cSldViewPr>
      <p:cViewPr>
        <p:scale>
          <a:sx n="66" d="100"/>
          <a:sy n="66" d="100"/>
        </p:scale>
        <p:origin x="1328" y="-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AD47C85-6052-4AC8-8DAE-B417F12824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29BC80-4E7A-4C79-9D6C-344451E146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4AE6D-9178-49FF-BDDC-39F971B4C583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138F91-B55A-41B1-9492-B06363A15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775FE-C985-420C-8BC8-5228037343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FE62-7EAD-4031-914C-54132389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33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5AF2-440E-403F-A94F-915C1D2050B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81241-CE4D-4E67-A8AB-FB1F0A883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1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DB5DE-AD6D-4FA1-9BD6-1FCA0D10370A}" type="datetimeFigureOut">
              <a:rPr lang="ko-KR" altLang="en-US" smtClean="0"/>
              <a:t>2021-09-29</a:t>
            </a:fld>
            <a:endParaRPr lang="ko-KR" altLang="en-US"/>
          </a:p>
        </p:txBody>
      </p:sp>
      <p:pic>
        <p:nvPicPr>
          <p:cNvPr id="11" name="그림 10" descr="경북산업직업전문학교-로고.png">
            <a:extLst>
              <a:ext uri="{FF2B5EF4-FFF2-40B4-BE49-F238E27FC236}">
                <a16:creationId xmlns:a16="http://schemas.microsoft.com/office/drawing/2014/main" id="{EAE7DA56-63A4-48B6-AF53-60AF0229DFD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rcRect t="37395" b="37395"/>
          <a:stretch>
            <a:fillRect/>
          </a:stretch>
        </p:blipFill>
        <p:spPr>
          <a:xfrm>
            <a:off x="6444208" y="44624"/>
            <a:ext cx="1934321" cy="279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s.pstatic.net/static/www/img/uit/2021/sp_dark_main_81631f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toptal.com/developers/css/sprite-generato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구현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190679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DF0879C-3F1A-4DF2-9C1F-52DFEE276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64" y="3212976"/>
            <a:ext cx="2887809" cy="16492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flex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flex</a:t>
            </a:r>
            <a:r>
              <a:rPr lang="ko-KR" altLang="en-US" sz="1800" dirty="0">
                <a:latin typeface="Consolas" panose="020B0609020204030204" pitchFamily="49" charset="0"/>
              </a:rPr>
              <a:t>는 수직 구성도 가능하므로 추후 추가 학습해볼 것</a:t>
            </a:r>
            <a:endParaRPr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C1C33-B9D4-4A97-9AAE-28B905FE9907}"/>
              </a:ext>
            </a:extLst>
          </p:cNvPr>
          <p:cNvSpPr txBox="1"/>
          <p:nvPr/>
        </p:nvSpPr>
        <p:spPr>
          <a:xfrm>
            <a:off x="3794591" y="26276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f</a:t>
            </a:r>
            <a:r>
              <a:rPr lang="en-US" altLang="ko-KR" sz="1800" dirty="0">
                <a:latin typeface="Consolas" panose="020B0609020204030204" pitchFamily="49" charset="0"/>
              </a:rPr>
              <a:t>lex </a:t>
            </a:r>
            <a:r>
              <a:rPr lang="ko-KR" altLang="en-US" sz="1800" dirty="0" err="1">
                <a:latin typeface="Consolas" panose="020B0609020204030204" pitchFamily="49" charset="0"/>
              </a:rPr>
              <a:t>적용후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0705FB-14C5-4B5D-956F-16F88AFB7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191" y="2996952"/>
            <a:ext cx="3745529" cy="25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9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grid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  <a:ea typeface="+mj-ea"/>
              </a:rPr>
              <a:t>Flex</a:t>
            </a:r>
            <a:r>
              <a:rPr lang="ko-KR" altLang="en-US" sz="1800" dirty="0">
                <a:latin typeface="Consolas" panose="020B0609020204030204" pitchFamily="49" charset="0"/>
                <a:ea typeface="+mj-ea"/>
              </a:rPr>
              <a:t>처럼 과거의 </a:t>
            </a:r>
            <a:r>
              <a:rPr lang="en-US" altLang="ko-KR" sz="1800" dirty="0">
                <a:latin typeface="Consolas" panose="020B0609020204030204" pitchFamily="49" charset="0"/>
                <a:ea typeface="+mj-ea"/>
              </a:rPr>
              <a:t>table, float</a:t>
            </a:r>
            <a:r>
              <a:rPr lang="ko-KR" altLang="en-US" sz="1800" dirty="0">
                <a:latin typeface="Consolas" panose="020B0609020204030204" pitchFamily="49" charset="0"/>
                <a:ea typeface="+mj-ea"/>
              </a:rPr>
              <a:t>등을 이용한 레이아웃 설정을     대체하기 위해 나온 </a:t>
            </a:r>
            <a:r>
              <a:rPr lang="en-US" altLang="ko-KR" sz="1800" dirty="0">
                <a:latin typeface="Consolas" panose="020B0609020204030204" pitchFamily="49" charset="0"/>
                <a:ea typeface="+mj-ea"/>
              </a:rPr>
              <a:t>display </a:t>
            </a:r>
            <a:r>
              <a:rPr lang="ko-KR" altLang="en-US" sz="1800" dirty="0">
                <a:latin typeface="Consolas" panose="020B0609020204030204" pitchFamily="49" charset="0"/>
                <a:ea typeface="+mj-ea"/>
              </a:rPr>
              <a:t>속성</a:t>
            </a:r>
            <a:endParaRPr lang="en-US" altLang="ko-KR" sz="1800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flex</a:t>
            </a:r>
            <a:r>
              <a:rPr lang="ko-KR" altLang="en-US" sz="1800" dirty="0">
                <a:latin typeface="+mj-ea"/>
                <a:ea typeface="+mj-ea"/>
              </a:rPr>
              <a:t>는 한 방향 레이아웃 시스템이고 </a:t>
            </a:r>
            <a:r>
              <a:rPr lang="en-US" altLang="ko-KR" sz="1800" dirty="0">
                <a:latin typeface="+mj-ea"/>
                <a:ea typeface="+mj-ea"/>
              </a:rPr>
              <a:t>grid</a:t>
            </a:r>
            <a:r>
              <a:rPr lang="ko-KR" altLang="en-US" sz="1800" dirty="0">
                <a:latin typeface="+mj-ea"/>
                <a:ea typeface="+mj-ea"/>
              </a:rPr>
              <a:t>는 가로</a:t>
            </a:r>
            <a:r>
              <a:rPr lang="en-US" altLang="ko-KR" sz="1800" dirty="0">
                <a:latin typeface="+mj-ea"/>
                <a:ea typeface="+mj-ea"/>
              </a:rPr>
              <a:t>-</a:t>
            </a:r>
            <a:r>
              <a:rPr lang="ko-KR" altLang="en-US" sz="1800" dirty="0">
                <a:latin typeface="+mj-ea"/>
                <a:ea typeface="+mj-ea"/>
              </a:rPr>
              <a:t>세로 레이아웃 시스템</a:t>
            </a:r>
            <a:endParaRPr lang="en-US" altLang="ko-KR" sz="1800" dirty="0">
              <a:latin typeface="+mj-ea"/>
              <a:ea typeface="+mj-ea"/>
            </a:endParaRPr>
          </a:p>
          <a:p>
            <a:pPr lvl="1"/>
            <a:r>
              <a:rPr lang="ko-KR" altLang="en-US" sz="1800" dirty="0">
                <a:latin typeface="+mj-ea"/>
                <a:ea typeface="+mj-ea"/>
              </a:rPr>
              <a:t>기초 개념</a:t>
            </a: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ko-KR" altLang="en-US" sz="1800" dirty="0">
                <a:latin typeface="+mj-ea"/>
                <a:ea typeface="+mj-ea"/>
              </a:rPr>
              <a:t>직접 적용하면서 확인하는 것이 더 빠르게 이해할 수 있음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  <a:p>
            <a:pPr lvl="2"/>
            <a:r>
              <a:rPr lang="en-US" altLang="ko-KR" sz="1600" dirty="0" err="1">
                <a:latin typeface="+mj-ea"/>
                <a:ea typeface="+mj-ea"/>
              </a:rPr>
              <a:t>fr</a:t>
            </a:r>
            <a:r>
              <a:rPr lang="en-US" altLang="ko-KR" sz="1600" dirty="0">
                <a:latin typeface="+mj-ea"/>
                <a:ea typeface="+mj-ea"/>
              </a:rPr>
              <a:t> : </a:t>
            </a:r>
            <a:r>
              <a:rPr lang="ko-KR" altLang="en-US" sz="1600" dirty="0">
                <a:latin typeface="+mj-ea"/>
                <a:ea typeface="+mj-ea"/>
              </a:rPr>
              <a:t>가로</a:t>
            </a:r>
            <a:r>
              <a:rPr lang="en-US" altLang="ko-KR" sz="1600" dirty="0">
                <a:latin typeface="+mj-ea"/>
                <a:ea typeface="+mj-ea"/>
              </a:rPr>
              <a:t>(=col) </a:t>
            </a:r>
            <a:r>
              <a:rPr lang="ko-KR" altLang="en-US" sz="1600" dirty="0">
                <a:latin typeface="+mj-ea"/>
                <a:ea typeface="+mj-ea"/>
              </a:rPr>
              <a:t>혹은 세로</a:t>
            </a:r>
            <a:r>
              <a:rPr lang="en-US" altLang="ko-KR" sz="1600" dirty="0">
                <a:latin typeface="+mj-ea"/>
                <a:ea typeface="+mj-ea"/>
              </a:rPr>
              <a:t>(=row)</a:t>
            </a:r>
            <a:r>
              <a:rPr lang="ko-KR" altLang="en-US" sz="1600" dirty="0">
                <a:latin typeface="+mj-ea"/>
                <a:ea typeface="+mj-ea"/>
              </a:rPr>
              <a:t>의 화면 비율을 의미</a:t>
            </a:r>
            <a:endParaRPr lang="en-US" altLang="ko-KR" sz="1600" dirty="0">
              <a:latin typeface="+mj-ea"/>
              <a:ea typeface="+mj-ea"/>
            </a:endParaRPr>
          </a:p>
          <a:p>
            <a:pPr lvl="2"/>
            <a:r>
              <a:rPr lang="en-US" altLang="ko-KR" sz="1600" dirty="0">
                <a:latin typeface="+mj-ea"/>
                <a:ea typeface="+mj-ea"/>
              </a:rPr>
              <a:t>cell : </a:t>
            </a:r>
            <a:r>
              <a:rPr lang="ko-KR" altLang="en-US" sz="1600" dirty="0">
                <a:latin typeface="+mj-ea"/>
                <a:ea typeface="+mj-ea"/>
              </a:rPr>
              <a:t>그리드 위에 배치는 각 칸들을 의미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 lvl="2"/>
            <a:r>
              <a:rPr lang="en-US" altLang="ko-KR" sz="1600" dirty="0">
                <a:latin typeface="+mj-ea"/>
                <a:ea typeface="+mj-ea"/>
              </a:rPr>
              <a:t>gap :  </a:t>
            </a:r>
            <a:r>
              <a:rPr lang="ko-KR" altLang="en-US" sz="1600" dirty="0">
                <a:latin typeface="+mj-ea"/>
                <a:ea typeface="+mj-ea"/>
              </a:rPr>
              <a:t>칸과 칸 사이의 여백</a:t>
            </a:r>
            <a:endParaRPr lang="en-US" altLang="ko-KR" sz="1600" dirty="0">
              <a:latin typeface="+mj-ea"/>
              <a:ea typeface="+mj-ea"/>
            </a:endParaRPr>
          </a:p>
          <a:p>
            <a:pPr lvl="2"/>
            <a:r>
              <a:rPr lang="en-US" altLang="ko-KR" sz="1600" dirty="0">
                <a:latin typeface="+mj-ea"/>
                <a:ea typeface="+mj-ea"/>
              </a:rPr>
              <a:t>start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>
                <a:latin typeface="+mj-ea"/>
                <a:ea typeface="+mj-ea"/>
              </a:rPr>
              <a:t>end : grid</a:t>
            </a:r>
            <a:r>
              <a:rPr lang="ko-KR" altLang="en-US" sz="1600" dirty="0">
                <a:latin typeface="+mj-ea"/>
                <a:ea typeface="+mj-ea"/>
              </a:rPr>
              <a:t>는 셀들에 대하여 번호를 붙임</a:t>
            </a:r>
            <a:endParaRPr lang="en-US" altLang="ko-KR" sz="1600" dirty="0">
              <a:latin typeface="+mj-ea"/>
              <a:ea typeface="+mj-ea"/>
            </a:endParaRPr>
          </a:p>
          <a:p>
            <a:pPr lvl="3"/>
            <a:r>
              <a:rPr lang="ko-KR" altLang="en-US" sz="1400" dirty="0">
                <a:latin typeface="+mj-ea"/>
                <a:ea typeface="+mj-ea"/>
              </a:rPr>
              <a:t>아래 예시는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행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열</a:t>
            </a:r>
            <a:endParaRPr lang="en-US" altLang="ko-KR" sz="1400" dirty="0">
              <a:latin typeface="+mj-ea"/>
              <a:ea typeface="+mj-ea"/>
            </a:endParaRPr>
          </a:p>
          <a:p>
            <a:pPr lvl="3"/>
            <a:r>
              <a:rPr lang="en-US" altLang="ko-KR" sz="1400" dirty="0">
                <a:latin typeface="+mj-ea"/>
                <a:ea typeface="+mj-ea"/>
              </a:rPr>
              <a:t>col</a:t>
            </a:r>
            <a:r>
              <a:rPr lang="ko-KR" altLang="en-US" sz="1400" dirty="0">
                <a:latin typeface="+mj-ea"/>
                <a:ea typeface="+mj-ea"/>
              </a:rPr>
              <a:t>부분은 </a:t>
            </a:r>
            <a:r>
              <a:rPr lang="en-US" altLang="ko-KR" sz="1400" dirty="0">
                <a:latin typeface="+mj-ea"/>
                <a:ea typeface="+mj-ea"/>
              </a:rPr>
              <a:t>start : 1, end : 3</a:t>
            </a:r>
          </a:p>
          <a:p>
            <a:pPr lvl="3"/>
            <a:r>
              <a:rPr lang="en-US" altLang="ko-KR" sz="1400" dirty="0">
                <a:latin typeface="+mj-ea"/>
                <a:ea typeface="+mj-ea"/>
              </a:rPr>
              <a:t>row</a:t>
            </a:r>
            <a:r>
              <a:rPr lang="ko-KR" altLang="en-US" sz="1400" dirty="0">
                <a:latin typeface="+mj-ea"/>
                <a:ea typeface="+mj-ea"/>
              </a:rPr>
              <a:t>부분은 </a:t>
            </a:r>
            <a:r>
              <a:rPr lang="en-US" altLang="ko-KR" sz="1400" dirty="0">
                <a:latin typeface="+mj-ea"/>
                <a:ea typeface="+mj-ea"/>
              </a:rPr>
              <a:t>start : 1, end : 2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97FB2A1-E0C8-41DD-BAEF-FABABCD2385D}"/>
              </a:ext>
            </a:extLst>
          </p:cNvPr>
          <p:cNvSpPr/>
          <p:nvPr/>
        </p:nvSpPr>
        <p:spPr>
          <a:xfrm>
            <a:off x="5724128" y="501317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10B7AF-D1DE-4583-9DE1-D6E33D1E79B4}"/>
              </a:ext>
            </a:extLst>
          </p:cNvPr>
          <p:cNvSpPr/>
          <p:nvPr/>
        </p:nvSpPr>
        <p:spPr>
          <a:xfrm>
            <a:off x="5724128" y="576346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FD1011F-4E55-4147-9669-CE5A1ECA3C65}"/>
              </a:ext>
            </a:extLst>
          </p:cNvPr>
          <p:cNvSpPr/>
          <p:nvPr/>
        </p:nvSpPr>
        <p:spPr>
          <a:xfrm>
            <a:off x="6516216" y="501256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A0C6ADB-86F0-4B7F-AB1C-CC27D416DC6A}"/>
              </a:ext>
            </a:extLst>
          </p:cNvPr>
          <p:cNvSpPr/>
          <p:nvPr/>
        </p:nvSpPr>
        <p:spPr>
          <a:xfrm>
            <a:off x="6516216" y="576285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7753F0-50CC-4417-A005-0AF4BFBD3F21}"/>
              </a:ext>
            </a:extLst>
          </p:cNvPr>
          <p:cNvSpPr/>
          <p:nvPr/>
        </p:nvSpPr>
        <p:spPr>
          <a:xfrm>
            <a:off x="7308304" y="501256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F2D5E92-C02C-440D-BF4E-141C18B0ABB1}"/>
              </a:ext>
            </a:extLst>
          </p:cNvPr>
          <p:cNvSpPr/>
          <p:nvPr/>
        </p:nvSpPr>
        <p:spPr>
          <a:xfrm>
            <a:off x="7308304" y="576285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3AFF69-B3BB-4048-85E2-E657AFA82464}"/>
              </a:ext>
            </a:extLst>
          </p:cNvPr>
          <p:cNvCxnSpPr/>
          <p:nvPr/>
        </p:nvCxnSpPr>
        <p:spPr>
          <a:xfrm>
            <a:off x="5652120" y="4868547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276FE70-A2BA-40D4-87B1-BB79D98F7A14}"/>
              </a:ext>
            </a:extLst>
          </p:cNvPr>
          <p:cNvCxnSpPr/>
          <p:nvPr/>
        </p:nvCxnSpPr>
        <p:spPr>
          <a:xfrm>
            <a:off x="6481192" y="4868547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6CCCC7-A265-4C75-B915-DF32D688A768}"/>
              </a:ext>
            </a:extLst>
          </p:cNvPr>
          <p:cNvCxnSpPr/>
          <p:nvPr/>
        </p:nvCxnSpPr>
        <p:spPr>
          <a:xfrm>
            <a:off x="7271320" y="4826749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B74113-392E-4F5D-AE13-B2832B414731}"/>
              </a:ext>
            </a:extLst>
          </p:cNvPr>
          <p:cNvCxnSpPr/>
          <p:nvPr/>
        </p:nvCxnSpPr>
        <p:spPr>
          <a:xfrm>
            <a:off x="8100392" y="4826749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C8CCDA-A514-400B-82DB-8E66DDAE05EF}"/>
              </a:ext>
            </a:extLst>
          </p:cNvPr>
          <p:cNvCxnSpPr>
            <a:cxnSpLocks/>
          </p:cNvCxnSpPr>
          <p:nvPr/>
        </p:nvCxnSpPr>
        <p:spPr>
          <a:xfrm>
            <a:off x="5337800" y="4965955"/>
            <a:ext cx="290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E5B9FD-CB42-4AD1-A56F-FA12134BB256}"/>
              </a:ext>
            </a:extLst>
          </p:cNvPr>
          <p:cNvCxnSpPr>
            <a:cxnSpLocks/>
          </p:cNvCxnSpPr>
          <p:nvPr/>
        </p:nvCxnSpPr>
        <p:spPr>
          <a:xfrm>
            <a:off x="5436096" y="5747883"/>
            <a:ext cx="290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923D445-BB12-44F2-BCD8-C9F9AD2102C1}"/>
              </a:ext>
            </a:extLst>
          </p:cNvPr>
          <p:cNvCxnSpPr>
            <a:cxnSpLocks/>
          </p:cNvCxnSpPr>
          <p:nvPr/>
        </p:nvCxnSpPr>
        <p:spPr>
          <a:xfrm>
            <a:off x="5433040" y="6512877"/>
            <a:ext cx="290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310C43-0540-4C7E-A75D-7E52EEC8BA52}"/>
              </a:ext>
            </a:extLst>
          </p:cNvPr>
          <p:cNvSpPr txBox="1"/>
          <p:nvPr/>
        </p:nvSpPr>
        <p:spPr>
          <a:xfrm>
            <a:off x="5506493" y="45180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0B3A23-662D-4333-A434-7F4F3EEDB6B0}"/>
              </a:ext>
            </a:extLst>
          </p:cNvPr>
          <p:cNvSpPr txBox="1"/>
          <p:nvPr/>
        </p:nvSpPr>
        <p:spPr>
          <a:xfrm>
            <a:off x="6360593" y="45270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6A8794-3733-420F-A4C4-B91A90323409}"/>
              </a:ext>
            </a:extLst>
          </p:cNvPr>
          <p:cNvSpPr txBox="1"/>
          <p:nvPr/>
        </p:nvSpPr>
        <p:spPr>
          <a:xfrm>
            <a:off x="7134825" y="4513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057151-C3E2-4458-A150-6E9FA9ADE001}"/>
              </a:ext>
            </a:extLst>
          </p:cNvPr>
          <p:cNvSpPr txBox="1"/>
          <p:nvPr/>
        </p:nvSpPr>
        <p:spPr>
          <a:xfrm>
            <a:off x="7960225" y="45270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F2DC7C-6D3A-4B4B-AFFC-9B39D7388381}"/>
              </a:ext>
            </a:extLst>
          </p:cNvPr>
          <p:cNvSpPr txBox="1"/>
          <p:nvPr/>
        </p:nvSpPr>
        <p:spPr>
          <a:xfrm>
            <a:off x="5122913" y="47499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974BD8-FACB-4D91-8665-533EBDE40A88}"/>
              </a:ext>
            </a:extLst>
          </p:cNvPr>
          <p:cNvSpPr txBox="1"/>
          <p:nvPr/>
        </p:nvSpPr>
        <p:spPr>
          <a:xfrm>
            <a:off x="5144616" y="55354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67361B-E620-41E1-9AA8-583A262FEBDE}"/>
              </a:ext>
            </a:extLst>
          </p:cNvPr>
          <p:cNvSpPr txBox="1"/>
          <p:nvPr/>
        </p:nvSpPr>
        <p:spPr>
          <a:xfrm>
            <a:off x="5186960" y="62982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39AF4A-FC6B-4C8B-8F04-3E7E50924848}"/>
              </a:ext>
            </a:extLst>
          </p:cNvPr>
          <p:cNvSpPr/>
          <p:nvPr/>
        </p:nvSpPr>
        <p:spPr>
          <a:xfrm>
            <a:off x="5724128" y="4979031"/>
            <a:ext cx="1547191" cy="7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9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D6F99D11-35C2-4EE8-A3DA-3E5AB3935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52" y="2348880"/>
            <a:ext cx="3816424" cy="30166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grid</a:t>
            </a: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여백 및 칸 별 크기 지정하여 레이아웃 적용</a:t>
            </a:r>
            <a:endParaRPr lang="en-US" altLang="ko-KR" sz="1800" dirty="0">
              <a:latin typeface="Consolas" panose="020B0609020204030204" pitchFamily="49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F053DC8-AF06-4647-AC7F-FC0D34C2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054" y="5157192"/>
            <a:ext cx="2940764" cy="149390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CBFDF25-B6A3-411F-B2C4-6E42C091E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565" y="2761681"/>
            <a:ext cx="2333951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19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grid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start</a:t>
            </a:r>
            <a:r>
              <a:rPr lang="ko-KR" altLang="en-US" sz="1800" dirty="0">
                <a:latin typeface="Consolas" panose="020B0609020204030204" pitchFamily="49" charset="0"/>
              </a:rPr>
              <a:t>와 </a:t>
            </a:r>
            <a:r>
              <a:rPr lang="en-US" altLang="ko-KR" sz="1800" dirty="0">
                <a:latin typeface="Consolas" panose="020B0609020204030204" pitchFamily="49" charset="0"/>
              </a:rPr>
              <a:t>end</a:t>
            </a:r>
            <a:r>
              <a:rPr lang="ko-KR" altLang="en-US" sz="1800" dirty="0">
                <a:latin typeface="Consolas" panose="020B0609020204030204" pitchFamily="49" charset="0"/>
              </a:rPr>
              <a:t>를 이용한 셀 병합</a:t>
            </a:r>
            <a:endParaRPr lang="en-US" altLang="ko-KR" sz="18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73D804-9D41-4108-A7DC-49722939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40" y="2420275"/>
            <a:ext cx="2799996" cy="24482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98B800-8F93-485C-8F4E-0E5317C17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54" y="2756138"/>
            <a:ext cx="2584965" cy="17281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C7800E-6AA0-434B-842A-97347C6C2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90" y="4940788"/>
            <a:ext cx="3414700" cy="1734624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0565698-C888-47FE-8D53-268F8DD52D2A}"/>
              </a:ext>
            </a:extLst>
          </p:cNvPr>
          <p:cNvSpPr/>
          <p:nvPr/>
        </p:nvSpPr>
        <p:spPr>
          <a:xfrm>
            <a:off x="5724128" y="501317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3C48DF9-67C4-4C63-9643-C8B52B8A09CB}"/>
              </a:ext>
            </a:extLst>
          </p:cNvPr>
          <p:cNvSpPr/>
          <p:nvPr/>
        </p:nvSpPr>
        <p:spPr>
          <a:xfrm>
            <a:off x="5724128" y="576346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047672D-D723-497B-A46E-A9340331F0F8}"/>
              </a:ext>
            </a:extLst>
          </p:cNvPr>
          <p:cNvSpPr/>
          <p:nvPr/>
        </p:nvSpPr>
        <p:spPr>
          <a:xfrm>
            <a:off x="6516216" y="501256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B3C9672-3A9A-47BE-B4C3-515080E3A247}"/>
              </a:ext>
            </a:extLst>
          </p:cNvPr>
          <p:cNvSpPr/>
          <p:nvPr/>
        </p:nvSpPr>
        <p:spPr>
          <a:xfrm>
            <a:off x="6516216" y="576285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DEEC9EA-487D-43F8-8DAB-19F9FF5D68E7}"/>
              </a:ext>
            </a:extLst>
          </p:cNvPr>
          <p:cNvSpPr/>
          <p:nvPr/>
        </p:nvSpPr>
        <p:spPr>
          <a:xfrm>
            <a:off x="7308304" y="501256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BD0EF71-1A58-48AD-92E6-01A7DC084120}"/>
              </a:ext>
            </a:extLst>
          </p:cNvPr>
          <p:cNvSpPr/>
          <p:nvPr/>
        </p:nvSpPr>
        <p:spPr>
          <a:xfrm>
            <a:off x="7308304" y="576285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F7A02F-9A9A-44C3-906C-8BED7307FB89}"/>
              </a:ext>
            </a:extLst>
          </p:cNvPr>
          <p:cNvCxnSpPr/>
          <p:nvPr/>
        </p:nvCxnSpPr>
        <p:spPr>
          <a:xfrm>
            <a:off x="5652120" y="4868547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D91478-E90D-4793-A85B-A6BF11D1096E}"/>
              </a:ext>
            </a:extLst>
          </p:cNvPr>
          <p:cNvCxnSpPr/>
          <p:nvPr/>
        </p:nvCxnSpPr>
        <p:spPr>
          <a:xfrm>
            <a:off x="6481192" y="4868547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59F24A9-E317-4F8B-B226-F650A04D1451}"/>
              </a:ext>
            </a:extLst>
          </p:cNvPr>
          <p:cNvCxnSpPr/>
          <p:nvPr/>
        </p:nvCxnSpPr>
        <p:spPr>
          <a:xfrm>
            <a:off x="7271320" y="4826749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1A2796A-F17A-4F71-A57A-DCFCBE602ADB}"/>
              </a:ext>
            </a:extLst>
          </p:cNvPr>
          <p:cNvCxnSpPr/>
          <p:nvPr/>
        </p:nvCxnSpPr>
        <p:spPr>
          <a:xfrm>
            <a:off x="8100392" y="4826749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8FC4F06-8D4C-422B-8370-72056C253DFF}"/>
              </a:ext>
            </a:extLst>
          </p:cNvPr>
          <p:cNvCxnSpPr>
            <a:cxnSpLocks/>
          </p:cNvCxnSpPr>
          <p:nvPr/>
        </p:nvCxnSpPr>
        <p:spPr>
          <a:xfrm>
            <a:off x="5337800" y="4965955"/>
            <a:ext cx="290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1B13133-FA1C-4330-952E-A45615971B4B}"/>
              </a:ext>
            </a:extLst>
          </p:cNvPr>
          <p:cNvCxnSpPr>
            <a:cxnSpLocks/>
          </p:cNvCxnSpPr>
          <p:nvPr/>
        </p:nvCxnSpPr>
        <p:spPr>
          <a:xfrm>
            <a:off x="5436096" y="5747883"/>
            <a:ext cx="290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42CECE-3C04-435F-9838-0848D64B5F78}"/>
              </a:ext>
            </a:extLst>
          </p:cNvPr>
          <p:cNvCxnSpPr>
            <a:cxnSpLocks/>
          </p:cNvCxnSpPr>
          <p:nvPr/>
        </p:nvCxnSpPr>
        <p:spPr>
          <a:xfrm>
            <a:off x="5433040" y="6512877"/>
            <a:ext cx="290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E730E0-CF44-43EF-805C-18707CDF97BD}"/>
              </a:ext>
            </a:extLst>
          </p:cNvPr>
          <p:cNvSpPr txBox="1"/>
          <p:nvPr/>
        </p:nvSpPr>
        <p:spPr>
          <a:xfrm>
            <a:off x="5506493" y="45180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23408E-C403-47F1-A149-ED7629BB838D}"/>
              </a:ext>
            </a:extLst>
          </p:cNvPr>
          <p:cNvSpPr txBox="1"/>
          <p:nvPr/>
        </p:nvSpPr>
        <p:spPr>
          <a:xfrm>
            <a:off x="6360593" y="45270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3C80B2-D4D3-4579-9B2C-E481D4857273}"/>
              </a:ext>
            </a:extLst>
          </p:cNvPr>
          <p:cNvSpPr txBox="1"/>
          <p:nvPr/>
        </p:nvSpPr>
        <p:spPr>
          <a:xfrm>
            <a:off x="7134825" y="4513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1EC080-994A-4A72-8885-64F83F599826}"/>
              </a:ext>
            </a:extLst>
          </p:cNvPr>
          <p:cNvSpPr txBox="1"/>
          <p:nvPr/>
        </p:nvSpPr>
        <p:spPr>
          <a:xfrm>
            <a:off x="7960225" y="45270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301B19-22EB-4FCE-A757-657C6634D9DD}"/>
              </a:ext>
            </a:extLst>
          </p:cNvPr>
          <p:cNvSpPr txBox="1"/>
          <p:nvPr/>
        </p:nvSpPr>
        <p:spPr>
          <a:xfrm>
            <a:off x="5122913" y="47499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B978BE-66A3-4F50-B259-512867893618}"/>
              </a:ext>
            </a:extLst>
          </p:cNvPr>
          <p:cNvSpPr txBox="1"/>
          <p:nvPr/>
        </p:nvSpPr>
        <p:spPr>
          <a:xfrm>
            <a:off x="5144616" y="55354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42069B-14FA-4DE7-B653-5CD98157CD9B}"/>
              </a:ext>
            </a:extLst>
          </p:cNvPr>
          <p:cNvSpPr txBox="1"/>
          <p:nvPr/>
        </p:nvSpPr>
        <p:spPr>
          <a:xfrm>
            <a:off x="5186960" y="62982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41F780-4CAF-4100-88C2-B411B9DB4522}"/>
              </a:ext>
            </a:extLst>
          </p:cNvPr>
          <p:cNvSpPr/>
          <p:nvPr/>
        </p:nvSpPr>
        <p:spPr>
          <a:xfrm>
            <a:off x="5724128" y="4979031"/>
            <a:ext cx="1547191" cy="759861"/>
          </a:xfrm>
          <a:prstGeom prst="rect">
            <a:avLst/>
          </a:prstGeom>
          <a:noFill/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4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grid</a:t>
            </a: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주의 사항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2"/>
            <a:r>
              <a:rPr lang="ko-KR" altLang="en-US" sz="1600" dirty="0">
                <a:latin typeface="Consolas" panose="020B0609020204030204" pitchFamily="49" charset="0"/>
              </a:rPr>
              <a:t>지정해 놓은 비율이랑 셀의 개수가 맞지 않으면 레이아웃이 깨짐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E96644-00E9-48B4-94FC-D99BAF66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666" y="2780928"/>
            <a:ext cx="5117382" cy="2880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DB0D7E-C182-46CB-A39E-31A2FAC87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82" y="2780928"/>
            <a:ext cx="2783160" cy="180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4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grid</a:t>
            </a:r>
          </a:p>
          <a:p>
            <a:pPr lvl="1"/>
            <a:r>
              <a:rPr lang="ko-KR" altLang="en-US" sz="1600" dirty="0">
                <a:latin typeface="Consolas" panose="020B0609020204030204" pitchFamily="49" charset="0"/>
              </a:rPr>
              <a:t>동적 </a:t>
            </a:r>
            <a:r>
              <a:rPr lang="en-US" altLang="ko-KR" sz="1600" dirty="0">
                <a:latin typeface="Consolas" panose="020B0609020204030204" pitchFamily="49" charset="0"/>
              </a:rPr>
              <a:t>grid</a:t>
            </a:r>
          </a:p>
          <a:p>
            <a:pPr lvl="2"/>
            <a:r>
              <a:rPr lang="ko-KR" altLang="en-US" sz="1400" dirty="0">
                <a:latin typeface="Consolas" panose="020B0609020204030204" pitchFamily="49" charset="0"/>
              </a:rPr>
              <a:t>고정된 </a:t>
            </a:r>
            <a:r>
              <a:rPr lang="en-US" altLang="ko-KR" sz="1400" dirty="0">
                <a:latin typeface="Consolas" panose="020B0609020204030204" pitchFamily="49" charset="0"/>
              </a:rPr>
              <a:t>px</a:t>
            </a:r>
            <a:r>
              <a:rPr lang="ko-KR" altLang="en-US" sz="1400" dirty="0">
                <a:latin typeface="Consolas" panose="020B0609020204030204" pitchFamily="49" charset="0"/>
              </a:rPr>
              <a:t>값 대신 비율을 지정하여 화면 크기에 따라 비율이 조정되게 함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41FE47-3148-4CBA-8B5F-DBFA5747D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018483"/>
            <a:ext cx="6660232" cy="25957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0BD2E3-6A2F-41F2-99E6-73E144B48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51481"/>
            <a:ext cx="400105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81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grid</a:t>
            </a:r>
          </a:p>
          <a:p>
            <a:pPr lvl="1"/>
            <a:r>
              <a:rPr lang="ko-KR" altLang="en-US" sz="1600" dirty="0">
                <a:latin typeface="Consolas" panose="020B0609020204030204" pitchFamily="49" charset="0"/>
              </a:rPr>
              <a:t>동적 </a:t>
            </a:r>
            <a:r>
              <a:rPr lang="en-US" altLang="ko-KR" sz="1600" dirty="0">
                <a:latin typeface="Consolas" panose="020B0609020204030204" pitchFamily="49" charset="0"/>
              </a:rPr>
              <a:t>grid</a:t>
            </a:r>
            <a:r>
              <a:rPr lang="ko-KR" altLang="en-US" sz="1600" dirty="0">
                <a:latin typeface="Consolas" panose="020B0609020204030204" pitchFamily="49" charset="0"/>
              </a:rPr>
              <a:t>와 고정 </a:t>
            </a:r>
            <a:r>
              <a:rPr lang="en-US" altLang="ko-KR" sz="1600" dirty="0">
                <a:latin typeface="Consolas" panose="020B0609020204030204" pitchFamily="49" charset="0"/>
              </a:rPr>
              <a:t>grid</a:t>
            </a:r>
            <a:r>
              <a:rPr lang="ko-KR" altLang="en-US" sz="1600" dirty="0">
                <a:latin typeface="Consolas" panose="020B0609020204030204" pitchFamily="49" charset="0"/>
              </a:rPr>
              <a:t>의 혼용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2"/>
            <a:r>
              <a:rPr lang="ko-KR" altLang="en-US" sz="1400" dirty="0">
                <a:latin typeface="Consolas" panose="020B0609020204030204" pitchFamily="49" charset="0"/>
              </a:rPr>
              <a:t>고정된 </a:t>
            </a:r>
            <a:r>
              <a:rPr lang="en-US" altLang="ko-KR" sz="1400" dirty="0">
                <a:latin typeface="Consolas" panose="020B0609020204030204" pitchFamily="49" charset="0"/>
              </a:rPr>
              <a:t>px</a:t>
            </a:r>
            <a:r>
              <a:rPr lang="ko-KR" altLang="en-US" sz="1400" dirty="0">
                <a:latin typeface="Consolas" panose="020B0609020204030204" pitchFamily="49" charset="0"/>
              </a:rPr>
              <a:t>값 대신 비율을 지정하여 화면 크기에 따라 비율이 조정되게 함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404D52-0C27-4390-9411-2A8A28FAE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6" y="2825688"/>
            <a:ext cx="4934639" cy="1543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D33476-0A6A-45ED-8833-9CC68B6FF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46" y="4577622"/>
            <a:ext cx="8063108" cy="12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40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1B332F6-B54C-434D-AC00-29A4C0D3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2" y="2516306"/>
            <a:ext cx="3700760" cy="17900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grid</a:t>
            </a:r>
          </a:p>
          <a:p>
            <a:pPr lvl="1"/>
            <a:r>
              <a:rPr lang="ko-KR" altLang="en-US" sz="1400" dirty="0">
                <a:latin typeface="Consolas" panose="020B0609020204030204" pitchFamily="49" charset="0"/>
              </a:rPr>
              <a:t>문자열을 통한 레이아웃 배치 가능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400" dirty="0">
                <a:latin typeface="Consolas" panose="020B0609020204030204" pitchFamily="49" charset="0"/>
              </a:rPr>
              <a:t>각 </a:t>
            </a:r>
            <a:r>
              <a:rPr lang="ko-KR" altLang="en-US" sz="1400" dirty="0" err="1">
                <a:latin typeface="Consolas" panose="020B0609020204030204" pitchFamily="49" charset="0"/>
              </a:rPr>
              <a:t>셀별</a:t>
            </a:r>
            <a:r>
              <a:rPr lang="ko-KR" altLang="en-US" sz="1400" dirty="0">
                <a:latin typeface="Consolas" panose="020B0609020204030204" pitchFamily="49" charset="0"/>
              </a:rPr>
              <a:t> 명칭을 지정하여 해당 명칭으로 화면 배치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E9FF13-FF2E-413D-82E2-25EBB4D1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661" y="2571587"/>
            <a:ext cx="3826768" cy="17148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8CB555C-822D-43E1-8A51-C2E05D6324B5}"/>
              </a:ext>
            </a:extLst>
          </p:cNvPr>
          <p:cNvSpPr/>
          <p:nvPr/>
        </p:nvSpPr>
        <p:spPr>
          <a:xfrm>
            <a:off x="111779" y="3279858"/>
            <a:ext cx="2660021" cy="1026490"/>
          </a:xfrm>
          <a:prstGeom prst="rect">
            <a:avLst/>
          </a:prstGeom>
          <a:noFill/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E2FB788-EA5A-433D-97E7-03CC81BE4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136" y="4440390"/>
            <a:ext cx="5724128" cy="18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8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meta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meta</a:t>
            </a:r>
            <a:r>
              <a:rPr lang="ko-KR" altLang="en-US" sz="2000" dirty="0">
                <a:latin typeface="+mj-ea"/>
                <a:ea typeface="+mj-ea"/>
              </a:rPr>
              <a:t>태그는 웹 브라우저에 각종 정보를 제공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en-US" altLang="ko-KR" sz="1800" dirty="0" err="1">
                <a:latin typeface="+mj-ea"/>
                <a:ea typeface="+mj-ea"/>
              </a:rPr>
              <a:t>vscode</a:t>
            </a:r>
            <a:r>
              <a:rPr lang="ko-KR" altLang="en-US" sz="1800" dirty="0">
                <a:latin typeface="+mj-ea"/>
                <a:ea typeface="+mj-ea"/>
              </a:rPr>
              <a:t>에서</a:t>
            </a:r>
            <a:r>
              <a:rPr lang="en-US" altLang="ko-KR" sz="1800" dirty="0">
                <a:latin typeface="+mj-ea"/>
                <a:ea typeface="+mj-ea"/>
              </a:rPr>
              <a:t> ! </a:t>
            </a:r>
            <a:r>
              <a:rPr lang="ko-KR" altLang="en-US" sz="1800" dirty="0">
                <a:latin typeface="+mj-ea"/>
                <a:ea typeface="+mj-ea"/>
              </a:rPr>
              <a:t>입력하면 </a:t>
            </a:r>
            <a:r>
              <a:rPr lang="en-US" altLang="ko-KR" sz="1800" dirty="0">
                <a:latin typeface="+mj-ea"/>
                <a:ea typeface="+mj-ea"/>
              </a:rPr>
              <a:t>meta</a:t>
            </a:r>
            <a:r>
              <a:rPr lang="ko-KR" altLang="en-US" sz="1800" dirty="0">
                <a:latin typeface="+mj-ea"/>
                <a:ea typeface="+mj-ea"/>
              </a:rPr>
              <a:t>태그들도 같이 입력됨</a:t>
            </a:r>
            <a:endParaRPr lang="en-US" altLang="ko-KR" sz="1800" dirty="0">
              <a:latin typeface="+mj-ea"/>
              <a:ea typeface="+mj-ea"/>
            </a:endParaRPr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 </a:t>
            </a:r>
          </a:p>
          <a:p>
            <a:pPr lvl="2"/>
            <a:endParaRPr lang="en-US" altLang="ko-KR" sz="1600" dirty="0">
              <a:latin typeface="+mj-ea"/>
              <a:ea typeface="+mj-ea"/>
            </a:endParaRPr>
          </a:p>
          <a:p>
            <a:pPr lvl="2"/>
            <a:r>
              <a:rPr lang="ko-KR" altLang="en-US" sz="1600" dirty="0">
                <a:latin typeface="+mj-ea"/>
                <a:ea typeface="+mj-ea"/>
              </a:rPr>
              <a:t>인코딩을 </a:t>
            </a:r>
            <a:r>
              <a:rPr lang="en-US" altLang="ko-KR" sz="1600" dirty="0">
                <a:latin typeface="+mj-ea"/>
                <a:ea typeface="+mj-ea"/>
              </a:rPr>
              <a:t>UTF-8</a:t>
            </a:r>
            <a:r>
              <a:rPr lang="ko-KR" altLang="en-US" sz="1600" dirty="0">
                <a:latin typeface="+mj-ea"/>
                <a:ea typeface="+mj-ea"/>
              </a:rPr>
              <a:t>로 설정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익스플로러 구버전에서 한글 깨짐 방지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pPr lvl="2"/>
            <a:endParaRPr lang="en-US" altLang="ko-KR" sz="1600" dirty="0">
              <a:latin typeface="+mj-ea"/>
              <a:ea typeface="+mj-ea"/>
            </a:endParaRPr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 </a:t>
            </a:r>
          </a:p>
          <a:p>
            <a:pPr lvl="2"/>
            <a:endParaRPr lang="en-US" altLang="ko-KR" sz="1600" dirty="0">
              <a:latin typeface="+mj-ea"/>
              <a:ea typeface="+mj-ea"/>
            </a:endParaRPr>
          </a:p>
          <a:p>
            <a:pPr lvl="2"/>
            <a:r>
              <a:rPr lang="en-US" altLang="ko-KR" sz="1600" dirty="0">
                <a:latin typeface="+mj-ea"/>
                <a:ea typeface="+mj-ea"/>
              </a:rPr>
              <a:t>viewport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화면 설정과 관련된 정보 제공</a:t>
            </a:r>
            <a:endParaRPr lang="en-US" altLang="ko-KR" sz="1600" dirty="0">
              <a:latin typeface="+mj-ea"/>
              <a:ea typeface="+mj-ea"/>
            </a:endParaRPr>
          </a:p>
          <a:p>
            <a:pPr lvl="2"/>
            <a:r>
              <a:rPr lang="ko-KR" altLang="en-US" sz="1600" dirty="0">
                <a:latin typeface="+mj-ea"/>
                <a:ea typeface="+mj-ea"/>
              </a:rPr>
              <a:t>너비는 </a:t>
            </a:r>
            <a:r>
              <a:rPr lang="en-US" altLang="ko-KR" sz="1600" dirty="0">
                <a:latin typeface="+mj-ea"/>
                <a:ea typeface="+mj-ea"/>
              </a:rPr>
              <a:t>device</a:t>
            </a:r>
            <a:r>
              <a:rPr lang="ko-KR" altLang="en-US" sz="1600" dirty="0">
                <a:latin typeface="+mj-ea"/>
                <a:ea typeface="+mj-ea"/>
              </a:rPr>
              <a:t>와 동일하게 사용하며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초기 확대 비율은 </a:t>
            </a:r>
            <a:r>
              <a:rPr lang="en-US" altLang="ko-KR" sz="1600" dirty="0">
                <a:latin typeface="+mj-ea"/>
                <a:ea typeface="+mj-ea"/>
              </a:rPr>
              <a:t>100%</a:t>
            </a:r>
            <a:r>
              <a:rPr lang="ko-KR" altLang="en-US" sz="1600" dirty="0">
                <a:latin typeface="+mj-ea"/>
                <a:ea typeface="+mj-ea"/>
              </a:rPr>
              <a:t>를 의미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EFC892-B56A-4F3B-AF58-AAE917D2A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48880"/>
            <a:ext cx="2686425" cy="4477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CAAEFE-2D5F-4CF6-8D52-B4A50CAA1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89" y="3363817"/>
            <a:ext cx="7128792" cy="6975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F7A030-3020-4CA4-9680-AA7D69E54421}"/>
              </a:ext>
            </a:extLst>
          </p:cNvPr>
          <p:cNvSpPr txBox="1"/>
          <p:nvPr/>
        </p:nvSpPr>
        <p:spPr>
          <a:xfrm>
            <a:off x="244836" y="5455692"/>
            <a:ext cx="51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※ step.or.kr</a:t>
            </a:r>
            <a:r>
              <a:rPr lang="ko-KR" altLang="en-US" dirty="0">
                <a:latin typeface="+mj-ea"/>
                <a:ea typeface="+mj-ea"/>
              </a:rPr>
              <a:t>에 사용되고 있는 </a:t>
            </a:r>
            <a:r>
              <a:rPr lang="ko-KR" altLang="en-US" dirty="0" err="1">
                <a:latin typeface="+mj-ea"/>
                <a:ea typeface="+mj-ea"/>
              </a:rPr>
              <a:t>뷰포트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meta </a:t>
            </a:r>
            <a:r>
              <a:rPr lang="ko-KR" altLang="en-US" dirty="0">
                <a:latin typeface="+mj-ea"/>
                <a:ea typeface="+mj-ea"/>
              </a:rPr>
              <a:t>태그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20C858A-A93F-4421-8496-68E381FBD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85" y="4982605"/>
            <a:ext cx="8075240" cy="42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7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sprite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웹 페이지 작성시 이미지의 개수가 많아지면 서버에 과부하 발생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하나의 큰 이미지를 업로드 후 해당 이미지에서 원하는 부분만을</a:t>
            </a:r>
            <a:endParaRPr lang="en-US" altLang="ko-KR" sz="2000" dirty="0">
              <a:latin typeface="+mj-ea"/>
              <a:ea typeface="+mj-ea"/>
            </a:endParaRPr>
          </a:p>
          <a:p>
            <a:pPr marL="114300" indent="0">
              <a:buNone/>
            </a:pPr>
            <a:r>
              <a:rPr lang="ko-KR" altLang="en-US" sz="2000" dirty="0">
                <a:latin typeface="+mj-ea"/>
                <a:ea typeface="+mj-ea"/>
              </a:rPr>
              <a:t>추출하여 </a:t>
            </a:r>
            <a:r>
              <a:rPr lang="en-US" altLang="ko-KR" sz="2000" dirty="0" err="1">
                <a:latin typeface="+mj-ea"/>
                <a:ea typeface="+mj-ea"/>
              </a:rPr>
              <a:t>i</a:t>
            </a:r>
            <a:r>
              <a:rPr lang="ko-KR" altLang="en-US" sz="2000" dirty="0">
                <a:latin typeface="+mj-ea"/>
                <a:ea typeface="+mj-ea"/>
              </a:rPr>
              <a:t>태그에 적용하여 아이콘 이미지 사용</a:t>
            </a:r>
            <a:endParaRPr lang="en-US" altLang="ko-KR" sz="2000" dirty="0">
              <a:latin typeface="+mj-ea"/>
              <a:ea typeface="+mj-ea"/>
            </a:endParaRPr>
          </a:p>
          <a:p>
            <a:pPr marL="114300" indent="0">
              <a:buNone/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ko-KR" altLang="en-US" sz="2000" dirty="0">
                <a:latin typeface="+mj-ea"/>
                <a:ea typeface="+mj-ea"/>
              </a:rPr>
              <a:t>예시</a:t>
            </a:r>
            <a:r>
              <a:rPr lang="en-US" altLang="ko-KR" sz="2000" dirty="0">
                <a:latin typeface="+mj-ea"/>
                <a:ea typeface="+mj-ea"/>
              </a:rPr>
              <a:t>) </a:t>
            </a:r>
            <a:r>
              <a:rPr lang="ko-KR" altLang="en-US" sz="2000" dirty="0">
                <a:latin typeface="+mj-ea"/>
                <a:ea typeface="+mj-ea"/>
              </a:rPr>
              <a:t>네이버</a:t>
            </a:r>
            <a:endParaRPr lang="en-US" altLang="ko-KR" sz="2000" dirty="0">
              <a:latin typeface="+mj-ea"/>
              <a:ea typeface="+mj-ea"/>
            </a:endParaRPr>
          </a:p>
          <a:p>
            <a:pPr marL="114300" indent="0">
              <a:buNone/>
            </a:pPr>
            <a:r>
              <a:rPr lang="en-US" altLang="ko-KR" sz="2000" dirty="0">
                <a:latin typeface="+mj-ea"/>
                <a:ea typeface="+mj-ea"/>
                <a:hlinkClick r:id="rId2"/>
              </a:rPr>
              <a:t>https://s.pstatic.net/static/www/img/uit/2021/sp_dark_main_81631f.png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939597-9290-46ED-AB42-0AB8C73B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2692896" cy="266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47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283152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HTML+CSS3 </a:t>
            </a:r>
            <a:r>
              <a:rPr lang="ko-KR" altLang="en-US" sz="2000" dirty="0">
                <a:latin typeface="Consolas" panose="020B0609020204030204" pitchFamily="49" charset="0"/>
              </a:rPr>
              <a:t>심화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At-Rule(@-Rule)</a:t>
            </a:r>
          </a:p>
          <a:p>
            <a:pPr lvl="2"/>
            <a:r>
              <a:rPr lang="en-US" altLang="ko-KR" sz="1600" dirty="0">
                <a:latin typeface="Consolas" panose="020B0609020204030204" pitchFamily="49" charset="0"/>
              </a:rPr>
              <a:t>@import</a:t>
            </a:r>
          </a:p>
          <a:p>
            <a:pPr lvl="2"/>
            <a:r>
              <a:rPr lang="en-US" altLang="ko-KR" sz="1600" dirty="0">
                <a:latin typeface="Consolas" panose="020B0609020204030204" pitchFamily="49" charset="0"/>
              </a:rPr>
              <a:t>@font-face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@media</a:t>
            </a:r>
            <a:r>
              <a:rPr lang="ko-KR" altLang="en-US" dirty="0">
                <a:latin typeface="Consolas" panose="020B0609020204030204" pitchFamily="49" charset="0"/>
              </a:rPr>
              <a:t>를 활용한 반응형 웹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display </a:t>
            </a:r>
            <a:r>
              <a:rPr lang="ko-KR" altLang="en-US" dirty="0">
                <a:latin typeface="Consolas" panose="020B0609020204030204" pitchFamily="49" charset="0"/>
              </a:rPr>
              <a:t>속성 심화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table</a:t>
            </a:r>
          </a:p>
          <a:p>
            <a:pPr lvl="2"/>
            <a:r>
              <a:rPr lang="en-US" altLang="ko-KR" sz="1600" dirty="0">
                <a:latin typeface="Consolas" panose="020B0609020204030204" pitchFamily="49" charset="0"/>
              </a:rPr>
              <a:t>flex</a:t>
            </a:r>
          </a:p>
          <a:p>
            <a:pPr lvl="2"/>
            <a:r>
              <a:rPr lang="en-US" altLang="ko-KR" sz="1600" dirty="0">
                <a:latin typeface="Consolas" panose="020B0609020204030204" pitchFamily="49" charset="0"/>
              </a:rPr>
              <a:t>grid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meta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sprite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less</a:t>
            </a:r>
          </a:p>
        </p:txBody>
      </p:sp>
    </p:spTree>
    <p:extLst>
      <p:ext uri="{BB962C8B-B14F-4D97-AF65-F5344CB8AC3E}">
        <p14:creationId xmlns:p14="http://schemas.microsoft.com/office/powerpoint/2010/main" val="542402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sprite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예시처럼 하나의 이미지에 여러 개의 이미지를 뭉친 것을</a:t>
            </a:r>
            <a:endParaRPr lang="en-US" altLang="ko-KR" sz="2000" dirty="0">
              <a:latin typeface="+mj-ea"/>
              <a:ea typeface="+mj-ea"/>
            </a:endParaRPr>
          </a:p>
          <a:p>
            <a:pPr marL="114300" indent="0">
              <a:buNone/>
            </a:pPr>
            <a:r>
              <a:rPr lang="ko-KR" altLang="en-US" sz="2000" dirty="0" err="1">
                <a:latin typeface="+mj-ea"/>
                <a:ea typeface="+mj-ea"/>
              </a:rPr>
              <a:t>스프라이트</a:t>
            </a:r>
            <a:r>
              <a:rPr lang="ko-KR" altLang="en-US" sz="2000" dirty="0">
                <a:latin typeface="+mj-ea"/>
                <a:ea typeface="+mj-ea"/>
              </a:rPr>
              <a:t> 이미지라고 함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  <a:hlinkClick r:id="rId2"/>
              </a:rPr>
              <a:t>https://www.toptal.com/developers/css/sprite-generator/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</a:p>
          <a:p>
            <a:r>
              <a:rPr lang="ko-KR" altLang="en-US" sz="2000" dirty="0">
                <a:latin typeface="+mj-ea"/>
                <a:ea typeface="+mj-ea"/>
              </a:rPr>
              <a:t>위 </a:t>
            </a:r>
            <a:r>
              <a:rPr lang="en-US" altLang="ko-KR" sz="2000" dirty="0" err="1">
                <a:latin typeface="+mj-ea"/>
                <a:ea typeface="+mj-ea"/>
              </a:rPr>
              <a:t>url</a:t>
            </a:r>
            <a:r>
              <a:rPr lang="ko-KR" altLang="en-US" sz="2000" dirty="0">
                <a:latin typeface="+mj-ea"/>
                <a:ea typeface="+mj-ea"/>
              </a:rPr>
              <a:t>에서 </a:t>
            </a:r>
            <a:r>
              <a:rPr lang="ko-KR" altLang="en-US" sz="2000" dirty="0" err="1">
                <a:latin typeface="+mj-ea"/>
                <a:ea typeface="+mj-ea"/>
              </a:rPr>
              <a:t>스프라이트</a:t>
            </a:r>
            <a:r>
              <a:rPr lang="ko-KR" altLang="en-US" sz="2000" dirty="0">
                <a:latin typeface="+mj-ea"/>
                <a:ea typeface="+mj-ea"/>
              </a:rPr>
              <a:t> 이미지 제작 가능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004D23-BFA0-424E-9076-B8EC2DF0F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264486"/>
            <a:ext cx="6444208" cy="313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67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B196FB25-1E35-42CE-8F8F-1CE2EDA0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드래그하여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이상의 이미지를 업로드 후 이미지를</a:t>
            </a: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다운로드하여 왼쪽의 </a:t>
            </a:r>
            <a:r>
              <a:rPr lang="en-US" altLang="ko-KR" dirty="0" err="1"/>
              <a:t>css</a:t>
            </a:r>
            <a:r>
              <a:rPr lang="ko-KR" altLang="en-US" dirty="0"/>
              <a:t>를 활용하여 이미지 삽입 가능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sprite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818CA8A-7E4A-4602-A568-32DBF6F6A7B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07524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4C9F43-995A-4946-9BE0-C7304059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75" y="2492896"/>
            <a:ext cx="7380312" cy="36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1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B196FB25-1E35-42CE-8F8F-1CE2EDA0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sprite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818CA8A-7E4A-4602-A568-32DBF6F6A7B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07524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3181F5-46D8-4C79-AAB7-E83BC540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3356992"/>
            <a:ext cx="1476581" cy="14956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8E401A-3FB1-4CB2-8A19-ADF60FF21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72" y="2348880"/>
            <a:ext cx="3952567" cy="22322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56C677-AC45-4CA4-A568-084981F23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26" y="5124386"/>
            <a:ext cx="478221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53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less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Less </a:t>
            </a:r>
            <a:r>
              <a:rPr lang="ko-KR" altLang="en-US" sz="2000" dirty="0">
                <a:latin typeface="+mj-ea"/>
                <a:ea typeface="+mj-ea"/>
              </a:rPr>
              <a:t>스타일 시트 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ko-KR" altLang="en-US" sz="1800" dirty="0">
                <a:latin typeface="+mj-ea"/>
                <a:ea typeface="+mj-ea"/>
              </a:rPr>
              <a:t>많은 양의 </a:t>
            </a:r>
            <a:r>
              <a:rPr lang="en-US" altLang="ko-KR" sz="1800" dirty="0">
                <a:latin typeface="+mj-ea"/>
                <a:ea typeface="+mj-ea"/>
              </a:rPr>
              <a:t>CSS</a:t>
            </a:r>
            <a:r>
              <a:rPr lang="ko-KR" altLang="en-US" sz="1800" dirty="0">
                <a:latin typeface="+mj-ea"/>
                <a:ea typeface="+mj-ea"/>
              </a:rPr>
              <a:t>를 프로그래밍처럼 코딩하여 쉽게 완성하게 함</a:t>
            </a:r>
            <a:endParaRPr lang="en-US" altLang="ko-KR" sz="1800" dirty="0">
              <a:latin typeface="+mj-ea"/>
              <a:ea typeface="+mj-ea"/>
            </a:endParaRPr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Easy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r>
              <a:rPr lang="en-US" altLang="ko-KR" sz="1800" dirty="0">
                <a:latin typeface="+mj-ea"/>
                <a:ea typeface="+mj-ea"/>
              </a:rPr>
              <a:t>LESS</a:t>
            </a:r>
            <a:r>
              <a:rPr lang="ko-KR" altLang="en-US" sz="1800" dirty="0">
                <a:latin typeface="+mj-ea"/>
                <a:ea typeface="+mj-ea"/>
              </a:rPr>
              <a:t> 플러그인 추천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2A2C64-B63A-4F92-93D2-4C29E16B7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12976"/>
            <a:ext cx="7452320" cy="238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05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less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Less </a:t>
            </a:r>
            <a:r>
              <a:rPr lang="ko-KR" altLang="en-US" sz="2000" dirty="0">
                <a:latin typeface="+mj-ea"/>
                <a:ea typeface="+mj-ea"/>
              </a:rPr>
              <a:t>스타일 시트 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@</a:t>
            </a:r>
            <a:r>
              <a:rPr lang="ko-KR" altLang="en-US" sz="1800" dirty="0">
                <a:latin typeface="+mj-ea"/>
                <a:ea typeface="+mj-ea"/>
              </a:rPr>
              <a:t>변수</a:t>
            </a:r>
            <a:endParaRPr lang="en-US" altLang="ko-KR" sz="1800" dirty="0">
              <a:latin typeface="+mj-ea"/>
              <a:ea typeface="+mj-ea"/>
            </a:endParaRPr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darken : less</a:t>
            </a:r>
            <a:r>
              <a:rPr lang="ko-KR" altLang="en-US" sz="1800" dirty="0">
                <a:latin typeface="+mj-ea"/>
                <a:ea typeface="+mj-ea"/>
              </a:rPr>
              <a:t>시트에서 자체적으로 제공하는 함수</a:t>
            </a: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ko-KR" altLang="en-US" sz="1800" dirty="0">
                <a:latin typeface="+mj-ea"/>
                <a:ea typeface="+mj-ea"/>
              </a:rPr>
              <a:t>색상을 </a:t>
            </a:r>
            <a:r>
              <a:rPr lang="ko-KR" altLang="en-US" sz="1800" dirty="0" err="1">
                <a:latin typeface="+mj-ea"/>
                <a:ea typeface="+mj-ea"/>
              </a:rPr>
              <a:t>어둡게함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36A7ED-C46D-4FF3-8C35-B92082E6A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4" y="3573016"/>
            <a:ext cx="4032448" cy="18098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DE7285-DA9C-4E69-9EFD-ED0B008BB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1" y="2736981"/>
            <a:ext cx="2268383" cy="3956617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8866C2A-BC7A-40EC-8724-D64C53F9B618}"/>
              </a:ext>
            </a:extLst>
          </p:cNvPr>
          <p:cNvSpPr/>
          <p:nvPr/>
        </p:nvSpPr>
        <p:spPr>
          <a:xfrm rot="16200000">
            <a:off x="4572000" y="4293096"/>
            <a:ext cx="648071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74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less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Less </a:t>
            </a:r>
            <a:r>
              <a:rPr lang="ko-KR" altLang="en-US" sz="2000" dirty="0">
                <a:latin typeface="+mj-ea"/>
                <a:ea typeface="+mj-ea"/>
              </a:rPr>
              <a:t>스타일 시트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E0801F-6C66-4CE8-BA41-BBDF7A48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45" y="2780928"/>
            <a:ext cx="1886213" cy="22005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FA0C42-3B81-4802-BE57-434AB597D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708920"/>
            <a:ext cx="2029108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0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less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Less </a:t>
            </a:r>
            <a:r>
              <a:rPr lang="ko-KR" altLang="en-US" sz="2000" dirty="0">
                <a:latin typeface="+mj-ea"/>
                <a:ea typeface="+mj-ea"/>
              </a:rPr>
              <a:t>스타일 시트 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loop : </a:t>
            </a:r>
            <a:r>
              <a:rPr lang="ko-KR" altLang="en-US" sz="1800" dirty="0" err="1">
                <a:latin typeface="+mj-ea"/>
                <a:ea typeface="+mj-ea"/>
              </a:rPr>
              <a:t>반복문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7BEC93-3E0C-439E-9928-DF74169AF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96952"/>
            <a:ext cx="4746100" cy="29736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DE28BE-A916-4289-B897-6C0803F37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612" y="2996952"/>
            <a:ext cx="2736304" cy="23625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DA7143-0779-4DC5-8F34-0E6DB55B6EFF}"/>
              </a:ext>
            </a:extLst>
          </p:cNvPr>
          <p:cNvSpPr txBox="1"/>
          <p:nvPr/>
        </p:nvSpPr>
        <p:spPr>
          <a:xfrm>
            <a:off x="5868144" y="566477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이하 생략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327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less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Less </a:t>
            </a:r>
            <a:r>
              <a:rPr lang="ko-KR" altLang="en-US" sz="2000" dirty="0">
                <a:latin typeface="+mj-ea"/>
                <a:ea typeface="+mj-ea"/>
              </a:rPr>
              <a:t>스타일 시트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E0801F-6C66-4CE8-BA41-BBDF7A48F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22"/>
          <a:stretch/>
        </p:blipFill>
        <p:spPr>
          <a:xfrm>
            <a:off x="1239745" y="2780928"/>
            <a:ext cx="1886213" cy="18722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AE27BC-9679-43DD-918B-3A544BB4C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708920"/>
            <a:ext cx="2295845" cy="2848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99C46B-FB0A-4DD1-B2C2-DF7DE275A0A8}"/>
              </a:ext>
            </a:extLst>
          </p:cNvPr>
          <p:cNvSpPr txBox="1"/>
          <p:nvPr/>
        </p:nvSpPr>
        <p:spPr>
          <a:xfrm>
            <a:off x="1863270" y="489022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이하 생략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4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At-Rule(@-Rule)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@import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1C33E4-8F52-4474-85CD-D9EBDB12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25472"/>
            <a:ext cx="4010643" cy="13342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F062E6-21FF-47B6-BF7E-2FD2EEDCE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843" y="2022758"/>
            <a:ext cx="3276523" cy="13342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7F827BD-9299-42D7-B2C0-4862B8C36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1" y="4655446"/>
            <a:ext cx="6118801" cy="13342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1B795FB-B798-4B9C-ABF6-843D71D82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3396409"/>
            <a:ext cx="4067743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8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At-Rule(@-Rule)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@import</a:t>
            </a:r>
          </a:p>
          <a:p>
            <a:pPr lvl="1"/>
            <a:r>
              <a:rPr lang="ko-KR" altLang="en-US" sz="1800" dirty="0">
                <a:latin typeface="Consolas" panose="020B0609020204030204" pitchFamily="49" charset="0"/>
                <a:ea typeface="+mj-ea"/>
              </a:rPr>
              <a:t>참고로 </a:t>
            </a:r>
            <a:r>
              <a:rPr lang="en-US" altLang="ko-KR" sz="1800" dirty="0">
                <a:latin typeface="Consolas" panose="020B0609020204030204" pitchFamily="49" charset="0"/>
                <a:ea typeface="+mj-ea"/>
              </a:rPr>
              <a:t>link</a:t>
            </a:r>
            <a:r>
              <a:rPr lang="ko-KR" altLang="en-US" sz="1800" dirty="0">
                <a:latin typeface="Consolas" panose="020B0609020204030204" pitchFamily="49" charset="0"/>
                <a:ea typeface="+mj-ea"/>
              </a:rPr>
              <a:t>태그를 사용한 코드는 아래와 같으며 결과는 동일</a:t>
            </a:r>
            <a:endParaRPr lang="en-US" altLang="ko-KR" sz="1800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7DA64B-F13D-4B88-8BDB-1CEC7E923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56" y="3494480"/>
            <a:ext cx="7468642" cy="22672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BC37E1-1C1F-4761-87C7-8B1903F1C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488641"/>
            <a:ext cx="583964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2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At-Rule(@-Rule)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@font-face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B7843-D55E-4C9C-BF27-6D929C477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585"/>
          <a:stretch/>
        </p:blipFill>
        <p:spPr>
          <a:xfrm>
            <a:off x="465785" y="4475299"/>
            <a:ext cx="3810532" cy="10419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D8BB92-E5C7-4880-B9CB-403A50B0A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85" y="2069254"/>
            <a:ext cx="5872253" cy="233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1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At-Rule(@-Rule)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@font-face</a:t>
            </a:r>
          </a:p>
          <a:p>
            <a:pPr lvl="1"/>
            <a:r>
              <a:rPr lang="ko-KR" altLang="en-US" sz="1800" dirty="0">
                <a:latin typeface="Consolas" panose="020B0609020204030204" pitchFamily="49" charset="0"/>
                <a:ea typeface="+mj-ea"/>
              </a:rPr>
              <a:t>참고로 구글폰트의 폰트를 </a:t>
            </a:r>
            <a:r>
              <a:rPr lang="en-US" altLang="ko-KR" sz="1800" dirty="0">
                <a:latin typeface="Consolas" panose="020B0609020204030204" pitchFamily="49" charset="0"/>
                <a:ea typeface="+mj-ea"/>
              </a:rPr>
              <a:t>import </a:t>
            </a:r>
            <a:r>
              <a:rPr lang="ko-KR" altLang="en-US" sz="1800" dirty="0">
                <a:latin typeface="Consolas" panose="020B0609020204030204" pitchFamily="49" charset="0"/>
                <a:ea typeface="+mj-ea"/>
              </a:rPr>
              <a:t>이용하여 폰트 적용 가능 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B7843-D55E-4C9C-BF27-6D929C477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95" b="7978"/>
          <a:stretch/>
        </p:blipFill>
        <p:spPr>
          <a:xfrm>
            <a:off x="735205" y="4511800"/>
            <a:ext cx="3810532" cy="8640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CB97A0-7AA9-4B38-ADBD-2B15ECBDA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28762"/>
            <a:ext cx="522995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1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At-Rule(@-Rule)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@media</a:t>
            </a:r>
            <a:r>
              <a:rPr lang="ko-KR" altLang="en-US" sz="2000" dirty="0">
                <a:latin typeface="Consolas" panose="020B0609020204030204" pitchFamily="49" charset="0"/>
              </a:rPr>
              <a:t>를 활용한 반응형 웹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+mj-ea"/>
                <a:ea typeface="+mj-ea"/>
              </a:rPr>
              <a:t>모바일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태블릿 혹은 모니터의 해상도 등에 따라 화면 사이즈가 </a:t>
            </a:r>
            <a:endParaRPr lang="en-US" altLang="ko-KR" sz="1800" dirty="0">
              <a:latin typeface="+mj-ea"/>
              <a:ea typeface="+mj-ea"/>
            </a:endParaRPr>
          </a:p>
          <a:p>
            <a:pPr marL="411480" lvl="1" indent="0">
              <a:buNone/>
            </a:pPr>
            <a:r>
              <a:rPr lang="ko-KR" altLang="en-US" sz="1800" dirty="0">
                <a:latin typeface="+mj-ea"/>
                <a:ea typeface="+mj-ea"/>
              </a:rPr>
              <a:t>다른 경우를 대비하여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화면 크기에 따라 다른 </a:t>
            </a:r>
            <a:r>
              <a:rPr lang="en-US" altLang="ko-KR" sz="1800" dirty="0" err="1">
                <a:latin typeface="+mj-ea"/>
                <a:ea typeface="+mj-ea"/>
              </a:rPr>
              <a:t>css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적용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D2458F-43C4-41B5-A9BB-8801F72A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4" y="2770411"/>
            <a:ext cx="4347849" cy="4016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0D1F78-FB11-45B9-A5F4-D6FF6898E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668"/>
          <a:stretch/>
        </p:blipFill>
        <p:spPr>
          <a:xfrm>
            <a:off x="4111844" y="5364973"/>
            <a:ext cx="2486372" cy="1228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3399E7-4008-4E3E-A077-28CB0F856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219" y="4044796"/>
            <a:ext cx="1914792" cy="1228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EDE4D5-6639-481B-A0AC-5F6B6AB2B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476" y="2822220"/>
            <a:ext cx="1876687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9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table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  <a:ea typeface="+mj-ea"/>
              </a:rPr>
              <a:t>table </a:t>
            </a:r>
            <a:r>
              <a:rPr lang="ko-KR" altLang="en-US" sz="1800" dirty="0">
                <a:latin typeface="Consolas" panose="020B0609020204030204" pitchFamily="49" charset="0"/>
                <a:ea typeface="+mj-ea"/>
              </a:rPr>
              <a:t>태그를 이용하여 레이아웃을 잡는 것을 고안하여 만들어짐</a:t>
            </a:r>
            <a:endParaRPr lang="en-US" altLang="ko-KR" sz="1800" dirty="0">
              <a:latin typeface="Consolas" panose="020B0609020204030204" pitchFamily="49" charset="0"/>
              <a:ea typeface="+mj-ea"/>
            </a:endParaRPr>
          </a:p>
          <a:p>
            <a:pPr lvl="2"/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table : table 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태그와 같은 레이아웃</a:t>
            </a:r>
            <a:endParaRPr lang="en-US" altLang="ko-KR" sz="1600" dirty="0">
              <a:latin typeface="Consolas" panose="020B0609020204030204" pitchFamily="49" charset="0"/>
              <a:ea typeface="+mj-ea"/>
            </a:endParaRPr>
          </a:p>
          <a:p>
            <a:pPr lvl="2"/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table-cell : table 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태그의 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td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와 같은 레이아웃</a:t>
            </a:r>
            <a:endParaRPr lang="en-US" altLang="ko-KR" sz="1600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ko-KR" altLang="en-US" sz="1800" dirty="0">
                <a:latin typeface="+mj-ea"/>
                <a:ea typeface="+mj-ea"/>
              </a:rPr>
              <a:t>점점 사용되지 않는 추세</a:t>
            </a:r>
            <a:r>
              <a:rPr lang="en-US" altLang="ko-KR" sz="1800" dirty="0">
                <a:latin typeface="+mj-ea"/>
                <a:ea typeface="+mj-ea"/>
              </a:rPr>
              <a:t>(flex, grid</a:t>
            </a:r>
            <a:r>
              <a:rPr lang="ko-KR" altLang="en-US" sz="1800" dirty="0">
                <a:latin typeface="+mj-ea"/>
                <a:ea typeface="+mj-ea"/>
              </a:rPr>
              <a:t>에 밀림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8CFE3C-C805-480F-BA63-51E3BB83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085" y="3447879"/>
            <a:ext cx="3372321" cy="1409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9CAC4C-27DB-4458-97D0-EE47E1CC5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134" y="5251425"/>
            <a:ext cx="3296110" cy="13717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3D4627-18E2-470A-AF21-8E73F6E31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0" y="3447879"/>
            <a:ext cx="2695951" cy="32961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76C5D57-9FED-4C9B-B69C-A68F9B9F0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997" y="5760697"/>
            <a:ext cx="1657581" cy="895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0716E63-086C-4AC4-A213-1879F6C45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5177" y="3356992"/>
            <a:ext cx="94310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0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flex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레이아웃 배치를 수월하기 위하여 고안된 속성</a:t>
            </a:r>
            <a:endParaRPr lang="en-US" altLang="ko-KR" sz="1600" dirty="0">
              <a:latin typeface="+mj-ea"/>
              <a:ea typeface="+mj-ea"/>
            </a:endParaRP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자신의 컨테이너가 차지하는 공간에 맞추기 위해 크기를 키우거나 줄임</a:t>
            </a:r>
            <a:endParaRPr lang="en-US" altLang="ko-KR" sz="1600" dirty="0">
              <a:latin typeface="+mj-ea"/>
              <a:ea typeface="+mj-ea"/>
            </a:endParaRPr>
          </a:p>
          <a:p>
            <a:pPr lvl="1"/>
            <a:r>
              <a:rPr lang="ko-KR" altLang="en-US" sz="1600" dirty="0" err="1">
                <a:latin typeface="+mj-ea"/>
                <a:ea typeface="+mj-ea"/>
              </a:rPr>
              <a:t>구버전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웹브라우저에서는</a:t>
            </a:r>
            <a:r>
              <a:rPr lang="ko-KR" altLang="en-US" sz="1600" dirty="0">
                <a:latin typeface="+mj-ea"/>
                <a:ea typeface="+mj-ea"/>
              </a:rPr>
              <a:t> 지원되지 않지만 </a:t>
            </a:r>
            <a:r>
              <a:rPr lang="ko-KR" altLang="en-US" sz="1600" dirty="0" err="1">
                <a:latin typeface="+mj-ea"/>
                <a:ea typeface="+mj-ea"/>
              </a:rPr>
              <a:t>구버전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웹브라우저를</a:t>
            </a:r>
            <a:endParaRPr lang="en-US" altLang="ko-KR" sz="1600" dirty="0">
              <a:latin typeface="+mj-ea"/>
              <a:ea typeface="+mj-ea"/>
            </a:endParaRPr>
          </a:p>
          <a:p>
            <a:pPr marL="411480" lvl="1" indent="0">
              <a:buNone/>
            </a:pPr>
            <a:r>
              <a:rPr lang="ko-KR" altLang="en-US" sz="1600" dirty="0">
                <a:latin typeface="+mj-ea"/>
                <a:ea typeface="+mj-ea"/>
              </a:rPr>
              <a:t>지원하지 않는 사이트들이 늘어나고 있으므로 필요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A65353-FBD0-4A93-B2C2-9D6A5458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03" y="3681171"/>
            <a:ext cx="5668166" cy="1181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7C1C33-B9D4-4A97-9AAE-28B905FE9907}"/>
              </a:ext>
            </a:extLst>
          </p:cNvPr>
          <p:cNvSpPr txBox="1"/>
          <p:nvPr/>
        </p:nvSpPr>
        <p:spPr>
          <a:xfrm>
            <a:off x="898081" y="48624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Flex </a:t>
            </a:r>
            <a:r>
              <a:rPr lang="ko-KR" altLang="en-US" sz="1800" dirty="0" err="1">
                <a:latin typeface="Consolas" panose="020B0609020204030204" pitchFamily="49" charset="0"/>
              </a:rPr>
              <a:t>적용전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55C4E2-B7B9-478A-85B2-BFAA6728E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257800"/>
            <a:ext cx="4668265" cy="15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3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1899</TotalTime>
  <Words>782</Words>
  <Application>Microsoft Office PowerPoint</Application>
  <PresentationFormat>화면 슬라이드 쇼(4:3)</PresentationFormat>
  <Paragraphs>139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Calibri</vt:lpstr>
      <vt:lpstr>Cambria</vt:lpstr>
      <vt:lpstr>Consolas</vt:lpstr>
      <vt:lpstr>근접</vt:lpstr>
      <vt:lpstr>화면 구현 </vt:lpstr>
      <vt:lpstr>목차</vt:lpstr>
      <vt:lpstr>HTML+CSS3 심화          At-Rule(@-Rule)</vt:lpstr>
      <vt:lpstr>HTML+CSS3 심화          At-Rule(@-Rule)</vt:lpstr>
      <vt:lpstr>HTML+CSS3 심화          At-Rule(@-Rule)</vt:lpstr>
      <vt:lpstr>HTML+CSS3 심화          At-Rule(@-Rule)</vt:lpstr>
      <vt:lpstr>HTML+CSS3 심화          At-Rule(@-Rule)</vt:lpstr>
      <vt:lpstr>HTML+CSS3 심화          display 속성 심화</vt:lpstr>
      <vt:lpstr>HTML+CSS3 심화          display 속성 심화</vt:lpstr>
      <vt:lpstr>HTML+CSS3 심화          display 속성 심화</vt:lpstr>
      <vt:lpstr>HTML+CSS3 심화          display 속성 심화</vt:lpstr>
      <vt:lpstr>HTML+CSS3 심화          display 속성 심화</vt:lpstr>
      <vt:lpstr>HTML+CSS3 심화          display 속성 심화</vt:lpstr>
      <vt:lpstr>HTML+CSS3 심화          display 속성 심화</vt:lpstr>
      <vt:lpstr>HTML+CSS3 심화          display 속성 심화</vt:lpstr>
      <vt:lpstr>HTML+CSS3 심화          display 속성 심화</vt:lpstr>
      <vt:lpstr>HTML+CSS3 심화          display 속성 심화</vt:lpstr>
      <vt:lpstr>HTML+CSS3 심화          meta</vt:lpstr>
      <vt:lpstr>HTML+CSS3 심화         sprite</vt:lpstr>
      <vt:lpstr>HTML+CSS3 심화         sprite</vt:lpstr>
      <vt:lpstr>HTML+CSS3 심화         sprite</vt:lpstr>
      <vt:lpstr>HTML+CSS3 심화         sprite</vt:lpstr>
      <vt:lpstr>HTML+CSS3 심화         less</vt:lpstr>
      <vt:lpstr>HTML+CSS3 심화         less</vt:lpstr>
      <vt:lpstr>HTML+CSS3 심화         less</vt:lpstr>
      <vt:lpstr>HTML+CSS3 심화         less</vt:lpstr>
      <vt:lpstr>HTML+CSS3 심화         less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 </dc:title>
  <dc:creator>KB</dc:creator>
  <cp:lastModifiedBy>8147</cp:lastModifiedBy>
  <cp:revision>723</cp:revision>
  <dcterms:created xsi:type="dcterms:W3CDTF">2020-12-09T05:16:10Z</dcterms:created>
  <dcterms:modified xsi:type="dcterms:W3CDTF">2021-09-28T23:17:20Z</dcterms:modified>
</cp:coreProperties>
</file>