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4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D47C85-6052-4AC8-8DAE-B417F128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9BC80-4E7A-4C79-9D6C-344451E146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6D-9178-49FF-BDDC-39F971B4C58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38F91-B55A-41B1-9492-B06363A15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75FE-C985-420C-8BC8-522803734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E62-7EAD-4031-914C-54132389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3-6</a:t>
            </a:r>
            <a:r>
              <a:rPr lang="ko-KR" altLang="en-US" dirty="0"/>
              <a:t>도 같이 볼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22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7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0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09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14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3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57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0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2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86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79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81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18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4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40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54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9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20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4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8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9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0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1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5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5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header</a:t>
            </a:r>
            <a:r>
              <a:rPr lang="ko-KR" altLang="en-US" dirty="0"/>
              <a:t>인 태그의 후손인 </a:t>
            </a:r>
            <a:r>
              <a:rPr lang="en-US" altLang="ko-KR" dirty="0"/>
              <a:t>h1</a:t>
            </a:r>
            <a:r>
              <a:rPr lang="ko-KR" altLang="en-US" dirty="0"/>
              <a:t>태그와 </a:t>
            </a:r>
            <a:r>
              <a:rPr lang="en-US" altLang="ko-KR" dirty="0"/>
              <a:t>h2 </a:t>
            </a:r>
            <a:r>
              <a:rPr lang="ko-KR" altLang="en-US" dirty="0"/>
              <a:t>태그에 대해서만 빨간색 칠하고 싶으면 우측상단에 있는 선택자를 써야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 상단에 있는 건 모든 </a:t>
            </a:r>
            <a:r>
              <a:rPr lang="en-US" altLang="ko-KR" dirty="0"/>
              <a:t>h2</a:t>
            </a:r>
            <a:r>
              <a:rPr lang="ko-KR" altLang="en-US" dirty="0"/>
              <a:t>에 대해서 적용이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2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2021-09-16</a:t>
            </a:fld>
            <a:endParaRPr lang="ko-KR" altLang="en-US"/>
          </a:p>
        </p:txBody>
      </p:sp>
      <p:pic>
        <p:nvPicPr>
          <p:cNvPr id="11" name="그림 10" descr="경북산업직업전문학교-로고.png">
            <a:extLst>
              <a:ext uri="{FF2B5EF4-FFF2-40B4-BE49-F238E27FC236}">
                <a16:creationId xmlns:a16="http://schemas.microsoft.com/office/drawing/2014/main" id="{EAE7DA56-63A4-48B6-AF53-60AF0229DF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 t="37395" b="37395"/>
          <a:stretch>
            <a:fillRect/>
          </a:stretch>
        </p:blipFill>
        <p:spPr>
          <a:xfrm>
            <a:off x="6444208" y="44624"/>
            <a:ext cx="1934321" cy="279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선택자에서는 </a:t>
            </a:r>
            <a:r>
              <a:rPr lang="en-US" altLang="ko-KR" dirty="0"/>
              <a:t>OR</a:t>
            </a:r>
            <a:r>
              <a:rPr lang="ko-KR" altLang="en-US" dirty="0" err="1"/>
              <a:t>조건뿐</a:t>
            </a:r>
            <a:r>
              <a:rPr lang="ko-KR" altLang="en-US" dirty="0"/>
              <a:t> 아니라 </a:t>
            </a:r>
            <a:r>
              <a:rPr lang="en-US" altLang="ko-KR" dirty="0"/>
              <a:t>AND</a:t>
            </a:r>
            <a:r>
              <a:rPr lang="ko-KR" altLang="en-US" dirty="0"/>
              <a:t>조건도 사용 가능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클래스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E30F0A-2D0B-424E-918F-FC2EAEC2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64" y="2518408"/>
            <a:ext cx="4210050" cy="9334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6CD555-1940-4BA1-B537-CB23CE178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64" y="3504493"/>
            <a:ext cx="3076575" cy="13430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4F4668-63EE-4698-B6BB-9C2714A4A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3212976"/>
            <a:ext cx="2219325" cy="17240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653675-E7AD-41AB-AF36-E8A7F8268BC8}"/>
              </a:ext>
            </a:extLst>
          </p:cNvPr>
          <p:cNvSpPr txBox="1"/>
          <p:nvPr/>
        </p:nvSpPr>
        <p:spPr>
          <a:xfrm>
            <a:off x="914289" y="4918163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</a:t>
            </a:r>
            <a:r>
              <a:rPr lang="ko-KR" altLang="en-US" dirty="0"/>
              <a:t>태그이면서</a:t>
            </a:r>
            <a:r>
              <a:rPr lang="en-US" altLang="ko-KR" dirty="0"/>
              <a:t>(AND)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속성 값이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인 태그를 선택</a:t>
            </a:r>
          </a:p>
        </p:txBody>
      </p:sp>
    </p:spTree>
    <p:extLst>
      <p:ext uri="{BB962C8B-B14F-4D97-AF65-F5344CB8AC3E}">
        <p14:creationId xmlns:p14="http://schemas.microsoft.com/office/powerpoint/2010/main" val="31187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속성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다른 선택자와 함께 사용하는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ko-KR" altLang="en-US" dirty="0" err="1"/>
              <a:t>선택자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] : </a:t>
            </a:r>
            <a:r>
              <a:rPr lang="ko-KR" altLang="en-US" dirty="0"/>
              <a:t>특정 속성이 있는 태그 선택</a:t>
            </a:r>
            <a:endParaRPr lang="en-US" altLang="ko-KR" dirty="0"/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] : </a:t>
            </a:r>
            <a:r>
              <a:rPr lang="ko-KR" altLang="en-US" dirty="0"/>
              <a:t>특정 속성 안의 값이 특정 값인 태그 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401E90-20D3-4518-8EF7-FA932440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677963"/>
            <a:ext cx="4572000" cy="14287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5EF92E-5916-4695-9351-685A3515D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78" y="5289275"/>
            <a:ext cx="2543175" cy="11334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17C06A-F755-4F34-8828-4C5F2F9F2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5813455"/>
            <a:ext cx="3552825" cy="4286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90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속성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참고로 </a:t>
            </a:r>
            <a:r>
              <a:rPr lang="en-US" altLang="ko-KR" dirty="0"/>
              <a:t>input</a:t>
            </a:r>
            <a:r>
              <a:rPr lang="ko-KR" altLang="en-US" dirty="0"/>
              <a:t>태그는 </a:t>
            </a:r>
            <a:r>
              <a:rPr lang="en-US" altLang="ko-KR" dirty="0"/>
              <a:t>type</a:t>
            </a:r>
            <a:r>
              <a:rPr lang="ko-KR" altLang="en-US" dirty="0"/>
              <a:t>이 없으면 </a:t>
            </a:r>
            <a:r>
              <a:rPr lang="en-US" altLang="ko-KR" dirty="0"/>
              <a:t>text</a:t>
            </a:r>
            <a:r>
              <a:rPr lang="ko-KR" altLang="en-US" dirty="0"/>
              <a:t>가 기본이지만</a:t>
            </a:r>
            <a:r>
              <a:rPr lang="en-US" altLang="ko-KR" dirty="0"/>
              <a:t>, </a:t>
            </a:r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ko-KR" altLang="en-US" dirty="0"/>
              <a:t> 관점에서는 </a:t>
            </a:r>
            <a:r>
              <a:rPr lang="en-US" altLang="ko-KR" dirty="0"/>
              <a:t>type</a:t>
            </a:r>
            <a:r>
              <a:rPr lang="ko-KR" altLang="en-US" dirty="0"/>
              <a:t>가 </a:t>
            </a:r>
            <a:r>
              <a:rPr lang="en-US" altLang="ko-KR" dirty="0"/>
              <a:t>text</a:t>
            </a:r>
            <a:r>
              <a:rPr lang="ko-KR" altLang="en-US" dirty="0"/>
              <a:t>라는 표기가 없으면 스타일 적용이 안 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09FAFD-082E-407E-A6D9-6EAE41D6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67037"/>
            <a:ext cx="4324350" cy="9239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B2381A-1B1D-4B23-BAB3-8342B355B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163996"/>
            <a:ext cx="2228850" cy="1104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2F201F-6B9E-43E3-88B5-703A90433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369" y="4560093"/>
            <a:ext cx="3667125" cy="3905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60571-3DD1-4032-8A62-B7CB5A795995}"/>
              </a:ext>
            </a:extLst>
          </p:cNvPr>
          <p:cNvSpPr txBox="1"/>
          <p:nvPr/>
        </p:nvSpPr>
        <p:spPr>
          <a:xfrm>
            <a:off x="3059832" y="5102569"/>
            <a:ext cx="5424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input</a:t>
            </a:r>
            <a:r>
              <a:rPr lang="ko-KR" altLang="en-US" dirty="0"/>
              <a:t>태그도 </a:t>
            </a:r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자동적용되었으나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type=“text”</a:t>
            </a:r>
            <a:r>
              <a:rPr lang="ko-KR" altLang="en-US" dirty="0"/>
              <a:t>라고 지정된 두번째 </a:t>
            </a:r>
            <a:r>
              <a:rPr lang="en-US" altLang="ko-KR" dirty="0"/>
              <a:t>input</a:t>
            </a:r>
            <a:r>
              <a:rPr lang="ko-KR" altLang="en-US" dirty="0"/>
              <a:t>태그에만</a:t>
            </a:r>
            <a:endParaRPr lang="en-US" altLang="ko-KR" dirty="0"/>
          </a:p>
          <a:p>
            <a:r>
              <a:rPr lang="ko-KR" altLang="en-US" dirty="0"/>
              <a:t>스타일이 적용되었음</a:t>
            </a:r>
          </a:p>
        </p:txBody>
      </p:sp>
    </p:spTree>
    <p:extLst>
      <p:ext uri="{BB962C8B-B14F-4D97-AF65-F5344CB8AC3E}">
        <p14:creationId xmlns:p14="http://schemas.microsoft.com/office/powerpoint/2010/main" val="288661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문자열 속성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잘 안 쓰이나 파일 형태에 따라 스타일을 적용할 때 가끔 씀</a:t>
            </a:r>
            <a:endParaRPr lang="en-US" altLang="ko-KR" dirty="0"/>
          </a:p>
          <a:p>
            <a:pPr lvl="1"/>
            <a:r>
              <a:rPr lang="ko-KR" altLang="en-US" dirty="0"/>
              <a:t>대표적으로 쓰이는 것</a:t>
            </a:r>
            <a:endParaRPr lang="en-US" altLang="ko-KR" dirty="0"/>
          </a:p>
          <a:p>
            <a:pPr lvl="2"/>
            <a:r>
              <a:rPr lang="ko-KR" altLang="en-US" dirty="0" err="1"/>
              <a:t>선택자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$=</a:t>
            </a:r>
            <a:r>
              <a:rPr lang="ko-KR" altLang="en-US" dirty="0"/>
              <a:t>값</a:t>
            </a:r>
            <a:r>
              <a:rPr lang="en-US" altLang="ko-KR" dirty="0"/>
              <a:t>] : </a:t>
            </a:r>
            <a:r>
              <a:rPr lang="ko-KR" altLang="en-US" dirty="0"/>
              <a:t>속성 안의 값이 특정 값으로 끝나는 태그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E8BE6D-9205-402E-9E1F-6E11967F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7" y="3390160"/>
            <a:ext cx="5542647" cy="809446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D6ECFB-179A-4FC1-A50C-155A277A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503702"/>
            <a:ext cx="5254615" cy="309095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044729-C8C6-47F2-8D58-089E73E8F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847" y="2828642"/>
            <a:ext cx="2047875" cy="25717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36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후손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특정 태그 아래에 있는 후손을 선택</a:t>
            </a:r>
            <a:endParaRPr lang="en-US" altLang="ko-KR" dirty="0"/>
          </a:p>
          <a:p>
            <a:pPr lvl="1"/>
            <a:r>
              <a:rPr lang="ko-KR" altLang="en-US" dirty="0"/>
              <a:t>후손 </a:t>
            </a:r>
            <a:r>
              <a:rPr lang="en-US" altLang="ko-KR" dirty="0"/>
              <a:t>: </a:t>
            </a:r>
            <a:r>
              <a:rPr lang="ko-KR" altLang="en-US" dirty="0"/>
              <a:t>특정 태그 안에 있는 모든 태그들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태그에도 주황색 값을 적용하고 싶다면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28E4BE-AF16-46E6-9A8A-F42C8D06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6" y="3042940"/>
            <a:ext cx="5143500" cy="15335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E31EE4-DC6E-4701-BBE6-3EA45F9D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4" y="4759027"/>
            <a:ext cx="4629150" cy="18383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E714D1-5F07-452E-99D5-F178EC65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452" y="4908796"/>
            <a:ext cx="2606650" cy="153878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EA971C-FCF7-4FBF-94E6-BF08E6AA9435}"/>
              </a:ext>
            </a:extLst>
          </p:cNvPr>
          <p:cNvSpPr/>
          <p:nvPr/>
        </p:nvSpPr>
        <p:spPr>
          <a:xfrm>
            <a:off x="184456" y="4919892"/>
            <a:ext cx="3096344" cy="74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29DB4B-AA03-4B21-9122-AC18E39FA161}"/>
              </a:ext>
            </a:extLst>
          </p:cNvPr>
          <p:cNvSpPr/>
          <p:nvPr/>
        </p:nvSpPr>
        <p:spPr>
          <a:xfrm>
            <a:off x="381901" y="6010846"/>
            <a:ext cx="3096344" cy="190921"/>
          </a:xfrm>
          <a:prstGeom prst="rect">
            <a:avLst/>
          </a:prstGeom>
          <a:noFill/>
          <a:ln>
            <a:solidFill>
              <a:srgbClr val="FFA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후손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후손 선택자에 대한 유의사항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C97D7-BD97-4572-88E9-752B77DB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36008"/>
            <a:ext cx="2486025" cy="5715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3F8311-D2CA-4A77-B3C5-294D8CAB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008557"/>
            <a:ext cx="3057525" cy="12763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E2D159-BD61-438F-9E45-14FCCF3D3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562482"/>
            <a:ext cx="3312368" cy="2106517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76A8B5-2B61-42C7-AC68-33AEB42F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2264020"/>
            <a:ext cx="3114675" cy="5619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557410-4100-42E4-9137-79EB23B78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9042" y="4499530"/>
            <a:ext cx="3558158" cy="223242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89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자손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ko-KR" altLang="en-US" dirty="0"/>
              <a:t>특정 태그 아래에 있는 자손을 선택</a:t>
            </a:r>
            <a:endParaRPr lang="en-US" altLang="ko-KR" dirty="0"/>
          </a:p>
          <a:p>
            <a:pPr lvl="1"/>
            <a:r>
              <a:rPr lang="ko-KR" altLang="en-US" dirty="0"/>
              <a:t>자손 </a:t>
            </a:r>
            <a:r>
              <a:rPr lang="en-US" altLang="ko-KR" dirty="0"/>
              <a:t>: </a:t>
            </a:r>
            <a:r>
              <a:rPr lang="ko-KR" altLang="en-US" dirty="0"/>
              <a:t>특정 태그 안에 있는 태그</a:t>
            </a:r>
            <a:r>
              <a:rPr lang="en-US" altLang="ko-KR" dirty="0"/>
              <a:t>(</a:t>
            </a:r>
            <a:r>
              <a:rPr lang="ko-KR" altLang="en-US" dirty="0"/>
              <a:t>바로 안쪽 태그만 인정함</a:t>
            </a:r>
            <a:r>
              <a:rPr lang="en-US" altLang="ko-KR" dirty="0"/>
              <a:t>)</a:t>
            </a:r>
          </a:p>
          <a:p>
            <a:pPr marL="777240" lvl="2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E31EE4-DC6E-4701-BBE6-3EA45F9D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4" y="4759027"/>
            <a:ext cx="4629150" cy="18383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EA971C-FCF7-4FBF-94E6-BF08E6AA9435}"/>
              </a:ext>
            </a:extLst>
          </p:cNvPr>
          <p:cNvSpPr/>
          <p:nvPr/>
        </p:nvSpPr>
        <p:spPr>
          <a:xfrm>
            <a:off x="184456" y="4919893"/>
            <a:ext cx="3096344" cy="190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29DB4B-AA03-4B21-9122-AC18E39FA161}"/>
              </a:ext>
            </a:extLst>
          </p:cNvPr>
          <p:cNvSpPr/>
          <p:nvPr/>
        </p:nvSpPr>
        <p:spPr>
          <a:xfrm>
            <a:off x="381901" y="6010846"/>
            <a:ext cx="3096344" cy="190921"/>
          </a:xfrm>
          <a:prstGeom prst="rect">
            <a:avLst/>
          </a:prstGeom>
          <a:noFill/>
          <a:ln>
            <a:solidFill>
              <a:srgbClr val="FFA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4FFE0F-88FF-4D2C-A1A3-496C4937F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34" y="2978077"/>
            <a:ext cx="5105400" cy="14382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E0823D-8EED-48EA-892E-99A138850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914" y="4838247"/>
            <a:ext cx="3096344" cy="175910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D1CB08-FC28-4BFD-9E03-064BD1D5D5BA}"/>
              </a:ext>
            </a:extLst>
          </p:cNvPr>
          <p:cNvSpPr/>
          <p:nvPr/>
        </p:nvSpPr>
        <p:spPr>
          <a:xfrm>
            <a:off x="755576" y="5310391"/>
            <a:ext cx="1512168" cy="190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CE691-9CF7-451E-9397-634D41DB5FCC}"/>
              </a:ext>
            </a:extLst>
          </p:cNvPr>
          <p:cNvSpPr txBox="1"/>
          <p:nvPr/>
        </p:nvSpPr>
        <p:spPr>
          <a:xfrm>
            <a:off x="2291231" y="5257800"/>
            <a:ext cx="261642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header</a:t>
            </a:r>
            <a:r>
              <a:rPr lang="ko-KR" altLang="en-US" sz="1200" dirty="0"/>
              <a:t>인 태그의 </a:t>
            </a:r>
            <a:r>
              <a:rPr lang="en-US" altLang="ko-KR" sz="1200" dirty="0"/>
              <a:t>‘</a:t>
            </a:r>
            <a:r>
              <a:rPr lang="ko-KR" altLang="en-US" sz="1200" dirty="0"/>
              <a:t>후손</a:t>
            </a:r>
            <a:r>
              <a:rPr lang="en-US" altLang="ko-KR" sz="1200" dirty="0"/>
              <a:t>＇</a:t>
            </a:r>
            <a:r>
              <a:rPr lang="ko-KR" altLang="en-US" sz="1200" dirty="0"/>
              <a:t>은 되나</a:t>
            </a:r>
            <a:endParaRPr lang="en-US" altLang="ko-KR" sz="1200" dirty="0"/>
          </a:p>
          <a:p>
            <a:r>
              <a:rPr lang="ko-KR" altLang="en-US" sz="1200" dirty="0"/>
              <a:t>자손은 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이 태그는</a:t>
            </a:r>
            <a:endParaRPr lang="en-US" altLang="ko-KR" sz="1200" dirty="0"/>
          </a:p>
          <a:p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nav</a:t>
            </a:r>
            <a:r>
              <a:rPr lang="ko-KR" altLang="en-US" sz="1200" dirty="0"/>
              <a:t>인 태그의 자손이다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297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자손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태그에서는 자손 </a:t>
            </a:r>
            <a:r>
              <a:rPr lang="ko-KR" altLang="en-US" dirty="0" err="1"/>
              <a:t>선택자</a:t>
            </a:r>
            <a:r>
              <a:rPr lang="ko-KR" altLang="en-US" dirty="0"/>
              <a:t> 태그를 쓰면 안 됨</a:t>
            </a:r>
            <a:endParaRPr lang="en-US" altLang="ko-KR" dirty="0"/>
          </a:p>
          <a:p>
            <a:pPr lvl="1"/>
            <a:r>
              <a:rPr lang="ko-KR" altLang="en-US" dirty="0"/>
              <a:t>만약 쓸 것이라면 반드시 </a:t>
            </a:r>
            <a:r>
              <a:rPr lang="en-US" altLang="ko-KR" dirty="0" err="1"/>
              <a:t>tbody</a:t>
            </a:r>
            <a:r>
              <a:rPr lang="ko-KR" altLang="en-US" dirty="0"/>
              <a:t>를 명시해줘야 함</a:t>
            </a:r>
            <a:endParaRPr lang="en-US" altLang="ko-KR" dirty="0"/>
          </a:p>
          <a:p>
            <a:pPr marL="777240" lvl="2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BA67B3-C16A-4D45-878E-FAEDEB17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73502"/>
            <a:ext cx="2990850" cy="14573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A8D69F-F6EF-40D3-9F33-FFB2306A5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70136"/>
            <a:ext cx="3114675" cy="21621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54A889-51DD-4F31-8C89-BA35A3852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082" y="2724150"/>
            <a:ext cx="2486025" cy="7048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F03948-389A-4D95-AF79-88BA4916C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00500"/>
            <a:ext cx="2486025" cy="20002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F02FD5-39C0-4E79-B579-F72E7A92B463}"/>
              </a:ext>
            </a:extLst>
          </p:cNvPr>
          <p:cNvSpPr/>
          <p:nvPr/>
        </p:nvSpPr>
        <p:spPr>
          <a:xfrm>
            <a:off x="1087505" y="3321289"/>
            <a:ext cx="532167" cy="179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59FB83-8494-4CD4-B190-7C90B7B71D74}"/>
              </a:ext>
            </a:extLst>
          </p:cNvPr>
          <p:cNvSpPr/>
          <p:nvPr/>
        </p:nvSpPr>
        <p:spPr>
          <a:xfrm>
            <a:off x="1979712" y="2724150"/>
            <a:ext cx="1080120" cy="20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BE2E65-D9D6-4BF6-B99B-165D11D70236}"/>
              </a:ext>
            </a:extLst>
          </p:cNvPr>
          <p:cNvSpPr/>
          <p:nvPr/>
        </p:nvSpPr>
        <p:spPr>
          <a:xfrm>
            <a:off x="4661295" y="4169342"/>
            <a:ext cx="630785" cy="20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B71E48-9144-4373-9AE7-E2C5E630F015}"/>
              </a:ext>
            </a:extLst>
          </p:cNvPr>
          <p:cNvSpPr/>
          <p:nvPr/>
        </p:nvSpPr>
        <p:spPr>
          <a:xfrm>
            <a:off x="4788024" y="5615874"/>
            <a:ext cx="630785" cy="20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3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동위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선택자</a:t>
            </a:r>
            <a:r>
              <a:rPr lang="en-US" altLang="ko-KR" sz="2000" dirty="0"/>
              <a:t>A +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A</a:t>
            </a:r>
            <a:r>
              <a:rPr lang="ko-KR" altLang="en-US" sz="2000" dirty="0"/>
              <a:t> 바로 뒤에 위치하는 </a:t>
            </a:r>
            <a:r>
              <a:rPr lang="ko-KR" altLang="en-US" sz="2000" dirty="0" err="1"/>
              <a:t>선택자</a:t>
            </a:r>
            <a:r>
              <a:rPr lang="ko-KR" altLang="en-US" sz="2000" dirty="0"/>
              <a:t> </a:t>
            </a:r>
            <a:r>
              <a:rPr lang="en-US" altLang="ko-KR" sz="2000" dirty="0"/>
              <a:t>B </a:t>
            </a:r>
            <a:r>
              <a:rPr lang="ko-KR" altLang="en-US" sz="2000" dirty="0"/>
              <a:t>선택선택자</a:t>
            </a:r>
            <a:r>
              <a:rPr lang="en-US" altLang="ko-KR" sz="2000" dirty="0"/>
              <a:t>A ~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A</a:t>
            </a:r>
            <a:r>
              <a:rPr lang="ko-KR" altLang="en-US" sz="2000" dirty="0"/>
              <a:t> 뒤에 위치하는 </a:t>
            </a:r>
            <a:r>
              <a:rPr lang="ko-KR" altLang="en-US" sz="2000" dirty="0" err="1"/>
              <a:t>선택자</a:t>
            </a:r>
            <a:r>
              <a:rPr lang="ko-KR" altLang="en-US" sz="2000" dirty="0"/>
              <a:t> </a:t>
            </a:r>
            <a:r>
              <a:rPr lang="en-US" altLang="ko-KR" sz="2000" dirty="0"/>
              <a:t>B</a:t>
            </a:r>
            <a:r>
              <a:rPr lang="ko-KR" altLang="en-US" sz="2000" dirty="0"/>
              <a:t>들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541BD-5A92-46E8-BE4F-3E5DF438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81499"/>
            <a:ext cx="5972175" cy="15144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C820F3-86EF-46AB-8AEA-99083D7A0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678537"/>
            <a:ext cx="1885950" cy="138059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E79F08-C059-4E84-AC63-608F2BE0E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5" y="3717032"/>
            <a:ext cx="2476500" cy="26384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83AF53-6DDB-43B5-8379-546C157A08F2}"/>
              </a:ext>
            </a:extLst>
          </p:cNvPr>
          <p:cNvSpPr/>
          <p:nvPr/>
        </p:nvSpPr>
        <p:spPr>
          <a:xfrm>
            <a:off x="856522" y="5089038"/>
            <a:ext cx="1483230" cy="16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ACE86A-6C34-46D2-B1CD-1C44EEBBF19D}"/>
              </a:ext>
            </a:extLst>
          </p:cNvPr>
          <p:cNvSpPr/>
          <p:nvPr/>
        </p:nvSpPr>
        <p:spPr>
          <a:xfrm>
            <a:off x="755576" y="5031598"/>
            <a:ext cx="1628262" cy="845675"/>
          </a:xfrm>
          <a:prstGeom prst="rect">
            <a:avLst/>
          </a:prstGeom>
          <a:noFill/>
          <a:ln>
            <a:solidFill>
              <a:srgbClr val="FFA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9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반응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:active</a:t>
            </a:r>
          </a:p>
          <a:p>
            <a:pPr lvl="1"/>
            <a:r>
              <a:rPr lang="ko-KR" altLang="en-US" sz="1800" dirty="0"/>
              <a:t>사용자가 마우스로 클릭한 태그를 선택</a:t>
            </a:r>
            <a:endParaRPr lang="en-US" altLang="ko-KR" sz="1800" dirty="0"/>
          </a:p>
          <a:p>
            <a:r>
              <a:rPr lang="en-US" altLang="ko-KR" sz="2000" dirty="0"/>
              <a:t>:hover</a:t>
            </a:r>
          </a:p>
          <a:p>
            <a:pPr lvl="1"/>
            <a:r>
              <a:rPr lang="ko-KR" altLang="en-US" sz="1800" dirty="0"/>
              <a:t>사용자가 마우스를 올린 태그를 선택</a:t>
            </a: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89ACC-C711-45D2-9A92-15B272E8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75" y="3645024"/>
            <a:ext cx="3562350" cy="1485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E98A16-2D06-4A40-9397-EB8E9FEB1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75" y="5359524"/>
            <a:ext cx="2695575" cy="5715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A3690-5CFE-47AF-9BAF-C3AF18A5DD46}"/>
              </a:ext>
            </a:extLst>
          </p:cNvPr>
          <p:cNvSpPr txBox="1"/>
          <p:nvPr/>
        </p:nvSpPr>
        <p:spPr>
          <a:xfrm>
            <a:off x="5508104" y="429309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해볼 것</a:t>
            </a:r>
          </a:p>
        </p:txBody>
      </p:sp>
    </p:spTree>
    <p:extLst>
      <p:ext uri="{BB962C8B-B14F-4D97-AF65-F5344CB8AC3E}">
        <p14:creationId xmlns:p14="http://schemas.microsoft.com/office/powerpoint/2010/main" val="403074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CSS3 </a:t>
            </a:r>
            <a:r>
              <a:rPr lang="ko-KR" altLang="en-US" sz="2000" dirty="0" err="1">
                <a:latin typeface="Consolas" panose="020B0609020204030204" pitchFamily="49" charset="0"/>
              </a:rPr>
              <a:t>선택자</a:t>
            </a:r>
            <a:r>
              <a:rPr lang="ko-KR" altLang="en-US" sz="2000" dirty="0">
                <a:latin typeface="Consolas" panose="020B0609020204030204" pitchFamily="49" charset="0"/>
              </a:rPr>
              <a:t> 기본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CSS </a:t>
            </a:r>
            <a:r>
              <a:rPr lang="ko-KR" altLang="en-US" sz="1800" dirty="0">
                <a:latin typeface="Consolas" panose="020B0609020204030204" pitchFamily="49" charset="0"/>
              </a:rPr>
              <a:t>선택자란</a:t>
            </a:r>
            <a:r>
              <a:rPr lang="en-US" altLang="ko-KR" sz="1800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전체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태그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아이디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클래스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속성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기본 속성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문자열 속성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후손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자손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동위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반응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상태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A098C9-0188-4E76-A749-BE7B687C1D76}"/>
              </a:ext>
            </a:extLst>
          </p:cNvPr>
          <p:cNvSpPr txBox="1">
            <a:spLocks/>
          </p:cNvSpPr>
          <p:nvPr/>
        </p:nvSpPr>
        <p:spPr>
          <a:xfrm>
            <a:off x="4067944" y="1600200"/>
            <a:ext cx="3250704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구조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일반 구조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형태 구조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문자 </a:t>
            </a:r>
            <a:r>
              <a:rPr lang="ko-KR" altLang="en-US" sz="1800" dirty="0" err="1">
                <a:latin typeface="Consolas" panose="020B0609020204030204" pitchFamily="49" charset="0"/>
              </a:rPr>
              <a:t>선택자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시작 문자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전후 문자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반응 문자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링크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부정 </a:t>
            </a:r>
            <a:r>
              <a:rPr lang="ko-KR" altLang="en-US" sz="1600" dirty="0" err="1">
                <a:latin typeface="Consolas" panose="020B0609020204030204" pitchFamily="49" charset="0"/>
              </a:rPr>
              <a:t>선택자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:checked</a:t>
            </a:r>
          </a:p>
          <a:p>
            <a:pPr lvl="1"/>
            <a:r>
              <a:rPr lang="ko-KR" altLang="en-US" sz="1600" dirty="0"/>
              <a:t>체크 상태의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  <a:endParaRPr lang="en-US" altLang="ko-KR" sz="1600" dirty="0"/>
          </a:p>
          <a:p>
            <a:r>
              <a:rPr lang="en-US" altLang="ko-KR" sz="1800" dirty="0"/>
              <a:t>:focus</a:t>
            </a:r>
          </a:p>
          <a:p>
            <a:pPr lvl="1"/>
            <a:r>
              <a:rPr lang="ko-KR" altLang="en-US" sz="1600" dirty="0"/>
              <a:t>초점이 </a:t>
            </a:r>
            <a:r>
              <a:rPr lang="ko-KR" altLang="en-US" sz="1600" dirty="0" err="1"/>
              <a:t>맞추어진</a:t>
            </a:r>
            <a:r>
              <a:rPr lang="ko-KR" altLang="en-US" sz="1600" dirty="0"/>
              <a:t>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  <a:endParaRPr lang="en-US" altLang="ko-KR" sz="1600" dirty="0"/>
          </a:p>
          <a:p>
            <a:r>
              <a:rPr lang="en-US" altLang="ko-KR" sz="1800" dirty="0"/>
              <a:t>:enabled</a:t>
            </a:r>
          </a:p>
          <a:p>
            <a:pPr lvl="1"/>
            <a:r>
              <a:rPr lang="ko-KR" altLang="en-US" sz="1600" dirty="0"/>
              <a:t>사용 가능한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</a:p>
          <a:p>
            <a:r>
              <a:rPr lang="en-US" altLang="ko-KR" sz="1800" dirty="0"/>
              <a:t>:disabled</a:t>
            </a:r>
          </a:p>
          <a:p>
            <a:pPr lvl="1"/>
            <a:r>
              <a:rPr lang="ko-KR" altLang="en-US" sz="1600" dirty="0"/>
              <a:t>사용 불가능한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46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focus, enabled, disabled </a:t>
            </a:r>
            <a:r>
              <a:rPr lang="ko-KR" altLang="en-US" sz="2000" dirty="0"/>
              <a:t>예시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B5861-F168-4382-9618-3EA48904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48880"/>
            <a:ext cx="4381500" cy="2000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C0A28-5A3D-4DDE-B848-5ADF2A5C8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904958"/>
            <a:ext cx="2514600" cy="109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6DC0B3-3371-4366-BF9E-EB82A1C83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264" y="4529831"/>
            <a:ext cx="2057400" cy="182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7B3135-16C4-4796-B7B6-5CAE9076C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192" y="4529090"/>
            <a:ext cx="1933575" cy="1743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0EFAB1-CE30-41F1-9B8B-5AC853A0B08E}"/>
              </a:ext>
            </a:extLst>
          </p:cNvPr>
          <p:cNvSpPr txBox="1"/>
          <p:nvPr/>
        </p:nvSpPr>
        <p:spPr>
          <a:xfrm>
            <a:off x="5724128" y="4831268"/>
            <a:ext cx="2353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마우스로 선택</a:t>
            </a:r>
            <a:r>
              <a:rPr lang="en-US" altLang="ko-KR" sz="1050" dirty="0"/>
              <a:t>(focus)</a:t>
            </a:r>
            <a:r>
              <a:rPr lang="ko-KR" altLang="en-US" sz="1050" dirty="0"/>
              <a:t>하자 색이 변함</a:t>
            </a:r>
          </a:p>
        </p:txBody>
      </p:sp>
    </p:spTree>
    <p:extLst>
      <p:ext uri="{BB962C8B-B14F-4D97-AF65-F5344CB8AC3E}">
        <p14:creationId xmlns:p14="http://schemas.microsoft.com/office/powerpoint/2010/main" val="132378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checked </a:t>
            </a:r>
            <a:r>
              <a:rPr lang="ko-KR" altLang="en-US" sz="2000" dirty="0"/>
              <a:t>예시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6F5603-41B9-46AC-895A-D986C7EC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0" y="1988840"/>
            <a:ext cx="3888432" cy="24554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42C51A-0BC2-45AC-B0E8-7CD46FA3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59808"/>
            <a:ext cx="7272808" cy="18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2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checked </a:t>
            </a:r>
            <a:r>
              <a:rPr lang="ko-KR" altLang="en-US" sz="2000" dirty="0"/>
              <a:t>예시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D93A18-AD5F-4FB4-A817-6E24DEEC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2060848"/>
            <a:ext cx="6562725" cy="24479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2957E5-F2EA-4CA4-A452-20D0E3593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7" y="4648880"/>
            <a:ext cx="3752850" cy="2381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EF7981-86C7-45A0-831A-50AEF7B649F6}"/>
              </a:ext>
            </a:extLst>
          </p:cNvPr>
          <p:cNvSpPr txBox="1"/>
          <p:nvPr/>
        </p:nvSpPr>
        <p:spPr>
          <a:xfrm>
            <a:off x="985836" y="5049541"/>
            <a:ext cx="581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체크박스를 마우스로  체크하자 아래 내용들이 점점 사라짐</a:t>
            </a:r>
          </a:p>
        </p:txBody>
      </p:sp>
    </p:spTree>
    <p:extLst>
      <p:ext uri="{BB962C8B-B14F-4D97-AF65-F5344CB8AC3E}">
        <p14:creationId xmlns:p14="http://schemas.microsoft.com/office/powerpoint/2010/main" val="191614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일반 구조 </a:t>
            </a:r>
            <a:r>
              <a:rPr lang="ko-KR" altLang="en-US" sz="2000" dirty="0" err="1"/>
              <a:t>선택자</a:t>
            </a:r>
            <a:endParaRPr lang="ko-KR" altLang="en-US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59649F2-E324-4796-93EB-4E6DF2509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96305"/>
              </p:ext>
            </p:extLst>
          </p:nvPr>
        </p:nvGraphicFramePr>
        <p:xfrm>
          <a:off x="827584" y="2276872"/>
          <a:ext cx="7488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4180707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14868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선택자</a:t>
                      </a:r>
                      <a:r>
                        <a:rPr lang="ko-KR" altLang="en-US" dirty="0"/>
                        <a:t>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4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 관계 중 첫번째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2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마지막에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:nth-child(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1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:nth-last-child(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 관계 중 뒤에서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79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일반 구조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pPr lvl="1"/>
            <a:r>
              <a:rPr lang="en-US" altLang="ko-KR" sz="1800" dirty="0"/>
              <a:t>first-child : </a:t>
            </a:r>
            <a:r>
              <a:rPr lang="ko-KR" altLang="en-US" sz="1800" dirty="0"/>
              <a:t>첫번째 태그이면서 </a:t>
            </a:r>
            <a:r>
              <a:rPr lang="en-US" altLang="ko-KR" sz="1800" dirty="0"/>
              <a:t>h1</a:t>
            </a:r>
            <a:r>
              <a:rPr lang="ko-KR" altLang="en-US" sz="1800" dirty="0"/>
              <a:t>태그여야 한다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600" dirty="0"/>
              <a:t>여기에서는 첫번째 태그가 </a:t>
            </a:r>
            <a:r>
              <a:rPr lang="en-US" altLang="ko-KR" sz="1600" dirty="0"/>
              <a:t>p</a:t>
            </a:r>
            <a:r>
              <a:rPr lang="ko-KR" altLang="en-US" sz="1600" dirty="0"/>
              <a:t>태그이므로 적용이 안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71631C-A4A8-4C11-9F87-33A3A176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39" y="3393740"/>
            <a:ext cx="3314700" cy="27241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3D71CB-CEBE-4F78-A995-A0A23FFD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852936"/>
            <a:ext cx="2066925" cy="3390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44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일반 구조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pPr lvl="1"/>
            <a:r>
              <a:rPr lang="ko-KR" altLang="en-US" sz="1800" dirty="0"/>
              <a:t>주의 사항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034799-F137-4112-A11A-C6A0AF55B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3" y="2319337"/>
            <a:ext cx="3162300" cy="5810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B7BD5D-0810-4E3A-A432-279E371B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25" y="4933302"/>
            <a:ext cx="1076325" cy="1104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FB231D-185D-4AF8-926F-7C73EE424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3284984"/>
            <a:ext cx="3152775" cy="16383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91B2C6-C046-448E-958F-9E869E920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2300933"/>
            <a:ext cx="3048000" cy="5524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7CF46A-EF2F-4673-996A-C07B21BC8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4980927"/>
            <a:ext cx="1066800" cy="10572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EE1E0A-DD9D-4CF7-8DBF-DCF020169D18}"/>
              </a:ext>
            </a:extLst>
          </p:cNvPr>
          <p:cNvSpPr txBox="1"/>
          <p:nvPr/>
        </p:nvSpPr>
        <p:spPr>
          <a:xfrm>
            <a:off x="295595" y="3634473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</a:t>
            </a:r>
            <a:r>
              <a:rPr lang="ko-KR" altLang="en-US" dirty="0"/>
              <a:t>태그 각각의</a:t>
            </a:r>
            <a:endParaRPr lang="en-US" altLang="ko-KR" dirty="0"/>
          </a:p>
          <a:p>
            <a:r>
              <a:rPr lang="ko-KR" altLang="en-US" dirty="0"/>
              <a:t>첫번째 </a:t>
            </a:r>
            <a:r>
              <a:rPr lang="en-US" altLang="ko-KR" dirty="0"/>
              <a:t>a</a:t>
            </a:r>
            <a:r>
              <a:rPr lang="ko-KR" altLang="en-US" dirty="0"/>
              <a:t>태그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1D7DA-2ADB-4E1C-976D-EB6590C7BB78}"/>
              </a:ext>
            </a:extLst>
          </p:cNvPr>
          <p:cNvSpPr txBox="1"/>
          <p:nvPr/>
        </p:nvSpPr>
        <p:spPr>
          <a:xfrm>
            <a:off x="6290333" y="3677334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li</a:t>
            </a:r>
            <a:r>
              <a:rPr lang="ko-KR" altLang="en-US" dirty="0"/>
              <a:t>태그의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태그</a:t>
            </a:r>
            <a:endParaRPr lang="en-US" altLang="ko-KR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44EDB97-847E-41D7-95C6-41752EE450AC}"/>
              </a:ext>
            </a:extLst>
          </p:cNvPr>
          <p:cNvSpPr/>
          <p:nvPr/>
        </p:nvSpPr>
        <p:spPr>
          <a:xfrm>
            <a:off x="899592" y="3068960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A28CCAB-16C5-4FF4-8343-0CF113D371D0}"/>
              </a:ext>
            </a:extLst>
          </p:cNvPr>
          <p:cNvSpPr/>
          <p:nvPr/>
        </p:nvSpPr>
        <p:spPr>
          <a:xfrm>
            <a:off x="899592" y="4346313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0725D9C-2433-40C8-AAAB-FD177CD1F97E}"/>
              </a:ext>
            </a:extLst>
          </p:cNvPr>
          <p:cNvSpPr/>
          <p:nvPr/>
        </p:nvSpPr>
        <p:spPr>
          <a:xfrm>
            <a:off x="6876256" y="3053946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C3D66D3-E147-4E6C-AB14-24CEF9F3297D}"/>
              </a:ext>
            </a:extLst>
          </p:cNvPr>
          <p:cNvSpPr/>
          <p:nvPr/>
        </p:nvSpPr>
        <p:spPr>
          <a:xfrm>
            <a:off x="6876256" y="4331299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1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형태 구조 </a:t>
            </a:r>
            <a:r>
              <a:rPr lang="ko-KR" altLang="en-US" sz="2000" dirty="0" err="1"/>
              <a:t>선택자</a:t>
            </a:r>
            <a:endParaRPr lang="ko-KR" altLang="en-US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59649F2-E324-4796-93EB-4E6DF2509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12060"/>
              </p:ext>
            </p:extLst>
          </p:nvPr>
        </p:nvGraphicFramePr>
        <p:xfrm>
          <a:off x="251520" y="2146300"/>
          <a:ext cx="7992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41807075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314868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선택자</a:t>
                      </a:r>
                      <a:r>
                        <a:rPr lang="ko-KR" altLang="en-US" dirty="0"/>
                        <a:t>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4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:first-of-type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 관계 중 첫번째로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2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:last-of-type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마지막에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:nth-of-type(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번째에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1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:nth-last-of-type(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뒤에서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번째에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형태 구조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pPr lvl="1"/>
            <a:r>
              <a:rPr lang="en-US" altLang="ko-KR" sz="1600" dirty="0"/>
              <a:t>first-of-type : </a:t>
            </a:r>
            <a:r>
              <a:rPr lang="ko-KR" altLang="en-US" sz="1600" dirty="0"/>
              <a:t>가장 처음으로 등장하는 </a:t>
            </a:r>
            <a:r>
              <a:rPr lang="en-US" altLang="ko-KR" sz="1600" dirty="0"/>
              <a:t>h1</a:t>
            </a:r>
            <a:r>
              <a:rPr lang="ko-KR" altLang="en-US" sz="1600" dirty="0"/>
              <a:t>태그에 빨간색을 적용함</a:t>
            </a:r>
            <a:endParaRPr lang="en-US" altLang="ko-KR" sz="1600" dirty="0"/>
          </a:p>
          <a:p>
            <a:pPr lvl="2"/>
            <a:r>
              <a:rPr lang="en-US" altLang="ko-KR" sz="1400" dirty="0"/>
              <a:t>H1</a:t>
            </a:r>
            <a:r>
              <a:rPr lang="ko-KR" altLang="en-US" sz="1400" dirty="0"/>
              <a:t>이 두 번째로 등장하지만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여기에 등장하는 </a:t>
            </a:r>
            <a:r>
              <a:rPr lang="en-US" altLang="ko-KR" sz="1400" dirty="0"/>
              <a:t>h1</a:t>
            </a:r>
            <a:r>
              <a:rPr lang="ko-KR" altLang="en-US" sz="1400" dirty="0"/>
              <a:t>이 가장 첫번째 이므로 색칠함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74F36-1548-4244-AFE0-F607BE95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3" y="3186311"/>
            <a:ext cx="3257550" cy="27241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6AFF0B-7A99-469E-894D-8FCA96DE2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857698"/>
            <a:ext cx="1905000" cy="33813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7518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일반 구조 선택자와</a:t>
            </a:r>
            <a:r>
              <a:rPr lang="en-US" altLang="ko-KR" sz="2000" dirty="0"/>
              <a:t> </a:t>
            </a:r>
            <a:r>
              <a:rPr lang="ko-KR" altLang="en-US" sz="2000" dirty="0"/>
              <a:t>형태 구조 </a:t>
            </a:r>
            <a:r>
              <a:rPr lang="ko-KR" altLang="en-US" sz="2000" dirty="0" err="1"/>
              <a:t>선택자</a:t>
            </a:r>
            <a:r>
              <a:rPr lang="ko-KR" altLang="en-US" sz="2000" dirty="0"/>
              <a:t> 비교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F1B8C-1FA2-4BA8-9A9B-79D6B255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45" y="2060848"/>
            <a:ext cx="3648075" cy="9429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72F8C-D803-45FB-8DB3-361F9118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209800"/>
            <a:ext cx="3190875" cy="6096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05A645-46A8-45B6-8945-B9B333ADE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920" y="3429000"/>
            <a:ext cx="1857375" cy="14382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5C8403-8024-487A-A4C7-4414FDB4B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077" y="3786336"/>
            <a:ext cx="1647825" cy="26670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A4F389-A67D-416E-934D-51C8E1367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43" y="3619500"/>
            <a:ext cx="1657350" cy="27813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98D0C9C-E283-45FD-8D7F-2608E8105060}"/>
              </a:ext>
            </a:extLst>
          </p:cNvPr>
          <p:cNvSpPr/>
          <p:nvPr/>
        </p:nvSpPr>
        <p:spPr>
          <a:xfrm>
            <a:off x="1426414" y="3044319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D4C629-2343-42C6-A5C5-5827AEAFC274}"/>
              </a:ext>
            </a:extLst>
          </p:cNvPr>
          <p:cNvSpPr/>
          <p:nvPr/>
        </p:nvSpPr>
        <p:spPr>
          <a:xfrm>
            <a:off x="6962995" y="3205016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D8BFB-D4CA-4077-A078-387E3BE4578B}"/>
              </a:ext>
            </a:extLst>
          </p:cNvPr>
          <p:cNvSpPr txBox="1"/>
          <p:nvPr/>
        </p:nvSpPr>
        <p:spPr>
          <a:xfrm>
            <a:off x="350309" y="6456442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순서 중심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53EDF-B8DD-4972-9C90-913C99CD60ED}"/>
              </a:ext>
            </a:extLst>
          </p:cNvPr>
          <p:cNvSpPr txBox="1"/>
          <p:nvPr/>
        </p:nvSpPr>
        <p:spPr>
          <a:xfrm>
            <a:off x="6060976" y="6530551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type </a:t>
            </a:r>
            <a:r>
              <a:rPr lang="ko-KR" altLang="en-US" sz="1600" dirty="0"/>
              <a:t>중심</a:t>
            </a:r>
          </a:p>
        </p:txBody>
      </p:sp>
    </p:spTree>
    <p:extLst>
      <p:ext uri="{BB962C8B-B14F-4D97-AF65-F5344CB8AC3E}">
        <p14:creationId xmlns:p14="http://schemas.microsoft.com/office/powerpoint/2010/main" val="232026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CSS </a:t>
            </a:r>
            <a:r>
              <a:rPr lang="ko-KR" altLang="en-US" sz="2400" dirty="0"/>
              <a:t>선택자란</a:t>
            </a:r>
            <a:r>
              <a:rPr lang="en-US" altLang="ko-KR" sz="2400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Cascading Style Sheet : </a:t>
            </a:r>
            <a:r>
              <a:rPr lang="ko-KR" altLang="en-US" sz="1400" dirty="0"/>
              <a:t>종속성 시트</a:t>
            </a:r>
            <a:endParaRPr lang="en-US" altLang="ko-KR" sz="1400" dirty="0"/>
          </a:p>
          <a:p>
            <a:pPr lvl="1"/>
            <a:r>
              <a:rPr lang="ko-KR" altLang="en-US" sz="1200" dirty="0"/>
              <a:t>선택자에 </a:t>
            </a:r>
            <a:r>
              <a:rPr lang="en-US" altLang="ko-KR" sz="1200" dirty="0"/>
              <a:t>“</a:t>
            </a:r>
            <a:r>
              <a:rPr lang="ko-KR" altLang="en-US" sz="1200" dirty="0"/>
              <a:t>정답</a:t>
            </a:r>
            <a:r>
              <a:rPr lang="en-US" altLang="ko-KR" sz="1200" dirty="0"/>
              <a:t>＂</a:t>
            </a:r>
            <a:r>
              <a:rPr lang="ko-KR" altLang="en-US" sz="1200" dirty="0"/>
              <a:t>은 없다</a:t>
            </a:r>
            <a:endParaRPr lang="en-US" altLang="ko-KR" sz="1200" dirty="0"/>
          </a:p>
          <a:p>
            <a:pPr lvl="1"/>
            <a:r>
              <a:rPr lang="ko-KR" altLang="en-US" sz="1200" dirty="0"/>
              <a:t>현재는 </a:t>
            </a:r>
            <a:r>
              <a:rPr lang="en-US" altLang="ko-KR" sz="1200" dirty="0"/>
              <a:t>3</a:t>
            </a:r>
            <a:r>
              <a:rPr lang="ko-KR" altLang="en-US" sz="1200" dirty="0"/>
              <a:t>버전까지 나옴</a:t>
            </a:r>
            <a:endParaRPr lang="en-US" altLang="ko-KR" sz="1200" dirty="0"/>
          </a:p>
          <a:p>
            <a:pPr lvl="1"/>
            <a:r>
              <a:rPr lang="ko-KR" altLang="en-US" sz="1200" dirty="0"/>
              <a:t>↓ 이 정도 코드는 쉽게 해석할 수 있어야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60EA68-23C8-4209-BD59-AA4F12F7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852936"/>
            <a:ext cx="3826924" cy="3385814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lvl="1"/>
            <a:r>
              <a:rPr lang="ko-KR" altLang="en-US" sz="1400" dirty="0"/>
              <a:t>가상 요소 선택자라고도 불림</a:t>
            </a:r>
            <a:endParaRPr lang="en-US" altLang="ko-KR" sz="1400" dirty="0"/>
          </a:p>
          <a:p>
            <a:pPr lvl="1"/>
            <a:r>
              <a:rPr lang="ko-KR" altLang="en-US" sz="1400" dirty="0"/>
              <a:t>콜론</a:t>
            </a:r>
            <a:r>
              <a:rPr lang="en-US" altLang="ko-KR" sz="1400" dirty="0"/>
              <a:t>(:) </a:t>
            </a:r>
            <a:r>
              <a:rPr lang="ko-KR" altLang="en-US" sz="1400" dirty="0"/>
              <a:t>기호를 사용해도 정상 동작하지만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웹 표준은 </a:t>
            </a:r>
            <a:r>
              <a:rPr lang="en-US" altLang="ko-KR" sz="1400" dirty="0"/>
              <a:t>::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r>
              <a:rPr lang="ko-KR" altLang="en-US" sz="1600" dirty="0"/>
              <a:t>시작 문자 </a:t>
            </a:r>
            <a:r>
              <a:rPr lang="ko-KR" altLang="en-US" sz="1600" dirty="0" err="1"/>
              <a:t>선택자</a:t>
            </a:r>
            <a:endParaRPr lang="en-US" altLang="ko-KR" sz="1600" dirty="0"/>
          </a:p>
          <a:p>
            <a:r>
              <a:rPr lang="en-US" altLang="ko-KR" sz="1400" dirty="0"/>
              <a:t>::first-letter</a:t>
            </a:r>
          </a:p>
          <a:p>
            <a:pPr lvl="2"/>
            <a:r>
              <a:rPr lang="ko-KR" altLang="en-US" sz="1050" dirty="0"/>
              <a:t>첫 번째 글자 선택</a:t>
            </a:r>
            <a:endParaRPr lang="en-US" altLang="ko-KR" sz="1050" dirty="0"/>
          </a:p>
          <a:p>
            <a:pPr lvl="1"/>
            <a:endParaRPr lang="en-US" altLang="ko-KR" sz="1050" dirty="0"/>
          </a:p>
          <a:p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CBF358-DDD3-4827-96AD-EDD1242F1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69"/>
          <a:stretch/>
        </p:blipFill>
        <p:spPr>
          <a:xfrm>
            <a:off x="130769" y="3005563"/>
            <a:ext cx="1848944" cy="16668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2A8662-A313-4749-806D-EB65B1D15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188" y="3028992"/>
            <a:ext cx="6266441" cy="168042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744B7F-4AA2-4077-AF8C-41746CCBC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97084"/>
            <a:ext cx="4865936" cy="1944284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C4C558-560D-45C7-8B3A-BED4FD67D66E}"/>
              </a:ext>
            </a:extLst>
          </p:cNvPr>
          <p:cNvSpPr txBox="1"/>
          <p:nvPr/>
        </p:nvSpPr>
        <p:spPr>
          <a:xfrm>
            <a:off x="2286000" y="2383233"/>
            <a:ext cx="457200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::first-line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첫 번째 줄을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191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전후</a:t>
            </a:r>
            <a:r>
              <a:rPr lang="en-US" altLang="ko-KR" sz="1800" dirty="0"/>
              <a:t>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선택자</a:t>
            </a:r>
            <a:endParaRPr lang="en-US" altLang="ko-KR" sz="1800" dirty="0"/>
          </a:p>
          <a:p>
            <a:pPr lvl="1"/>
            <a:r>
              <a:rPr lang="en-US" altLang="ko-KR" sz="1400" dirty="0"/>
              <a:t>::after</a:t>
            </a:r>
          </a:p>
          <a:p>
            <a:pPr lvl="2"/>
            <a:r>
              <a:rPr lang="ko-KR" altLang="en-US" sz="1200" dirty="0"/>
              <a:t>태그 뒤에 위치하는 공간 선택</a:t>
            </a:r>
            <a:endParaRPr lang="en-US" altLang="ko-KR" sz="1200" dirty="0"/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652C02-DF98-4913-B925-2C82DB5D9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19"/>
          <a:stretch/>
        </p:blipFill>
        <p:spPr>
          <a:xfrm>
            <a:off x="156813" y="2423240"/>
            <a:ext cx="3697489" cy="3382024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DB0750-368A-4957-9E6C-3CEB9C57529F}"/>
              </a:ext>
            </a:extLst>
          </p:cNvPr>
          <p:cNvSpPr txBox="1"/>
          <p:nvPr/>
        </p:nvSpPr>
        <p:spPr>
          <a:xfrm>
            <a:off x="3203848" y="1800833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::before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태그 앞에 위치하는 공간 선택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1343E9-D241-4811-A855-52FAD1EF6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039" y="2423239"/>
            <a:ext cx="4293369" cy="1039799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EEFB50B-D3FA-4861-A6D1-2E8BD18CA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510" y="3686373"/>
            <a:ext cx="4162425" cy="2047875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64FCD5-C175-4692-8258-2599F5EF588F}"/>
              </a:ext>
            </a:extLst>
          </p:cNvPr>
          <p:cNvSpPr txBox="1"/>
          <p:nvPr/>
        </p:nvSpPr>
        <p:spPr>
          <a:xfrm>
            <a:off x="536936" y="2967335"/>
            <a:ext cx="331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200" dirty="0">
                <a:solidFill>
                  <a:srgbClr val="7947F7"/>
                </a:solidFill>
              </a:rPr>
              <a:t>counter-increment : </a:t>
            </a:r>
            <a:r>
              <a:rPr lang="ko-KR" altLang="en-US" sz="1200" dirty="0">
                <a:solidFill>
                  <a:srgbClr val="7947F7"/>
                </a:solidFill>
              </a:rPr>
              <a:t>일종의 변수이다</a:t>
            </a:r>
            <a:r>
              <a:rPr lang="en-US" altLang="ko-KR" sz="1200" dirty="0">
                <a:solidFill>
                  <a:srgbClr val="7947F7"/>
                </a:solidFill>
              </a:rPr>
              <a:t>. </a:t>
            </a:r>
          </a:p>
          <a:p>
            <a:pPr lvl="1"/>
            <a:r>
              <a:rPr lang="ko-KR" altLang="en-US" sz="1200" dirty="0">
                <a:solidFill>
                  <a:srgbClr val="7947F7"/>
                </a:solidFill>
              </a:rPr>
              <a:t>해당 태그들에 </a:t>
            </a:r>
            <a:r>
              <a:rPr lang="en-US" altLang="ko-KR" sz="1200" dirty="0">
                <a:solidFill>
                  <a:srgbClr val="7947F7"/>
                </a:solidFill>
              </a:rPr>
              <a:t>1</a:t>
            </a:r>
            <a:r>
              <a:rPr lang="ko-KR" altLang="en-US" sz="1200" dirty="0">
                <a:solidFill>
                  <a:srgbClr val="7947F7"/>
                </a:solidFill>
              </a:rPr>
              <a:t>번부터 번호를 </a:t>
            </a:r>
            <a:r>
              <a:rPr lang="ko-KR" altLang="en-US" sz="1200" dirty="0" err="1">
                <a:solidFill>
                  <a:srgbClr val="7947F7"/>
                </a:solidFill>
              </a:rPr>
              <a:t>붙여나감</a:t>
            </a:r>
            <a:r>
              <a:rPr lang="ko-KR" altLang="en-US" sz="1200" dirty="0">
                <a:solidFill>
                  <a:srgbClr val="7947F7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DB5C7F-829E-4370-9D09-60270FE8CBF5}"/>
              </a:ext>
            </a:extLst>
          </p:cNvPr>
          <p:cNvSpPr txBox="1"/>
          <p:nvPr/>
        </p:nvSpPr>
        <p:spPr>
          <a:xfrm>
            <a:off x="143985" y="3801044"/>
            <a:ext cx="6658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rgbClr val="7947F7"/>
                </a:solidFill>
              </a:rPr>
              <a:t>p </a:t>
            </a:r>
            <a:r>
              <a:rPr lang="ko-KR" altLang="en-US" sz="1100" dirty="0">
                <a:solidFill>
                  <a:srgbClr val="7947F7"/>
                </a:solidFill>
              </a:rPr>
              <a:t>태그 시작 직전에 해당 태그의 번호의 점</a:t>
            </a:r>
            <a:r>
              <a:rPr lang="en-US" altLang="ko-KR" sz="1100" dirty="0">
                <a:solidFill>
                  <a:srgbClr val="7947F7"/>
                </a:solidFill>
              </a:rPr>
              <a:t>(.) </a:t>
            </a:r>
            <a:r>
              <a:rPr lang="ko-KR" altLang="en-US" sz="1100" dirty="0">
                <a:solidFill>
                  <a:srgbClr val="7947F7"/>
                </a:solidFill>
              </a:rPr>
              <a:t>출력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51B8AC-91FE-46E5-9587-768C755B830B}"/>
              </a:ext>
            </a:extLst>
          </p:cNvPr>
          <p:cNvSpPr txBox="1"/>
          <p:nvPr/>
        </p:nvSpPr>
        <p:spPr>
          <a:xfrm>
            <a:off x="103883" y="4541544"/>
            <a:ext cx="6658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rgbClr val="7947F7"/>
                </a:solidFill>
              </a:rPr>
              <a:t>p </a:t>
            </a:r>
            <a:r>
              <a:rPr lang="ko-KR" altLang="en-US" sz="1100" dirty="0">
                <a:solidFill>
                  <a:srgbClr val="7947F7"/>
                </a:solidFill>
              </a:rPr>
              <a:t>태그 끝에 </a:t>
            </a:r>
            <a:r>
              <a:rPr lang="en-US" altLang="ko-KR" sz="1100" dirty="0">
                <a:solidFill>
                  <a:srgbClr val="7947F7"/>
                </a:solidFill>
              </a:rPr>
              <a:t>data-page </a:t>
            </a:r>
            <a:r>
              <a:rPr lang="ko-KR" altLang="en-US" sz="1100" dirty="0">
                <a:solidFill>
                  <a:srgbClr val="7947F7"/>
                </a:solidFill>
              </a:rPr>
              <a:t>속성의 값과 </a:t>
            </a:r>
            <a:r>
              <a:rPr lang="en-US" altLang="ko-KR" sz="1100" dirty="0">
                <a:solidFill>
                  <a:srgbClr val="7947F7"/>
                </a:solidFill>
              </a:rPr>
              <a:t>page </a:t>
            </a:r>
            <a:r>
              <a:rPr lang="ko-KR" altLang="en-US" sz="1100" dirty="0">
                <a:solidFill>
                  <a:srgbClr val="7947F7"/>
                </a:solidFill>
              </a:rPr>
              <a:t>글자 출력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09071-5383-4182-B55A-2B7E44FAB4E4}"/>
              </a:ext>
            </a:extLst>
          </p:cNvPr>
          <p:cNvSpPr txBox="1"/>
          <p:nvPr/>
        </p:nvSpPr>
        <p:spPr>
          <a:xfrm>
            <a:off x="156813" y="5340757"/>
            <a:ext cx="6658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rgbClr val="7947F7"/>
                </a:solidFill>
              </a:rPr>
              <a:t>p </a:t>
            </a:r>
            <a:r>
              <a:rPr lang="ko-KR" altLang="en-US" sz="1100" dirty="0">
                <a:solidFill>
                  <a:srgbClr val="7947F7"/>
                </a:solidFill>
              </a:rPr>
              <a:t>태그 중 가장 첫 번째 글자 크기를 키움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9BBEC9-F7B0-4EC3-A666-62BE4C7CBEEB}"/>
              </a:ext>
            </a:extLst>
          </p:cNvPr>
          <p:cNvSpPr txBox="1"/>
          <p:nvPr/>
        </p:nvSpPr>
        <p:spPr>
          <a:xfrm>
            <a:off x="323528" y="5982305"/>
            <a:ext cx="8124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※ data-page</a:t>
            </a:r>
            <a:r>
              <a:rPr lang="ko-KR" altLang="en-US" sz="1200" dirty="0"/>
              <a:t>는 원래 있는 속성이 아닌 사용자 정의 속성</a:t>
            </a:r>
            <a:endParaRPr lang="en-US" altLang="ko-KR" sz="1200" dirty="0"/>
          </a:p>
          <a:p>
            <a:pPr lvl="1"/>
            <a:r>
              <a:rPr lang="en-US" altLang="ko-KR" sz="1200" dirty="0"/>
              <a:t>※ </a:t>
            </a:r>
            <a:r>
              <a:rPr lang="ko-KR" altLang="en-US" sz="1200" dirty="0"/>
              <a:t>속성은 사용자가 임의로 만들 수 없으나</a:t>
            </a:r>
            <a:r>
              <a:rPr lang="en-US" altLang="ko-KR" sz="1200" dirty="0"/>
              <a:t>, </a:t>
            </a:r>
            <a:r>
              <a:rPr lang="ko-KR" altLang="en-US" sz="1200" dirty="0"/>
              <a:t>속성 앞에 </a:t>
            </a:r>
            <a:r>
              <a:rPr lang="en-US" altLang="ko-KR" sz="1200" dirty="0"/>
              <a:t>data- </a:t>
            </a:r>
            <a:r>
              <a:rPr lang="ko-KR" altLang="en-US" sz="1200" dirty="0"/>
              <a:t>라는 글자를 붙이면 임의의 속성을 만들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8530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반응 문자 </a:t>
            </a:r>
            <a:r>
              <a:rPr lang="ko-KR" altLang="en-US" sz="1800" dirty="0" err="1"/>
              <a:t>선택자</a:t>
            </a:r>
            <a:endParaRPr lang="en-US" altLang="ko-KR" sz="1800" dirty="0"/>
          </a:p>
          <a:p>
            <a:r>
              <a:rPr lang="en-US" altLang="ko-KR" sz="1400" dirty="0"/>
              <a:t>::selection</a:t>
            </a:r>
          </a:p>
          <a:p>
            <a:pPr lvl="1"/>
            <a:r>
              <a:rPr lang="ko-KR" altLang="en-US" sz="1000" dirty="0"/>
              <a:t>사용자가 드래그한 글자를 선택</a:t>
            </a:r>
            <a:endParaRPr lang="en-US" altLang="ko-KR" sz="1000" dirty="0"/>
          </a:p>
          <a:p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FAEA24-B95F-4E92-9A5E-EFBF1DBD0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10965"/>
            <a:ext cx="6624736" cy="2975223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A8541D-F39A-458F-8CC8-4BE63D1EEFC8}"/>
              </a:ext>
            </a:extLst>
          </p:cNvPr>
          <p:cNvSpPr txBox="1"/>
          <p:nvPr/>
        </p:nvSpPr>
        <p:spPr>
          <a:xfrm>
            <a:off x="2627785" y="2852936"/>
            <a:ext cx="4762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실행 결과 직접 확인하기</a:t>
            </a:r>
          </a:p>
        </p:txBody>
      </p:sp>
    </p:spTree>
    <p:extLst>
      <p:ext uri="{BB962C8B-B14F-4D97-AF65-F5344CB8AC3E}">
        <p14:creationId xmlns:p14="http://schemas.microsoft.com/office/powerpoint/2010/main" val="354179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링크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8ECEE4B-C7D0-49F3-ACC7-EADE07BA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:link</a:t>
            </a:r>
          </a:p>
          <a:p>
            <a:pPr lvl="1"/>
            <a:r>
              <a:rPr lang="en-US" altLang="ko-KR" sz="1200" dirty="0" err="1"/>
              <a:t>Href</a:t>
            </a:r>
            <a:r>
              <a:rPr lang="en-US" altLang="ko-KR" sz="1200" dirty="0"/>
              <a:t> </a:t>
            </a:r>
            <a:r>
              <a:rPr lang="ko-KR" altLang="en-US" sz="1200" dirty="0"/>
              <a:t>속성을 가지고 있는 </a:t>
            </a:r>
            <a:r>
              <a:rPr lang="en-US" altLang="ko-KR" sz="1200" dirty="0"/>
              <a:t>a </a:t>
            </a:r>
            <a:r>
              <a:rPr lang="ko-KR" altLang="en-US" sz="1200" dirty="0"/>
              <a:t>태그를 선택</a:t>
            </a:r>
            <a:endParaRPr lang="en-US" altLang="ko-KR" sz="1200" dirty="0"/>
          </a:p>
          <a:p>
            <a:r>
              <a:rPr lang="en-US" altLang="ko-KR" sz="1400" dirty="0"/>
              <a:t>:visited</a:t>
            </a:r>
          </a:p>
          <a:p>
            <a:pPr lvl="1"/>
            <a:r>
              <a:rPr lang="ko-KR" altLang="en-US" sz="1200" dirty="0"/>
              <a:t>방문했던 링크를 가지고 있는 </a:t>
            </a:r>
            <a:r>
              <a:rPr lang="en-US" altLang="ko-KR" sz="1200" dirty="0"/>
              <a:t>a </a:t>
            </a:r>
            <a:r>
              <a:rPr lang="ko-KR" altLang="en-US" sz="1200" dirty="0"/>
              <a:t>태그를 선택</a:t>
            </a:r>
            <a:r>
              <a:rPr lang="en-US" altLang="ko-KR" sz="1200" dirty="0"/>
              <a:t> </a:t>
            </a:r>
            <a:endParaRPr lang="en-US" altLang="ko-KR" sz="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875FA-2570-4B69-8A27-605204B5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" y="2784559"/>
            <a:ext cx="4581525" cy="2524125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927E3D-9737-4555-B5C4-83FF1E74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319" y="3140968"/>
            <a:ext cx="3845992" cy="1371057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20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부정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8ECEE4B-C7D0-49F3-ACC7-EADE07BA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:not</a:t>
            </a:r>
          </a:p>
          <a:p>
            <a:pPr lvl="1"/>
            <a:r>
              <a:rPr lang="ko-KR" altLang="en-US" sz="1200" dirty="0"/>
              <a:t>선택자를 반대로 적용</a:t>
            </a:r>
            <a:r>
              <a:rPr lang="en-US" altLang="ko-KR" sz="1200" dirty="0"/>
              <a:t> </a:t>
            </a:r>
            <a:endParaRPr lang="en-US" altLang="ko-KR" sz="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B779A4-D595-4C5C-AC21-90106F07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14600"/>
            <a:ext cx="4810125" cy="27432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0F9EDD-AA6E-4143-AE0D-47E1C44C4C4F}"/>
              </a:ext>
            </a:extLst>
          </p:cNvPr>
          <p:cNvSpPr txBox="1"/>
          <p:nvPr/>
        </p:nvSpPr>
        <p:spPr>
          <a:xfrm>
            <a:off x="3563888" y="1931928"/>
            <a:ext cx="4762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실행 결과 직접 확인하기</a:t>
            </a:r>
          </a:p>
        </p:txBody>
      </p:sp>
    </p:spTree>
    <p:extLst>
      <p:ext uri="{BB962C8B-B14F-4D97-AF65-F5344CB8AC3E}">
        <p14:creationId xmlns:p14="http://schemas.microsoft.com/office/powerpoint/2010/main" val="299841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*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페이지 내부의 </a:t>
            </a:r>
            <a:r>
              <a:rPr lang="ko-KR" altLang="en-US" dirty="0">
                <a:highlight>
                  <a:srgbClr val="FFFF00"/>
                </a:highlight>
              </a:rPr>
              <a:t>모든 태그를 선택</a:t>
            </a:r>
            <a:r>
              <a:rPr lang="ko-KR" altLang="en-US" dirty="0"/>
              <a:t>함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 ※ Html, body, head </a:t>
            </a:r>
            <a:r>
              <a:rPr lang="ko-KR" altLang="en-US" dirty="0"/>
              <a:t>등 </a:t>
            </a:r>
            <a:r>
              <a:rPr lang="en-US" altLang="ko-KR" dirty="0"/>
              <a:t>‘</a:t>
            </a:r>
            <a:r>
              <a:rPr lang="ko-KR" altLang="en-US" dirty="0"/>
              <a:t>모든 태그</a:t>
            </a:r>
            <a:r>
              <a:rPr lang="en-US" altLang="ko-KR" dirty="0"/>
              <a:t>＇</a:t>
            </a:r>
            <a:r>
              <a:rPr lang="ko-KR" altLang="en-US" dirty="0"/>
              <a:t>를 선택</a:t>
            </a:r>
            <a:r>
              <a:rPr lang="en-US" altLang="ko-KR" dirty="0"/>
              <a:t>(</a:t>
            </a:r>
            <a:r>
              <a:rPr lang="ko-KR" altLang="en-US" dirty="0"/>
              <a:t>크롬 검사 해보기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35C37F-F59E-4872-9DBA-44ED227E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15" y="2924944"/>
            <a:ext cx="6003776" cy="223224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5A8614-58F1-42F1-8C8A-C09F36CB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445224"/>
            <a:ext cx="6876256" cy="127447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10941BE8-D063-4CB3-A290-6E36BC23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전체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3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특정한 태그를 선택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태그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6260A5-EBA6-4398-9905-6946BFDF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7"/>
            <a:ext cx="5724508" cy="276490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49476C-9581-4277-9F43-70803345A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2" y="5298010"/>
            <a:ext cx="7620000" cy="14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7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선택자는 여러 개의 선택자를 동시에 적용할 수 있음</a:t>
            </a:r>
            <a:r>
              <a:rPr lang="en-US" altLang="ko-KR" dirty="0"/>
              <a:t>(OR) 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태그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BCA6A0-1B96-47EA-90FB-82AA3494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31" y="2505075"/>
            <a:ext cx="4048125" cy="14954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541CC9-2734-458B-B748-7CD0AF0B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1" y="4514850"/>
            <a:ext cx="1543050" cy="1485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7A27C4-756D-48F4-823E-5B3F0EE02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266848"/>
            <a:ext cx="676275" cy="25908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91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#id</a:t>
            </a:r>
          </a:p>
          <a:p>
            <a:r>
              <a:rPr lang="ko-KR" altLang="en-US" dirty="0"/>
              <a:t>특정 </a:t>
            </a:r>
            <a:r>
              <a:rPr lang="en-US" altLang="ko-KR" dirty="0"/>
              <a:t>id </a:t>
            </a:r>
            <a:r>
              <a:rPr lang="ko-KR" altLang="en-US" dirty="0"/>
              <a:t>속성값을 가지고 있는 태그를 선택함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★ </a:t>
            </a:r>
            <a:r>
              <a:rPr lang="en-US" altLang="ko-KR" dirty="0">
                <a:solidFill>
                  <a:srgbClr val="FF0000"/>
                </a:solidFill>
              </a:rPr>
              <a:t>id </a:t>
            </a:r>
            <a:r>
              <a:rPr lang="ko-KR" altLang="en-US" dirty="0">
                <a:solidFill>
                  <a:srgbClr val="FF0000"/>
                </a:solidFill>
              </a:rPr>
              <a:t>속성은 웹 페이지 내부에서 중복되면 안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가 중복되면 특히 자바스크립트</a:t>
            </a:r>
            <a:r>
              <a:rPr lang="en-US" altLang="ko-KR" dirty="0">
                <a:solidFill>
                  <a:srgbClr val="FF0000"/>
                </a:solidFill>
              </a:rPr>
              <a:t>, jQuery</a:t>
            </a:r>
            <a:r>
              <a:rPr lang="ko-KR" altLang="en-US" dirty="0">
                <a:solidFill>
                  <a:srgbClr val="FF0000"/>
                </a:solidFill>
              </a:rPr>
              <a:t>에서 문제가 됨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아이디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7AC7D-D212-421A-B3EF-AFDB16BB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56992"/>
            <a:ext cx="3638550" cy="23717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A60181-8CED-4117-98D4-F55341F1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645024"/>
            <a:ext cx="3849773" cy="147491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8F906-9776-4E05-9CA3-CB0FF45D4C23}"/>
              </a:ext>
            </a:extLst>
          </p:cNvPr>
          <p:cNvSpPr txBox="1"/>
          <p:nvPr/>
        </p:nvSpPr>
        <p:spPr>
          <a:xfrm>
            <a:off x="457200" y="5877272"/>
            <a:ext cx="345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</a:t>
            </a:r>
            <a:r>
              <a:rPr lang="ko-KR" altLang="en-US" dirty="0"/>
              <a:t> 태그들 중에서도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temp</a:t>
            </a:r>
            <a:r>
              <a:rPr lang="ko-KR" altLang="en-US" dirty="0"/>
              <a:t>인 </a:t>
            </a:r>
            <a:endParaRPr lang="en-US" altLang="ko-KR" dirty="0"/>
          </a:p>
          <a:p>
            <a:r>
              <a:rPr lang="ko-KR" altLang="en-US" dirty="0"/>
              <a:t>태그만 빨간색으로 변 함</a:t>
            </a:r>
          </a:p>
        </p:txBody>
      </p:sp>
    </p:spTree>
    <p:extLst>
      <p:ext uri="{BB962C8B-B14F-4D97-AF65-F5344CB8AC3E}">
        <p14:creationId xmlns:p14="http://schemas.microsoft.com/office/powerpoint/2010/main" val="66354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.class</a:t>
            </a:r>
          </a:p>
          <a:p>
            <a:r>
              <a:rPr lang="ko-KR" altLang="en-US" dirty="0"/>
              <a:t>특정 </a:t>
            </a:r>
            <a:r>
              <a:rPr lang="en-US" altLang="ko-KR" dirty="0"/>
              <a:t>class </a:t>
            </a:r>
            <a:r>
              <a:rPr lang="ko-KR" altLang="en-US" dirty="0"/>
              <a:t>속성값을 가지고 있는 태그를 선택함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와는 다르게 중복이 될 경우가 많음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가장 많이 사용되는 </a:t>
            </a:r>
            <a:r>
              <a:rPr lang="ko-KR" altLang="en-US" dirty="0" err="1">
                <a:solidFill>
                  <a:srgbClr val="FF0000"/>
                </a:solidFill>
              </a:rPr>
              <a:t>선택자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부트스트랩 사용할 때 많이 쓰임</a:t>
            </a:r>
            <a:endParaRPr lang="en-US" altLang="ko-KR" dirty="0"/>
          </a:p>
          <a:p>
            <a:pPr marL="114300" indent="0">
              <a:buNone/>
            </a:pP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클래스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D85494-CDBA-4512-B328-F4AB4DD1C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5157192"/>
            <a:ext cx="1285875" cy="8477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45C4A8-5A9E-4DE5-9307-7F2EDC9B0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788" y="3815829"/>
            <a:ext cx="6372225" cy="723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20CCE1-AE12-4BED-9E74-61529769A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788" y="4770462"/>
            <a:ext cx="3371850" cy="14668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44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태그에 여러 개의 클래스가 들어갈 수 있음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클래스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B8CB01-B072-41C2-B0E0-D7259F77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92896"/>
            <a:ext cx="3629025" cy="29337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88664F-1D66-41B0-B7A8-771BD15F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83433"/>
            <a:ext cx="2876550" cy="19526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9CDF8A-16AC-4A39-8465-93AD46E10E9A}"/>
              </a:ext>
            </a:extLst>
          </p:cNvPr>
          <p:cNvSpPr/>
          <p:nvPr/>
        </p:nvSpPr>
        <p:spPr>
          <a:xfrm>
            <a:off x="539552" y="5013176"/>
            <a:ext cx="3096344" cy="244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50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1090</TotalTime>
  <Words>1151</Words>
  <Application>Microsoft Office PowerPoint</Application>
  <PresentationFormat>화면 슬라이드 쇼(4:3)</PresentationFormat>
  <Paragraphs>224</Paragraphs>
  <Slides>34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Calibri</vt:lpstr>
      <vt:lpstr>Cambria</vt:lpstr>
      <vt:lpstr>Consolas</vt:lpstr>
      <vt:lpstr>근접</vt:lpstr>
      <vt:lpstr>화면 구현 </vt:lpstr>
      <vt:lpstr>목차</vt:lpstr>
      <vt:lpstr>CSS3 선택자 기본          CSS 선택자란?</vt:lpstr>
      <vt:lpstr>CSS3 선택자 기본          전체 선택자</vt:lpstr>
      <vt:lpstr>CSS3 선택자 기본          태그 선택자</vt:lpstr>
      <vt:lpstr>CSS3 선택자 기본          태그 선택자</vt:lpstr>
      <vt:lpstr>CSS3 선택자 기본          아이디 선택자</vt:lpstr>
      <vt:lpstr>CSS3 선택자 기본          클래스 선택자</vt:lpstr>
      <vt:lpstr>CSS3 선택자 기본          클래스 선택자</vt:lpstr>
      <vt:lpstr>CSS3 선택자 기본          클래스 선택자</vt:lpstr>
      <vt:lpstr>CSS3 선택자 기본          기본 속성 선택자</vt:lpstr>
      <vt:lpstr>CSS3 선택자 기본          기본 속성 선택자</vt:lpstr>
      <vt:lpstr>CSS3 선택자 기본          문자열 속성 선택자</vt:lpstr>
      <vt:lpstr>CSS3 선택자 기본          후손 선택자</vt:lpstr>
      <vt:lpstr>CSS3 선택자 기본          후손 선택자</vt:lpstr>
      <vt:lpstr>CSS3 선택자 기본          자손 선택자</vt:lpstr>
      <vt:lpstr>CSS3 선택자 기본          자손 선택자</vt:lpstr>
      <vt:lpstr>CSS3 선택자 기본          동위 선택자</vt:lpstr>
      <vt:lpstr>CSS3 선택자 기본          반응 선택자</vt:lpstr>
      <vt:lpstr>CSS3 선택자 기본          상태 선택자</vt:lpstr>
      <vt:lpstr>CSS3 선택자 기본          상태 선택자</vt:lpstr>
      <vt:lpstr>CSS3 선택자 기본          상태 선택자</vt:lpstr>
      <vt:lpstr>CSS3 선택자 기본          상태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문자 선택자</vt:lpstr>
      <vt:lpstr>CSS3 선택자 기본          문자 선택자</vt:lpstr>
      <vt:lpstr>CSS3 선택자 기본          문자 선택자</vt:lpstr>
      <vt:lpstr>CSS3 선택자 기본          링크 선택자</vt:lpstr>
      <vt:lpstr>CSS3 선택자 기본          부정 선택자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8147</cp:lastModifiedBy>
  <cp:revision>509</cp:revision>
  <dcterms:created xsi:type="dcterms:W3CDTF">2020-12-09T05:16:10Z</dcterms:created>
  <dcterms:modified xsi:type="dcterms:W3CDTF">2021-09-15T23:28:06Z</dcterms:modified>
</cp:coreProperties>
</file>