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9"/>
  </p:notesMasterIdLst>
  <p:sldIdLst>
    <p:sldId id="319" r:id="rId2"/>
    <p:sldId id="259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85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7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4C6136-63B3-4FFC-9D1D-B91E0EB49B48}">
          <p14:sldIdLst>
            <p14:sldId id="319"/>
            <p14:sldId id="259"/>
            <p14:sldId id="258"/>
            <p14:sldId id="260"/>
            <p14:sldId id="261"/>
            <p14:sldId id="262"/>
            <p14:sldId id="264"/>
            <p14:sldId id="263"/>
            <p14:sldId id="265"/>
            <p14:sldId id="266"/>
            <p14:sldId id="267"/>
            <p14:sldId id="268"/>
            <p14:sldId id="269"/>
            <p14:sldId id="271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6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20201214" id="{670B438C-159F-4E1E-817E-4DDC2001322C}">
          <p14:sldIdLst>
            <p14:sldId id="295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7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E5AF2-440E-403F-A94F-915C1D2050B2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81241-CE4D-4E67-A8AB-FB1F0A883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81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Title </a:t>
            </a:r>
            <a:r>
              <a:rPr lang="ko-KR" altLang="en-US" dirty="0"/>
              <a:t>속성도 같이 </a:t>
            </a:r>
            <a:r>
              <a:rPr lang="ko-KR" altLang="en-US" dirty="0" err="1"/>
              <a:t>설명드리기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20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 descr="경북산업직업전문학교-로고.png">
            <a:extLst>
              <a:ext uri="{FF2B5EF4-FFF2-40B4-BE49-F238E27FC236}">
                <a16:creationId xmlns:a16="http://schemas.microsoft.com/office/drawing/2014/main" id="{906B2BFB-F076-43F8-8541-B7C8D3E9AB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 t="37395" b="37395"/>
          <a:stretch>
            <a:fillRect/>
          </a:stretch>
        </p:blipFill>
        <p:spPr>
          <a:xfrm>
            <a:off x="6516216" y="52672"/>
            <a:ext cx="1934321" cy="2799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 descr="경북산업직업전문학교-로고.png">
            <a:extLst>
              <a:ext uri="{FF2B5EF4-FFF2-40B4-BE49-F238E27FC236}">
                <a16:creationId xmlns:a16="http://schemas.microsoft.com/office/drawing/2014/main" id="{53D3B0AA-4A58-467B-A86A-7297FE4B07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 t="37395" b="37395"/>
          <a:stretch>
            <a:fillRect/>
          </a:stretch>
        </p:blipFill>
        <p:spPr>
          <a:xfrm>
            <a:off x="6516216" y="52672"/>
            <a:ext cx="1934321" cy="2799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 descr="경북산업직업전문학교-로고.png">
            <a:extLst>
              <a:ext uri="{FF2B5EF4-FFF2-40B4-BE49-F238E27FC236}">
                <a16:creationId xmlns:a16="http://schemas.microsoft.com/office/drawing/2014/main" id="{FF30C576-792D-4423-B4EC-50D44F6A74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 t="37395" b="37395"/>
          <a:stretch>
            <a:fillRect/>
          </a:stretch>
        </p:blipFill>
        <p:spPr>
          <a:xfrm>
            <a:off x="6561946" y="52672"/>
            <a:ext cx="1934321" cy="2799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6FDB5DE-AD6D-4FA1-9BD6-1FCA0D10370A}" type="datetimeFigureOut">
              <a:rPr lang="ko-KR" altLang="en-US" smtClean="0"/>
              <a:t>2021-10-12</a:t>
            </a:fld>
            <a:endParaRPr lang="ko-KR" altLang="en-US"/>
          </a:p>
        </p:txBody>
      </p:sp>
      <p:pic>
        <p:nvPicPr>
          <p:cNvPr id="9" name="그림 8" descr="경북산업직업전문학교-로고.png">
            <a:extLst>
              <a:ext uri="{FF2B5EF4-FFF2-40B4-BE49-F238E27FC236}">
                <a16:creationId xmlns:a16="http://schemas.microsoft.com/office/drawing/2014/main" id="{416705D3-B973-48F7-962E-D9380F12B3F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/>
          <a:srcRect t="37395" b="37395"/>
          <a:stretch>
            <a:fillRect/>
          </a:stretch>
        </p:blipFill>
        <p:spPr>
          <a:xfrm>
            <a:off x="6444208" y="73800"/>
            <a:ext cx="1934321" cy="2799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placehold.it/300x200" TargetMode="External"/><Relationship Id="rId2" Type="http://schemas.openxmlformats.org/officeDocument/2006/relationships/hyperlink" Target="https://pixaba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pixabay.com/videos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407A4E1-0FC9-4478-89EE-9ADEFEFDE351}"/>
              </a:ext>
            </a:extLst>
          </p:cNvPr>
          <p:cNvSpPr txBox="1">
            <a:spLocks/>
          </p:cNvSpPr>
          <p:nvPr/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화면 구현</a:t>
            </a:r>
            <a:r>
              <a:rPr lang="en-US" altLang="ko-KR"/>
              <a:t>	</a:t>
            </a: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04558A20-7162-4315-ACF4-3F2C9B97C069}"/>
              </a:ext>
            </a:extLst>
          </p:cNvPr>
          <p:cNvSpPr txBox="1">
            <a:spLocks/>
          </p:cNvSpPr>
          <p:nvPr/>
        </p:nvSpPr>
        <p:spPr>
          <a:xfrm>
            <a:off x="685800" y="4572000"/>
            <a:ext cx="646176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ko-KR" altLang="en-US" dirty="0"/>
              <a:t>이동준</a:t>
            </a:r>
          </a:p>
        </p:txBody>
      </p:sp>
    </p:spTree>
    <p:extLst>
      <p:ext uri="{BB962C8B-B14F-4D97-AF65-F5344CB8AC3E}">
        <p14:creationId xmlns:p14="http://schemas.microsoft.com/office/powerpoint/2010/main" val="313051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WHATWG</a:t>
            </a:r>
          </a:p>
          <a:p>
            <a:pPr lvl="1"/>
            <a:r>
              <a:rPr lang="ko-KR" altLang="en-US" dirty="0" err="1"/>
              <a:t>엑티브엑스와</a:t>
            </a:r>
            <a:r>
              <a:rPr lang="ko-KR" altLang="en-US" dirty="0"/>
              <a:t> 플래시로 인하여 인터넷이 점점 </a:t>
            </a:r>
            <a:r>
              <a:rPr lang="ko-KR" altLang="en-US" dirty="0" err="1"/>
              <a:t>느려지게</a:t>
            </a:r>
            <a:r>
              <a:rPr lang="ko-KR" altLang="en-US" dirty="0"/>
              <a:t> 됨</a:t>
            </a:r>
            <a:endParaRPr lang="en-US" altLang="ko-KR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 dirty="0"/>
              <a:t>이에 문제 삼은 곳들이 새로운 </a:t>
            </a:r>
            <a:r>
              <a:rPr lang="en-US" altLang="ko-KR" dirty="0"/>
              <a:t>HTML</a:t>
            </a:r>
            <a:r>
              <a:rPr lang="ko-KR" altLang="en-US" dirty="0"/>
              <a:t>표준안을 </a:t>
            </a:r>
            <a:r>
              <a:rPr lang="en-US" altLang="ko-KR" dirty="0"/>
              <a:t>W3C</a:t>
            </a:r>
            <a:r>
              <a:rPr lang="ko-KR" altLang="en-US" dirty="0"/>
              <a:t>에 제안하나 튕김</a:t>
            </a:r>
            <a:endParaRPr lang="en-US" altLang="ko-KR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 dirty="0"/>
              <a:t>그래서 </a:t>
            </a:r>
            <a:r>
              <a:rPr lang="en-US" altLang="ko-KR" dirty="0"/>
              <a:t>WHATWG</a:t>
            </a:r>
            <a:r>
              <a:rPr lang="ko-KR" altLang="en-US" dirty="0"/>
              <a:t>라는 웹표준기관이 설립됨</a:t>
            </a:r>
            <a:endParaRPr lang="en-US" altLang="ko-KR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ko-KR" altLang="en-US" dirty="0"/>
              <a:t>구성원은 애플</a:t>
            </a:r>
            <a:r>
              <a:rPr lang="en-US" altLang="ko-KR" dirty="0"/>
              <a:t>, </a:t>
            </a:r>
            <a:r>
              <a:rPr lang="ko-KR" altLang="en-US" dirty="0"/>
              <a:t>모질라</a:t>
            </a:r>
            <a:r>
              <a:rPr lang="en-US" altLang="ko-KR" dirty="0"/>
              <a:t>, </a:t>
            </a:r>
            <a:r>
              <a:rPr lang="ko-KR" altLang="en-US" dirty="0"/>
              <a:t>오페라</a:t>
            </a:r>
            <a:endParaRPr lang="en-US" altLang="ko-KR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en-US" altLang="ko-KR" dirty="0"/>
              <a:t>W3C</a:t>
            </a:r>
            <a:r>
              <a:rPr lang="ko-KR" altLang="en-US" dirty="0"/>
              <a:t>는 이에 발맞추어 새로운 표준안을 내놓으나 </a:t>
            </a:r>
            <a:r>
              <a:rPr lang="en-US" altLang="ko-KR" dirty="0"/>
              <a:t>WHATWG</a:t>
            </a:r>
            <a:r>
              <a:rPr lang="ko-KR" altLang="en-US" dirty="0"/>
              <a:t>가 내놓은 </a:t>
            </a:r>
            <a:r>
              <a:rPr lang="ko-KR" altLang="en-US" dirty="0" err="1"/>
              <a:t>웹어플리케이션</a:t>
            </a:r>
            <a:r>
              <a:rPr lang="ko-KR" altLang="en-US" dirty="0"/>
              <a:t> </a:t>
            </a:r>
            <a:r>
              <a:rPr lang="en-US" altLang="ko-KR" dirty="0"/>
              <a:t>1.0</a:t>
            </a:r>
            <a:r>
              <a:rPr lang="ko-KR" altLang="en-US" dirty="0"/>
              <a:t>에 밀림</a:t>
            </a:r>
            <a:endParaRPr lang="en-US" altLang="ko-KR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 dirty="0"/>
              <a:t>그래서 탄생한 것이 </a:t>
            </a:r>
            <a:r>
              <a:rPr lang="en-US" altLang="ko-KR" dirty="0"/>
              <a:t>HTML5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4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ko-KR" altLang="en-US" dirty="0" err="1"/>
              <a:t>웹브라우저</a:t>
            </a:r>
            <a:r>
              <a:rPr lang="ko-KR" altLang="en-US" dirty="0"/>
              <a:t> 전쟁</a:t>
            </a:r>
            <a:endParaRPr lang="en-US" altLang="ko-KR" dirty="0"/>
          </a:p>
          <a:p>
            <a:pPr lvl="1"/>
            <a:r>
              <a:rPr lang="en-US" altLang="ko-KR" dirty="0"/>
              <a:t>MS</a:t>
            </a:r>
            <a:r>
              <a:rPr lang="ko-KR" altLang="en-US" dirty="0"/>
              <a:t>의 익스플로러가 새롭게 개정된 웹표준안</a:t>
            </a:r>
            <a:r>
              <a:rPr lang="en-US" altLang="ko-KR" dirty="0"/>
              <a:t>(</a:t>
            </a:r>
            <a:r>
              <a:rPr lang="ko-KR" altLang="en-US" dirty="0"/>
              <a:t>웹 어플리케이션 </a:t>
            </a:r>
            <a:r>
              <a:rPr lang="en-US" altLang="ko-KR" dirty="0"/>
              <a:t>1.0)</a:t>
            </a:r>
            <a:r>
              <a:rPr lang="ko-KR" altLang="en-US" dirty="0"/>
              <a:t>을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따르지 못하게 되었고</a:t>
            </a:r>
            <a:r>
              <a:rPr lang="en-US" altLang="ko-KR" dirty="0"/>
              <a:t>, </a:t>
            </a:r>
            <a:r>
              <a:rPr lang="ko-KR" altLang="en-US" dirty="0"/>
              <a:t>이 때부터 크롬의 시대가 열림</a:t>
            </a:r>
            <a:endParaRPr lang="en-US" altLang="ko-KR" dirty="0"/>
          </a:p>
          <a:p>
            <a:pPr lvl="1"/>
            <a:r>
              <a:rPr lang="en-US" altLang="ko-KR" dirty="0" err="1"/>
              <a:t>Youtube</a:t>
            </a:r>
            <a:r>
              <a:rPr lang="en-US" altLang="ko-KR" dirty="0"/>
              <a:t>, GitHub </a:t>
            </a:r>
            <a:r>
              <a:rPr lang="ko-KR" altLang="en-US" dirty="0"/>
              <a:t>등 일부 사이트에서는 익스플로러가 지원 안 되고</a:t>
            </a:r>
            <a:r>
              <a:rPr lang="en-US" altLang="ko-KR" dirty="0"/>
              <a:t>,</a:t>
            </a:r>
          </a:p>
          <a:p>
            <a:pPr marL="411480" lvl="1" indent="0">
              <a:buNone/>
            </a:pPr>
            <a:r>
              <a:rPr lang="ko-KR" altLang="en-US" dirty="0"/>
              <a:t>심지어 </a:t>
            </a:r>
            <a:r>
              <a:rPr lang="en-US" altLang="ko-KR" dirty="0"/>
              <a:t>Edge</a:t>
            </a:r>
            <a:r>
              <a:rPr lang="ko-KR" altLang="en-US" dirty="0"/>
              <a:t>조차 지원이 안 되는 경우도 있음</a:t>
            </a:r>
            <a:endParaRPr lang="en-US" altLang="ko-KR" dirty="0"/>
          </a:p>
          <a:p>
            <a:pPr lvl="1"/>
            <a:r>
              <a:rPr lang="en-US" altLang="ko-KR" dirty="0"/>
              <a:t>HTML5</a:t>
            </a:r>
            <a:r>
              <a:rPr lang="ko-KR" altLang="en-US" dirty="0"/>
              <a:t> 자체는 </a:t>
            </a:r>
            <a:r>
              <a:rPr lang="en-US" altLang="ko-KR" dirty="0"/>
              <a:t>2010</a:t>
            </a:r>
            <a:r>
              <a:rPr lang="ko-KR" altLang="en-US" dirty="0"/>
              <a:t>년 전후로 논의되었고 </a:t>
            </a:r>
            <a:r>
              <a:rPr lang="en-US" altLang="ko-KR" dirty="0"/>
              <a:t>2014</a:t>
            </a:r>
            <a:r>
              <a:rPr lang="ko-KR" altLang="en-US" dirty="0"/>
              <a:t>년도에 제정됨</a:t>
            </a:r>
            <a:endParaRPr lang="en-US" altLang="ko-KR" dirty="0"/>
          </a:p>
          <a:p>
            <a:pPr lvl="1"/>
            <a:r>
              <a:rPr lang="en-US" altLang="ko-KR" dirty="0"/>
              <a:t>MS</a:t>
            </a:r>
            <a:r>
              <a:rPr lang="ko-KR" altLang="en-US" dirty="0"/>
              <a:t>는 결국 </a:t>
            </a:r>
            <a:r>
              <a:rPr lang="en-US" altLang="ko-KR" dirty="0"/>
              <a:t>2016</a:t>
            </a:r>
            <a:r>
              <a:rPr lang="ko-KR" altLang="en-US" dirty="0"/>
              <a:t>년도에 익스플로러를 완전히 지원 중단함</a:t>
            </a:r>
            <a:endParaRPr lang="en-US" altLang="ko-KR" dirty="0"/>
          </a:p>
          <a:p>
            <a:pPr lvl="1"/>
            <a:r>
              <a:rPr lang="ko-KR" altLang="en-US" strike="sngStrike" dirty="0"/>
              <a:t>우리나라도 이제는 점점 크롬에 발맞추어 가고 있음</a:t>
            </a:r>
            <a:endParaRPr lang="en-US" altLang="ko-KR" strike="sngStrike" dirty="0"/>
          </a:p>
          <a:p>
            <a:pPr lvl="2"/>
            <a:r>
              <a:rPr lang="ko-KR" altLang="en-US" strike="sngStrike" dirty="0"/>
              <a:t>일부 사이트</a:t>
            </a:r>
            <a:r>
              <a:rPr lang="en-US" altLang="ko-KR" strike="sngStrike" dirty="0"/>
              <a:t>(</a:t>
            </a:r>
            <a:r>
              <a:rPr lang="ko-KR" altLang="en-US" strike="sngStrike" dirty="0" err="1"/>
              <a:t>워크넷</a:t>
            </a:r>
            <a:r>
              <a:rPr lang="ko-KR" altLang="en-US" strike="sngStrike" dirty="0"/>
              <a:t> 등</a:t>
            </a:r>
            <a:r>
              <a:rPr lang="en-US" altLang="ko-KR" strike="sngStrike" dirty="0"/>
              <a:t>)</a:t>
            </a:r>
            <a:r>
              <a:rPr lang="ko-KR" altLang="en-US" strike="sngStrike" dirty="0"/>
              <a:t>는 아직도 익스플로러를 써야 함</a:t>
            </a:r>
            <a:endParaRPr lang="en-US" altLang="ko-KR" strike="sngStrike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55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HTML5</a:t>
            </a:r>
            <a:r>
              <a:rPr lang="ko-KR" altLang="en-US" dirty="0"/>
              <a:t>로 할 수 있는 것들</a:t>
            </a:r>
            <a:endParaRPr lang="en-US" altLang="ko-KR" dirty="0"/>
          </a:p>
          <a:p>
            <a:pPr lvl="1"/>
            <a:r>
              <a:rPr lang="ko-KR" altLang="en-US" dirty="0"/>
              <a:t>뛰어난 호환성</a:t>
            </a:r>
            <a:endParaRPr lang="en-US" altLang="ko-KR" dirty="0"/>
          </a:p>
          <a:p>
            <a:pPr lvl="2"/>
            <a:r>
              <a:rPr lang="ko-KR" altLang="en-US" dirty="0"/>
              <a:t>수많은 종류의 기기들이 웹과 연결되어 있고 각 기기들의 </a:t>
            </a:r>
            <a:r>
              <a:rPr lang="en-US" altLang="ko-KR" dirty="0"/>
              <a:t>OS</a:t>
            </a:r>
            <a:r>
              <a:rPr lang="ko-KR" altLang="en-US" dirty="0"/>
              <a:t>는 다름</a:t>
            </a:r>
            <a:endParaRPr lang="en-US" altLang="ko-KR" dirty="0"/>
          </a:p>
          <a:p>
            <a:pPr lvl="2"/>
            <a:r>
              <a:rPr lang="ko-KR" altLang="en-US" dirty="0"/>
              <a:t>따라서 각 </a:t>
            </a:r>
            <a:r>
              <a:rPr lang="en-US" altLang="ko-KR" dirty="0"/>
              <a:t>OS</a:t>
            </a:r>
            <a:r>
              <a:rPr lang="ko-KR" altLang="en-US" dirty="0"/>
              <a:t>에 맞춰서 개발을 해야 할 수도 있음</a:t>
            </a:r>
            <a:endParaRPr lang="en-US" altLang="ko-KR" dirty="0"/>
          </a:p>
          <a:p>
            <a:pPr lvl="3"/>
            <a:r>
              <a:rPr lang="ko-KR" altLang="en-US" dirty="0"/>
              <a:t>안드로이드 </a:t>
            </a:r>
            <a:r>
              <a:rPr lang="en-US" altLang="ko-KR" dirty="0"/>
              <a:t>-&gt; Java, Kotlin</a:t>
            </a:r>
          </a:p>
          <a:p>
            <a:pPr lvl="3"/>
            <a:r>
              <a:rPr lang="ko-KR" altLang="en-US" dirty="0"/>
              <a:t>애플 </a:t>
            </a:r>
            <a:r>
              <a:rPr lang="en-US" altLang="ko-KR" dirty="0"/>
              <a:t>-&gt; Objective C, Swift + </a:t>
            </a:r>
            <a:r>
              <a:rPr lang="ko-KR" altLang="en-US" dirty="0"/>
              <a:t>맥북 </a:t>
            </a:r>
            <a:r>
              <a:rPr lang="en-US" altLang="ko-KR" dirty="0"/>
              <a:t>+ X Code</a:t>
            </a:r>
          </a:p>
          <a:p>
            <a:pPr lvl="2"/>
            <a:r>
              <a:rPr lang="ko-KR" altLang="en-US" dirty="0"/>
              <a:t>그런데 모든 디바이스는 모두 웹에 접속할 수 있음</a:t>
            </a:r>
            <a:endParaRPr lang="en-US" altLang="ko-KR" dirty="0"/>
          </a:p>
          <a:p>
            <a:pPr lvl="1"/>
            <a:r>
              <a:rPr lang="ko-KR" altLang="en-US" dirty="0"/>
              <a:t>애플리케이션 수준의 웹 페이지</a:t>
            </a:r>
            <a:endParaRPr lang="en-US" altLang="ko-KR" dirty="0"/>
          </a:p>
          <a:p>
            <a:pPr lvl="2"/>
            <a:r>
              <a:rPr lang="ko-KR" altLang="en-US" dirty="0"/>
              <a:t>요즘 웹은 어플리케이션 수준으로 동작이 가능함</a:t>
            </a:r>
            <a:endParaRPr lang="en-US" altLang="ko-KR" dirty="0"/>
          </a:p>
          <a:p>
            <a:pPr lvl="3"/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 err="1"/>
              <a:t>네이버앱</a:t>
            </a:r>
            <a:r>
              <a:rPr lang="en-US" altLang="ko-KR" dirty="0"/>
              <a:t>, </a:t>
            </a:r>
            <a:r>
              <a:rPr lang="ko-KR" altLang="en-US" dirty="0" err="1"/>
              <a:t>다음앱</a:t>
            </a:r>
            <a:r>
              <a:rPr lang="ko-KR" altLang="en-US" dirty="0"/>
              <a:t> 등</a:t>
            </a:r>
            <a:endParaRPr lang="en-US" altLang="ko-KR" dirty="0"/>
          </a:p>
          <a:p>
            <a:pPr lvl="1"/>
            <a:r>
              <a:rPr lang="en-US" altLang="ko-KR" dirty="0"/>
              <a:t>HTML5</a:t>
            </a:r>
            <a:r>
              <a:rPr lang="ko-KR" altLang="en-US" dirty="0"/>
              <a:t>로 웹 페이지를 만들면 모든 환경에서 동작하는 페이지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제작 가능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HTML5</a:t>
            </a:r>
            <a:r>
              <a:rPr lang="ko-KR" altLang="en-US" sz="2400" dirty="0"/>
              <a:t>의 활용방안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29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HTML5</a:t>
            </a:r>
            <a:r>
              <a:rPr lang="ko-KR" altLang="en-US" dirty="0"/>
              <a:t>를 활용할 수 있는 엔진들</a:t>
            </a:r>
            <a:endParaRPr lang="en-US" altLang="ko-KR" dirty="0"/>
          </a:p>
          <a:p>
            <a:r>
              <a:rPr lang="ko-KR" altLang="en-US" dirty="0"/>
              <a:t>일렉트론</a:t>
            </a:r>
            <a:endParaRPr lang="en-US" altLang="ko-KR" dirty="0"/>
          </a:p>
          <a:p>
            <a:pPr lvl="1"/>
            <a:r>
              <a:rPr lang="en-US" altLang="ko-KR" dirty="0"/>
              <a:t>HTML5 </a:t>
            </a:r>
            <a:r>
              <a:rPr lang="ko-KR" altLang="en-US" dirty="0"/>
              <a:t>기반의 데스크톱 애플리케이션 개발 엔진</a:t>
            </a:r>
            <a:endParaRPr lang="en-US" altLang="ko-KR" dirty="0"/>
          </a:p>
          <a:p>
            <a:pPr lvl="1"/>
            <a:r>
              <a:rPr lang="en-US" altLang="ko-KR" dirty="0"/>
              <a:t>GitHub Desktop, Slack, Visual Studio Code, WordPress.com, Skype, Atom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ko-KR" altLang="en-US" dirty="0" err="1"/>
              <a:t>리액트</a:t>
            </a:r>
            <a:r>
              <a:rPr lang="ko-KR" altLang="en-US" dirty="0"/>
              <a:t> 네이티브</a:t>
            </a:r>
            <a:endParaRPr lang="en-US" altLang="ko-KR" dirty="0"/>
          </a:p>
          <a:p>
            <a:pPr lvl="1"/>
            <a:r>
              <a:rPr lang="en-US" altLang="ko-KR" dirty="0"/>
              <a:t>HTML5(</a:t>
            </a:r>
            <a:r>
              <a:rPr lang="ko-KR" altLang="en-US" dirty="0"/>
              <a:t>정확히 말하자면 </a:t>
            </a:r>
            <a:r>
              <a:rPr lang="ko-KR" altLang="en-US" dirty="0" err="1"/>
              <a:t>리액트라는</a:t>
            </a:r>
            <a:r>
              <a:rPr lang="ko-KR" altLang="en-US" dirty="0"/>
              <a:t> 라이브러리</a:t>
            </a:r>
            <a:r>
              <a:rPr lang="en-US" altLang="ko-KR" dirty="0"/>
              <a:t>) </a:t>
            </a:r>
            <a:r>
              <a:rPr lang="ko-KR" altLang="en-US" dirty="0"/>
              <a:t>기반의 모바일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애플리케이션 개발 엔진</a:t>
            </a:r>
            <a:endParaRPr lang="en-US" altLang="ko-KR" dirty="0"/>
          </a:p>
          <a:p>
            <a:pPr lvl="1"/>
            <a:r>
              <a:rPr lang="ko-KR" altLang="en-US" dirty="0" err="1"/>
              <a:t>페이스북에서</a:t>
            </a:r>
            <a:r>
              <a:rPr lang="ko-KR" altLang="en-US" dirty="0"/>
              <a:t> 만듦</a:t>
            </a:r>
            <a:endParaRPr lang="en-US" altLang="ko-KR" dirty="0"/>
          </a:p>
          <a:p>
            <a:pPr lvl="2"/>
            <a:r>
              <a:rPr lang="ko-KR" altLang="en-US" dirty="0"/>
              <a:t>내부적으로 안드로이드와 아이폰에 맞는 코드로 변환을 </a:t>
            </a:r>
            <a:r>
              <a:rPr lang="ko-KR" altLang="en-US" dirty="0" err="1"/>
              <a:t>해줌</a:t>
            </a:r>
            <a:endParaRPr lang="en-US" altLang="ko-KR" dirty="0"/>
          </a:p>
          <a:p>
            <a:pPr lvl="1"/>
            <a:r>
              <a:rPr lang="ko-KR" altLang="en-US" dirty="0"/>
              <a:t>페이스북</a:t>
            </a:r>
            <a:r>
              <a:rPr lang="en-US" altLang="ko-KR" dirty="0"/>
              <a:t>, </a:t>
            </a:r>
            <a:r>
              <a:rPr lang="ko-KR" altLang="en-US" dirty="0"/>
              <a:t>인스타그램</a:t>
            </a:r>
            <a:r>
              <a:rPr lang="en-US" altLang="ko-KR" dirty="0"/>
              <a:t>, </a:t>
            </a:r>
            <a:r>
              <a:rPr lang="ko-KR" altLang="en-US" dirty="0"/>
              <a:t>우버</a:t>
            </a:r>
            <a:r>
              <a:rPr lang="en-US" altLang="ko-KR" dirty="0"/>
              <a:t>, </a:t>
            </a:r>
            <a:r>
              <a:rPr lang="ko-KR" altLang="en-US" dirty="0" err="1"/>
              <a:t>핀터레스트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marL="411480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HTML5</a:t>
            </a:r>
            <a:r>
              <a:rPr lang="ko-KR" altLang="en-US" sz="2400" dirty="0"/>
              <a:t>의 활용방안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9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HTML5</a:t>
            </a:r>
            <a:r>
              <a:rPr lang="ko-KR" altLang="en-US" dirty="0"/>
              <a:t>를 활용할 수 있는 엔진들</a:t>
            </a:r>
            <a:endParaRPr lang="en-US" altLang="ko-KR" dirty="0"/>
          </a:p>
          <a:p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해당 </a:t>
            </a:r>
            <a:r>
              <a:rPr lang="en-US" altLang="ko-KR" dirty="0"/>
              <a:t>OS</a:t>
            </a:r>
            <a:r>
              <a:rPr lang="ko-KR" altLang="en-US" dirty="0"/>
              <a:t>에 맞는 언어로 개발한 것보다는 조금 느릴 수 밖에</a:t>
            </a:r>
            <a:endParaRPr lang="en-US" altLang="ko-KR" dirty="0"/>
          </a:p>
          <a:p>
            <a:pPr marL="114300" indent="0">
              <a:buNone/>
            </a:pPr>
            <a:r>
              <a:rPr lang="ko-KR" altLang="en-US" dirty="0"/>
              <a:t>없고</a:t>
            </a:r>
            <a:r>
              <a:rPr lang="en-US" altLang="ko-KR" dirty="0"/>
              <a:t>, </a:t>
            </a:r>
            <a:r>
              <a:rPr lang="ko-KR" altLang="en-US" dirty="0"/>
              <a:t>기기의 일부내부적인 부분들에</a:t>
            </a:r>
            <a:r>
              <a:rPr lang="en-US" altLang="ko-KR" dirty="0"/>
              <a:t>(</a:t>
            </a:r>
            <a:r>
              <a:rPr lang="ko-KR" altLang="en-US" dirty="0" err="1"/>
              <a:t>자이로센서</a:t>
            </a:r>
            <a:r>
              <a:rPr lang="ko-KR" altLang="en-US" dirty="0"/>
              <a:t> 등</a:t>
            </a:r>
            <a:r>
              <a:rPr lang="en-US" altLang="ko-KR" dirty="0"/>
              <a:t>) </a:t>
            </a:r>
            <a:r>
              <a:rPr lang="ko-KR" altLang="en-US" dirty="0"/>
              <a:t>접근 제한됨</a:t>
            </a: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※ </a:t>
            </a:r>
            <a:r>
              <a:rPr lang="ko-KR" altLang="en-US" dirty="0"/>
              <a:t>카메라 정도까지는 제어할 수 있음</a:t>
            </a:r>
            <a:endParaRPr lang="en-US" altLang="ko-KR" dirty="0"/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ko-KR" altLang="en-US" dirty="0"/>
              <a:t>그러나 </a:t>
            </a:r>
            <a:r>
              <a:rPr lang="en-US" altLang="ko-KR" dirty="0"/>
              <a:t>HTML, CSS, JS</a:t>
            </a:r>
            <a:r>
              <a:rPr lang="ko-KR" altLang="en-US" dirty="0"/>
              <a:t>만 잘 알면 안드로이드와 </a:t>
            </a:r>
            <a:r>
              <a:rPr lang="en-US" altLang="ko-KR" dirty="0"/>
              <a:t>iOS</a:t>
            </a:r>
            <a:r>
              <a:rPr lang="ko-KR" altLang="en-US" dirty="0"/>
              <a:t>에 모두 대응되는</a:t>
            </a:r>
            <a:endParaRPr lang="en-US" altLang="ko-KR" dirty="0"/>
          </a:p>
          <a:p>
            <a:pPr marL="114300" indent="0">
              <a:buNone/>
            </a:pPr>
            <a:r>
              <a:rPr lang="ko-KR" altLang="en-US" dirty="0"/>
              <a:t>앱을 만들 수 있다는 메리트가 있음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HTML5</a:t>
            </a:r>
            <a:r>
              <a:rPr lang="ko-KR" altLang="en-US" sz="2400" dirty="0"/>
              <a:t>의 활용방안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24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 err="1"/>
              <a:t>크롬뿐만</a:t>
            </a:r>
            <a:r>
              <a:rPr lang="ko-KR" altLang="en-US" dirty="0"/>
              <a:t> 아니라 다양한 </a:t>
            </a:r>
            <a:r>
              <a:rPr lang="ko-KR" altLang="en-US" dirty="0" err="1"/>
              <a:t>웹브라우저들을</a:t>
            </a:r>
            <a:r>
              <a:rPr lang="ko-KR" altLang="en-US" dirty="0"/>
              <a:t> 설치해 볼 것</a:t>
            </a:r>
            <a:endParaRPr lang="en-US" altLang="ko-KR" dirty="0"/>
          </a:p>
          <a:p>
            <a:pPr lvl="1"/>
            <a:r>
              <a:rPr lang="ko-KR" altLang="en-US" dirty="0"/>
              <a:t>익스플로러</a:t>
            </a:r>
            <a:r>
              <a:rPr lang="en-US" altLang="ko-KR" dirty="0"/>
              <a:t>, Edge, </a:t>
            </a:r>
            <a:r>
              <a:rPr lang="ko-KR" altLang="en-US" dirty="0"/>
              <a:t>파이어폭스</a:t>
            </a:r>
            <a:r>
              <a:rPr lang="en-US" altLang="ko-KR" dirty="0"/>
              <a:t>, </a:t>
            </a:r>
            <a:r>
              <a:rPr lang="ko-KR" altLang="en-US" dirty="0"/>
              <a:t>오페라</a:t>
            </a:r>
            <a:r>
              <a:rPr lang="en-US" altLang="ko-KR" dirty="0"/>
              <a:t>, </a:t>
            </a:r>
            <a:r>
              <a:rPr lang="ko-KR" altLang="en-US" dirty="0"/>
              <a:t>사파리</a:t>
            </a:r>
            <a:r>
              <a:rPr lang="en-US" altLang="ko-KR" dirty="0"/>
              <a:t>, </a:t>
            </a:r>
            <a:r>
              <a:rPr lang="ko-KR" altLang="en-US" dirty="0" err="1"/>
              <a:t>웨일</a:t>
            </a:r>
            <a:endParaRPr lang="en-US" altLang="ko-KR" dirty="0"/>
          </a:p>
          <a:p>
            <a:r>
              <a:rPr lang="en-US" altLang="ko-KR" dirty="0"/>
              <a:t>Visual Studio Code</a:t>
            </a:r>
          </a:p>
          <a:p>
            <a:pPr lvl="1"/>
            <a:r>
              <a:rPr lang="ko-KR" altLang="en-US" dirty="0"/>
              <a:t>플러그인들 설치해야 함</a:t>
            </a:r>
            <a:endParaRPr lang="en-US" altLang="ko-KR" dirty="0"/>
          </a:p>
          <a:p>
            <a:pPr lvl="1"/>
            <a:r>
              <a:rPr lang="ko-KR" altLang="en-US" dirty="0"/>
              <a:t>한국어</a:t>
            </a:r>
            <a:r>
              <a:rPr lang="en-US" altLang="ko-KR" dirty="0"/>
              <a:t>, html preview, live server, lorem ipsum, open in browser, beautify</a:t>
            </a:r>
          </a:p>
          <a:p>
            <a:r>
              <a:rPr lang="en-US" altLang="ko-KR" dirty="0"/>
              <a:t>Git</a:t>
            </a:r>
            <a:r>
              <a:rPr lang="ko-KR" altLang="en-US" dirty="0"/>
              <a:t>과 연동되는 부분 확인하기</a:t>
            </a:r>
            <a:endParaRPr lang="en-US" altLang="ko-KR" dirty="0"/>
          </a:p>
          <a:p>
            <a:pPr lvl="1"/>
            <a:r>
              <a:rPr lang="ko-KR" altLang="en-US" dirty="0"/>
              <a:t>저장소와 </a:t>
            </a:r>
            <a:r>
              <a:rPr lang="en-US" altLang="ko-KR" dirty="0"/>
              <a:t>Clone</a:t>
            </a:r>
            <a:r>
              <a:rPr lang="ko-KR" altLang="en-US" dirty="0"/>
              <a:t>한 폴더에서 </a:t>
            </a:r>
            <a:r>
              <a:rPr lang="en-US" altLang="ko-KR" dirty="0"/>
              <a:t>Visual Studio Code</a:t>
            </a:r>
            <a:r>
              <a:rPr lang="ko-KR" altLang="en-US" dirty="0"/>
              <a:t>를 열 것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크롬 및 </a:t>
            </a:r>
            <a:r>
              <a:rPr lang="en-US" altLang="ko-KR" sz="2400" dirty="0" err="1"/>
              <a:t>VSCode</a:t>
            </a:r>
            <a:r>
              <a:rPr lang="en-US" altLang="ko-KR" sz="2400" dirty="0"/>
              <a:t> </a:t>
            </a:r>
            <a:r>
              <a:rPr lang="ko-KR" altLang="en-US" sz="2400" dirty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06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HTML(Hyper Text Markup Language)</a:t>
            </a:r>
          </a:p>
          <a:p>
            <a:pPr lvl="1"/>
            <a:r>
              <a:rPr lang="ko-KR" altLang="en-US" dirty="0"/>
              <a:t>인터넷 상에서 논문을 더 원활하게 공유하기 위해 탄생됨</a:t>
            </a:r>
            <a:endParaRPr lang="en-US" altLang="ko-KR" dirty="0"/>
          </a:p>
          <a:p>
            <a:pPr lvl="1"/>
            <a:r>
              <a:rPr lang="ko-KR" altLang="en-US" dirty="0"/>
              <a:t>웹사이트에서</a:t>
            </a:r>
            <a:r>
              <a:rPr lang="en-US" altLang="ko-KR" dirty="0"/>
              <a:t> </a:t>
            </a:r>
            <a:r>
              <a:rPr lang="ko-KR" altLang="en-US" dirty="0"/>
              <a:t>사용하는 문서 양식</a:t>
            </a:r>
            <a:endParaRPr lang="en-US" altLang="ko-KR" dirty="0"/>
          </a:p>
          <a:p>
            <a:pPr lvl="1"/>
            <a:r>
              <a:rPr lang="ko-KR" altLang="en-US" dirty="0"/>
              <a:t>하이퍼텍스트 </a:t>
            </a:r>
            <a:r>
              <a:rPr lang="en-US" altLang="ko-KR" dirty="0"/>
              <a:t>: </a:t>
            </a:r>
            <a:r>
              <a:rPr lang="ko-KR" altLang="en-US" dirty="0"/>
              <a:t>링크를 클릭해서 다른 문서</a:t>
            </a:r>
            <a:r>
              <a:rPr lang="en-US" altLang="ko-KR" dirty="0"/>
              <a:t>(=</a:t>
            </a:r>
            <a:r>
              <a:rPr lang="ko-KR" altLang="en-US" dirty="0"/>
              <a:t>사이트</a:t>
            </a:r>
            <a:r>
              <a:rPr lang="en-US" altLang="ko-KR" dirty="0"/>
              <a:t>)</a:t>
            </a:r>
            <a:r>
              <a:rPr lang="ko-KR" altLang="en-US" dirty="0"/>
              <a:t>로 이동</a:t>
            </a:r>
            <a:endParaRPr lang="en-US" altLang="ko-KR" dirty="0"/>
          </a:p>
          <a:p>
            <a:pPr lvl="1"/>
            <a:r>
              <a:rPr lang="ko-KR" altLang="en-US" dirty="0"/>
              <a:t>마크업 </a:t>
            </a:r>
            <a:r>
              <a:rPr lang="en-US" altLang="ko-KR" dirty="0"/>
              <a:t>: </a:t>
            </a:r>
            <a:r>
              <a:rPr lang="ko-KR" altLang="en-US" dirty="0"/>
              <a:t>태그를 사용해서 문서의 일부분들을 서로 구분하는 것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&lt;h1&gt;</a:t>
            </a:r>
            <a:r>
              <a:rPr lang="ko-KR" altLang="en-US" dirty="0"/>
              <a:t>제목</a:t>
            </a:r>
            <a:r>
              <a:rPr lang="en-US" altLang="ko-KR" dirty="0"/>
              <a:t>&lt;/h1&gt;, &lt;p&gt;</a:t>
            </a:r>
            <a:r>
              <a:rPr lang="ko-KR" altLang="en-US" dirty="0"/>
              <a:t>본문</a:t>
            </a:r>
            <a:r>
              <a:rPr lang="en-US" altLang="ko-KR" dirty="0"/>
              <a:t>&lt;/p&gt;</a:t>
            </a:r>
            <a:r>
              <a:rPr lang="ko-KR" altLang="en-US" dirty="0"/>
              <a:t>처럼 </a:t>
            </a:r>
            <a:r>
              <a:rPr lang="en-US" altLang="ko-KR" dirty="0"/>
              <a:t>h1</a:t>
            </a:r>
            <a:r>
              <a:rPr lang="ko-KR" altLang="en-US" dirty="0"/>
              <a:t>태그는 제목</a:t>
            </a:r>
            <a:r>
              <a:rPr lang="en-US" altLang="ko-KR" dirty="0"/>
              <a:t>, p</a:t>
            </a:r>
            <a:r>
              <a:rPr lang="ko-KR" altLang="en-US" dirty="0"/>
              <a:t>태그는 본문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기본 용어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7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/>
              <a:t>태그</a:t>
            </a:r>
            <a:r>
              <a:rPr lang="en-US" altLang="ko-KR" dirty="0"/>
              <a:t>(</a:t>
            </a:r>
            <a:r>
              <a:rPr lang="ko-KR" altLang="en-US" dirty="0"/>
              <a:t>≒요소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요소 이름을 </a:t>
            </a:r>
            <a:r>
              <a:rPr lang="en-US" altLang="ko-KR" dirty="0"/>
              <a:t>&lt;&gt;</a:t>
            </a:r>
            <a:r>
              <a:rPr lang="ko-KR" altLang="en-US" dirty="0"/>
              <a:t>로 감싼 것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&lt;h1&gt;&lt;/h1&gt;</a:t>
            </a:r>
            <a:r>
              <a:rPr lang="ko-KR" altLang="en-US" dirty="0"/>
              <a:t>는 </a:t>
            </a:r>
            <a:r>
              <a:rPr lang="en-US" altLang="ko-KR" dirty="0"/>
              <a:t>html </a:t>
            </a:r>
            <a:r>
              <a:rPr lang="ko-KR" altLang="en-US" dirty="0"/>
              <a:t>문서의 한 요소이다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시작태그와 끝태그로 되어 있으나 그렇지 않은 경우도 있음</a:t>
            </a:r>
            <a:endParaRPr lang="en-US" altLang="ko-KR" dirty="0"/>
          </a:p>
          <a:p>
            <a:pPr lvl="2"/>
            <a:r>
              <a:rPr lang="en-US" altLang="ko-KR" dirty="0"/>
              <a:t>&lt;h1&gt;(</a:t>
            </a:r>
            <a:r>
              <a:rPr lang="ko-KR" altLang="en-US" dirty="0"/>
              <a:t>시작태그</a:t>
            </a:r>
            <a:r>
              <a:rPr lang="en-US" altLang="ko-KR" dirty="0"/>
              <a:t>),  &lt;/h1&gt;(</a:t>
            </a:r>
            <a:r>
              <a:rPr lang="ko-KR" altLang="en-US" dirty="0" err="1"/>
              <a:t>끝태그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&gt;(</a:t>
            </a:r>
            <a:r>
              <a:rPr lang="ko-KR" altLang="en-US" dirty="0"/>
              <a:t>끝태그가 없는 태그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 HTML5 </a:t>
            </a:r>
            <a:r>
              <a:rPr lang="ko-KR" altLang="en-US" dirty="0"/>
              <a:t>표기법</a:t>
            </a:r>
            <a:r>
              <a:rPr lang="en-US" altLang="ko-KR" dirty="0"/>
              <a:t>, &lt;</a:t>
            </a:r>
            <a:r>
              <a:rPr lang="en-US" altLang="ko-KR" dirty="0" err="1"/>
              <a:t>br</a:t>
            </a:r>
            <a:r>
              <a:rPr lang="en-US" altLang="ko-KR" dirty="0"/>
              <a:t>/&gt; XHTML5 </a:t>
            </a:r>
            <a:r>
              <a:rPr lang="ko-KR" altLang="en-US" dirty="0"/>
              <a:t>표기법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태그 안에 태그를 삽입할 수도 있음</a:t>
            </a:r>
            <a:r>
              <a:rPr lang="en-US" altLang="ko-KR" dirty="0"/>
              <a:t>(= </a:t>
            </a:r>
            <a:r>
              <a:rPr lang="ko-KR" altLang="en-US" dirty="0"/>
              <a:t>일부태그는 태그 안에 태그를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삽입할 수 없음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기본 용어 정리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E4E79C-3B8C-4125-B12E-8D232A8DB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4593543"/>
            <a:ext cx="3612910" cy="132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태그에 부여된 추가 정보</a:t>
            </a:r>
            <a:endParaRPr lang="en-US" altLang="ko-KR" dirty="0"/>
          </a:p>
          <a:p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&lt;h1 title=“header”&gt;Hello&lt;/h1&gt;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주석</a:t>
            </a: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00B050"/>
                </a:solidFill>
              </a:rPr>
              <a:t>&lt;!-- </a:t>
            </a:r>
            <a:r>
              <a:rPr lang="ko-KR" altLang="en-US" dirty="0">
                <a:solidFill>
                  <a:srgbClr val="00B050"/>
                </a:solidFill>
              </a:rPr>
              <a:t>여기에 적는 건 실제로 문서에서 안 읽힘 </a:t>
            </a:r>
            <a:r>
              <a:rPr lang="en-US" altLang="ko-KR" dirty="0">
                <a:solidFill>
                  <a:srgbClr val="00B050"/>
                </a:solidFill>
              </a:rPr>
              <a:t>--&gt;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기본 용어 정리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33606C-80FF-4FA8-8793-978B6BEA5BAB}"/>
              </a:ext>
            </a:extLst>
          </p:cNvPr>
          <p:cNvSpPr/>
          <p:nvPr/>
        </p:nvSpPr>
        <p:spPr>
          <a:xfrm>
            <a:off x="797982" y="2751782"/>
            <a:ext cx="1728192" cy="43204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32FEBA-64C3-4761-82D0-EA22AE44D28B}"/>
              </a:ext>
            </a:extLst>
          </p:cNvPr>
          <p:cNvSpPr txBox="1"/>
          <p:nvPr/>
        </p:nvSpPr>
        <p:spPr>
          <a:xfrm>
            <a:off x="605349" y="35669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속성명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C5816-7FD1-4FB4-B377-664B68D522DF}"/>
              </a:ext>
            </a:extLst>
          </p:cNvPr>
          <p:cNvSpPr txBox="1"/>
          <p:nvPr/>
        </p:nvSpPr>
        <p:spPr>
          <a:xfrm>
            <a:off x="1891377" y="350245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속성값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41B3AC-DA1A-4F56-9705-84ED6213B6E2}"/>
              </a:ext>
            </a:extLst>
          </p:cNvPr>
          <p:cNvSpPr txBox="1"/>
          <p:nvPr/>
        </p:nvSpPr>
        <p:spPr>
          <a:xfrm>
            <a:off x="683568" y="250661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속성 블록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18535A9-AB80-45C4-A875-638B5A0AFA2E}"/>
              </a:ext>
            </a:extLst>
          </p:cNvPr>
          <p:cNvSpPr/>
          <p:nvPr/>
        </p:nvSpPr>
        <p:spPr>
          <a:xfrm>
            <a:off x="771791" y="2782511"/>
            <a:ext cx="559850" cy="36944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4717219-DC21-4E10-A12F-22563F10C131}"/>
              </a:ext>
            </a:extLst>
          </p:cNvPr>
          <p:cNvSpPr/>
          <p:nvPr/>
        </p:nvSpPr>
        <p:spPr>
          <a:xfrm>
            <a:off x="1460944" y="2798451"/>
            <a:ext cx="1065230" cy="36944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5ADF6E3-43A1-4BC0-80B4-F9438B893C03}"/>
              </a:ext>
            </a:extLst>
          </p:cNvPr>
          <p:cNvCxnSpPr>
            <a:cxnSpLocks/>
            <a:stCxn id="10" idx="4"/>
            <a:endCxn id="7" idx="0"/>
          </p:cNvCxnSpPr>
          <p:nvPr/>
        </p:nvCxnSpPr>
        <p:spPr>
          <a:xfrm>
            <a:off x="1993559" y="3167891"/>
            <a:ext cx="259456" cy="3345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B129A78-3AF8-40FF-B1F5-7B5797E806DD}"/>
              </a:ext>
            </a:extLst>
          </p:cNvPr>
          <p:cNvCxnSpPr>
            <a:cxnSpLocks/>
          </p:cNvCxnSpPr>
          <p:nvPr/>
        </p:nvCxnSpPr>
        <p:spPr>
          <a:xfrm flipH="1">
            <a:off x="797982" y="3175861"/>
            <a:ext cx="271186" cy="4229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1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F2FEE387-332E-4860-999C-1BBCFF26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4" y="2488337"/>
            <a:ext cx="4383130" cy="3748975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/>
              <a:t>기본적인 </a:t>
            </a:r>
            <a:r>
              <a:rPr lang="en-US" altLang="ko-KR" dirty="0"/>
              <a:t>HTML5 </a:t>
            </a:r>
            <a:r>
              <a:rPr lang="ko-KR" altLang="en-US" dirty="0"/>
              <a:t>페이지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HTML5 </a:t>
            </a:r>
            <a:r>
              <a:rPr lang="ko-KR" altLang="en-US" sz="2400" dirty="0"/>
              <a:t>페이지 구조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C71092-58A5-444B-811F-53411E1640ED}"/>
              </a:ext>
            </a:extLst>
          </p:cNvPr>
          <p:cNvSpPr/>
          <p:nvPr/>
        </p:nvSpPr>
        <p:spPr>
          <a:xfrm>
            <a:off x="179512" y="2488332"/>
            <a:ext cx="20162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2C009F-9684-4E7D-AD88-D53A3DAA786F}"/>
              </a:ext>
            </a:extLst>
          </p:cNvPr>
          <p:cNvSpPr/>
          <p:nvPr/>
        </p:nvSpPr>
        <p:spPr>
          <a:xfrm>
            <a:off x="179512" y="2814910"/>
            <a:ext cx="9361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ABBB7E-1CB4-4BA5-8B8B-F051FD6CEA65}"/>
              </a:ext>
            </a:extLst>
          </p:cNvPr>
          <p:cNvSpPr/>
          <p:nvPr/>
        </p:nvSpPr>
        <p:spPr>
          <a:xfrm>
            <a:off x="179512" y="3212975"/>
            <a:ext cx="936104" cy="9700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0B31A3-BCAB-4347-8ADC-2B22D0B0990B}"/>
              </a:ext>
            </a:extLst>
          </p:cNvPr>
          <p:cNvSpPr/>
          <p:nvPr/>
        </p:nvSpPr>
        <p:spPr>
          <a:xfrm>
            <a:off x="179512" y="4293095"/>
            <a:ext cx="936104" cy="1368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433558F-72A6-457B-9DBA-2492ECB6C4B9}"/>
              </a:ext>
            </a:extLst>
          </p:cNvPr>
          <p:cNvCxnSpPr>
            <a:stCxn id="13" idx="3"/>
          </p:cNvCxnSpPr>
          <p:nvPr/>
        </p:nvCxnSpPr>
        <p:spPr>
          <a:xfrm>
            <a:off x="2195736" y="2632348"/>
            <a:ext cx="23762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4EEBE09-3CD1-4C16-B989-DF4F0D3A81BA}"/>
              </a:ext>
            </a:extLst>
          </p:cNvPr>
          <p:cNvCxnSpPr/>
          <p:nvPr/>
        </p:nvCxnSpPr>
        <p:spPr>
          <a:xfrm>
            <a:off x="1115616" y="2996952"/>
            <a:ext cx="23762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15D97AA-D35A-4EE5-B2FB-9D6DA5EDD833}"/>
              </a:ext>
            </a:extLst>
          </p:cNvPr>
          <p:cNvCxnSpPr/>
          <p:nvPr/>
        </p:nvCxnSpPr>
        <p:spPr>
          <a:xfrm>
            <a:off x="1115616" y="3356992"/>
            <a:ext cx="23762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0216C6F-50F8-437F-A75E-19547A028E46}"/>
              </a:ext>
            </a:extLst>
          </p:cNvPr>
          <p:cNvCxnSpPr/>
          <p:nvPr/>
        </p:nvCxnSpPr>
        <p:spPr>
          <a:xfrm>
            <a:off x="1115616" y="4437112"/>
            <a:ext cx="23762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EC5A12F-AB8F-4F03-B17F-3ADF26213135}"/>
              </a:ext>
            </a:extLst>
          </p:cNvPr>
          <p:cNvSpPr txBox="1"/>
          <p:nvPr/>
        </p:nvSpPr>
        <p:spPr>
          <a:xfrm>
            <a:off x="4572000" y="2494494"/>
            <a:ext cx="3419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 문서가 </a:t>
            </a:r>
            <a:r>
              <a:rPr lang="en-US" altLang="ko-KR" sz="1400" dirty="0"/>
              <a:t>HTML5 </a:t>
            </a:r>
            <a:r>
              <a:rPr lang="ko-KR" altLang="en-US" sz="1400" dirty="0"/>
              <a:t>문서임을 인식하게 </a:t>
            </a:r>
            <a:r>
              <a:rPr lang="ko-KR" altLang="en-US" sz="1400" dirty="0" err="1"/>
              <a:t>해줌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0DF54D-AF4A-4E74-AF86-DE63E5FA76A6}"/>
              </a:ext>
            </a:extLst>
          </p:cNvPr>
          <p:cNvSpPr txBox="1"/>
          <p:nvPr/>
        </p:nvSpPr>
        <p:spPr>
          <a:xfrm>
            <a:off x="3491880" y="2866551"/>
            <a:ext cx="3889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HTML5</a:t>
            </a:r>
            <a:r>
              <a:rPr lang="ko-KR" altLang="en-US" sz="1400" dirty="0"/>
              <a:t>는 </a:t>
            </a:r>
            <a:r>
              <a:rPr lang="en-US" altLang="ko-KR" sz="1400" dirty="0"/>
              <a:t>HTML </a:t>
            </a:r>
            <a:r>
              <a:rPr lang="ko-KR" altLang="en-US" sz="1400" dirty="0"/>
              <a:t>태그 안에서 모두 작성되어야 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3D219E-EC48-4192-9E56-E96546913089}"/>
              </a:ext>
            </a:extLst>
          </p:cNvPr>
          <p:cNvSpPr txBox="1"/>
          <p:nvPr/>
        </p:nvSpPr>
        <p:spPr>
          <a:xfrm>
            <a:off x="3491880" y="3170731"/>
            <a:ext cx="4419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실제로 눈에 보이는 부분은 아니지만</a:t>
            </a:r>
            <a:r>
              <a:rPr lang="en-US" altLang="ko-KR" sz="1400" dirty="0"/>
              <a:t>, </a:t>
            </a:r>
            <a:r>
              <a:rPr lang="ko-KR" altLang="en-US" sz="1400" dirty="0"/>
              <a:t>화면을 구상함에</a:t>
            </a:r>
            <a:endParaRPr lang="en-US" altLang="ko-KR" sz="1400" dirty="0"/>
          </a:p>
          <a:p>
            <a:r>
              <a:rPr lang="ko-KR" altLang="en-US" sz="1400" dirty="0"/>
              <a:t>있어 필요한 설정들이 들어가 있음</a:t>
            </a:r>
            <a:r>
              <a:rPr lang="en-US" altLang="ko-KR" sz="1400" dirty="0"/>
              <a:t>(</a:t>
            </a:r>
            <a:r>
              <a:rPr lang="ko-KR" altLang="en-US" sz="1400" dirty="0"/>
              <a:t>무대의 </a:t>
            </a:r>
            <a:r>
              <a:rPr lang="ko-KR" altLang="en-US" sz="1400" dirty="0" err="1"/>
              <a:t>뒷편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58F253-0F51-4520-8D6E-D533DF4F17FE}"/>
              </a:ext>
            </a:extLst>
          </p:cNvPr>
          <p:cNvSpPr txBox="1"/>
          <p:nvPr/>
        </p:nvSpPr>
        <p:spPr>
          <a:xfrm>
            <a:off x="3571726" y="4291115"/>
            <a:ext cx="4341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실제로 눈에 보이는 부분</a:t>
            </a:r>
            <a:r>
              <a:rPr lang="en-US" altLang="ko-KR" sz="1400" dirty="0"/>
              <a:t>(</a:t>
            </a:r>
            <a:r>
              <a:rPr lang="ko-KR" altLang="en-US" sz="1400" dirty="0"/>
              <a:t>극장으로 치면 </a:t>
            </a:r>
            <a:r>
              <a:rPr lang="en-US" altLang="ko-KR" sz="1400" dirty="0"/>
              <a:t>body</a:t>
            </a:r>
            <a:r>
              <a:rPr lang="ko-KR" altLang="en-US" sz="1400" dirty="0"/>
              <a:t>가 무대</a:t>
            </a:r>
            <a:r>
              <a:rPr lang="en-US" altLang="ko-KR" sz="1400" dirty="0"/>
              <a:t>, </a:t>
            </a:r>
          </a:p>
          <a:p>
            <a:r>
              <a:rPr lang="en-US" altLang="ko-KR" sz="1400" dirty="0"/>
              <a:t>head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소품실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0687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HTML5 </a:t>
            </a:r>
            <a:r>
              <a:rPr lang="ko-KR" altLang="en-US" sz="2000" dirty="0">
                <a:latin typeface="Consolas" panose="020B0609020204030204" pitchFamily="49" charset="0"/>
              </a:rPr>
              <a:t>개요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웹의 역사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HTML5</a:t>
            </a:r>
            <a:r>
              <a:rPr lang="ko-KR" altLang="en-US" sz="1800" dirty="0">
                <a:latin typeface="Consolas" panose="020B0609020204030204" pitchFamily="49" charset="0"/>
              </a:rPr>
              <a:t>의 활용방안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크롬 및 </a:t>
            </a:r>
            <a:r>
              <a:rPr lang="en-US" altLang="ko-KR" sz="1800" dirty="0" err="1">
                <a:latin typeface="Consolas" panose="020B0609020204030204" pitchFamily="49" charset="0"/>
              </a:rPr>
              <a:t>VSCode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latin typeface="Consolas" panose="020B0609020204030204" pitchFamily="49" charset="0"/>
              </a:rPr>
              <a:t>설치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HTML5 </a:t>
            </a:r>
            <a:r>
              <a:rPr lang="ko-KR" altLang="en-US" sz="2000" dirty="0">
                <a:latin typeface="Consolas" panose="020B0609020204030204" pitchFamily="49" charset="0"/>
              </a:rPr>
              <a:t>기본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기본 용어 정리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HTML5 </a:t>
            </a:r>
            <a:r>
              <a:rPr lang="ko-KR" altLang="en-US" sz="1800" dirty="0">
                <a:latin typeface="Consolas" panose="020B0609020204030204" pitchFamily="49" charset="0"/>
              </a:rPr>
              <a:t>페이지 구조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글자 태그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목록 태그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테이블 태그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이미지 태그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오디오 태그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비디오 태그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입력양식 태그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공간분할태그</a:t>
            </a:r>
            <a:endParaRPr lang="en-US" altLang="ko-KR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9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 err="1"/>
              <a:t>그외</a:t>
            </a:r>
            <a:r>
              <a:rPr lang="ko-KR" altLang="en-US" dirty="0"/>
              <a:t> </a:t>
            </a:r>
            <a:r>
              <a:rPr lang="ko-KR" altLang="en-US" dirty="0" err="1"/>
              <a:t>기타적인</a:t>
            </a:r>
            <a:r>
              <a:rPr lang="ko-KR" altLang="en-US" dirty="0"/>
              <a:t> 부분들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HTML5 </a:t>
            </a:r>
            <a:r>
              <a:rPr lang="ko-KR" altLang="en-US" sz="2400" dirty="0"/>
              <a:t>페이지 구조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7F5123-0693-45D7-966A-F062B59D3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57425"/>
            <a:ext cx="5705475" cy="234315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A1A97E9B-63F7-4FBA-BF45-C19F91795C6E}"/>
              </a:ext>
            </a:extLst>
          </p:cNvPr>
          <p:cNvSpPr/>
          <p:nvPr/>
        </p:nvSpPr>
        <p:spPr>
          <a:xfrm>
            <a:off x="201203" y="2420888"/>
            <a:ext cx="127445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529C36C-A961-44E6-808F-47E93EF43C76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475656" y="2564904"/>
            <a:ext cx="7200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A4BEDD-6FBD-47AC-BFDD-80437925EA45}"/>
              </a:ext>
            </a:extLst>
          </p:cNvPr>
          <p:cNvSpPr txBox="1"/>
          <p:nvPr/>
        </p:nvSpPr>
        <p:spPr>
          <a:xfrm>
            <a:off x="2195736" y="2428036"/>
            <a:ext cx="3972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lang : </a:t>
            </a:r>
            <a:r>
              <a:rPr lang="ko-KR" altLang="en-US" sz="1400" dirty="0"/>
              <a:t>웹 검색 엔진이 인식하는 언어</a:t>
            </a:r>
            <a:r>
              <a:rPr lang="en-US" altLang="ko-KR" sz="1400" dirty="0"/>
              <a:t>(</a:t>
            </a:r>
            <a:r>
              <a:rPr lang="ko-KR" altLang="en-US" sz="1400" dirty="0"/>
              <a:t>한국어는 </a:t>
            </a:r>
            <a:r>
              <a:rPr lang="en-US" altLang="ko-KR" sz="1400" dirty="0"/>
              <a:t>ko)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43F020-BB82-4FDB-B110-A9FD944F91BA}"/>
              </a:ext>
            </a:extLst>
          </p:cNvPr>
          <p:cNvSpPr/>
          <p:nvPr/>
        </p:nvSpPr>
        <p:spPr>
          <a:xfrm>
            <a:off x="474945" y="2793346"/>
            <a:ext cx="424647" cy="419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A37EA11-C455-4829-B1C4-6E81C10295D5}"/>
              </a:ext>
            </a:extLst>
          </p:cNvPr>
          <p:cNvCxnSpPr>
            <a:cxnSpLocks/>
          </p:cNvCxnSpPr>
          <p:nvPr/>
        </p:nvCxnSpPr>
        <p:spPr>
          <a:xfrm flipV="1">
            <a:off x="910432" y="3016399"/>
            <a:ext cx="1573336" cy="251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0B6EBEB-22C1-459C-B8D0-E2D3157F1E7E}"/>
              </a:ext>
            </a:extLst>
          </p:cNvPr>
          <p:cNvSpPr txBox="1"/>
          <p:nvPr/>
        </p:nvSpPr>
        <p:spPr>
          <a:xfrm>
            <a:off x="2494608" y="2794428"/>
            <a:ext cx="3183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meta : </a:t>
            </a:r>
            <a:r>
              <a:rPr lang="ko-KR" altLang="en-US" sz="1400" dirty="0"/>
              <a:t>웹 페이지에 전달할 추가 정보들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F45C09-AB6E-4B71-8D45-D67B923A70EC}"/>
              </a:ext>
            </a:extLst>
          </p:cNvPr>
          <p:cNvSpPr/>
          <p:nvPr/>
        </p:nvSpPr>
        <p:spPr>
          <a:xfrm>
            <a:off x="495034" y="3244840"/>
            <a:ext cx="1844718" cy="121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90FB8B-D1D9-4BE3-BF77-042B42289FE4}"/>
              </a:ext>
            </a:extLst>
          </p:cNvPr>
          <p:cNvSpPr txBox="1"/>
          <p:nvPr/>
        </p:nvSpPr>
        <p:spPr>
          <a:xfrm>
            <a:off x="2654283" y="3318733"/>
            <a:ext cx="1904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title : </a:t>
            </a:r>
            <a:r>
              <a:rPr lang="ko-KR" altLang="en-US" sz="1400" dirty="0"/>
              <a:t>웹페이지의 제목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CA39377D-5021-4850-8FE0-C79D3E60A9DB}"/>
              </a:ext>
            </a:extLst>
          </p:cNvPr>
          <p:cNvCxnSpPr>
            <a:cxnSpLocks/>
            <a:stCxn id="34" idx="2"/>
            <a:endCxn id="35" idx="1"/>
          </p:cNvCxnSpPr>
          <p:nvPr/>
        </p:nvCxnSpPr>
        <p:spPr>
          <a:xfrm rot="16200000" flipH="1">
            <a:off x="1982600" y="2800938"/>
            <a:ext cx="106477" cy="123689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59C4BA4C-FC0B-4A67-BB18-5D632D6F8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354" y="3722695"/>
            <a:ext cx="2752725" cy="371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330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HTML4 </a:t>
            </a:r>
            <a:r>
              <a:rPr lang="ko-KR" altLang="en-US" dirty="0"/>
              <a:t>문서 형식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HTML5 </a:t>
            </a:r>
            <a:r>
              <a:rPr lang="ko-KR" altLang="en-US" sz="2400" dirty="0"/>
              <a:t>페이지 구조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BEAF29-0365-4A8C-9FC6-0D8605D4C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60848"/>
            <a:ext cx="47053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/>
              <a:t>제목태그</a:t>
            </a:r>
            <a:endParaRPr lang="en-US" altLang="ko-KR" dirty="0"/>
          </a:p>
          <a:p>
            <a:pPr lvl="1"/>
            <a:r>
              <a:rPr lang="en-US" altLang="ko-KR" dirty="0"/>
              <a:t>h1</a:t>
            </a:r>
            <a:r>
              <a:rPr lang="ko-KR" altLang="en-US" dirty="0"/>
              <a:t>부터 </a:t>
            </a:r>
            <a:r>
              <a:rPr lang="en-US" altLang="ko-KR" dirty="0"/>
              <a:t>h6</a:t>
            </a:r>
            <a:r>
              <a:rPr lang="ko-KR" altLang="en-US" dirty="0"/>
              <a:t>까지 있고 </a:t>
            </a:r>
            <a:r>
              <a:rPr lang="en-US" altLang="ko-KR" dirty="0"/>
              <a:t>h1</a:t>
            </a:r>
            <a:r>
              <a:rPr lang="ko-KR" altLang="en-US" dirty="0"/>
              <a:t>이 글자 크기가 가장 큼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글자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5F3678-8047-4C18-BF5D-902F019BC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564904"/>
            <a:ext cx="1123950" cy="1162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399D2C-9DD3-46FC-B72E-14EB56292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476500"/>
            <a:ext cx="11239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/>
              <a:t>본문태그</a:t>
            </a:r>
            <a:endParaRPr lang="en-US" altLang="ko-KR" dirty="0"/>
          </a:p>
          <a:p>
            <a:pPr lvl="1"/>
            <a:r>
              <a:rPr lang="en-US" altLang="ko-KR" dirty="0"/>
              <a:t>p</a:t>
            </a:r>
            <a:r>
              <a:rPr lang="ko-KR" altLang="en-US" dirty="0"/>
              <a:t>태그 </a:t>
            </a:r>
            <a:r>
              <a:rPr lang="en-US" altLang="ko-KR" dirty="0"/>
              <a:t>: </a:t>
            </a:r>
            <a:r>
              <a:rPr lang="ko-KR" altLang="en-US" dirty="0"/>
              <a:t>본문 글자 태그</a:t>
            </a:r>
            <a:endParaRPr lang="en-US" altLang="ko-KR" dirty="0"/>
          </a:p>
          <a:p>
            <a:pPr lvl="1"/>
            <a:r>
              <a:rPr lang="en-US" altLang="ko-KR" dirty="0" err="1"/>
              <a:t>br</a:t>
            </a:r>
            <a:r>
              <a:rPr lang="en-US" altLang="ko-KR" dirty="0"/>
              <a:t> </a:t>
            </a:r>
            <a:r>
              <a:rPr lang="ko-KR" altLang="en-US" dirty="0"/>
              <a:t>태그 </a:t>
            </a:r>
            <a:r>
              <a:rPr lang="en-US" altLang="ko-KR" dirty="0"/>
              <a:t>: </a:t>
            </a:r>
            <a:r>
              <a:rPr lang="ko-KR" altLang="en-US" dirty="0" err="1"/>
              <a:t>줄바꿈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en-US" altLang="ko-KR" dirty="0" err="1"/>
              <a:t>hr</a:t>
            </a:r>
            <a:r>
              <a:rPr lang="en-US" altLang="ko-KR" dirty="0"/>
              <a:t> </a:t>
            </a:r>
            <a:r>
              <a:rPr lang="ko-KR" altLang="en-US" dirty="0"/>
              <a:t>태그 </a:t>
            </a:r>
            <a:r>
              <a:rPr lang="en-US" altLang="ko-KR" dirty="0"/>
              <a:t>: </a:t>
            </a:r>
            <a:r>
              <a:rPr lang="ko-KR" altLang="en-US" dirty="0" err="1"/>
              <a:t>수평줄</a:t>
            </a:r>
            <a:r>
              <a:rPr lang="ko-KR" altLang="en-US" dirty="0"/>
              <a:t> 태그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글자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A2E3C8-0A77-43FC-8425-12A05DCB2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3793033"/>
            <a:ext cx="2315727" cy="14647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426AC2-7DF9-4E1D-8EA5-DE920F59B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577" y="3883402"/>
            <a:ext cx="1962150" cy="15430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827584" y="3861048"/>
            <a:ext cx="187220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C927876-2BD2-475F-88CA-806998CD4CB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699792" y="4005064"/>
            <a:ext cx="100811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1514AC-B67B-4826-AAB8-5CEC0494FCD2}"/>
              </a:ext>
            </a:extLst>
          </p:cNvPr>
          <p:cNvSpPr/>
          <p:nvPr/>
        </p:nvSpPr>
        <p:spPr>
          <a:xfrm>
            <a:off x="827584" y="4179644"/>
            <a:ext cx="1872208" cy="181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C90EE1B-8A8D-45FA-903D-603B4F4BEDE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699792" y="4270378"/>
            <a:ext cx="1008112" cy="428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7E8270-9560-4A02-9FA8-6565FE63CE10}"/>
              </a:ext>
            </a:extLst>
          </p:cNvPr>
          <p:cNvSpPr/>
          <p:nvPr/>
        </p:nvSpPr>
        <p:spPr>
          <a:xfrm>
            <a:off x="813765" y="4660798"/>
            <a:ext cx="187220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4A7CAAB-D571-45A9-801C-CF05BC33788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685973" y="4804814"/>
            <a:ext cx="1031785" cy="149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966F5B0-55FB-4566-B4A1-8CBC2227C909}"/>
              </a:ext>
            </a:extLst>
          </p:cNvPr>
          <p:cNvSpPr/>
          <p:nvPr/>
        </p:nvSpPr>
        <p:spPr>
          <a:xfrm>
            <a:off x="3821519" y="4206653"/>
            <a:ext cx="1872208" cy="181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9B2A90-7DA5-4CBE-815C-DC2AAF6BB586}"/>
              </a:ext>
            </a:extLst>
          </p:cNvPr>
          <p:cNvSpPr/>
          <p:nvPr/>
        </p:nvSpPr>
        <p:spPr>
          <a:xfrm>
            <a:off x="3741431" y="4816552"/>
            <a:ext cx="1872208" cy="181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48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FB663D06-5215-4CE5-8E34-AFC628508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652" y="4813027"/>
            <a:ext cx="4791075" cy="1685925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a</a:t>
            </a:r>
            <a:r>
              <a:rPr lang="ko-KR" altLang="en-US" dirty="0"/>
              <a:t>태그</a:t>
            </a:r>
            <a:r>
              <a:rPr lang="en-US" altLang="ko-KR" dirty="0"/>
              <a:t>(=</a:t>
            </a:r>
            <a:r>
              <a:rPr lang="ko-KR" altLang="en-US" dirty="0"/>
              <a:t>앵커태그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하이퍼링크 태그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해당하는 사이트로 이동</a:t>
            </a:r>
            <a:endParaRPr lang="en-US" altLang="ko-KR" dirty="0"/>
          </a:p>
          <a:p>
            <a:pPr lvl="1"/>
            <a:r>
              <a:rPr lang="ko-KR" altLang="en-US" dirty="0"/>
              <a:t>해당 페이지의 가장 첫 부분으로 이동</a:t>
            </a:r>
            <a:r>
              <a:rPr lang="en-US" altLang="ko-KR" dirty="0"/>
              <a:t>(</a:t>
            </a:r>
            <a:r>
              <a:rPr lang="ko-KR" altLang="en-US" dirty="0"/>
              <a:t>페이지 내부 이동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id </a:t>
            </a:r>
            <a:r>
              <a:rPr lang="ko-KR" altLang="en-US" dirty="0"/>
              <a:t>속성값이 있는 위치로 이동</a:t>
            </a:r>
            <a:r>
              <a:rPr lang="en-US" altLang="ko-KR" dirty="0"/>
              <a:t> (</a:t>
            </a:r>
            <a:r>
              <a:rPr lang="ko-KR" altLang="en-US" dirty="0"/>
              <a:t>페이지 내부 이동</a:t>
            </a:r>
            <a:r>
              <a:rPr lang="en-US" altLang="ko-KR" dirty="0"/>
              <a:t>)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글자 태그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253B41-288B-4240-B395-1A5A4C2E7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380" y="2348880"/>
            <a:ext cx="3143250" cy="3429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1110068-ED00-4062-85AE-91827F4CA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440460"/>
            <a:ext cx="3990975" cy="4191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952413-CFD6-47A5-A566-185C9F07F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595" y="4199949"/>
            <a:ext cx="4486275" cy="5619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1909DB0-C43E-4CBF-95AA-2DEB38A01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612" y="4928294"/>
            <a:ext cx="1914525" cy="27622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4008A56-6DA2-4EE4-BEB3-217040DB79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937" y="4516013"/>
            <a:ext cx="2762250" cy="54292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8499CC66-4F53-4BC6-BF67-FCD08D3CFACF}"/>
              </a:ext>
            </a:extLst>
          </p:cNvPr>
          <p:cNvSpPr/>
          <p:nvPr/>
        </p:nvSpPr>
        <p:spPr>
          <a:xfrm>
            <a:off x="147626" y="4770906"/>
            <a:ext cx="276225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B04908B-AF79-4D4D-9882-E7A81E777FAC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2909876" y="4914922"/>
            <a:ext cx="589338" cy="2439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5580FC7-3780-4CAF-A82E-4E983BED4828}"/>
              </a:ext>
            </a:extLst>
          </p:cNvPr>
          <p:cNvSpPr/>
          <p:nvPr/>
        </p:nvSpPr>
        <p:spPr>
          <a:xfrm>
            <a:off x="3499214" y="4944486"/>
            <a:ext cx="899416" cy="428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D94A8E-0595-4BF0-AB8E-E19D84BA333E}"/>
              </a:ext>
            </a:extLst>
          </p:cNvPr>
          <p:cNvSpPr txBox="1"/>
          <p:nvPr/>
        </p:nvSpPr>
        <p:spPr>
          <a:xfrm>
            <a:off x="1262147" y="50568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클릭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1B14CE-9A8E-43A6-B45A-56054AF06484}"/>
              </a:ext>
            </a:extLst>
          </p:cNvPr>
          <p:cNvSpPr txBox="1"/>
          <p:nvPr/>
        </p:nvSpPr>
        <p:spPr>
          <a:xfrm>
            <a:off x="4588074" y="5235835"/>
            <a:ext cx="3166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태그가 있는 위치로 이동</a:t>
            </a:r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 err="1"/>
              <a:t>위키같은</a:t>
            </a:r>
            <a:r>
              <a:rPr lang="ko-KR" altLang="en-US" dirty="0"/>
              <a:t> 곳에서 많이 쓰임</a:t>
            </a:r>
          </a:p>
        </p:txBody>
      </p:sp>
    </p:spTree>
    <p:extLst>
      <p:ext uri="{BB962C8B-B14F-4D97-AF65-F5344CB8AC3E}">
        <p14:creationId xmlns:p14="http://schemas.microsoft.com/office/powerpoint/2010/main" val="72134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글자 태그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A94C98-984F-4B39-B5CB-E6BAA266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 외</a:t>
            </a:r>
            <a:endParaRPr lang="en-US" altLang="ko-KR" dirty="0"/>
          </a:p>
          <a:p>
            <a:pPr lvl="1"/>
            <a:r>
              <a:rPr lang="en-US" altLang="ko-KR" dirty="0"/>
              <a:t>b : </a:t>
            </a:r>
            <a:r>
              <a:rPr lang="ko-KR" altLang="en-US" dirty="0"/>
              <a:t>굵은 글자</a:t>
            </a:r>
            <a:endParaRPr lang="en-US" altLang="ko-KR" dirty="0"/>
          </a:p>
          <a:p>
            <a:pPr lvl="1"/>
            <a:r>
              <a:rPr lang="en-US" altLang="ko-KR" dirty="0" err="1"/>
              <a:t>i</a:t>
            </a:r>
            <a:r>
              <a:rPr lang="en-US" altLang="ko-KR" dirty="0"/>
              <a:t> : </a:t>
            </a:r>
            <a:r>
              <a:rPr lang="ko-KR" altLang="en-US" dirty="0"/>
              <a:t>이탤릭체 </a:t>
            </a:r>
            <a:endParaRPr lang="en-US" altLang="ko-KR" dirty="0"/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은 논문을 작성하기 위한 언어였으므로 위의 태그들이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예전에는 많이 사용되었음</a:t>
            </a:r>
            <a:endParaRPr lang="en-US" altLang="ko-KR" dirty="0"/>
          </a:p>
          <a:p>
            <a:pPr lvl="1"/>
            <a:r>
              <a:rPr lang="ko-KR" altLang="en-US" dirty="0"/>
              <a:t>이 외에도 여러가지 태그들이 있었으나 최근에는 잘 쓰이지 않음</a:t>
            </a:r>
            <a:endParaRPr lang="en-US" altLang="ko-KR" dirty="0"/>
          </a:p>
          <a:p>
            <a:pPr lvl="1"/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통하여 스타일을 주는 경우가 많음</a:t>
            </a:r>
            <a:endParaRPr lang="en-US" altLang="ko-KR" dirty="0"/>
          </a:p>
          <a:p>
            <a:pPr lvl="1"/>
            <a:r>
              <a:rPr lang="ko-KR" altLang="en-US" dirty="0"/>
              <a:t>특히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태그는 아이콘을 의미하는 경우가 더 많음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226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글자 태그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A94C98-984F-4B39-B5CB-E6BAA266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루비 문자</a:t>
            </a:r>
            <a:endParaRPr lang="en-US" altLang="ko-KR" dirty="0"/>
          </a:p>
          <a:p>
            <a:pPr lvl="1"/>
            <a:r>
              <a:rPr lang="ko-KR" altLang="en-US" dirty="0"/>
              <a:t>한자 위에 표시되는 글자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지원되지 않는 </a:t>
            </a:r>
            <a:r>
              <a:rPr lang="ko-KR" altLang="en-US" dirty="0" err="1"/>
              <a:t>웹브라우저를</a:t>
            </a:r>
            <a:r>
              <a:rPr lang="ko-KR" altLang="en-US" dirty="0"/>
              <a:t> 위한 예외 처리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11480" lvl="1" indent="0"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08E372-0E6C-4825-BA64-406495C8C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64" y="2420888"/>
            <a:ext cx="2076450" cy="847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1828BD-0F32-47C2-B280-12C28723F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711" y="2509267"/>
            <a:ext cx="1288578" cy="6979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453A67-22CF-42DE-A3DD-43BF1D028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407" y="4224024"/>
            <a:ext cx="2057400" cy="13049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9D7A58-F941-4B8B-815B-16F4A5533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04" y="4534156"/>
            <a:ext cx="2217089" cy="55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글자 태그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A94C98-984F-4B39-B5CB-E6BAA266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정의 태그</a:t>
            </a:r>
            <a:endParaRPr lang="en-US" altLang="ko-KR" dirty="0"/>
          </a:p>
          <a:p>
            <a:pPr lvl="1"/>
            <a:r>
              <a:rPr lang="ko-KR" altLang="en-US" dirty="0"/>
              <a:t>실제로 존재하지 않는 태그여도 동작은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11480" lvl="1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6573E8-0487-406A-A366-0229A9DBF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90" y="2492896"/>
            <a:ext cx="6252673" cy="9695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ECD6F8-A23F-4829-99AF-CB03B8973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420368"/>
            <a:ext cx="3719944" cy="61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5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목록태그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A94C98-984F-4B39-B5CB-E6BAA266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네비게이션 메뉴에 주로 사용 됨</a:t>
            </a:r>
            <a:endParaRPr lang="en-US" altLang="ko-KR" dirty="0"/>
          </a:p>
          <a:p>
            <a:pPr lvl="1"/>
            <a:r>
              <a:rPr lang="ko-KR" altLang="en-US" dirty="0"/>
              <a:t>네비게이션 메뉴 </a:t>
            </a:r>
            <a:r>
              <a:rPr lang="en-US" altLang="ko-KR" dirty="0"/>
              <a:t>: </a:t>
            </a:r>
            <a:r>
              <a:rPr lang="ko-KR" altLang="en-US" dirty="0"/>
              <a:t>페이지 이동에 사용되는 메뉴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C9CBD5-422C-4339-8AFC-DEF4A566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76" y="2420888"/>
            <a:ext cx="6804248" cy="408531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A434B53-37E2-4AA3-BDE1-B361EDC69626}"/>
              </a:ext>
            </a:extLst>
          </p:cNvPr>
          <p:cNvSpPr/>
          <p:nvPr/>
        </p:nvSpPr>
        <p:spPr>
          <a:xfrm>
            <a:off x="5940152" y="5661248"/>
            <a:ext cx="1584176" cy="844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77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목록태그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A94C98-984F-4B39-B5CB-E6BAA266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ul : </a:t>
            </a:r>
            <a:r>
              <a:rPr lang="ko-KR" altLang="en-US" dirty="0">
                <a:latin typeface="Consolas" panose="020B0609020204030204" pitchFamily="49" charset="0"/>
              </a:rPr>
              <a:t>순서가 없는 목록 태그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ol</a:t>
            </a:r>
            <a:r>
              <a:rPr lang="en-US" altLang="ko-KR" dirty="0">
                <a:latin typeface="Consolas" panose="020B0609020204030204" pitchFamily="49" charset="0"/>
              </a:rPr>
              <a:t> : </a:t>
            </a:r>
            <a:r>
              <a:rPr lang="ko-KR" altLang="en-US" dirty="0">
                <a:latin typeface="Consolas" panose="020B0609020204030204" pitchFamily="49" charset="0"/>
              </a:rPr>
              <a:t>순서가 있는 목록 태그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li :</a:t>
            </a:r>
            <a:r>
              <a:rPr lang="ko-KR" altLang="en-US" dirty="0">
                <a:latin typeface="Consolas" panose="020B0609020204030204" pitchFamily="49" charset="0"/>
              </a:rPr>
              <a:t>목록 요소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8C258D-A5FD-4512-BC7C-E050186BC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356992"/>
            <a:ext cx="2038350" cy="2524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A1292F-E5BF-465F-94C3-DD0CDE3D7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105" y="3290316"/>
            <a:ext cx="16954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인터넷</a:t>
            </a:r>
            <a:r>
              <a:rPr lang="en-US" altLang="ko-KR" sz="1600" dirty="0"/>
              <a:t>(Internet) : </a:t>
            </a:r>
            <a:r>
              <a:rPr lang="ko-KR" altLang="en-US" sz="1600" dirty="0"/>
              <a:t>전세계에 연결된 국제 정보 통신망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WWW(World Wide Web) : </a:t>
            </a:r>
            <a:r>
              <a:rPr lang="ko-KR" altLang="en-US" sz="1600" dirty="0"/>
              <a:t>인터넷에 연결된 컴퓨터들을 통해 정보를 공유하는 공간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웹 </a:t>
            </a:r>
            <a:r>
              <a:rPr lang="en-US" altLang="ko-KR" sz="1600" dirty="0"/>
              <a:t>: WWW </a:t>
            </a:r>
            <a:r>
              <a:rPr lang="ko-KR" altLang="en-US" sz="1600" dirty="0"/>
              <a:t>위에서 작동하는 서비스</a:t>
            </a:r>
            <a:endParaRPr lang="en-US" altLang="ko-KR" sz="1600" dirty="0"/>
          </a:p>
          <a:p>
            <a:pPr lvl="1"/>
            <a:endParaRPr lang="ko-KR" altLang="en-US" sz="1400" dirty="0"/>
          </a:p>
        </p:txBody>
      </p:sp>
      <p:pic>
        <p:nvPicPr>
          <p:cNvPr id="2050" name="Picture 2" descr="코딩의 시작, TCP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311931"/>
            <a:ext cx="5434327" cy="35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88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목록태그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A94C98-984F-4B39-B5CB-E6BAA266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Consolas" panose="020B0609020204030204" pitchFamily="49" charset="0"/>
              </a:rPr>
              <a:t>중첩도 가능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4AB97A-9ABF-413C-B4C3-C1266A302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2647950"/>
            <a:ext cx="1905000" cy="1562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C89C51-1E5F-4934-9E9A-3989382D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26101"/>
            <a:ext cx="27051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목록태그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A94C98-984F-4B39-B5CB-E6BAA266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Consolas" panose="020B0609020204030204" pitchFamily="49" charset="0"/>
              </a:rPr>
              <a:t>정의 목록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ko-KR" altLang="en-US" dirty="0">
                <a:latin typeface="Consolas" panose="020B0609020204030204" pitchFamily="49" charset="0"/>
              </a:rPr>
              <a:t>특정 용어의 정의와 설명 나타낼 때 사용 됨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dl : </a:t>
            </a:r>
            <a:r>
              <a:rPr lang="ko-KR" altLang="en-US" dirty="0">
                <a:latin typeface="Consolas" panose="020B0609020204030204" pitchFamily="49" charset="0"/>
              </a:rPr>
              <a:t>정의 목록 태그 </a:t>
            </a:r>
            <a:r>
              <a:rPr lang="en-US" altLang="ko-KR" dirty="0">
                <a:latin typeface="Consolas" panose="020B0609020204030204" pitchFamily="49" charset="0"/>
              </a:rPr>
              <a:t>(definition list)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dt : </a:t>
            </a:r>
            <a:r>
              <a:rPr lang="ko-KR" altLang="en-US" dirty="0">
                <a:latin typeface="Consolas" panose="020B0609020204030204" pitchFamily="49" charset="0"/>
              </a:rPr>
              <a:t>정의 용어 태그 </a:t>
            </a:r>
            <a:r>
              <a:rPr lang="en-US" altLang="ko-KR" dirty="0">
                <a:latin typeface="Consolas" panose="020B0609020204030204" pitchFamily="49" charset="0"/>
              </a:rPr>
              <a:t>(definition term)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dd : </a:t>
            </a:r>
            <a:r>
              <a:rPr lang="ko-KR" altLang="en-US" dirty="0">
                <a:latin typeface="Consolas" panose="020B0609020204030204" pitchFamily="49" charset="0"/>
              </a:rPr>
              <a:t>정의 설명 태그 </a:t>
            </a:r>
            <a:r>
              <a:rPr lang="en-US" altLang="ko-KR" dirty="0">
                <a:latin typeface="Consolas" panose="020B0609020204030204" pitchFamily="49" charset="0"/>
              </a:rPr>
              <a:t>(definition description)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6EBF60-46F9-4034-9336-0B24F5337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518148"/>
            <a:ext cx="7803004" cy="9647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2F700E-6C46-4E2F-A38A-C99BE6C98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92" y="4649886"/>
            <a:ext cx="7896225" cy="704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5D79ED-CC32-4FB0-8614-E8F1021B8CB5}"/>
              </a:ext>
            </a:extLst>
          </p:cNvPr>
          <p:cNvSpPr txBox="1"/>
          <p:nvPr/>
        </p:nvSpPr>
        <p:spPr>
          <a:xfrm>
            <a:off x="611560" y="5372351"/>
            <a:ext cx="6053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실제로는 목록태그와 정의목록태그를 구분없이 쓰는 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되도록이면 구분해서 쓰려고 하자</a:t>
            </a:r>
            <a:r>
              <a:rPr lang="en-US" altLang="ko-KR" dirty="0"/>
              <a:t>(</a:t>
            </a:r>
            <a:r>
              <a:rPr lang="ko-KR" altLang="en-US" dirty="0" err="1"/>
              <a:t>웹표준이니까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4A8F12-41C8-4B35-95FF-79821E68D617}"/>
              </a:ext>
            </a:extLst>
          </p:cNvPr>
          <p:cNvSpPr txBox="1"/>
          <p:nvPr/>
        </p:nvSpPr>
        <p:spPr>
          <a:xfrm>
            <a:off x="617471" y="6036297"/>
            <a:ext cx="437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참고로 네이버사전에서도 저 태그 안 씀</a:t>
            </a:r>
          </a:p>
        </p:txBody>
      </p:sp>
    </p:spTree>
    <p:extLst>
      <p:ext uri="{BB962C8B-B14F-4D97-AF65-F5344CB8AC3E}">
        <p14:creationId xmlns:p14="http://schemas.microsoft.com/office/powerpoint/2010/main" val="162706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예전에는 테이블 태그를 이용하여 화면도 구성함</a:t>
            </a:r>
            <a:r>
              <a:rPr lang="en-US" altLang="ko-KR" dirty="0"/>
              <a:t>(=</a:t>
            </a:r>
            <a:r>
              <a:rPr lang="ko-KR" altLang="en-US" dirty="0"/>
              <a:t>레이아웃을 잡음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현재는 </a:t>
            </a:r>
            <a:r>
              <a:rPr lang="en-US" altLang="ko-KR" dirty="0"/>
              <a:t>div </a:t>
            </a:r>
            <a:r>
              <a:rPr lang="ko-KR" altLang="en-US" dirty="0"/>
              <a:t>태그를 사용해서 레이아웃을 잡으므로 빈도가 많이 줄었음</a:t>
            </a:r>
            <a:endParaRPr lang="en-US" altLang="ko-KR" dirty="0"/>
          </a:p>
          <a:p>
            <a:pPr lvl="1"/>
            <a:r>
              <a:rPr lang="en-US" altLang="ko-KR" dirty="0"/>
              <a:t>tr : </a:t>
            </a:r>
            <a:r>
              <a:rPr lang="ko-KR" altLang="en-US" dirty="0"/>
              <a:t>표 내부의 행 태그</a:t>
            </a:r>
            <a:endParaRPr lang="en-US" altLang="ko-KR" dirty="0"/>
          </a:p>
          <a:p>
            <a:pPr lvl="1"/>
            <a:r>
              <a:rPr lang="en-US" altLang="ko-KR" dirty="0" err="1"/>
              <a:t>th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행</a:t>
            </a:r>
            <a:r>
              <a:rPr lang="en-US" altLang="ko-KR" dirty="0"/>
              <a:t> </a:t>
            </a:r>
            <a:r>
              <a:rPr lang="ko-KR" altLang="en-US" dirty="0"/>
              <a:t>내부의</a:t>
            </a:r>
            <a:r>
              <a:rPr lang="en-US" altLang="ko-KR" dirty="0"/>
              <a:t> </a:t>
            </a:r>
            <a:r>
              <a:rPr lang="ko-KR" altLang="en-US" dirty="0"/>
              <a:t>제목 셀 태그</a:t>
            </a:r>
            <a:endParaRPr lang="en-US" altLang="ko-KR" dirty="0"/>
          </a:p>
          <a:p>
            <a:pPr lvl="1"/>
            <a:r>
              <a:rPr lang="en-US" altLang="ko-KR" dirty="0"/>
              <a:t>td : </a:t>
            </a:r>
            <a:r>
              <a:rPr lang="ko-KR" altLang="en-US" dirty="0"/>
              <a:t>행 내부의 일반 셀 태그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테이블태그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2DB502-06DD-4B5B-87AE-302A6420B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3140968"/>
            <a:ext cx="1238538" cy="864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BD8813-0EA4-4AC3-9079-F3D720DC5870}"/>
              </a:ext>
            </a:extLst>
          </p:cNvPr>
          <p:cNvSpPr txBox="1"/>
          <p:nvPr/>
        </p:nvSpPr>
        <p:spPr>
          <a:xfrm>
            <a:off x="6631950" y="40487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테이블태그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7115E49-B1A0-4ED5-A0D7-FF6B6E1E9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201" y="2931673"/>
            <a:ext cx="2575039" cy="29728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6AC56D-49C6-4EE5-8DEF-C42F99784115}"/>
              </a:ext>
            </a:extLst>
          </p:cNvPr>
          <p:cNvSpPr txBox="1"/>
          <p:nvPr/>
        </p:nvSpPr>
        <p:spPr>
          <a:xfrm>
            <a:off x="4267200" y="6031468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테이블태그 예시</a:t>
            </a:r>
            <a:r>
              <a:rPr lang="en-US" altLang="ko-KR" dirty="0"/>
              <a:t>(3</a:t>
            </a:r>
            <a:r>
              <a:rPr lang="ko-KR" altLang="en-US" dirty="0"/>
              <a:t>행 </a:t>
            </a:r>
            <a:r>
              <a:rPr lang="en-US" altLang="ko-KR" dirty="0"/>
              <a:t>2</a:t>
            </a:r>
            <a:r>
              <a:rPr lang="ko-KR" altLang="en-US" dirty="0"/>
              <a:t>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9E6161D-279D-43E7-B7FF-73AD19BFD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4404559"/>
            <a:ext cx="16002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4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크롬 요소 검사로 살펴본 </a:t>
            </a:r>
            <a:r>
              <a:rPr lang="en-US" altLang="ko-KR" dirty="0"/>
              <a:t>table </a:t>
            </a:r>
            <a:r>
              <a:rPr lang="ko-KR" altLang="en-US" dirty="0"/>
              <a:t>태그</a:t>
            </a: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※ border </a:t>
            </a:r>
            <a:r>
              <a:rPr lang="ko-KR" altLang="en-US" dirty="0"/>
              <a:t>값 </a:t>
            </a:r>
            <a:r>
              <a:rPr lang="ko-KR" altLang="en-US" dirty="0" err="1"/>
              <a:t>바꿔보기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테이블태그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F6AC38-75A9-453A-81B3-A453909A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2204864"/>
            <a:ext cx="18859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크롬 요소 검사로 살펴본 </a:t>
            </a:r>
            <a:r>
              <a:rPr lang="en-US" altLang="ko-KR" dirty="0"/>
              <a:t>table </a:t>
            </a:r>
            <a:r>
              <a:rPr lang="ko-KR" altLang="en-US" dirty="0"/>
              <a:t>태그</a:t>
            </a: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※ border </a:t>
            </a:r>
            <a:r>
              <a:rPr lang="ko-KR" altLang="en-US" dirty="0"/>
              <a:t>값 </a:t>
            </a:r>
            <a:r>
              <a:rPr lang="ko-KR" altLang="en-US" dirty="0" err="1"/>
              <a:t>바꿔보기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테이블태그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F6AC38-75A9-453A-81B3-A453909A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700337"/>
            <a:ext cx="1885950" cy="26003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A01204B-7F0C-41E2-A8F9-3EB900975644}"/>
              </a:ext>
            </a:extLst>
          </p:cNvPr>
          <p:cNvSpPr/>
          <p:nvPr/>
        </p:nvSpPr>
        <p:spPr>
          <a:xfrm>
            <a:off x="978471" y="2852936"/>
            <a:ext cx="641201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A4CB55-5B8C-49E1-93EC-65F719B1B1AF}"/>
              </a:ext>
            </a:extLst>
          </p:cNvPr>
          <p:cNvSpPr/>
          <p:nvPr/>
        </p:nvSpPr>
        <p:spPr>
          <a:xfrm>
            <a:off x="1066800" y="4941168"/>
            <a:ext cx="641201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DCEB861-71DB-4140-97C8-D5FB745E938E}"/>
              </a:ext>
            </a:extLst>
          </p:cNvPr>
          <p:cNvCxnSpPr>
            <a:cxnSpLocks/>
          </p:cNvCxnSpPr>
          <p:nvPr/>
        </p:nvCxnSpPr>
        <p:spPr>
          <a:xfrm>
            <a:off x="1619672" y="2932095"/>
            <a:ext cx="144016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0A5E0F-2C9C-4300-8F50-CE7D705A15B5}"/>
              </a:ext>
            </a:extLst>
          </p:cNvPr>
          <p:cNvSpPr txBox="1"/>
          <p:nvPr/>
        </p:nvSpPr>
        <p:spPr>
          <a:xfrm>
            <a:off x="3275856" y="2740278"/>
            <a:ext cx="41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en-US" altLang="ko-KR" dirty="0" err="1"/>
              <a:t>tbody</a:t>
            </a:r>
            <a:r>
              <a:rPr lang="ko-KR" altLang="en-US" dirty="0"/>
              <a:t>태그는 자동으로 생성된 태그임</a:t>
            </a:r>
          </a:p>
        </p:txBody>
      </p:sp>
    </p:spTree>
    <p:extLst>
      <p:ext uri="{BB962C8B-B14F-4D97-AF65-F5344CB8AC3E}">
        <p14:creationId xmlns:p14="http://schemas.microsoft.com/office/powerpoint/2010/main" val="371319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Table </a:t>
            </a:r>
            <a:r>
              <a:rPr lang="ko-KR" altLang="en-US" sz="1800" dirty="0"/>
              <a:t>태그 내부에 다른 태그를 넣을 수 있음</a:t>
            </a:r>
            <a:endParaRPr lang="en-US" altLang="ko-KR" sz="1800" dirty="0"/>
          </a:p>
          <a:p>
            <a:pPr lvl="1"/>
            <a:r>
              <a:rPr lang="en-US" altLang="ko-KR" sz="1600" dirty="0"/>
              <a:t>Caption, </a:t>
            </a:r>
            <a:r>
              <a:rPr lang="en-US" altLang="ko-KR" sz="1600" dirty="0" err="1"/>
              <a:t>colgroup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thead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tbody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tfoot</a:t>
            </a:r>
            <a:r>
              <a:rPr lang="en-US" altLang="ko-KR" sz="1600" dirty="0"/>
              <a:t> </a:t>
            </a:r>
            <a:r>
              <a:rPr lang="ko-KR" altLang="en-US" sz="1600" dirty="0"/>
              <a:t>등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/>
              <a:t>HTML5 </a:t>
            </a:r>
            <a:r>
              <a:rPr lang="ko-KR" altLang="en-US"/>
              <a:t>기본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z="2400"/>
              <a:t>        </a:t>
            </a:r>
            <a:r>
              <a:rPr lang="ko-KR" altLang="en-US" sz="2400"/>
              <a:t>테이블태그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9FECBEE-994F-4132-8DE7-899F4D61E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908720"/>
            <a:ext cx="3145341" cy="55942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BD8965B-6F6C-4A4A-816F-B956A331A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86629"/>
            <a:ext cx="27527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0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테이블 태그의 속성</a:t>
            </a:r>
            <a:endParaRPr lang="en-US" altLang="ko-KR" sz="1600" dirty="0"/>
          </a:p>
          <a:p>
            <a:pPr lvl="1"/>
            <a:r>
              <a:rPr lang="en-US" altLang="ko-KR" sz="1400" dirty="0"/>
              <a:t>Border</a:t>
            </a:r>
          </a:p>
          <a:p>
            <a:pPr lvl="1"/>
            <a:r>
              <a:rPr lang="en-US" altLang="ko-KR" sz="1400" dirty="0" err="1"/>
              <a:t>rowspan</a:t>
            </a:r>
            <a:r>
              <a:rPr lang="en-US" altLang="ko-KR" sz="1400" dirty="0"/>
              <a:t> : </a:t>
            </a:r>
            <a:r>
              <a:rPr lang="ko-KR" altLang="en-US" sz="1400" dirty="0"/>
              <a:t>셀의 높이 지정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colspan</a:t>
            </a:r>
            <a:r>
              <a:rPr lang="en-US" altLang="ko-KR" sz="1400" dirty="0"/>
              <a:t> : </a:t>
            </a:r>
            <a:r>
              <a:rPr lang="ko-KR" altLang="en-US" sz="1400" dirty="0"/>
              <a:t>셀의 너비 지정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/>
              <a:t>HTML5 </a:t>
            </a:r>
            <a:r>
              <a:rPr lang="ko-KR" altLang="en-US"/>
              <a:t>기본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z="2400"/>
              <a:t>        </a:t>
            </a:r>
            <a:r>
              <a:rPr lang="ko-KR" altLang="en-US" sz="2400"/>
              <a:t>테이블태그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02356C-8D9C-4D90-A16A-43142DA99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3068960"/>
            <a:ext cx="3095625" cy="2800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1BF2A5-C17C-4BF6-BBE3-C4E556D4C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025" y="3861048"/>
            <a:ext cx="28479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2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이미지 태그 기본 구조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이미지 경로 불러오는 법</a:t>
            </a:r>
            <a:endParaRPr lang="en-US" altLang="ko-KR" sz="1400" dirty="0"/>
          </a:p>
          <a:p>
            <a:pPr lvl="1">
              <a:buAutoNum type="arabicPeriod"/>
            </a:pPr>
            <a:r>
              <a:rPr lang="en-US" altLang="ko-KR" sz="1200" dirty="0" err="1"/>
              <a:t>src</a:t>
            </a:r>
            <a:r>
              <a:rPr lang="en-US" altLang="ko-KR" sz="1200" dirty="0"/>
              <a:t>=“”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쌍따옴표</a:t>
            </a:r>
            <a:r>
              <a:rPr lang="ko-KR" altLang="en-US" sz="1200" dirty="0"/>
              <a:t> 사이에 커서를 두고 </a:t>
            </a:r>
            <a:r>
              <a:rPr lang="en-US" altLang="ko-KR" sz="1200" dirty="0" err="1"/>
              <a:t>ctrl+space</a:t>
            </a:r>
            <a:endParaRPr lang="en-US" altLang="ko-KR" sz="1200" dirty="0"/>
          </a:p>
          <a:p>
            <a:pPr lvl="1">
              <a:buAutoNum type="arabicPeriod"/>
            </a:pPr>
            <a:r>
              <a:rPr lang="en-US" altLang="ko-KR" sz="1200" dirty="0"/>
              <a:t>./ : </a:t>
            </a:r>
            <a:r>
              <a:rPr lang="ko-KR" altLang="en-US" sz="1200" dirty="0"/>
              <a:t>해당 </a:t>
            </a:r>
            <a:r>
              <a:rPr lang="en-US" altLang="ko-KR" sz="1200" dirty="0"/>
              <a:t>html </a:t>
            </a:r>
            <a:r>
              <a:rPr lang="ko-KR" altLang="en-US" sz="1200" dirty="0"/>
              <a:t>파일이 속한 폴더를 가리킴</a:t>
            </a:r>
            <a:endParaRPr lang="en-US" altLang="ko-KR" sz="1200" dirty="0"/>
          </a:p>
          <a:p>
            <a:pPr lvl="1">
              <a:buAutoNum type="arabicPeriod"/>
            </a:pPr>
            <a:endParaRPr lang="en-US" altLang="ko-KR" sz="1200" dirty="0"/>
          </a:p>
          <a:p>
            <a:pPr lvl="1">
              <a:buAutoNum type="arabicPeriod"/>
            </a:pPr>
            <a:endParaRPr lang="en-US" altLang="ko-KR" sz="1200" dirty="0"/>
          </a:p>
          <a:p>
            <a:pPr lvl="1">
              <a:buAutoNum type="arabicPeriod"/>
            </a:pPr>
            <a:endParaRPr lang="en-US" altLang="ko-KR" sz="1200" dirty="0"/>
          </a:p>
          <a:p>
            <a:pPr lvl="1">
              <a:buAutoNum type="arabicPeriod"/>
            </a:pPr>
            <a:r>
              <a:rPr lang="en-US" altLang="ko-KR" sz="1200" dirty="0"/>
              <a:t>../: </a:t>
            </a:r>
            <a:r>
              <a:rPr lang="ko-KR" altLang="en-US" sz="1200" dirty="0"/>
              <a:t>해당 </a:t>
            </a:r>
            <a:r>
              <a:rPr lang="en-US" altLang="ko-KR" sz="1200" dirty="0"/>
              <a:t>html </a:t>
            </a:r>
            <a:r>
              <a:rPr lang="ko-KR" altLang="en-US" sz="1200" dirty="0"/>
              <a:t>파일의 상위 폴더를 가리킴</a:t>
            </a:r>
            <a:endParaRPr lang="en-US" altLang="ko-KR" sz="1200" dirty="0"/>
          </a:p>
          <a:p>
            <a:r>
              <a:rPr lang="ko-KR" altLang="en-US" sz="1400" dirty="0" err="1"/>
              <a:t>화면구현폴더의</a:t>
            </a:r>
            <a:r>
              <a:rPr lang="ko-KR" altLang="en-US" sz="1400" dirty="0"/>
              <a:t> </a:t>
            </a:r>
            <a:r>
              <a:rPr lang="en-US" altLang="ko-KR" sz="1400" dirty="0"/>
              <a:t>20201210</a:t>
            </a:r>
            <a:r>
              <a:rPr lang="ko-KR" altLang="en-US" sz="1400" dirty="0"/>
              <a:t>에</a:t>
            </a:r>
            <a:endParaRPr lang="en-US" altLang="ko-KR" sz="1400" dirty="0"/>
          </a:p>
          <a:p>
            <a:pPr marL="114300" indent="0">
              <a:buNone/>
            </a:pPr>
            <a:r>
              <a:rPr lang="en-US" altLang="ko-KR" sz="1400" dirty="0"/>
              <a:t>Html</a:t>
            </a:r>
            <a:r>
              <a:rPr lang="ko-KR" altLang="en-US" sz="1400" dirty="0"/>
              <a:t> 파일이 들어있는 경우임 </a:t>
            </a:r>
            <a:r>
              <a:rPr lang="en-US" altLang="ko-KR" sz="1400" dirty="0"/>
              <a:t>-&gt;</a:t>
            </a:r>
            <a:endParaRPr lang="ko-KR" altLang="en-US" sz="14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이미지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BBD15A-4912-406E-829A-5062BDE8E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916832"/>
            <a:ext cx="4695825" cy="495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236D75-1922-4D1C-9155-8167025BC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240682"/>
            <a:ext cx="2714625" cy="342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FB1AFC1-91FB-4D15-89FD-E3CDFB26A3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863" t="59800" r="58137" b="32304"/>
          <a:stretch/>
        </p:blipFill>
        <p:spPr>
          <a:xfrm>
            <a:off x="4644008" y="2728764"/>
            <a:ext cx="3694178" cy="7813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73AE135-C151-4446-990A-0EA63719CE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640" y="3612021"/>
            <a:ext cx="1666875" cy="4667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3CA7797-F092-41A9-B44D-079B8B2C3B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9982" y="4479659"/>
            <a:ext cx="4817711" cy="232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웹에서 이미지 불러오는 법</a:t>
            </a:r>
            <a:endParaRPr lang="en-US" altLang="ko-KR" sz="2800" dirty="0"/>
          </a:p>
          <a:p>
            <a:pPr lvl="1"/>
            <a:r>
              <a:rPr lang="en-US" altLang="ko-KR" sz="2400" dirty="0">
                <a:hlinkClick r:id="rId2"/>
              </a:rPr>
              <a:t>https://pixabay.com/</a:t>
            </a:r>
            <a:endParaRPr lang="en-US" altLang="ko-KR" sz="2400" dirty="0"/>
          </a:p>
          <a:p>
            <a:pPr lvl="1"/>
            <a:r>
              <a:rPr lang="en-US" altLang="ko-KR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hlinkClick r:id="rId3"/>
              </a:rPr>
              <a:t>http://placehold.it/300x200</a:t>
            </a:r>
            <a:endParaRPr lang="en-US" altLang="ko-KR" sz="2400" dirty="0"/>
          </a:p>
          <a:p>
            <a:pPr lvl="1"/>
            <a:r>
              <a:rPr lang="en-US" altLang="ko-KR" sz="1600" dirty="0"/>
              <a:t>Visual Studio Code</a:t>
            </a:r>
            <a:r>
              <a:rPr lang="ko-KR" altLang="en-US" sz="1600" dirty="0"/>
              <a:t>의 확장 기능 이용</a:t>
            </a:r>
            <a:endParaRPr lang="en-US" altLang="ko-KR" sz="16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이미지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00926B-F055-470E-87A2-FC32CD2B0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14" y="3411493"/>
            <a:ext cx="755817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사용 예시</a:t>
            </a:r>
            <a:endParaRPr lang="en-US" altLang="ko-KR" sz="2000" dirty="0"/>
          </a:p>
          <a:p>
            <a:r>
              <a:rPr lang="ko-KR" altLang="en-US" sz="2000" dirty="0"/>
              <a:t>너비 </a:t>
            </a:r>
            <a:r>
              <a:rPr lang="en-US" altLang="ko-KR" sz="2000" dirty="0"/>
              <a:t>100px,</a:t>
            </a:r>
            <a:r>
              <a:rPr lang="ko-KR" altLang="en-US" sz="2000" dirty="0"/>
              <a:t> 높이 </a:t>
            </a:r>
            <a:r>
              <a:rPr lang="en-US" altLang="ko-KR" sz="2000" dirty="0"/>
              <a:t>100px </a:t>
            </a:r>
            <a:r>
              <a:rPr lang="ko-KR" altLang="en-US" sz="2000" dirty="0"/>
              <a:t>크기의 이미지 출력</a:t>
            </a:r>
            <a:endParaRPr lang="en-US" altLang="ko-KR" sz="105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이미지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A5E342-578E-43EE-90E7-0FC77418F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564904"/>
            <a:ext cx="6419850" cy="523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18E976-4959-420C-94E4-033674CEA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19" y="3009404"/>
            <a:ext cx="1152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4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00600"/>
          </a:xfrm>
        </p:spPr>
        <p:txBody>
          <a:bodyPr/>
          <a:lstStyle/>
          <a:p>
            <a:r>
              <a:rPr lang="ko-KR" altLang="en-US" dirty="0"/>
              <a:t>우리 나라 최초의 인터넷</a:t>
            </a:r>
            <a:endParaRPr lang="en-US" altLang="ko-KR" dirty="0"/>
          </a:p>
          <a:p>
            <a:pPr lvl="1"/>
            <a:r>
              <a:rPr lang="en-US" altLang="ko-KR" dirty="0"/>
              <a:t>1982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구미한국전자기술연구소</a:t>
            </a:r>
            <a:r>
              <a:rPr lang="en-US" altLang="ko-KR" dirty="0"/>
              <a:t>&lt;-&gt;</a:t>
            </a:r>
            <a:r>
              <a:rPr lang="ko-KR" altLang="en-US" dirty="0"/>
              <a:t>서울대학교 컴퓨터공학과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연결을 성공</a:t>
            </a:r>
            <a:endParaRPr lang="en-US" altLang="ko-KR" dirty="0"/>
          </a:p>
          <a:p>
            <a:pPr lvl="1"/>
            <a:r>
              <a:rPr lang="en-US" altLang="ko-KR" dirty="0"/>
              <a:t>1995</a:t>
            </a:r>
            <a:r>
              <a:rPr lang="ko-KR" altLang="en-US" dirty="0"/>
              <a:t>년부터 민간인이 인터넷을 사용할 수 있게 되었음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3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HTML5</a:t>
            </a:r>
            <a:r>
              <a:rPr lang="ko-KR" altLang="en-US" sz="2000" dirty="0"/>
              <a:t>부터는 별도의 플러그인 설치 없이 음악 재생이 가능</a:t>
            </a:r>
            <a:endParaRPr lang="en-US" altLang="ko-KR" sz="2000" dirty="0"/>
          </a:p>
          <a:p>
            <a:r>
              <a:rPr lang="en-US" altLang="ko-KR" sz="2000" dirty="0"/>
              <a:t>※ </a:t>
            </a:r>
            <a:r>
              <a:rPr lang="ko-KR" altLang="en-US" sz="2000" dirty="0"/>
              <a:t>자동 재생 기능은 웹 표준상 지원하지 않음</a:t>
            </a:r>
            <a:endParaRPr lang="en-US" altLang="ko-KR" sz="2000" dirty="0"/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r>
              <a:rPr lang="ko-KR" altLang="en-US" sz="1800" dirty="0"/>
              <a:t>웹페이지를 켰는데 바로 비명소리가 나도록 재생된다면</a:t>
            </a:r>
            <a:r>
              <a:rPr lang="en-US" altLang="ko-KR" sz="1800" dirty="0"/>
              <a:t>?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 err="1"/>
              <a:t>src</a:t>
            </a:r>
            <a:r>
              <a:rPr lang="en-US" altLang="ko-KR" sz="1800" dirty="0"/>
              <a:t> : </a:t>
            </a:r>
            <a:r>
              <a:rPr lang="ko-KR" altLang="en-US" sz="1800" dirty="0"/>
              <a:t>음악 파일 경로 지정</a:t>
            </a:r>
            <a:endParaRPr lang="en-US" altLang="ko-KR" sz="1800" dirty="0"/>
          </a:p>
          <a:p>
            <a:pPr lvl="1"/>
            <a:r>
              <a:rPr lang="en-US" altLang="ko-KR" sz="1800" dirty="0"/>
              <a:t>loop:</a:t>
            </a:r>
            <a:r>
              <a:rPr lang="ko-KR" altLang="en-US" sz="1800" dirty="0"/>
              <a:t>음악 반복 여부 결정</a:t>
            </a:r>
            <a:endParaRPr lang="en-US" altLang="ko-KR" sz="1800" dirty="0"/>
          </a:p>
          <a:p>
            <a:pPr lvl="1"/>
            <a:r>
              <a:rPr lang="en-US" altLang="ko-KR" sz="1800" dirty="0"/>
              <a:t>controls : </a:t>
            </a:r>
            <a:r>
              <a:rPr lang="ko-KR" altLang="en-US" sz="1800" dirty="0"/>
              <a:t>음악 재생 도구 출력 여부 결정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오디오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D49902-E7D7-4C5C-8A2E-D2D3A994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294" y="2852936"/>
            <a:ext cx="3981450" cy="247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86EABE-321A-4760-B931-CD28A7226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429000"/>
            <a:ext cx="3143250" cy="676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0C07FB-1265-452D-A375-C13E5E944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294" y="3146425"/>
            <a:ext cx="32480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AF8E4C-D4EC-4262-A4D0-13885E61A9C7}"/>
              </a:ext>
            </a:extLst>
          </p:cNvPr>
          <p:cNvSpPr txBox="1"/>
          <p:nvPr/>
        </p:nvSpPr>
        <p:spPr>
          <a:xfrm>
            <a:off x="4746518" y="3100586"/>
            <a:ext cx="32255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※ Controls </a:t>
            </a:r>
            <a:r>
              <a:rPr lang="ko-KR" altLang="en-US" sz="1050" dirty="0"/>
              <a:t>속성은 속성값 생략 가능</a:t>
            </a:r>
            <a:endParaRPr lang="en-US" altLang="ko-KR" sz="1050" dirty="0"/>
          </a:p>
          <a:p>
            <a:r>
              <a:rPr lang="ko-KR" altLang="en-US" sz="1050" dirty="0"/>
              <a:t>이처럼 속성값을 생략할 수 있는 일부 속성들이 있음</a:t>
            </a:r>
          </a:p>
        </p:txBody>
      </p:sp>
    </p:spTree>
    <p:extLst>
      <p:ext uri="{BB962C8B-B14F-4D97-AF65-F5344CB8AC3E}">
        <p14:creationId xmlns:p14="http://schemas.microsoft.com/office/powerpoint/2010/main" val="409468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source </a:t>
            </a:r>
            <a:r>
              <a:rPr lang="ko-KR" altLang="en-US" sz="1800" dirty="0"/>
              <a:t>태그</a:t>
            </a:r>
            <a:endParaRPr lang="en-US" altLang="ko-KR" sz="1800" dirty="0"/>
          </a:p>
          <a:p>
            <a:pPr lvl="1"/>
            <a:r>
              <a:rPr lang="ko-KR" altLang="en-US" sz="1600" dirty="0" err="1"/>
              <a:t>웹브라우저마다</a:t>
            </a:r>
            <a:r>
              <a:rPr lang="ko-KR" altLang="en-US" sz="1600" dirty="0"/>
              <a:t> 지원하는 음악형식이 다르므로</a:t>
            </a:r>
            <a:r>
              <a:rPr lang="en-US" altLang="ko-KR" sz="1600" dirty="0"/>
              <a:t>, </a:t>
            </a:r>
            <a:r>
              <a:rPr lang="ko-KR" altLang="en-US" sz="1600" dirty="0"/>
              <a:t>이에 대응하고자 나온 태그</a:t>
            </a:r>
            <a:endParaRPr lang="en-US" altLang="ko-KR" sz="1600" dirty="0"/>
          </a:p>
          <a:p>
            <a:pPr lvl="1"/>
            <a:r>
              <a:rPr lang="en-US" altLang="ko-KR" sz="1600" dirty="0"/>
              <a:t>type</a:t>
            </a:r>
            <a:r>
              <a:rPr lang="ko-KR" altLang="en-US" sz="1600" dirty="0"/>
              <a:t>속성을 표기해줘야 </a:t>
            </a:r>
            <a:r>
              <a:rPr lang="ko-KR" altLang="en-US" sz="1600" dirty="0" err="1"/>
              <a:t>웹브라우저를</a:t>
            </a:r>
            <a:r>
              <a:rPr lang="ko-KR" altLang="en-US" sz="1600" dirty="0"/>
              <a:t> 읽는 시간이 줄어듦</a:t>
            </a:r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오디오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9E887B-BE26-4C52-B5FD-7D0F7FA5B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686050"/>
            <a:ext cx="38766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0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오디오태그와 마찬가지로 </a:t>
            </a:r>
            <a:r>
              <a:rPr lang="en-US" altLang="ko-KR" sz="1800" dirty="0"/>
              <a:t>HTML5</a:t>
            </a:r>
            <a:r>
              <a:rPr lang="ko-KR" altLang="en-US" sz="1800" dirty="0"/>
              <a:t>가 되면서 별도 플러그인 없이 바로 동영상 재생이 가능</a:t>
            </a:r>
            <a:endParaRPr lang="en-US" altLang="ko-KR" sz="1800" dirty="0"/>
          </a:p>
          <a:p>
            <a:pPr lvl="1"/>
            <a:r>
              <a:rPr lang="en-US" altLang="ko-KR" sz="1600" dirty="0"/>
              <a:t>NCS </a:t>
            </a:r>
            <a:r>
              <a:rPr lang="ko-KR" altLang="en-US" sz="1600" dirty="0"/>
              <a:t>사이트는 지금도 별도 플러그인을 설치해야 동영상 재생 가능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114300" indent="0">
              <a:buNone/>
            </a:pPr>
            <a:endParaRPr lang="en-US" altLang="ko-KR" sz="2800" dirty="0"/>
          </a:p>
          <a:p>
            <a:pPr lvl="1"/>
            <a:r>
              <a:rPr lang="en-US" altLang="ko-KR" sz="1600" dirty="0">
                <a:hlinkClick r:id="rId2"/>
              </a:rPr>
              <a:t>https://pixabay.com/videos</a:t>
            </a:r>
            <a:endParaRPr lang="en-US" altLang="ko-KR" sz="1600" dirty="0"/>
          </a:p>
          <a:p>
            <a:pPr lvl="1"/>
            <a:r>
              <a:rPr lang="en-US" altLang="ko-KR" sz="1600" dirty="0"/>
              <a:t>poster : </a:t>
            </a:r>
            <a:r>
              <a:rPr lang="ko-KR" altLang="en-US" sz="1600" dirty="0"/>
              <a:t>동영상 재생전에 미리 불러올 이미지</a:t>
            </a:r>
            <a:r>
              <a:rPr lang="en-US" altLang="ko-KR" sz="1600" dirty="0"/>
              <a:t> </a:t>
            </a:r>
          </a:p>
          <a:p>
            <a:pPr lvl="1"/>
            <a:endParaRPr lang="en-US" altLang="ko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비디오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42A354-4665-4383-883C-A8474A91D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676525"/>
            <a:ext cx="67151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8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Video.js </a:t>
            </a:r>
            <a:r>
              <a:rPr lang="ko-KR" altLang="en-US" dirty="0"/>
              <a:t>플러그인</a:t>
            </a:r>
            <a:endParaRPr lang="en-US" altLang="ko-KR" dirty="0"/>
          </a:p>
          <a:p>
            <a:pPr lvl="1"/>
            <a:r>
              <a:rPr lang="ko-KR" altLang="en-US" dirty="0" err="1"/>
              <a:t>웹브라우저별로</a:t>
            </a:r>
            <a:r>
              <a:rPr lang="ko-KR" altLang="en-US" dirty="0"/>
              <a:t> 동영상 플레이어 형태가 다름</a:t>
            </a:r>
            <a:endParaRPr lang="en-US" altLang="ko-KR" dirty="0"/>
          </a:p>
          <a:p>
            <a:pPr lvl="1"/>
            <a:r>
              <a:rPr lang="ko-KR" altLang="en-US" dirty="0"/>
              <a:t>이를 통일 시켜주는 플러그인들 중 하나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비디오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B93239-84CA-45D7-A9D4-4821C148F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852936"/>
            <a:ext cx="68770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9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Video.js </a:t>
            </a:r>
            <a:r>
              <a:rPr lang="ko-KR" altLang="en-US" dirty="0"/>
              <a:t>플러그인</a:t>
            </a:r>
            <a:endParaRPr lang="en-US" altLang="ko-KR" dirty="0"/>
          </a:p>
          <a:p>
            <a:pPr lvl="1"/>
            <a:r>
              <a:rPr lang="ko-KR" altLang="en-US" dirty="0"/>
              <a:t>아래는 크롬과 </a:t>
            </a:r>
            <a:r>
              <a:rPr lang="en-US" altLang="ko-KR" dirty="0"/>
              <a:t>Edge </a:t>
            </a:r>
            <a:r>
              <a:rPr lang="ko-KR" altLang="en-US" dirty="0"/>
              <a:t>화면</a:t>
            </a:r>
            <a:endParaRPr lang="en-US" altLang="ko-KR" dirty="0"/>
          </a:p>
          <a:p>
            <a:pPr lvl="1"/>
            <a:r>
              <a:rPr lang="ko-KR" altLang="en-US" dirty="0"/>
              <a:t>똑같은 디자인이 적용된 걸 확인할 수 있음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비디오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1DDB29-3BAB-4D62-A766-B89A3E3AF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6" y="3140968"/>
            <a:ext cx="3900860" cy="27243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FE74FAA-5ACA-46E0-AC90-AB4519895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6" y="3152069"/>
            <a:ext cx="4152764" cy="250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1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양식 </a:t>
            </a:r>
            <a:r>
              <a:rPr lang="en-US" altLang="ko-KR" dirty="0"/>
              <a:t>: </a:t>
            </a:r>
            <a:r>
              <a:rPr lang="ko-KR" altLang="en-US" dirty="0"/>
              <a:t>사용자에게 입력을 받는 공간</a:t>
            </a:r>
            <a:endParaRPr lang="en-US" altLang="ko-KR" dirty="0"/>
          </a:p>
          <a:p>
            <a:r>
              <a:rPr lang="en-US" altLang="ko-KR" dirty="0"/>
              <a:t>form </a:t>
            </a:r>
            <a:r>
              <a:rPr lang="ko-KR" altLang="en-US" dirty="0"/>
              <a:t>태그 안에 삽입함</a:t>
            </a:r>
            <a:endParaRPr lang="en-US" altLang="ko-KR" dirty="0"/>
          </a:p>
          <a:p>
            <a:r>
              <a:rPr lang="ko-KR" altLang="en-US" dirty="0"/>
              <a:t>추후 </a:t>
            </a:r>
            <a:r>
              <a:rPr lang="en-US" altLang="ko-KR" dirty="0" err="1"/>
              <a:t>jsp</a:t>
            </a:r>
            <a:r>
              <a:rPr lang="ko-KR" altLang="en-US" dirty="0"/>
              <a:t>를 할 때 더 자세히 다룰 예정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66E1BA-86CB-4E04-A8FD-A349EFBC1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924944"/>
            <a:ext cx="3057525" cy="771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45DA39A-ADCE-44B9-A259-6351A8347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110681"/>
            <a:ext cx="24193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7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방식 </a:t>
            </a:r>
            <a:r>
              <a:rPr lang="en-US" altLang="ko-KR" dirty="0"/>
              <a:t>: </a:t>
            </a:r>
            <a:r>
              <a:rPr lang="ko-KR" altLang="en-US" dirty="0"/>
              <a:t>주소에 </a:t>
            </a:r>
            <a:r>
              <a:rPr lang="en-US" altLang="ko-KR" dirty="0"/>
              <a:t>Data </a:t>
            </a:r>
            <a:r>
              <a:rPr lang="ko-KR" altLang="en-US" dirty="0"/>
              <a:t>입력해서 보내는 </a:t>
            </a:r>
            <a:r>
              <a:rPr lang="ko-KR" altLang="en-US" dirty="0" smtClean="0"/>
              <a:t>방식</a:t>
            </a:r>
            <a:endParaRPr lang="en-US" altLang="ko-KR" dirty="0"/>
          </a:p>
          <a:p>
            <a:r>
              <a:rPr lang="en-US" altLang="ko-KR" dirty="0"/>
              <a:t>Post </a:t>
            </a:r>
            <a:r>
              <a:rPr lang="ko-KR" altLang="en-US" dirty="0"/>
              <a:t>방식 </a:t>
            </a:r>
            <a:r>
              <a:rPr lang="en-US" altLang="ko-KR" dirty="0"/>
              <a:t>: Body</a:t>
            </a:r>
            <a:r>
              <a:rPr lang="ko-KR" altLang="en-US" dirty="0"/>
              <a:t>에 담아서 보냄</a:t>
            </a:r>
            <a:r>
              <a:rPr lang="en-US" altLang="ko-KR" dirty="0"/>
              <a:t>(</a:t>
            </a:r>
            <a:r>
              <a:rPr lang="ko-KR" altLang="en-US" dirty="0"/>
              <a:t>주소에 데이터 안 보임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직접 해보기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9F7521-5965-4207-A7AE-BAA1A1938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429000"/>
            <a:ext cx="3057525" cy="752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97D527-4B46-438C-BCA0-F03617B7B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852" y="3356992"/>
            <a:ext cx="30384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3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가볍게 보고 넘어가기</a:t>
            </a:r>
            <a:endParaRPr lang="en-US" altLang="ko-KR" dirty="0"/>
          </a:p>
          <a:p>
            <a:pPr lvl="1"/>
            <a:r>
              <a:rPr lang="ko-KR" altLang="en-US" dirty="0"/>
              <a:t>단 </a:t>
            </a:r>
            <a:r>
              <a:rPr lang="en-US" altLang="ko-KR" dirty="0"/>
              <a:t>checkbox</a:t>
            </a:r>
            <a:r>
              <a:rPr lang="ko-KR" altLang="en-US" dirty="0"/>
              <a:t>와 </a:t>
            </a:r>
            <a:r>
              <a:rPr lang="en-US" altLang="ko-KR" dirty="0"/>
              <a:t>radio</a:t>
            </a:r>
            <a:r>
              <a:rPr lang="ko-KR" altLang="en-US" dirty="0"/>
              <a:t>는 유심히 살펴보기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69E47D-3922-4020-90AC-B2D01D673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409156"/>
            <a:ext cx="2514600" cy="1828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3ACB80-31D6-4BC7-829E-957F8CD6D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265140"/>
            <a:ext cx="20478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0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Checkbox</a:t>
            </a:r>
            <a:r>
              <a:rPr lang="ko-KR" altLang="en-US" dirty="0"/>
              <a:t>와 </a:t>
            </a:r>
            <a:r>
              <a:rPr lang="en-US" altLang="ko-KR" dirty="0"/>
              <a:t>radio</a:t>
            </a:r>
          </a:p>
          <a:p>
            <a:pPr lvl="1"/>
            <a:r>
              <a:rPr lang="en-US" altLang="ko-KR" dirty="0"/>
              <a:t>Checkbox</a:t>
            </a:r>
            <a:r>
              <a:rPr lang="ko-KR" altLang="en-US" dirty="0"/>
              <a:t>는 </a:t>
            </a:r>
            <a:r>
              <a:rPr lang="ko-KR" altLang="en-US" dirty="0" err="1"/>
              <a:t>복수개</a:t>
            </a:r>
            <a:r>
              <a:rPr lang="ko-KR" altLang="en-US" dirty="0"/>
              <a:t> 선택 가능</a:t>
            </a:r>
            <a:endParaRPr lang="en-US" altLang="ko-KR" dirty="0"/>
          </a:p>
          <a:p>
            <a:pPr lvl="1"/>
            <a:r>
              <a:rPr lang="en-US" altLang="ko-KR" dirty="0"/>
              <a:t>Radio</a:t>
            </a:r>
            <a:r>
              <a:rPr lang="ko-KR" altLang="en-US" dirty="0"/>
              <a:t>는 하나만 선택 가능</a:t>
            </a:r>
            <a:endParaRPr lang="en-US" altLang="ko-KR" dirty="0"/>
          </a:p>
          <a:p>
            <a:pPr lvl="2"/>
            <a:r>
              <a:rPr lang="ko-KR" altLang="en-US" dirty="0"/>
              <a:t>같은 이름 내에서 하나만 선택 가능</a:t>
            </a:r>
            <a:endParaRPr lang="en-US" altLang="ko-KR" dirty="0"/>
          </a:p>
          <a:p>
            <a:pPr lvl="3"/>
            <a:r>
              <a:rPr lang="en-US" altLang="ko-KR" dirty="0"/>
              <a:t>name </a:t>
            </a:r>
            <a:r>
              <a:rPr lang="ko-KR" altLang="en-US" dirty="0"/>
              <a:t>속성값이 </a:t>
            </a:r>
            <a:r>
              <a:rPr lang="en-US" altLang="ko-KR" dirty="0"/>
              <a:t>gender</a:t>
            </a:r>
            <a:r>
              <a:rPr lang="ko-KR" altLang="en-US" dirty="0"/>
              <a:t>인 태그 중 하나 선택 가능</a:t>
            </a:r>
            <a:endParaRPr lang="en-US" altLang="ko-KR" dirty="0"/>
          </a:p>
          <a:p>
            <a:pPr lvl="3"/>
            <a:r>
              <a:rPr lang="en-US" altLang="ko-KR" dirty="0"/>
              <a:t>name </a:t>
            </a:r>
            <a:r>
              <a:rPr lang="ko-KR" altLang="en-US" dirty="0"/>
              <a:t>속성값이 </a:t>
            </a:r>
            <a:r>
              <a:rPr lang="en-US" altLang="ko-KR" dirty="0"/>
              <a:t>grade</a:t>
            </a:r>
            <a:r>
              <a:rPr lang="ko-KR" altLang="en-US" dirty="0"/>
              <a:t>인 태그 중 하나 선택 가능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58B77F-2E3E-4C00-ADB2-2383B062B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76" y="3789040"/>
            <a:ext cx="3924300" cy="2181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E0F7D6-299A-420C-AA3A-410A2CA62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4015557"/>
            <a:ext cx="30003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4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label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en-US" altLang="ko-KR" dirty="0"/>
              <a:t>input</a:t>
            </a:r>
            <a:r>
              <a:rPr lang="ko-KR" altLang="en-US" dirty="0"/>
              <a:t>태그를 설명하는 용도</a:t>
            </a:r>
            <a:endParaRPr lang="en-US" altLang="ko-KR" dirty="0"/>
          </a:p>
          <a:p>
            <a:pPr lvl="1"/>
            <a:r>
              <a:rPr lang="ko-KR" altLang="en-US" dirty="0"/>
              <a:t>지정한 </a:t>
            </a:r>
            <a:r>
              <a:rPr lang="en-US" altLang="ko-KR" dirty="0"/>
              <a:t>input </a:t>
            </a:r>
            <a:r>
              <a:rPr lang="ko-KR" altLang="en-US" dirty="0"/>
              <a:t>태그에</a:t>
            </a:r>
            <a:r>
              <a:rPr lang="en-US" altLang="ko-KR" dirty="0"/>
              <a:t> focus</a:t>
            </a:r>
            <a:r>
              <a:rPr lang="ko-KR" altLang="en-US" dirty="0"/>
              <a:t>를 맞추는 용도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9C7E62-08FE-4CA5-AF46-29A3B0B99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83" y="2780928"/>
            <a:ext cx="2819400" cy="781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F0E79C-5FC2-4185-8FEE-595FA2C46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56" y="3933056"/>
            <a:ext cx="2562225" cy="381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E098BD-8788-4A90-B875-45F9C1FB4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265" y="3951874"/>
            <a:ext cx="2152650" cy="4572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A006AB-DD6A-438E-8EB4-93A62DC3BEED}"/>
              </a:ext>
            </a:extLst>
          </p:cNvPr>
          <p:cNvSpPr/>
          <p:nvPr/>
        </p:nvSpPr>
        <p:spPr>
          <a:xfrm>
            <a:off x="1066800" y="3933056"/>
            <a:ext cx="3368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F55C37B-116C-4BA9-B54D-EC18A489EF9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403648" y="4077072"/>
            <a:ext cx="3960440" cy="720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286ED5E-31BB-4BC2-B1BD-075D96FB3F2F}"/>
              </a:ext>
            </a:extLst>
          </p:cNvPr>
          <p:cNvSpPr txBox="1"/>
          <p:nvPr/>
        </p:nvSpPr>
        <p:spPr>
          <a:xfrm>
            <a:off x="1066800" y="4509120"/>
            <a:ext cx="464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 글자를 클릭하자 </a:t>
            </a:r>
            <a:r>
              <a:rPr lang="en-US" altLang="ko-KR" dirty="0"/>
              <a:t>textbox</a:t>
            </a:r>
            <a:r>
              <a:rPr lang="ko-KR" altLang="en-US" dirty="0"/>
              <a:t>에 </a:t>
            </a:r>
            <a:r>
              <a:rPr lang="en-US" altLang="ko-KR" dirty="0"/>
              <a:t>focus</a:t>
            </a:r>
            <a:r>
              <a:rPr lang="ko-KR" altLang="en-US" dirty="0"/>
              <a:t>가 생김</a:t>
            </a:r>
          </a:p>
        </p:txBody>
      </p:sp>
    </p:spTree>
    <p:extLst>
      <p:ext uri="{BB962C8B-B14F-4D97-AF65-F5344CB8AC3E}">
        <p14:creationId xmlns:p14="http://schemas.microsoft.com/office/powerpoint/2010/main" val="365982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00600"/>
          </a:xfrm>
        </p:spPr>
        <p:txBody>
          <a:bodyPr/>
          <a:lstStyle/>
          <a:p>
            <a:r>
              <a:rPr lang="ko-KR" altLang="en-US" dirty="0"/>
              <a:t>최초의 인터넷 </a:t>
            </a:r>
            <a:r>
              <a:rPr lang="en-US" altLang="ko-KR" dirty="0"/>
              <a:t>: ARPANET</a:t>
            </a:r>
          </a:p>
          <a:p>
            <a:pPr lvl="1"/>
            <a:r>
              <a:rPr lang="ko-KR" altLang="en-US" dirty="0"/>
              <a:t>미국 국방부에서 개발됨</a:t>
            </a:r>
            <a:endParaRPr lang="en-US" altLang="ko-KR" dirty="0"/>
          </a:p>
          <a:p>
            <a:pPr lvl="1"/>
            <a:r>
              <a:rPr lang="ko-KR" altLang="en-US" dirty="0"/>
              <a:t>통신 시스템에 데이터를 보관하여 안전하게 보관 및 전송</a:t>
            </a:r>
            <a:endParaRPr lang="en-US" altLang="ko-KR" dirty="0"/>
          </a:p>
          <a:p>
            <a:r>
              <a:rPr lang="ko-KR" altLang="en-US" dirty="0"/>
              <a:t>초기 </a:t>
            </a:r>
            <a:r>
              <a:rPr lang="en-US" altLang="ko-KR" dirty="0"/>
              <a:t>ARPANET</a:t>
            </a:r>
            <a:r>
              <a:rPr lang="ko-KR" altLang="en-US" dirty="0"/>
              <a:t>은 미국국방성과 대학교만 연결함</a:t>
            </a:r>
            <a:endParaRPr lang="en-US" altLang="ko-KR" dirty="0"/>
          </a:p>
          <a:p>
            <a:r>
              <a:rPr lang="ko-KR" altLang="en-US" dirty="0"/>
              <a:t>이 후 </a:t>
            </a:r>
            <a:r>
              <a:rPr lang="en-US" altLang="ko-KR" dirty="0"/>
              <a:t>ARPANET</a:t>
            </a:r>
            <a:r>
              <a:rPr lang="ko-KR" altLang="en-US" dirty="0"/>
              <a:t>은 </a:t>
            </a:r>
            <a:r>
              <a:rPr lang="ko-KR" altLang="en-US" dirty="0" err="1"/>
              <a:t>민간연구용와</a:t>
            </a:r>
            <a:r>
              <a:rPr lang="ko-KR" altLang="en-US" dirty="0"/>
              <a:t> </a:t>
            </a:r>
            <a:r>
              <a:rPr lang="en-US" altLang="ko-KR" dirty="0"/>
              <a:t>MILNET(</a:t>
            </a:r>
            <a:r>
              <a:rPr lang="ko-KR" altLang="en-US" dirty="0"/>
              <a:t>군용</a:t>
            </a:r>
            <a:r>
              <a:rPr lang="en-US" altLang="ko-KR" dirty="0"/>
              <a:t>)</a:t>
            </a:r>
            <a:r>
              <a:rPr lang="ko-KR" altLang="en-US" dirty="0"/>
              <a:t>으로 파생됨</a:t>
            </a:r>
            <a:endParaRPr lang="en-US" altLang="ko-KR" dirty="0"/>
          </a:p>
          <a:p>
            <a:pPr lvl="1"/>
            <a:r>
              <a:rPr lang="ko-KR" altLang="en-US" dirty="0"/>
              <a:t>민간연구용이 지금의 인터넷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2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가볍게 넘기기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00E5AA-F9CE-486C-B229-EA8883369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24" y="2708920"/>
            <a:ext cx="3152775" cy="2733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EC558F-B374-43D0-81F6-D80E16FBA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753" y="2636912"/>
            <a:ext cx="20955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4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en-US" altLang="ko-KR" dirty="0"/>
              <a:t>Input </a:t>
            </a:r>
            <a:r>
              <a:rPr lang="ko-KR" altLang="en-US" dirty="0"/>
              <a:t>태그가 아닌 입력 양식 태그</a:t>
            </a:r>
            <a:endParaRPr lang="en-US" altLang="ko-KR" dirty="0"/>
          </a:p>
          <a:p>
            <a:pPr lvl="1"/>
            <a:r>
              <a:rPr lang="ko-KR" altLang="en-US" dirty="0"/>
              <a:t>너비와 높이 지정 가능</a:t>
            </a:r>
            <a:endParaRPr lang="en-US" altLang="ko-KR" dirty="0"/>
          </a:p>
          <a:p>
            <a:pPr lvl="1"/>
            <a:r>
              <a:rPr lang="en-US" altLang="ko-KR" dirty="0" err="1"/>
              <a:t>textarea</a:t>
            </a:r>
            <a:r>
              <a:rPr lang="ko-KR" altLang="en-US" dirty="0"/>
              <a:t>태그 안에서는 띄어쓰기를 주의해야 함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A7DF5B-2915-4324-BEB2-0E2241B29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87" y="3568402"/>
            <a:ext cx="2428875" cy="3028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73DEB4-D761-4070-A43D-B836C8D47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70" y="3311227"/>
            <a:ext cx="3476625" cy="2571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3FCC89-93E4-4F07-A886-0E1777668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950" y="4774604"/>
            <a:ext cx="2286000" cy="10096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8FDA14C-3103-454C-984B-082F729EC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7782" y="4847331"/>
            <a:ext cx="1533525" cy="7715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EA60119-5B5F-4EF2-BBA4-AF8DB453EC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904" y="5925377"/>
            <a:ext cx="2295525" cy="4381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471E689-4EE9-4253-A760-85152F3927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4275" y="5887484"/>
            <a:ext cx="1971675" cy="571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D684AF2-5B31-464D-BC8E-8CC79AFB3491}"/>
              </a:ext>
            </a:extLst>
          </p:cNvPr>
          <p:cNvSpPr txBox="1"/>
          <p:nvPr/>
        </p:nvSpPr>
        <p:spPr>
          <a:xfrm>
            <a:off x="4224936" y="3811974"/>
            <a:ext cx="42017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Textarea</a:t>
            </a:r>
            <a:r>
              <a:rPr lang="ko-KR" altLang="en-US" dirty="0"/>
              <a:t>태그 안에서는 한 칸의</a:t>
            </a:r>
            <a:endParaRPr lang="en-US" altLang="ko-KR" dirty="0"/>
          </a:p>
          <a:p>
            <a:r>
              <a:rPr lang="ko-KR" altLang="en-US" dirty="0"/>
              <a:t>띄어쓰기나 </a:t>
            </a:r>
            <a:r>
              <a:rPr lang="ko-KR" altLang="en-US" dirty="0" err="1"/>
              <a:t>개행도</a:t>
            </a:r>
            <a:r>
              <a:rPr lang="ko-KR" altLang="en-US" dirty="0"/>
              <a:t> 모두 그대로 반영됨</a:t>
            </a:r>
            <a:endParaRPr lang="en-US" altLang="ko-KR" dirty="0"/>
          </a:p>
          <a:p>
            <a:r>
              <a:rPr lang="en-US" altLang="ko-KR" dirty="0"/>
              <a:t>※p</a:t>
            </a:r>
            <a:r>
              <a:rPr lang="ko-KR" altLang="en-US" dirty="0" err="1"/>
              <a:t>태그랑</a:t>
            </a:r>
            <a:r>
              <a:rPr lang="ko-KR" altLang="en-US" dirty="0"/>
              <a:t> 비교해보기 </a:t>
            </a:r>
          </a:p>
        </p:txBody>
      </p:sp>
    </p:spTree>
    <p:extLst>
      <p:ext uri="{BB962C8B-B14F-4D97-AF65-F5344CB8AC3E}">
        <p14:creationId xmlns:p14="http://schemas.microsoft.com/office/powerpoint/2010/main" val="204822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en-US" altLang="ko-KR" dirty="0" err="1"/>
              <a:t>textarea</a:t>
            </a:r>
            <a:r>
              <a:rPr lang="ko-KR" altLang="en-US" dirty="0"/>
              <a:t>태그와 마찬가지로 </a:t>
            </a:r>
            <a:r>
              <a:rPr lang="en-US" altLang="ko-KR" dirty="0"/>
              <a:t>Input </a:t>
            </a:r>
            <a:r>
              <a:rPr lang="ko-KR" altLang="en-US" dirty="0"/>
              <a:t>태그가 아닌 입력 양식 태그</a:t>
            </a:r>
            <a:endParaRPr lang="en-US" altLang="ko-KR" dirty="0"/>
          </a:p>
          <a:p>
            <a:pPr lvl="1"/>
            <a:r>
              <a:rPr lang="ko-KR" altLang="en-US" dirty="0"/>
              <a:t>여러 개의 목록에서 여러 가지 선택 가능</a:t>
            </a:r>
            <a:endParaRPr lang="en-US" altLang="ko-KR" dirty="0"/>
          </a:p>
          <a:p>
            <a:pPr lvl="2"/>
            <a:r>
              <a:rPr lang="en-US" altLang="ko-KR" dirty="0"/>
              <a:t>select : </a:t>
            </a:r>
            <a:r>
              <a:rPr lang="ko-KR" altLang="en-US" dirty="0"/>
              <a:t>선택 양식 생성</a:t>
            </a:r>
            <a:endParaRPr lang="en-US" altLang="ko-KR" dirty="0"/>
          </a:p>
          <a:p>
            <a:pPr lvl="2"/>
            <a:r>
              <a:rPr lang="en-US" altLang="ko-KR" dirty="0" err="1"/>
              <a:t>optgroup</a:t>
            </a:r>
            <a:r>
              <a:rPr lang="en-US" altLang="ko-KR" dirty="0"/>
              <a:t> : </a:t>
            </a:r>
            <a:r>
              <a:rPr lang="ko-KR" altLang="en-US" dirty="0"/>
              <a:t>옵션을 그룹화</a:t>
            </a:r>
            <a:endParaRPr lang="en-US" altLang="ko-KR" dirty="0"/>
          </a:p>
          <a:p>
            <a:pPr lvl="2"/>
            <a:r>
              <a:rPr lang="en-US" altLang="ko-KR" dirty="0"/>
              <a:t>option : </a:t>
            </a:r>
            <a:r>
              <a:rPr lang="ko-KR" altLang="en-US" dirty="0"/>
              <a:t>옵션을 생성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6FDEB6-0A03-4D9B-9D0F-6763D3DE6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31" y="3789040"/>
            <a:ext cx="2247900" cy="1190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A9339E-A314-49CF-AE0A-44B770D99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325430"/>
            <a:ext cx="2343150" cy="11906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AFA05E-0C11-49AF-B0F2-CBB409A1E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681" y="3645024"/>
            <a:ext cx="819150" cy="10477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CA0A5A-8068-4F21-B637-A6068C33821E}"/>
              </a:ext>
            </a:extLst>
          </p:cNvPr>
          <p:cNvSpPr txBox="1"/>
          <p:nvPr/>
        </p:nvSpPr>
        <p:spPr>
          <a:xfrm>
            <a:off x="4114800" y="457420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한 개만 선택 가능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47AA36C-14BD-400D-9CB7-E5ABBBA00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5162580"/>
            <a:ext cx="866775" cy="10191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2D9E79-BCE6-4267-9D99-1097B14237A3}"/>
              </a:ext>
            </a:extLst>
          </p:cNvPr>
          <p:cNvSpPr txBox="1"/>
          <p:nvPr/>
        </p:nvSpPr>
        <p:spPr>
          <a:xfrm>
            <a:off x="4057652" y="62161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Ctrl</a:t>
            </a:r>
            <a:r>
              <a:rPr lang="ko-KR" altLang="en-US" dirty="0"/>
              <a:t>키 누르면 여러 개 선택 가능</a:t>
            </a:r>
          </a:p>
        </p:txBody>
      </p:sp>
    </p:spTree>
    <p:extLst>
      <p:ext uri="{BB962C8B-B14F-4D97-AF65-F5344CB8AC3E}">
        <p14:creationId xmlns:p14="http://schemas.microsoft.com/office/powerpoint/2010/main" val="94940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그룹화하는 것도 가능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6DA471-C4C1-40C8-956D-1EBED715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83" y="2392977"/>
            <a:ext cx="3219450" cy="1971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7FE4CA-6C6C-4359-809C-7DC5231CD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780928"/>
            <a:ext cx="1504950" cy="14668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5F03E7-527A-48EA-AD4D-E6E7AB6EA045}"/>
              </a:ext>
            </a:extLst>
          </p:cNvPr>
          <p:cNvSpPr txBox="1"/>
          <p:nvPr/>
        </p:nvSpPr>
        <p:spPr>
          <a:xfrm>
            <a:off x="611490" y="4799150"/>
            <a:ext cx="7311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옵션 선택자는 별도로 만들어서 쓰는 경우가 많음</a:t>
            </a:r>
            <a:r>
              <a:rPr lang="en-US" altLang="ko-KR" dirty="0"/>
              <a:t>(</a:t>
            </a:r>
            <a:r>
              <a:rPr lang="ko-KR" altLang="en-US" dirty="0"/>
              <a:t>디자인이 안 좋아서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99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/>
          <a:lstStyle/>
          <a:p>
            <a:r>
              <a:rPr lang="ko-KR" altLang="en-US" dirty="0"/>
              <a:t>공간을 분할할 수 있어야 원하는 레이아웃을 구상할 수 있음</a:t>
            </a:r>
            <a:endParaRPr lang="en-US" altLang="ko-KR" dirty="0"/>
          </a:p>
          <a:p>
            <a:r>
              <a:rPr lang="en-US" altLang="ko-KR" dirty="0"/>
              <a:t>div</a:t>
            </a:r>
            <a:r>
              <a:rPr lang="ko-KR" altLang="en-US" dirty="0"/>
              <a:t>태그와 </a:t>
            </a:r>
            <a:r>
              <a:rPr lang="en-US" altLang="ko-KR" dirty="0"/>
              <a:t>span </a:t>
            </a:r>
            <a:r>
              <a:rPr lang="ko-KR" altLang="en-US" dirty="0"/>
              <a:t>태그가 대표적인 공간 분할 태그</a:t>
            </a:r>
            <a:endParaRPr lang="en-US" altLang="ko-KR" dirty="0"/>
          </a:p>
          <a:p>
            <a:r>
              <a:rPr lang="ko-KR" altLang="en-US" dirty="0"/>
              <a:t>네이버 사이트 같이 살펴보기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공간 분할 태그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7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/>
          <a:lstStyle/>
          <a:p>
            <a:r>
              <a:rPr lang="en-US" altLang="ko-KR" dirty="0"/>
              <a:t>Display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en-US" altLang="ko-KR" dirty="0"/>
              <a:t>inline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ko-KR" altLang="en-US" dirty="0" err="1"/>
              <a:t>여백값을</a:t>
            </a:r>
            <a:r>
              <a:rPr lang="ko-KR" altLang="en-US" dirty="0"/>
              <a:t> 좌우밖에 줄 수 없음</a:t>
            </a:r>
            <a:endParaRPr lang="en-US" altLang="ko-KR" dirty="0"/>
          </a:p>
          <a:p>
            <a:pPr lvl="2"/>
            <a:r>
              <a:rPr lang="ko-KR" altLang="en-US" dirty="0"/>
              <a:t>한 칸을 차지</a:t>
            </a:r>
            <a:endParaRPr lang="en-US" altLang="ko-KR" dirty="0"/>
          </a:p>
          <a:p>
            <a:pPr lvl="1"/>
            <a:r>
              <a:rPr lang="en-US" altLang="ko-KR" dirty="0"/>
              <a:t>Inline-block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ko-KR" altLang="en-US" dirty="0" err="1"/>
              <a:t>여백값을</a:t>
            </a:r>
            <a:r>
              <a:rPr lang="ko-KR" altLang="en-US" dirty="0"/>
              <a:t> 상하좌우 다 줄 수 있음</a:t>
            </a:r>
            <a:endParaRPr lang="en-US" altLang="ko-KR" dirty="0"/>
          </a:p>
          <a:p>
            <a:pPr lvl="2"/>
            <a:r>
              <a:rPr lang="ko-KR" altLang="en-US" dirty="0"/>
              <a:t>한 칸을 차지</a:t>
            </a:r>
            <a:endParaRPr lang="en-US" altLang="ko-KR" dirty="0"/>
          </a:p>
          <a:p>
            <a:pPr lvl="1"/>
            <a:r>
              <a:rPr lang="en-US" altLang="ko-KR" dirty="0"/>
              <a:t>Block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ko-KR" altLang="en-US" dirty="0"/>
              <a:t>한 줄을 차지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공간 분할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6CE7C0-ADD3-408E-8920-9F90AC05A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5013176"/>
            <a:ext cx="4781550" cy="1343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44274C-FFBB-49CB-85D9-DF1A3DB95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44" y="707852"/>
            <a:ext cx="2152650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E92C7A-6B91-4919-9E8D-AE3B291D8A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978"/>
          <a:stretch/>
        </p:blipFill>
        <p:spPr>
          <a:xfrm>
            <a:off x="3203848" y="3886547"/>
            <a:ext cx="5184576" cy="1990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C1C064C-BFD8-4E53-9391-8BFA6497B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0531" y="2676525"/>
            <a:ext cx="1457325" cy="15049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7D9751-E552-4041-BA90-8B2FFADB3DD3}"/>
              </a:ext>
            </a:extLst>
          </p:cNvPr>
          <p:cNvCxnSpPr>
            <a:cxnSpLocks/>
          </p:cNvCxnSpPr>
          <p:nvPr/>
        </p:nvCxnSpPr>
        <p:spPr>
          <a:xfrm flipV="1">
            <a:off x="2442592" y="1844824"/>
            <a:ext cx="2129408" cy="3341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80E6CA3-4A21-4138-AC2F-5C0050F0D38F}"/>
              </a:ext>
            </a:extLst>
          </p:cNvPr>
          <p:cNvCxnSpPr>
            <a:cxnSpLocks/>
          </p:cNvCxnSpPr>
          <p:nvPr/>
        </p:nvCxnSpPr>
        <p:spPr>
          <a:xfrm>
            <a:off x="3079739" y="3211198"/>
            <a:ext cx="2960792" cy="84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50028BD-BECE-4BEA-817F-BDF2D46E5715}"/>
              </a:ext>
            </a:extLst>
          </p:cNvPr>
          <p:cNvCxnSpPr>
            <a:cxnSpLocks/>
          </p:cNvCxnSpPr>
          <p:nvPr/>
        </p:nvCxnSpPr>
        <p:spPr>
          <a:xfrm>
            <a:off x="2418242" y="4249684"/>
            <a:ext cx="661497" cy="965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9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/>
          <a:lstStyle/>
          <a:p>
            <a:r>
              <a:rPr lang="en-US" altLang="ko-KR" dirty="0"/>
              <a:t>Display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공간 분할 태그</a:t>
            </a:r>
            <a:endParaRPr lang="ko-KR" altLang="en-US" dirty="0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694EE72B-EDE9-4029-ADBF-DDF712926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12448"/>
              </p:ext>
            </p:extLst>
          </p:nvPr>
        </p:nvGraphicFramePr>
        <p:xfrm>
          <a:off x="1043608" y="213106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79661397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53675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Inline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64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h1~h6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60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input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10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목록태그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글자 형식 태그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37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테이블태그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46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form</a:t>
                      </a:r>
                      <a:r>
                        <a:rPr lang="ko-KR" altLang="en-US" dirty="0"/>
                        <a:t>태그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36264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0F4C889-EC8D-4705-9F46-131301CE8545}"/>
              </a:ext>
            </a:extLst>
          </p:cNvPr>
          <p:cNvSpPr txBox="1"/>
          <p:nvPr/>
        </p:nvSpPr>
        <p:spPr>
          <a:xfrm>
            <a:off x="1008093" y="498249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Inline-block : </a:t>
            </a:r>
            <a:r>
              <a:rPr lang="en-US" altLang="ko-KR" dirty="0" err="1"/>
              <a:t>img</a:t>
            </a:r>
            <a:r>
              <a:rPr lang="en-US" altLang="ko-KR" dirty="0"/>
              <a:t>, </a:t>
            </a:r>
            <a:r>
              <a:rPr lang="ko-KR" altLang="en-US" dirty="0"/>
              <a:t>멀티미디어 태그들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79D13A-31AE-4F69-B520-F7A39F07B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495" y="5622938"/>
            <a:ext cx="2114550" cy="99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28D750D-C25E-4AFE-B5BA-E511A5EAD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5152415"/>
            <a:ext cx="2524125" cy="144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567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 err="1"/>
              <a:t>시멘틱</a:t>
            </a:r>
            <a:r>
              <a:rPr lang="ko-KR" altLang="en-US" dirty="0"/>
              <a:t> 구조 태그</a:t>
            </a:r>
            <a:endParaRPr lang="en-US" altLang="ko-KR" dirty="0"/>
          </a:p>
          <a:p>
            <a:pPr lvl="1"/>
            <a:r>
              <a:rPr lang="ko-KR" altLang="en-US" dirty="0" err="1"/>
              <a:t>시맨틱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의미론적인</a:t>
            </a:r>
            <a:endParaRPr lang="en-US" altLang="ko-KR" dirty="0"/>
          </a:p>
          <a:p>
            <a:pPr lvl="1"/>
            <a:r>
              <a:rPr lang="ko-KR" altLang="en-US" dirty="0"/>
              <a:t>검색엔진 및 프로그래머 모두에게 가독성을 </a:t>
            </a:r>
            <a:r>
              <a:rPr lang="ko-KR" altLang="en-US" dirty="0" err="1"/>
              <a:t>향상시켜줌</a:t>
            </a:r>
            <a:endParaRPr lang="en-US" altLang="ko-KR" dirty="0"/>
          </a:p>
          <a:p>
            <a:pPr lvl="2"/>
            <a:r>
              <a:rPr lang="ko-KR" altLang="en-US" dirty="0"/>
              <a:t>근데 </a:t>
            </a:r>
            <a:r>
              <a:rPr lang="ko-KR" altLang="en-US" dirty="0" err="1"/>
              <a:t>아직까진</a:t>
            </a:r>
            <a:r>
              <a:rPr lang="ko-KR" altLang="en-US" dirty="0"/>
              <a:t> 잘 안 쓰임</a:t>
            </a:r>
            <a:r>
              <a:rPr lang="en-US" altLang="ko-KR" dirty="0"/>
              <a:t>(</a:t>
            </a:r>
            <a:r>
              <a:rPr lang="ko-KR" altLang="en-US" dirty="0"/>
              <a:t>네이버 등 보기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공간 분할 태그</a:t>
            </a:r>
            <a:endParaRPr lang="ko-KR" altLang="en-US" dirty="0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3AB3FD71-98E3-4224-B908-29F59EF1B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85285"/>
              </p:ext>
            </p:extLst>
          </p:nvPr>
        </p:nvGraphicFramePr>
        <p:xfrm>
          <a:off x="1219200" y="3501008"/>
          <a:ext cx="65211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576">
                  <a:extLst>
                    <a:ext uri="{9D8B030D-6E8A-4147-A177-3AD203B41FA5}">
                      <a16:colId xmlns:a16="http://schemas.microsoft.com/office/drawing/2014/main" val="796613977"/>
                    </a:ext>
                  </a:extLst>
                </a:gridCol>
                <a:gridCol w="3260576">
                  <a:extLst>
                    <a:ext uri="{9D8B030D-6E8A-4147-A177-3AD203B41FA5}">
                      <a16:colId xmlns:a16="http://schemas.microsoft.com/office/drawing/2014/main" val="1653675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태그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header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헤더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64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내비게이션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60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aside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사이드에 위치하는 공간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10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여러 중심 내용을 감싸는 공간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37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article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글자가 많이 들어가는 부분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46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footer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푸터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362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98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00600"/>
          </a:xfrm>
        </p:spPr>
        <p:txBody>
          <a:bodyPr/>
          <a:lstStyle/>
          <a:p>
            <a:r>
              <a:rPr lang="ko-KR" altLang="en-US" dirty="0"/>
              <a:t>웹</a:t>
            </a:r>
            <a:endParaRPr lang="en-US" altLang="ko-KR" dirty="0"/>
          </a:p>
          <a:p>
            <a:pPr lvl="1"/>
            <a:r>
              <a:rPr lang="ko-KR" altLang="en-US" dirty="0"/>
              <a:t>유럽공동원자핵연구소</a:t>
            </a:r>
            <a:r>
              <a:rPr lang="en-US" altLang="ko-KR" dirty="0"/>
              <a:t>(CERN)</a:t>
            </a:r>
            <a:r>
              <a:rPr lang="ko-KR" altLang="en-US" dirty="0"/>
              <a:t>의 팀 </a:t>
            </a:r>
            <a:r>
              <a:rPr lang="ko-KR" altLang="en-US" dirty="0" err="1" smtClean="0"/>
              <a:t>버너스리가</a:t>
            </a:r>
            <a:r>
              <a:rPr lang="ko-KR" altLang="en-US" dirty="0" smtClean="0"/>
              <a:t> </a:t>
            </a:r>
            <a:r>
              <a:rPr lang="ko-KR" altLang="en-US" dirty="0"/>
              <a:t>개발함</a:t>
            </a:r>
            <a:endParaRPr lang="en-US" altLang="ko-KR" dirty="0"/>
          </a:p>
          <a:p>
            <a:pPr lvl="2"/>
            <a:r>
              <a:rPr lang="ko-KR" altLang="en-US" dirty="0"/>
              <a:t>인터넷 공간 상에서 문서 사이를 쉽게 이동하는 개념 제안</a:t>
            </a:r>
            <a:endParaRPr lang="en-US" altLang="ko-KR" dirty="0"/>
          </a:p>
          <a:p>
            <a:pPr lvl="3"/>
            <a:r>
              <a:rPr lang="ko-KR" altLang="en-US" dirty="0"/>
              <a:t>인터넷 공간 상에서 논문을 공유하는 속도가 비약적으로 증가</a:t>
            </a:r>
            <a:endParaRPr lang="en-US" altLang="ko-KR" dirty="0"/>
          </a:p>
          <a:p>
            <a:pPr lvl="2"/>
            <a:r>
              <a:rPr lang="ko-KR" altLang="en-US" dirty="0"/>
              <a:t>이 개념을 </a:t>
            </a:r>
            <a:r>
              <a:rPr lang="en-US" altLang="ko-KR" dirty="0"/>
              <a:t>‘</a:t>
            </a:r>
            <a:r>
              <a:rPr lang="ko-KR" altLang="en-US" dirty="0"/>
              <a:t>하이퍼링크</a:t>
            </a:r>
            <a:r>
              <a:rPr lang="en-US" altLang="ko-KR" dirty="0"/>
              <a:t>’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lvl="3"/>
            <a:r>
              <a:rPr lang="ko-KR" altLang="en-US" dirty="0"/>
              <a:t>이전에는 원하는 문서의 위치를 알아도 순차적으로만 이동하였음</a:t>
            </a:r>
            <a:endParaRPr lang="en-US" altLang="ko-KR" dirty="0"/>
          </a:p>
          <a:p>
            <a:pPr lvl="3"/>
            <a:r>
              <a:rPr lang="ko-KR" altLang="en-US" dirty="0"/>
              <a:t>이렇게 발명된 개념이 </a:t>
            </a:r>
            <a:r>
              <a:rPr lang="en-US" altLang="ko-KR" dirty="0"/>
              <a:t>WWW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여기서 적용되는 </a:t>
            </a:r>
            <a:r>
              <a:rPr lang="ko-KR" altLang="en-US" dirty="0" err="1"/>
              <a:t>규악이</a:t>
            </a:r>
            <a:r>
              <a:rPr lang="ko-KR" altLang="en-US" dirty="0"/>
              <a:t> </a:t>
            </a:r>
            <a:r>
              <a:rPr lang="en-US" altLang="ko-KR" dirty="0"/>
              <a:t>HTTP</a:t>
            </a:r>
          </a:p>
          <a:p>
            <a:pPr lvl="4"/>
            <a:r>
              <a:rPr lang="en-US" altLang="ko-KR" dirty="0"/>
              <a:t>HTTP:Hyper Text Transfer Protocol</a:t>
            </a:r>
          </a:p>
          <a:p>
            <a:pPr lvl="3"/>
            <a:r>
              <a:rPr lang="ko-KR" altLang="en-US" dirty="0"/>
              <a:t>팀 </a:t>
            </a:r>
            <a:r>
              <a:rPr lang="ko-KR" altLang="en-US" dirty="0" err="1"/>
              <a:t>버너스리는</a:t>
            </a:r>
            <a:r>
              <a:rPr lang="ko-KR" altLang="en-US" dirty="0"/>
              <a:t> </a:t>
            </a:r>
            <a:r>
              <a:rPr lang="en-US" altLang="ko-KR" dirty="0"/>
              <a:t>W3C</a:t>
            </a:r>
            <a:r>
              <a:rPr lang="ko-KR" altLang="en-US" dirty="0"/>
              <a:t>라는 기관을 창설하며</a:t>
            </a:r>
            <a:r>
              <a:rPr lang="en-US" altLang="ko-KR" dirty="0"/>
              <a:t>, </a:t>
            </a:r>
            <a:r>
              <a:rPr lang="ko-KR" altLang="en-US" dirty="0"/>
              <a:t>이 기관은 </a:t>
            </a:r>
            <a:r>
              <a:rPr lang="ko-KR" altLang="en-US" dirty="0" err="1"/>
              <a:t>웹표준을</a:t>
            </a:r>
            <a:r>
              <a:rPr lang="ko-KR" altLang="en-US" dirty="0"/>
              <a:t> 정의함</a:t>
            </a:r>
            <a:endParaRPr lang="en-US" altLang="ko-KR" dirty="0"/>
          </a:p>
          <a:p>
            <a:pPr lvl="4"/>
            <a:r>
              <a:rPr lang="en-US" altLang="ko-KR" dirty="0"/>
              <a:t>HTML</a:t>
            </a:r>
            <a:r>
              <a:rPr lang="ko-KR" altLang="en-US" dirty="0"/>
              <a:t>은 이 </a:t>
            </a:r>
            <a:r>
              <a:rPr lang="ko-KR" altLang="en-US" dirty="0" err="1"/>
              <a:t>웹표준규격이</a:t>
            </a:r>
            <a:r>
              <a:rPr lang="ko-KR" altLang="en-US" dirty="0"/>
              <a:t> 적용된 웹 페이지 언어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50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웹 브라우저 전쟁</a:t>
            </a:r>
            <a:endParaRPr lang="en-US" altLang="ko-KR" dirty="0"/>
          </a:p>
          <a:p>
            <a:pPr lvl="1"/>
            <a:r>
              <a:rPr lang="ko-KR" altLang="en-US" dirty="0"/>
              <a:t>최초의 </a:t>
            </a:r>
            <a:r>
              <a:rPr lang="en-US" altLang="ko-KR" dirty="0"/>
              <a:t>GUI </a:t>
            </a:r>
            <a:r>
              <a:rPr lang="ko-KR" altLang="en-US" dirty="0"/>
              <a:t>웹 브라우저는 모자이크</a:t>
            </a:r>
            <a:r>
              <a:rPr lang="en-US" altLang="ko-KR" dirty="0"/>
              <a:t>(1993</a:t>
            </a:r>
            <a:r>
              <a:rPr lang="ko-KR" altLang="en-US" dirty="0"/>
              <a:t>년도에 나옴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추후에 </a:t>
            </a:r>
            <a:r>
              <a:rPr lang="en-US" altLang="ko-KR" dirty="0"/>
              <a:t>Netscape</a:t>
            </a:r>
            <a:r>
              <a:rPr lang="ko-KR" altLang="en-US" dirty="0"/>
              <a:t>로 명칭이 변경됨</a:t>
            </a:r>
            <a:endParaRPr lang="en-US" altLang="ko-KR" dirty="0"/>
          </a:p>
          <a:p>
            <a:pPr lvl="1"/>
            <a:r>
              <a:rPr lang="en-US" altLang="ko-KR" dirty="0"/>
              <a:t>1994</a:t>
            </a:r>
            <a:r>
              <a:rPr lang="ko-KR" altLang="en-US" dirty="0"/>
              <a:t>년도에 정식배포를 시작하였으며 </a:t>
            </a:r>
            <a:r>
              <a:rPr lang="en-US" altLang="ko-KR" dirty="0"/>
              <a:t>MS</a:t>
            </a:r>
            <a:r>
              <a:rPr lang="ko-KR" altLang="en-US" dirty="0"/>
              <a:t>의 인터넷 </a:t>
            </a:r>
            <a:r>
              <a:rPr lang="ko-KR" altLang="en-US" dirty="0" err="1"/>
              <a:t>익스플로러도</a:t>
            </a:r>
            <a:r>
              <a:rPr lang="ko-KR" altLang="en-US" dirty="0"/>
              <a:t> 이 때 </a:t>
            </a:r>
            <a:r>
              <a:rPr lang="ko-KR" altLang="en-US" dirty="0" err="1"/>
              <a:t>출시되서</a:t>
            </a:r>
            <a:r>
              <a:rPr lang="ko-KR" altLang="en-US" dirty="0"/>
              <a:t> 경쟁이 과열됨</a:t>
            </a:r>
            <a:endParaRPr lang="en-US" altLang="ko-KR" dirty="0"/>
          </a:p>
          <a:p>
            <a:pPr lvl="1"/>
            <a:r>
              <a:rPr lang="ko-KR" altLang="en-US" dirty="0"/>
              <a:t>원래는 </a:t>
            </a:r>
            <a:r>
              <a:rPr lang="en-US" altLang="ko-KR" dirty="0"/>
              <a:t>MS</a:t>
            </a:r>
            <a:r>
              <a:rPr lang="ko-KR" altLang="en-US" dirty="0"/>
              <a:t>가 밀리고 있었다</a:t>
            </a:r>
            <a:r>
              <a:rPr lang="en-US" altLang="ko-KR" dirty="0"/>
              <a:t>. </a:t>
            </a:r>
            <a:r>
              <a:rPr lang="ko-KR" altLang="en-US" dirty="0"/>
              <a:t>그러나</a:t>
            </a:r>
            <a:r>
              <a:rPr lang="en-US" altLang="ko-KR" dirty="0"/>
              <a:t>…</a:t>
            </a:r>
          </a:p>
          <a:p>
            <a:pPr lvl="1"/>
            <a:r>
              <a:rPr lang="en-US" altLang="ko-KR" dirty="0"/>
              <a:t>MS</a:t>
            </a:r>
            <a:r>
              <a:rPr lang="ko-KR" altLang="en-US" dirty="0"/>
              <a:t>는 윈도우의 압도적 점유율을 이용하여 </a:t>
            </a:r>
            <a:r>
              <a:rPr lang="ko-KR" altLang="en-US" dirty="0" err="1"/>
              <a:t>익스플로러를</a:t>
            </a:r>
            <a:r>
              <a:rPr lang="ko-KR" altLang="en-US" dirty="0"/>
              <a:t> 기본 웹 브라우저로 만들었고</a:t>
            </a:r>
            <a:r>
              <a:rPr lang="en-US" altLang="ko-KR" dirty="0"/>
              <a:t>, </a:t>
            </a:r>
            <a:r>
              <a:rPr lang="ko-KR" altLang="en-US" dirty="0"/>
              <a:t>매킨토시에도 </a:t>
            </a:r>
            <a:r>
              <a:rPr lang="en-US" altLang="ko-KR" dirty="0"/>
              <a:t>5</a:t>
            </a:r>
            <a:r>
              <a:rPr lang="ko-KR" altLang="en-US" dirty="0"/>
              <a:t>년 동안 </a:t>
            </a:r>
            <a:r>
              <a:rPr lang="ko-KR" altLang="en-US" dirty="0" err="1"/>
              <a:t>익스플로러를</a:t>
            </a:r>
            <a:r>
              <a:rPr lang="ko-KR" altLang="en-US" dirty="0"/>
              <a:t> 제공</a:t>
            </a:r>
            <a:endParaRPr lang="en-US" altLang="ko-KR" dirty="0"/>
          </a:p>
          <a:p>
            <a:pPr marL="777240" lvl="2" indent="0">
              <a:buNone/>
            </a:pPr>
            <a:r>
              <a:rPr lang="en-US" altLang="ko-KR" dirty="0"/>
              <a:t>=&gt; </a:t>
            </a:r>
            <a:r>
              <a:rPr lang="ko-KR" altLang="en-US" dirty="0" err="1"/>
              <a:t>넷스케이프는</a:t>
            </a:r>
            <a:r>
              <a:rPr lang="ko-KR" altLang="en-US" dirty="0"/>
              <a:t> 소송도 걸어보고 소스도 </a:t>
            </a:r>
            <a:r>
              <a:rPr lang="ko-KR" altLang="en-US" dirty="0" err="1"/>
              <a:t>오픈해서</a:t>
            </a:r>
            <a:r>
              <a:rPr lang="ko-KR" altLang="en-US" dirty="0"/>
              <a:t> 많은 사람들을 개발에 참여시키지만 결국 패배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07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/>
          <a:lstStyle/>
          <a:p>
            <a:r>
              <a:rPr lang="ko-KR" altLang="en-US" dirty="0"/>
              <a:t>웹 브라우저 전쟁의 여파</a:t>
            </a:r>
            <a:endParaRPr lang="en-US" altLang="ko-KR" dirty="0"/>
          </a:p>
          <a:p>
            <a:pPr lvl="1"/>
            <a:r>
              <a:rPr lang="ko-KR" altLang="en-US" dirty="0" err="1"/>
              <a:t>넷스케이프와</a:t>
            </a:r>
            <a:r>
              <a:rPr lang="ko-KR" altLang="en-US" dirty="0"/>
              <a:t> </a:t>
            </a:r>
            <a:r>
              <a:rPr lang="en-US" altLang="ko-KR" dirty="0"/>
              <a:t>MS</a:t>
            </a:r>
            <a:r>
              <a:rPr lang="ko-KR" altLang="en-US" dirty="0"/>
              <a:t>간의 전쟁으로 인하여 웹은 빠르게 발전</a:t>
            </a:r>
            <a:endParaRPr lang="en-US" altLang="ko-KR" dirty="0"/>
          </a:p>
          <a:p>
            <a:pPr lvl="1"/>
            <a:r>
              <a:rPr lang="en-US" altLang="ko-KR" dirty="0"/>
              <a:t>W3C</a:t>
            </a:r>
            <a:r>
              <a:rPr lang="ko-KR" altLang="en-US" dirty="0"/>
              <a:t>의 </a:t>
            </a:r>
            <a:r>
              <a:rPr lang="ko-KR" altLang="en-US" dirty="0" smtClean="0"/>
              <a:t>웹표준방안보다 </a:t>
            </a:r>
            <a:r>
              <a:rPr lang="ko-KR" altLang="en-US" dirty="0"/>
              <a:t>이 두 회사의 발전 속도가 더 빨랐음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웹브라우저만으로는</a:t>
            </a:r>
            <a:r>
              <a:rPr lang="ko-KR" altLang="en-US" dirty="0"/>
              <a:t> 할 수 있는 기능이 매우 제한적</a:t>
            </a:r>
            <a:endParaRPr lang="en-US" altLang="ko-KR" dirty="0"/>
          </a:p>
          <a:p>
            <a:pPr lvl="1"/>
            <a:r>
              <a:rPr lang="ko-KR" altLang="en-US" dirty="0"/>
              <a:t>이 때 나타나는 것이 플러그인</a:t>
            </a:r>
            <a:endParaRPr lang="en-US" altLang="ko-KR" dirty="0"/>
          </a:p>
          <a:p>
            <a:pPr lvl="2"/>
            <a:r>
              <a:rPr lang="ko-KR" altLang="en-US" dirty="0"/>
              <a:t>사용자 </a:t>
            </a:r>
            <a:r>
              <a:rPr lang="en-US" altLang="ko-KR" dirty="0"/>
              <a:t>PC</a:t>
            </a:r>
            <a:r>
              <a:rPr lang="ko-KR" altLang="en-US" dirty="0"/>
              <a:t>에 </a:t>
            </a:r>
            <a:r>
              <a:rPr lang="ko-KR" altLang="en-US" dirty="0" err="1"/>
              <a:t>웹브라우저와</a:t>
            </a:r>
            <a:r>
              <a:rPr lang="ko-KR" altLang="en-US" dirty="0"/>
              <a:t> 연동할 수 있는 프로그램을 설치</a:t>
            </a:r>
            <a:endParaRPr lang="en-US" altLang="ko-KR" dirty="0"/>
          </a:p>
          <a:p>
            <a:pPr lvl="3"/>
            <a:r>
              <a:rPr lang="ko-KR" altLang="en-US" dirty="0"/>
              <a:t>대표적인 예시</a:t>
            </a:r>
            <a:endParaRPr lang="en-US" altLang="ko-KR" dirty="0"/>
          </a:p>
          <a:p>
            <a:pPr lvl="3"/>
            <a:r>
              <a:rPr lang="ko-KR" altLang="en-US" dirty="0" err="1"/>
              <a:t>액티브엑스</a:t>
            </a:r>
            <a:r>
              <a:rPr lang="en-US" altLang="ko-KR" dirty="0"/>
              <a:t>, </a:t>
            </a:r>
            <a:r>
              <a:rPr lang="ko-KR" altLang="en-US" dirty="0"/>
              <a:t>액션스크립트</a:t>
            </a:r>
            <a:endParaRPr lang="en-US" altLang="ko-KR" dirty="0"/>
          </a:p>
          <a:p>
            <a:pPr lvl="2"/>
            <a:r>
              <a:rPr lang="en-US" altLang="ko-KR" dirty="0"/>
              <a:t>HTML5</a:t>
            </a:r>
            <a:r>
              <a:rPr lang="ko-KR" altLang="en-US" dirty="0"/>
              <a:t>가 되면서부터 이러한 플러그인 설치는 점점 줄어드는 중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86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/>
              <a:t>웹 </a:t>
            </a:r>
            <a:r>
              <a:rPr lang="en-US" altLang="ko-KR" dirty="0"/>
              <a:t>2.0 </a:t>
            </a:r>
            <a:r>
              <a:rPr lang="ko-KR" altLang="en-US" dirty="0"/>
              <a:t>시대</a:t>
            </a:r>
            <a:endParaRPr lang="en-US" altLang="ko-KR" dirty="0"/>
          </a:p>
          <a:p>
            <a:pPr lvl="1"/>
            <a:r>
              <a:rPr lang="ko-KR" altLang="en-US" dirty="0" err="1"/>
              <a:t>액티브엑스와</a:t>
            </a:r>
            <a:r>
              <a:rPr lang="ko-KR" altLang="en-US" dirty="0"/>
              <a:t> 액션스크립트로 많은 걸 할 수 있게 됨</a:t>
            </a:r>
            <a:endParaRPr lang="en-US" altLang="ko-KR" dirty="0"/>
          </a:p>
          <a:p>
            <a:pPr lvl="2"/>
            <a:r>
              <a:rPr lang="ko-KR" altLang="en-US" dirty="0"/>
              <a:t>은행업무</a:t>
            </a:r>
            <a:r>
              <a:rPr lang="en-US" altLang="ko-KR" dirty="0"/>
              <a:t>, </a:t>
            </a:r>
            <a:r>
              <a:rPr lang="ko-KR" altLang="en-US" dirty="0"/>
              <a:t>각종 플래시 애니메이션 시청</a:t>
            </a:r>
            <a:endParaRPr lang="en-US" altLang="ko-KR" dirty="0"/>
          </a:p>
          <a:p>
            <a:pPr lvl="1"/>
            <a:r>
              <a:rPr lang="ko-KR" altLang="en-US" dirty="0"/>
              <a:t>이로 인하여 인터넷에 많은 사람이 유입되게 되고</a:t>
            </a:r>
            <a:r>
              <a:rPr lang="en-US" altLang="ko-KR" dirty="0"/>
              <a:t>, </a:t>
            </a:r>
            <a:r>
              <a:rPr lang="ko-KR" altLang="en-US" dirty="0"/>
              <a:t>이렇게 많은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사람들이 </a:t>
            </a:r>
            <a:r>
              <a:rPr lang="ko-KR" altLang="en-US" dirty="0" err="1"/>
              <a:t>뭉쳐짐으로</a:t>
            </a:r>
            <a:r>
              <a:rPr lang="ko-KR" altLang="en-US" dirty="0"/>
              <a:t> 인하여 위키피디아</a:t>
            </a:r>
            <a:r>
              <a:rPr lang="en-US" altLang="ko-KR" dirty="0"/>
              <a:t>, </a:t>
            </a:r>
            <a:r>
              <a:rPr lang="ko-KR" altLang="en-US" dirty="0"/>
              <a:t>지식</a:t>
            </a:r>
            <a:r>
              <a:rPr lang="en-US" altLang="ko-KR" dirty="0"/>
              <a:t>in,</a:t>
            </a:r>
            <a:r>
              <a:rPr lang="ko-KR" altLang="en-US" dirty="0"/>
              <a:t> 유튜브와 같은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거대한 생태계가 형성됨</a:t>
            </a:r>
            <a:endParaRPr lang="en-US" altLang="ko-KR" dirty="0"/>
          </a:p>
          <a:p>
            <a:pPr marL="411480" lvl="1" indent="0">
              <a:buNone/>
            </a:pPr>
            <a:endParaRPr lang="en-US" altLang="ko-KR" dirty="0"/>
          </a:p>
          <a:p>
            <a:pPr marL="411480" lvl="1" indent="0">
              <a:buNone/>
            </a:pPr>
            <a:r>
              <a:rPr lang="en-US" altLang="ko-KR" dirty="0"/>
              <a:t>※ </a:t>
            </a:r>
            <a:r>
              <a:rPr lang="ko-KR" altLang="en-US" dirty="0" err="1"/>
              <a:t>넷스케이프는</a:t>
            </a:r>
            <a:r>
              <a:rPr lang="ko-KR" altLang="en-US" dirty="0"/>
              <a:t> </a:t>
            </a:r>
            <a:r>
              <a:rPr lang="en-US" altLang="ko-KR" dirty="0"/>
              <a:t>MS</a:t>
            </a:r>
            <a:r>
              <a:rPr lang="ko-KR" altLang="en-US" dirty="0"/>
              <a:t>와의 웹 전쟁에서 패배하고 </a:t>
            </a:r>
            <a:r>
              <a:rPr lang="en-US" altLang="ko-KR" dirty="0"/>
              <a:t>AOL</a:t>
            </a:r>
            <a:r>
              <a:rPr lang="ko-KR" altLang="en-US" dirty="0"/>
              <a:t>이라는 곳에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인수 됨 </a:t>
            </a:r>
            <a:r>
              <a:rPr lang="en-US" altLang="ko-KR" dirty="0"/>
              <a:t>-&gt; AOL</a:t>
            </a:r>
            <a:r>
              <a:rPr lang="ko-KR" altLang="en-US" dirty="0"/>
              <a:t>은 </a:t>
            </a:r>
            <a:r>
              <a:rPr lang="ko-KR" altLang="en-US" dirty="0" err="1"/>
              <a:t>넷스케이프</a:t>
            </a:r>
            <a:r>
              <a:rPr lang="ko-KR" altLang="en-US" dirty="0"/>
              <a:t> </a:t>
            </a:r>
            <a:r>
              <a:rPr lang="ko-KR" altLang="en-US" dirty="0" err="1"/>
              <a:t>웹브라우저에</a:t>
            </a:r>
            <a:r>
              <a:rPr lang="ko-KR" altLang="en-US" dirty="0"/>
              <a:t> 광고를 달아</a:t>
            </a:r>
            <a:r>
              <a:rPr lang="en-US" altLang="ko-KR" dirty="0"/>
              <a:t>, </a:t>
            </a:r>
            <a:r>
              <a:rPr lang="ko-KR" altLang="en-US" dirty="0"/>
              <a:t>광고 수입을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얻으려고 함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그러나</a:t>
            </a:r>
            <a:r>
              <a:rPr lang="en-US" altLang="ko-KR" dirty="0"/>
              <a:t>! </a:t>
            </a:r>
            <a:r>
              <a:rPr lang="ko-KR" altLang="en-US" dirty="0"/>
              <a:t>이에 반대하는 세력들</a:t>
            </a:r>
            <a:r>
              <a:rPr lang="en-US" altLang="ko-KR" dirty="0"/>
              <a:t>(</a:t>
            </a:r>
            <a:r>
              <a:rPr lang="ko-KR" altLang="en-US" dirty="0"/>
              <a:t>광고가 많으면 사용성이 떨어진다</a:t>
            </a:r>
            <a:r>
              <a:rPr lang="en-US" altLang="ko-KR" dirty="0"/>
              <a:t>)</a:t>
            </a:r>
            <a:r>
              <a:rPr lang="ko-KR" altLang="en-US" dirty="0"/>
              <a:t>이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생겼고 이 세력들이 </a:t>
            </a:r>
            <a:r>
              <a:rPr lang="ko-KR" altLang="en-US" dirty="0" err="1"/>
              <a:t>모질라재단이며</a:t>
            </a:r>
            <a:r>
              <a:rPr lang="en-US" altLang="ko-KR" dirty="0"/>
              <a:t>, </a:t>
            </a:r>
            <a:r>
              <a:rPr lang="ko-KR" altLang="en-US" dirty="0"/>
              <a:t>지금의 파이어폭스를 만든 곳이다</a:t>
            </a:r>
            <a:r>
              <a:rPr lang="en-US" altLang="ko-KR" dirty="0"/>
              <a:t>.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44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1413</TotalTime>
  <Words>1991</Words>
  <Application>Microsoft Office PowerPoint</Application>
  <PresentationFormat>화면 슬라이드 쇼(4:3)</PresentationFormat>
  <Paragraphs>425</Paragraphs>
  <Slides>57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4" baseType="lpstr">
      <vt:lpstr>맑은 고딕</vt:lpstr>
      <vt:lpstr>Arial</vt:lpstr>
      <vt:lpstr>Calibri</vt:lpstr>
      <vt:lpstr>Cambria</vt:lpstr>
      <vt:lpstr>Consolas</vt:lpstr>
      <vt:lpstr>Symbol</vt:lpstr>
      <vt:lpstr>근접</vt:lpstr>
      <vt:lpstr>PowerPoint 프레젠테이션</vt:lpstr>
      <vt:lpstr>목차</vt:lpstr>
      <vt:lpstr>HTML5 개요          웹의 역사</vt:lpstr>
      <vt:lpstr>HTML5 개요          웹의 역사</vt:lpstr>
      <vt:lpstr>HTML5 개요          웹의 역사</vt:lpstr>
      <vt:lpstr>HTML5 개요          웹의 역사</vt:lpstr>
      <vt:lpstr>HTML5 개요          웹의 역사</vt:lpstr>
      <vt:lpstr>HTML5 개요          웹의 역사</vt:lpstr>
      <vt:lpstr>HTML5 개요          웹의 역사</vt:lpstr>
      <vt:lpstr>HTML5 개요          웹의 역사</vt:lpstr>
      <vt:lpstr>HTML5 개요          웹의 역사</vt:lpstr>
      <vt:lpstr>HTML5 개요          HTML5의 활용방안</vt:lpstr>
      <vt:lpstr>HTML5 개요          HTML5의 활용방안</vt:lpstr>
      <vt:lpstr>HTML5 개요          HTML5의 활용방안</vt:lpstr>
      <vt:lpstr>HTML5 개요          크롬 및 VSCode 설치</vt:lpstr>
      <vt:lpstr>HTML5 기본          기본 용어 정리</vt:lpstr>
      <vt:lpstr>HTML5 기본          기본 용어 정리</vt:lpstr>
      <vt:lpstr>HTML5 기본          기본 용어 정리</vt:lpstr>
      <vt:lpstr>HTML5 기본          HTML5 페이지 구조</vt:lpstr>
      <vt:lpstr>HTML5 기본          HTML5 페이지 구조</vt:lpstr>
      <vt:lpstr>HTML5 기본          HTML5 페이지 구조</vt:lpstr>
      <vt:lpstr>HTML5 기본         글자 태그</vt:lpstr>
      <vt:lpstr>HTML5 기본         글자 태그</vt:lpstr>
      <vt:lpstr>HTML5 기본         글자 태그</vt:lpstr>
      <vt:lpstr>HTML5 기본         글자 태그</vt:lpstr>
      <vt:lpstr>HTML5 기본         글자 태그</vt:lpstr>
      <vt:lpstr>HTML5 기본         글자 태그</vt:lpstr>
      <vt:lpstr>HTML5 기본         목록태그</vt:lpstr>
      <vt:lpstr>HTML5 기본         목록태그</vt:lpstr>
      <vt:lpstr>HTML5 기본         목록태그</vt:lpstr>
      <vt:lpstr>HTML5 기본         목록태그</vt:lpstr>
      <vt:lpstr>HTML5 기본         테이블태그</vt:lpstr>
      <vt:lpstr>HTML5 기본         테이블태그</vt:lpstr>
      <vt:lpstr>HTML5 기본         테이블태그</vt:lpstr>
      <vt:lpstr>HTML5 기본         테이블태그</vt:lpstr>
      <vt:lpstr>HTML5 기본         테이블태그</vt:lpstr>
      <vt:lpstr>HTML5 기본         이미지 태그</vt:lpstr>
      <vt:lpstr>HTML5 기본         이미지 태그</vt:lpstr>
      <vt:lpstr>HTML5 기본         이미지 태그</vt:lpstr>
      <vt:lpstr>HTML5 기본         오디오 태그</vt:lpstr>
      <vt:lpstr>HTML5 기본         오디오 태그</vt:lpstr>
      <vt:lpstr>HTML5 기본         비디오 태그</vt:lpstr>
      <vt:lpstr>HTML5 기본         비디오 태그</vt:lpstr>
      <vt:lpstr>HTML5 기본         비디오 태그</vt:lpstr>
      <vt:lpstr>HTML5 기본         입력 양식 태그</vt:lpstr>
      <vt:lpstr>HTML5 기본         입력 양식 태그</vt:lpstr>
      <vt:lpstr>HTML5 기본         입력 양식 태그</vt:lpstr>
      <vt:lpstr>HTML5 기본         입력 양식 태그</vt:lpstr>
      <vt:lpstr>HTML5 기본         입력 양식 태그</vt:lpstr>
      <vt:lpstr>HTML5 기본         입력 양식 태그</vt:lpstr>
      <vt:lpstr>HTML5 기본         입력 양식 태그</vt:lpstr>
      <vt:lpstr>HTML5 기본         입력 양식 태그</vt:lpstr>
      <vt:lpstr>HTML5 기본         입력 양식 태그</vt:lpstr>
      <vt:lpstr>HTML5 기본         공간 분할 태그</vt:lpstr>
      <vt:lpstr>HTML5 기본         공간 분할 태그</vt:lpstr>
      <vt:lpstr>HTML5 기본         공간 분할 태그</vt:lpstr>
      <vt:lpstr>HTML5 기본         공간 분할 태그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구현 </dc:title>
  <dc:creator>KB</dc:creator>
  <cp:lastModifiedBy>KB</cp:lastModifiedBy>
  <cp:revision>292</cp:revision>
  <dcterms:created xsi:type="dcterms:W3CDTF">2020-12-09T05:16:10Z</dcterms:created>
  <dcterms:modified xsi:type="dcterms:W3CDTF">2021-10-12T07:48:15Z</dcterms:modified>
</cp:coreProperties>
</file>