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58" r:id="rId4"/>
    <p:sldId id="260" r:id="rId5"/>
    <p:sldId id="274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47F7"/>
    <a:srgbClr val="FFFFFF"/>
    <a:srgbClr val="FFA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>
      <p:cViewPr varScale="1">
        <p:scale>
          <a:sx n="109" d="100"/>
          <a:sy n="109" d="100"/>
        </p:scale>
        <p:origin x="14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AD47C85-6052-4AC8-8DAE-B417F12824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29BC80-4E7A-4C79-9D6C-344451E146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AE6D-9178-49FF-BDDC-39F971B4C583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38F91-B55A-41B1-9492-B06363A15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75FE-C985-420C-8BC8-5228037343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E62-7EAD-4031-914C-54132389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33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5AF2-440E-403F-A94F-915C1D2050B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1241-CE4D-4E67-A8AB-FB1F0A883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2022-09-15</a:t>
            </a:fld>
            <a:endParaRPr lang="ko-KR" altLang="en-US"/>
          </a:p>
        </p:txBody>
      </p:sp>
      <p:pic>
        <p:nvPicPr>
          <p:cNvPr id="11" name="그림 10" descr="경북산업직업전문학교-로고.png">
            <a:extLst>
              <a:ext uri="{FF2B5EF4-FFF2-40B4-BE49-F238E27FC236}">
                <a16:creationId xmlns:a16="http://schemas.microsoft.com/office/drawing/2014/main" id="{EAE7DA56-63A4-48B6-AF53-60AF0229DFD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rcRect t="37395" b="37395"/>
          <a:stretch>
            <a:fillRect/>
          </a:stretch>
        </p:blipFill>
        <p:spPr>
          <a:xfrm>
            <a:off x="6444208" y="44624"/>
            <a:ext cx="1934321" cy="279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ongjoonleedj.github.io/TypeYourRepositoryName/HTMLPage_bootStrap_Sample1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ongjoonleedj.github.io/TypeYourRepositoryName/HTMLPage_bootStrap_Sample2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ly.com/" TargetMode="External"/><Relationship Id="rId2" Type="http://schemas.openxmlformats.org/officeDocument/2006/relationships/hyperlink" Target="https://star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3layout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구현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19067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Container</a:t>
            </a:r>
          </a:p>
          <a:p>
            <a:pPr lvl="1"/>
            <a:r>
              <a:rPr lang="en-US" altLang="ko-KR" sz="2200" dirty="0" err="1" smtClean="0"/>
              <a:t>BootStrap</a:t>
            </a:r>
            <a:r>
              <a:rPr lang="ko-KR" altLang="en-US" sz="2200" dirty="0" smtClean="0"/>
              <a:t>의 가장 기초적인 레이아웃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중앙정렬하는 </a:t>
            </a:r>
            <a:r>
              <a:rPr lang="en-US" altLang="ko-KR" sz="2200" dirty="0" err="1" smtClean="0"/>
              <a:t>css</a:t>
            </a:r>
            <a:r>
              <a:rPr lang="ko-KR" altLang="en-US" sz="2200" dirty="0" smtClean="0"/>
              <a:t>가 적용되어 있음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6" y="5301208"/>
            <a:ext cx="7704856" cy="514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6" y="3252267"/>
            <a:ext cx="2486372" cy="1305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605157"/>
            <a:ext cx="3439005" cy="790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752620" y="3629153"/>
            <a:ext cx="1323436" cy="216024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203926"/>
            <a:ext cx="2295845" cy="11812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Navbar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네비게이션 안에 검색 창과 </a:t>
            </a:r>
            <a:r>
              <a:rPr lang="en-US" altLang="ko-KR" dirty="0" err="1" smtClean="0"/>
              <a:t>DropDown</a:t>
            </a:r>
            <a:r>
              <a:rPr lang="ko-KR" altLang="en-US" dirty="0" smtClean="0"/>
              <a:t>이 포함됨</a:t>
            </a:r>
            <a:endParaRPr lang="en-US" altLang="ko-KR" dirty="0" smtClean="0"/>
          </a:p>
          <a:p>
            <a:pPr marL="777240" lvl="2" indent="0">
              <a:buNone/>
            </a:pPr>
            <a:r>
              <a:rPr lang="en-US" altLang="ko-KR" sz="1200" dirty="0" smtClean="0"/>
              <a:t>※ </a:t>
            </a:r>
            <a:r>
              <a:rPr lang="ko-KR" altLang="en-US" sz="1200" dirty="0" smtClean="0"/>
              <a:t>네비게이션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메뉴바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사이트 내외부적으로 이동하고 싶은 곳으로 이동할 수 </a:t>
            </a:r>
            <a:r>
              <a:rPr lang="ko-KR" altLang="en-US" sz="1200" dirty="0" err="1" smtClean="0"/>
              <a:t>있게함</a:t>
            </a:r>
            <a:endParaRPr lang="en-US" altLang="ko-KR" sz="1200" dirty="0" smtClean="0"/>
          </a:p>
          <a:p>
            <a:pPr marL="777240" lvl="2" indent="0">
              <a:buNone/>
            </a:pPr>
            <a:r>
              <a:rPr lang="en-US" altLang="ko-KR" sz="1200" dirty="0"/>
              <a:t>※ </a:t>
            </a:r>
            <a:r>
              <a:rPr lang="en-US" altLang="ko-KR" sz="1200" dirty="0" err="1" smtClean="0"/>
              <a:t>DropDown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목록들을 접고 펼 수 있는 기능</a:t>
            </a:r>
            <a:endParaRPr lang="en-US" altLang="ko-KR" sz="1200" dirty="0"/>
          </a:p>
          <a:p>
            <a:pPr marL="777240" lvl="2" indent="0">
              <a:buNone/>
            </a:pPr>
            <a:endParaRPr lang="ko-KR" altLang="en-US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472699"/>
            <a:ext cx="3715268" cy="14765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53" y="3182986"/>
            <a:ext cx="5254037" cy="104181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7657296" y="4034692"/>
            <a:ext cx="299080" cy="190107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92021" y="4698458"/>
            <a:ext cx="2160240" cy="360040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여기에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붙여넣기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262540" y="5160678"/>
            <a:ext cx="3464795" cy="788601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05783" y="5230664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 부분은 본문에 해당</a:t>
            </a:r>
            <a:endParaRPr lang="ko-KR" altLang="en-US" sz="11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745" y="5085126"/>
            <a:ext cx="4459722" cy="86415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955633" y="5090825"/>
            <a:ext cx="4451833" cy="25421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777717" y="5112425"/>
            <a:ext cx="928357" cy="76706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08920"/>
            <a:ext cx="2353003" cy="10383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Grid </a:t>
            </a:r>
            <a:r>
              <a:rPr lang="ko-KR" altLang="en-US" sz="2400" dirty="0" smtClean="0"/>
              <a:t>시스템</a:t>
            </a:r>
          </a:p>
          <a:p>
            <a:pPr lvl="1"/>
            <a:r>
              <a:rPr lang="ko-KR" altLang="en-US" sz="1800" dirty="0" smtClean="0"/>
              <a:t>한 줄을 </a:t>
            </a:r>
            <a:r>
              <a:rPr lang="en-US" altLang="ko-KR" sz="1800" dirty="0" smtClean="0"/>
              <a:t>12</a:t>
            </a:r>
            <a:r>
              <a:rPr lang="ko-KR" altLang="en-US" sz="1800" dirty="0" smtClean="0"/>
              <a:t>개의 열로 나누어 내용을 원하는 위치에 위치시킴</a:t>
            </a:r>
            <a:endParaRPr lang="en-US" altLang="ko-KR" sz="1800" dirty="0"/>
          </a:p>
          <a:p>
            <a:pPr marL="777240" lvl="2" indent="0">
              <a:buNone/>
            </a:pPr>
            <a:r>
              <a:rPr lang="en-US" altLang="ko-KR" sz="1200" dirty="0" smtClean="0"/>
              <a:t>※ 12</a:t>
            </a:r>
            <a:r>
              <a:rPr lang="ko-KR" altLang="en-US" sz="1200" dirty="0" smtClean="0"/>
              <a:t>로 나눈 이유 </a:t>
            </a:r>
            <a:r>
              <a:rPr lang="en-US" altLang="ko-KR" sz="1200" dirty="0" smtClean="0"/>
              <a:t>: 12</a:t>
            </a:r>
            <a:r>
              <a:rPr lang="ko-KR" altLang="en-US" sz="1200" dirty="0" smtClean="0"/>
              <a:t>가 약수가 많으므로</a:t>
            </a:r>
            <a:r>
              <a:rPr lang="en-US" altLang="ko-KR" sz="1200" dirty="0" smtClean="0"/>
              <a:t>(1,2,3,4,6,12) </a:t>
            </a:r>
            <a:r>
              <a:rPr lang="ko-KR" altLang="en-US" sz="1200" dirty="0" smtClean="0"/>
              <a:t>다양하게 칸을 나눌 수 있음</a:t>
            </a:r>
            <a:endParaRPr lang="en-US" altLang="ko-KR" sz="1800" dirty="0" smtClean="0"/>
          </a:p>
          <a:p>
            <a:pPr marL="777240" lvl="2" indent="0">
              <a:buNone/>
            </a:pPr>
            <a:r>
              <a:rPr lang="en-US" altLang="ko-KR" sz="1200" dirty="0" smtClean="0"/>
              <a:t>※ </a:t>
            </a:r>
            <a:r>
              <a:rPr lang="en-US" altLang="ko-KR" sz="1200" dirty="0" err="1" smtClean="0"/>
              <a:t>bootStrap</a:t>
            </a:r>
            <a:r>
              <a:rPr lang="ko-KR" altLang="en-US" sz="1200" dirty="0" smtClean="0"/>
              <a:t>없이 </a:t>
            </a:r>
            <a:r>
              <a:rPr lang="en-US" altLang="ko-KR" sz="1200" dirty="0" err="1" smtClean="0"/>
              <a:t>display:grid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Grid </a:t>
            </a:r>
            <a:r>
              <a:rPr lang="ko-KR" altLang="en-US" sz="1200" dirty="0" smtClean="0"/>
              <a:t>시스템 사용 가능 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864245"/>
            <a:ext cx="3365037" cy="27191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33" y="4530221"/>
            <a:ext cx="4891489" cy="4121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197" y="5295122"/>
            <a:ext cx="4545977" cy="37647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23528" y="4750142"/>
            <a:ext cx="936104" cy="921458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569740" y="4686919"/>
            <a:ext cx="4846081" cy="110233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5068436" y="5365508"/>
            <a:ext cx="2685841" cy="14410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50561" y="5048512"/>
            <a:ext cx="693048" cy="24661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Grid </a:t>
            </a:r>
            <a:r>
              <a:rPr lang="ko-KR" altLang="en-US" sz="2400" dirty="0" smtClean="0"/>
              <a:t>시스템</a:t>
            </a:r>
          </a:p>
          <a:p>
            <a:pPr lvl="1"/>
            <a:r>
              <a:rPr lang="ko-KR" altLang="en-US" sz="1800" dirty="0" smtClean="0"/>
              <a:t>한 줄을 </a:t>
            </a:r>
            <a:r>
              <a:rPr lang="en-US" altLang="ko-KR" sz="1800" dirty="0" smtClean="0"/>
              <a:t>12</a:t>
            </a:r>
            <a:r>
              <a:rPr lang="ko-KR" altLang="en-US" sz="1800" dirty="0" smtClean="0"/>
              <a:t>개의 열로 나누어 내용을 원하는 위치에 위치시킴</a:t>
            </a:r>
            <a:endParaRPr lang="en-US" altLang="ko-KR" sz="1800" dirty="0"/>
          </a:p>
          <a:p>
            <a:pPr marL="777240" lvl="2" indent="0">
              <a:buNone/>
            </a:pPr>
            <a:r>
              <a:rPr lang="en-US" altLang="ko-KR" sz="1200" dirty="0"/>
              <a:t>※ </a:t>
            </a:r>
            <a:r>
              <a:rPr lang="en-US" altLang="ko-KR" sz="1200" dirty="0" err="1"/>
              <a:t>bootStrap</a:t>
            </a:r>
            <a:r>
              <a:rPr lang="ko-KR" altLang="en-US" sz="1200" dirty="0"/>
              <a:t>없이 </a:t>
            </a:r>
            <a:r>
              <a:rPr lang="en-US" altLang="ko-KR" sz="1200" dirty="0" err="1"/>
              <a:t>display:grid</a:t>
            </a:r>
            <a:r>
              <a:rPr lang="ko-KR" altLang="en-US" sz="1200" dirty="0"/>
              <a:t>를 이용하여 </a:t>
            </a:r>
            <a:r>
              <a:rPr lang="en-US" altLang="ko-KR" sz="1200" dirty="0"/>
              <a:t>Grid </a:t>
            </a:r>
            <a:r>
              <a:rPr lang="ko-KR" altLang="en-US" sz="1200" dirty="0"/>
              <a:t>시스템 사용 가능 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Row : </a:t>
            </a:r>
            <a:r>
              <a:rPr lang="ko-KR" altLang="en-US" sz="1800" dirty="0" smtClean="0"/>
              <a:t>한 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행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의미하며 </a:t>
            </a:r>
            <a:r>
              <a:rPr lang="en-US" altLang="ko-KR" sz="1800" dirty="0" smtClean="0"/>
              <a:t>Grid </a:t>
            </a:r>
            <a:r>
              <a:rPr lang="ko-KR" altLang="en-US" sz="1800" dirty="0" smtClean="0"/>
              <a:t>시스템을 적용시키려면 </a:t>
            </a:r>
            <a:r>
              <a:rPr lang="en-US" altLang="ko-KR" sz="1800" dirty="0" smtClean="0"/>
              <a:t>row</a:t>
            </a:r>
            <a:r>
              <a:rPr lang="ko-KR" altLang="en-US" sz="1800" dirty="0" smtClean="0"/>
              <a:t>로 감싸야 함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Col : </a:t>
            </a:r>
            <a:r>
              <a:rPr lang="ko-KR" altLang="en-US" sz="1800" dirty="0" smtClean="0"/>
              <a:t>열을 의미하며 </a:t>
            </a:r>
            <a:r>
              <a:rPr lang="en-US" altLang="ko-KR" sz="1800" dirty="0" smtClean="0"/>
              <a:t>col-6</a:t>
            </a:r>
            <a:r>
              <a:rPr lang="ko-KR" altLang="en-US" sz="1800" dirty="0" smtClean="0"/>
              <a:t>이면 </a:t>
            </a:r>
            <a:r>
              <a:rPr lang="en-US" altLang="ko-KR" sz="1800" dirty="0" smtClean="0"/>
              <a:t>12</a:t>
            </a:r>
            <a:r>
              <a:rPr lang="ko-KR" altLang="en-US" sz="1800" dirty="0" smtClean="0"/>
              <a:t>칸 중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칸을 차지하겠다는 것을 의미</a:t>
            </a:r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20" y="3284984"/>
            <a:ext cx="3753374" cy="25340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39" y="4005064"/>
            <a:ext cx="4123777" cy="80830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202590" y="4220123"/>
            <a:ext cx="1976777" cy="49740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6254527" y="4220123"/>
            <a:ext cx="1976777" cy="497402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692720" y="4351038"/>
            <a:ext cx="3313974" cy="49740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692720" y="4941168"/>
            <a:ext cx="3313974" cy="497402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Card</a:t>
            </a:r>
            <a:endParaRPr lang="ko-KR" altLang="en-US" sz="2400" dirty="0" smtClean="0"/>
          </a:p>
          <a:p>
            <a:pPr lvl="1"/>
            <a:r>
              <a:rPr lang="ko-KR" altLang="en-US" sz="1800" dirty="0" smtClean="0"/>
              <a:t>카드 형태로 된 레이아웃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목록 요소들에 제목을 달고 싶을 때 </a:t>
            </a:r>
            <a:r>
              <a:rPr lang="en-US" altLang="ko-KR" sz="1800" dirty="0" smtClean="0"/>
              <a:t>card </a:t>
            </a:r>
            <a:r>
              <a:rPr lang="ko-KR" altLang="en-US" sz="1800" dirty="0" smtClean="0"/>
              <a:t>클래스 사용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852936"/>
            <a:ext cx="2810267" cy="866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749889"/>
            <a:ext cx="3816424" cy="30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Card</a:t>
            </a:r>
            <a:endParaRPr lang="ko-KR" altLang="en-US" sz="2400" dirty="0" smtClean="0"/>
          </a:p>
          <a:p>
            <a:pPr lvl="1"/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class : </a:t>
            </a:r>
            <a:r>
              <a:rPr lang="ko-KR" altLang="en-US" sz="1200" dirty="0" smtClean="0"/>
              <a:t>버튼 모양 구현</a:t>
            </a:r>
            <a:endParaRPr lang="en-US" altLang="ko-KR" sz="1200" dirty="0" smtClean="0"/>
          </a:p>
          <a:p>
            <a:pPr lvl="1"/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-primary : </a:t>
            </a:r>
            <a:r>
              <a:rPr lang="ko-KR" altLang="en-US" sz="1200" dirty="0" smtClean="0"/>
              <a:t>파란색 버튼</a:t>
            </a:r>
            <a:endParaRPr lang="en-US" altLang="ko-KR" sz="1200" dirty="0" smtClean="0"/>
          </a:p>
          <a:p>
            <a:pPr lvl="1"/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부분에 적절한 이미지 주소 삽입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Style </a:t>
            </a:r>
            <a:r>
              <a:rPr lang="ko-KR" altLang="en-US" sz="1200" dirty="0" smtClean="0"/>
              <a:t>부분은 수정하거나 삭제해도 됨</a:t>
            </a:r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45" y="3438242"/>
            <a:ext cx="3717887" cy="8640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316" y="1988840"/>
            <a:ext cx="2791215" cy="37629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1259633" y="3987498"/>
            <a:ext cx="1027162" cy="102274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846634" y="3553109"/>
            <a:ext cx="1872208" cy="9191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1321340" y="3395536"/>
            <a:ext cx="965456" cy="157573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1 :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 err="1" smtClean="0"/>
              <a:t>적용페이지</a:t>
            </a:r>
            <a:endParaRPr lang="en-US" altLang="ko-KR" sz="2400" dirty="0" smtClean="0"/>
          </a:p>
          <a:p>
            <a:pPr lvl="1"/>
            <a:r>
              <a:rPr lang="en-US" altLang="ko-KR" sz="2200" dirty="0">
                <a:hlinkClick r:id="rId2"/>
              </a:rPr>
              <a:t>https://</a:t>
            </a:r>
            <a:r>
              <a:rPr lang="en-US" altLang="ko-KR" sz="2200" dirty="0" smtClean="0">
                <a:hlinkClick r:id="rId2"/>
              </a:rPr>
              <a:t>dongjoonleedj.github.io/TypeYourRepositoryName/HTMLPage_bootStrap_Sample1.html</a:t>
            </a:r>
            <a:r>
              <a:rPr lang="en-US" altLang="ko-KR" sz="2200" dirty="0" smtClean="0"/>
              <a:t> </a:t>
            </a:r>
            <a:endParaRPr lang="ko-KR" altLang="en-US" sz="2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32343"/>
            <a:ext cx="5112568" cy="37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2 : </a:t>
            </a:r>
            <a:r>
              <a:rPr lang="ko-KR" altLang="en-US" sz="2400" dirty="0"/>
              <a:t>카드를 이용한 포트폴리오 등 소개 페이지</a:t>
            </a:r>
            <a:endParaRPr lang="en-US" altLang="ko-KR" sz="2400" dirty="0" smtClean="0"/>
          </a:p>
          <a:p>
            <a:pPr lvl="1"/>
            <a:r>
              <a:rPr lang="en-US" altLang="ko-KR" sz="2200" dirty="0">
                <a:hlinkClick r:id="rId2"/>
              </a:rPr>
              <a:t>https://</a:t>
            </a:r>
            <a:r>
              <a:rPr lang="en-US" altLang="ko-KR" sz="2200" dirty="0" smtClean="0">
                <a:hlinkClick r:id="rId2"/>
              </a:rPr>
              <a:t>dongjoonleedj.github.io/TypeYourRepositoryName/HTMLPage_bootStrap_Sample2.html</a:t>
            </a:r>
            <a:r>
              <a:rPr lang="en-US" altLang="ko-KR" sz="2200" dirty="0" smtClean="0"/>
              <a:t> </a:t>
            </a:r>
            <a:endParaRPr lang="ko-KR" altLang="en-US" sz="2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34" y="2796367"/>
            <a:ext cx="7904732" cy="378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템플릿 모음 사이트</a:t>
            </a:r>
            <a:endParaRPr lang="en-US" altLang="ko-KR" sz="2400" dirty="0"/>
          </a:p>
          <a:p>
            <a:pPr lvl="1"/>
            <a:r>
              <a:rPr lang="en-US" altLang="ko-KR" dirty="0">
                <a:hlinkClick r:id="rId2"/>
              </a:rPr>
              <a:t>https://startbootstrap.com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www.codeply.com/</a:t>
            </a:r>
            <a:endParaRPr lang="en-US" altLang="ko-KR" dirty="0" smtClean="0"/>
          </a:p>
          <a:p>
            <a:r>
              <a:rPr lang="ko-KR" altLang="en-US" dirty="0" smtClean="0"/>
              <a:t>기타 참고 템플릿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https://w3layouts.com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0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0060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BootStrap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활용하기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err="1" smtClean="0">
                <a:latin typeface="Consolas" panose="020B0609020204030204" pitchFamily="49" charset="0"/>
              </a:rPr>
              <a:t>BootStrap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smtClean="0">
                <a:latin typeface="Consolas" panose="020B0609020204030204" pitchFamily="49" charset="0"/>
              </a:rPr>
              <a:t>이란</a:t>
            </a:r>
            <a:r>
              <a:rPr lang="en-US" altLang="ko-KR" sz="1800" dirty="0" smtClean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en-US" altLang="ko-KR" sz="1800" dirty="0" err="1" smtClean="0">
                <a:latin typeface="Consolas" panose="020B0609020204030204" pitchFamily="49" charset="0"/>
              </a:rPr>
              <a:t>BootStrap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smtClean="0">
                <a:latin typeface="Consolas" panose="020B0609020204030204" pitchFamily="49" charset="0"/>
              </a:rPr>
              <a:t>적용하기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smtClean="0">
                <a:latin typeface="Consolas" panose="020B0609020204030204" pitchFamily="49" charset="0"/>
              </a:rPr>
              <a:t>Container</a:t>
            </a:r>
          </a:p>
          <a:p>
            <a:pPr lvl="1"/>
            <a:r>
              <a:rPr lang="en-US" altLang="ko-KR" sz="1800" dirty="0" err="1" smtClean="0">
                <a:latin typeface="Consolas" panose="020B0609020204030204" pitchFamily="49" charset="0"/>
              </a:rPr>
              <a:t>Navbar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Grid </a:t>
            </a:r>
            <a:r>
              <a:rPr lang="ko-KR" altLang="en-US" sz="1800" dirty="0">
                <a:latin typeface="Consolas" panose="020B0609020204030204" pitchFamily="49" charset="0"/>
              </a:rPr>
              <a:t>시스템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smtClean="0">
                <a:latin typeface="Consolas" panose="020B0609020204030204" pitchFamily="49" charset="0"/>
              </a:rPr>
              <a:t>Card</a:t>
            </a:r>
          </a:p>
          <a:p>
            <a:pPr lvl="1"/>
            <a:r>
              <a:rPr lang="ko-KR" altLang="en-US" sz="1800" dirty="0" smtClean="0">
                <a:latin typeface="Consolas" panose="020B0609020204030204" pitchFamily="49" charset="0"/>
              </a:rPr>
              <a:t>실습</a:t>
            </a:r>
            <a:r>
              <a:rPr lang="en-US" altLang="ko-KR" sz="1800" dirty="0" smtClean="0">
                <a:latin typeface="Consolas" panose="020B0609020204030204" pitchFamily="49" charset="0"/>
              </a:rPr>
              <a:t>1 : </a:t>
            </a:r>
            <a:r>
              <a:rPr lang="en-US" altLang="ko-KR" sz="1800" dirty="0" err="1" smtClean="0">
                <a:latin typeface="Consolas" panose="020B0609020204030204" pitchFamily="49" charset="0"/>
              </a:rPr>
              <a:t>BootStrap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err="1" smtClean="0">
                <a:latin typeface="Consolas" panose="020B0609020204030204" pitchFamily="49" charset="0"/>
              </a:rPr>
              <a:t>적용페이지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 smtClean="0">
                <a:latin typeface="Consolas" panose="020B0609020204030204" pitchFamily="49" charset="0"/>
              </a:rPr>
              <a:t>실습</a:t>
            </a:r>
            <a:r>
              <a:rPr lang="en-US" altLang="ko-KR" sz="1800" dirty="0" smtClean="0">
                <a:latin typeface="Consolas" panose="020B0609020204030204" pitchFamily="49" charset="0"/>
              </a:rPr>
              <a:t>2 : </a:t>
            </a:r>
            <a:r>
              <a:rPr lang="ko-KR" altLang="en-US" sz="1800" dirty="0" smtClean="0">
                <a:latin typeface="Consolas" panose="020B0609020204030204" pitchFamily="49" charset="0"/>
              </a:rPr>
              <a:t>카드를 이용한 포트폴리오 등 소개 페이지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err="1" smtClean="0">
                <a:latin typeface="Consolas" panose="020B0609020204030204" pitchFamily="49" charset="0"/>
              </a:rPr>
              <a:t>BootStrap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smtClean="0">
                <a:latin typeface="Consolas" panose="020B0609020204030204" pitchFamily="49" charset="0"/>
              </a:rPr>
              <a:t>템플릿 모음 사이트</a:t>
            </a:r>
            <a:endParaRPr lang="en-US" altLang="ko-KR" sz="1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이란</a:t>
            </a:r>
            <a:r>
              <a:rPr lang="en-US" altLang="ko-KR" sz="2400" dirty="0" smtClean="0"/>
              <a:t>?</a:t>
            </a:r>
            <a:endParaRPr lang="en-US" altLang="ko-KR" sz="2400" dirty="0"/>
          </a:p>
          <a:p>
            <a:pPr lvl="1"/>
            <a:r>
              <a:rPr lang="ko-KR" altLang="en-US" dirty="0" smtClean="0"/>
              <a:t>트위터에서 만든 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누군가가 이미 만들어놓은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와 스크립트를 정해진 규칙에 따라 사용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모바일 환경에 대응되게 이미 구현되어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개발자들의 코드를 통일시키기 위하여 고안됨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 트위터 내부에서만 사용되었으나 높은 사용성으로 인하여 전세계적으로 </a:t>
            </a:r>
            <a:r>
              <a:rPr lang="ko-KR" altLang="en-US" dirty="0" err="1" smtClean="0"/>
              <a:t>사용중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실습은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 4.5</a:t>
            </a:r>
            <a:r>
              <a:rPr lang="ko-KR" altLang="en-US" dirty="0" smtClean="0"/>
              <a:t>로 진행 예정</a:t>
            </a:r>
            <a:endParaRPr lang="en-US" altLang="ko-KR" dirty="0" smtClean="0"/>
          </a:p>
          <a:p>
            <a:pPr lvl="1"/>
            <a:r>
              <a:rPr lang="ko-KR" altLang="en-US" dirty="0"/>
              <a:t>사용자는 해당 버전에 맞는 </a:t>
            </a:r>
            <a:r>
              <a:rPr lang="en-US" altLang="ko-KR" dirty="0"/>
              <a:t>Documentation </a:t>
            </a:r>
            <a:r>
              <a:rPr lang="ko-KR" altLang="en-US" dirty="0"/>
              <a:t>참고하여 </a:t>
            </a:r>
            <a:r>
              <a:rPr lang="ko-KR" altLang="en-US" dirty="0" smtClean="0"/>
              <a:t>적절한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</a:t>
            </a:r>
            <a:r>
              <a:rPr lang="ko-KR" altLang="en-US" dirty="0"/>
              <a:t>입력</a:t>
            </a:r>
          </a:p>
          <a:p>
            <a:pPr lvl="1"/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smtClean="0"/>
              <a:t>※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 5.x </a:t>
            </a:r>
            <a:r>
              <a:rPr lang="ko-KR" altLang="en-US" dirty="0" smtClean="0"/>
              <a:t>버전과 이전 버전의 차이점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5.x</a:t>
            </a:r>
            <a:r>
              <a:rPr lang="ko-KR" altLang="en-US" dirty="0" smtClean="0"/>
              <a:t>버전부터는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제거하고 바닐라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163912"/>
            <a:ext cx="4995721" cy="32368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  <a:endParaRPr lang="en-US" altLang="ko-KR" sz="2400" dirty="0"/>
          </a:p>
          <a:p>
            <a:pPr lvl="1"/>
            <a:r>
              <a:rPr lang="en-US" altLang="ko-KR" dirty="0">
                <a:hlinkClick r:id="rId3"/>
              </a:rPr>
              <a:t>https://getbootstrap.com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최신 버전을 사용할 경우에는 </a:t>
            </a:r>
            <a:r>
              <a:rPr lang="en-US" altLang="ko-KR" dirty="0" smtClean="0"/>
              <a:t>Read the docs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버전이 있을 경우에는 </a:t>
            </a:r>
            <a:r>
              <a:rPr lang="en-US" altLang="ko-KR" dirty="0" smtClean="0"/>
              <a:t>All releases </a:t>
            </a:r>
            <a:r>
              <a:rPr lang="ko-KR" altLang="en-US" dirty="0" smtClean="0"/>
              <a:t>클릭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946347" y="5705208"/>
            <a:ext cx="936104" cy="338611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126367" y="6141728"/>
            <a:ext cx="576064" cy="16930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153435"/>
            <a:ext cx="6492229" cy="34022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  <a:endParaRPr lang="en-US" altLang="ko-KR" sz="2400" dirty="0"/>
          </a:p>
          <a:p>
            <a:pPr lvl="1"/>
            <a:r>
              <a:rPr lang="ko-KR" altLang="en-US" dirty="0" smtClean="0"/>
              <a:t>최신 버전을 쓸 경우 </a:t>
            </a:r>
            <a:r>
              <a:rPr lang="en-US" altLang="ko-KR" dirty="0" smtClean="0"/>
              <a:t>(Read the docs </a:t>
            </a:r>
            <a:r>
              <a:rPr lang="ko-KR" altLang="en-US" dirty="0" smtClean="0"/>
              <a:t>누른 경우</a:t>
            </a:r>
            <a:r>
              <a:rPr lang="en-US" altLang="ko-KR" dirty="0" smtClean="0"/>
              <a:t>) </a:t>
            </a:r>
            <a:r>
              <a:rPr lang="en-US" altLang="ko-KR" b="1" dirty="0" smtClean="0"/>
              <a:t>2. Include~~ 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smtClean="0"/>
              <a:t>클릭하고 그 옆에 클립보드 모양을 클릭해서 기본 양식 복사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6793046" y="4000500"/>
            <a:ext cx="299234" cy="29259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  <a:endParaRPr lang="en-US" altLang="ko-KR" sz="2400" dirty="0"/>
          </a:p>
          <a:p>
            <a:pPr lvl="1"/>
            <a:r>
              <a:rPr lang="ko-KR" altLang="en-US" dirty="0" smtClean="0"/>
              <a:t>실무에서는 무조건 최신 버전을 쓰지 않고 안정화된 버전을 사용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52936"/>
            <a:ext cx="5612971" cy="26629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275856" y="4035248"/>
            <a:ext cx="1656184" cy="257848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  <a:endParaRPr lang="en-US" altLang="ko-KR" sz="2400" dirty="0" smtClean="0"/>
          </a:p>
          <a:p>
            <a:pPr lvl="1"/>
            <a:r>
              <a:rPr lang="ko-KR" altLang="en-US" sz="2200" dirty="0" smtClean="0"/>
              <a:t>마우스 스크롤을 내려서 </a:t>
            </a:r>
            <a:r>
              <a:rPr lang="en-US" altLang="ko-KR" sz="2200" dirty="0" smtClean="0"/>
              <a:t>Starter template </a:t>
            </a:r>
            <a:r>
              <a:rPr lang="ko-KR" altLang="en-US" sz="2200" dirty="0" smtClean="0"/>
              <a:t>밑에 </a:t>
            </a:r>
            <a:r>
              <a:rPr lang="en-US" altLang="ko-KR" sz="2200" dirty="0" smtClean="0"/>
              <a:t>copy </a:t>
            </a:r>
            <a:r>
              <a:rPr lang="ko-KR" altLang="en-US" sz="2200" dirty="0" smtClean="0"/>
              <a:t>클릭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Get started</a:t>
            </a:r>
            <a:r>
              <a:rPr lang="ko-KR" altLang="en-US" sz="2200" dirty="0" smtClean="0"/>
              <a:t>를 눌렀다면 아래와 같은 화면이 바로 보임</a:t>
            </a:r>
            <a:endParaRPr lang="en-US" altLang="ko-KR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24944"/>
            <a:ext cx="4072788" cy="30248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5592662" y="3861048"/>
            <a:ext cx="267862" cy="14401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</a:p>
          <a:p>
            <a:pPr lvl="1"/>
            <a:r>
              <a:rPr lang="ko-KR" altLang="en-US" sz="2200" dirty="0" smtClean="0"/>
              <a:t>복사해서 </a:t>
            </a:r>
            <a:r>
              <a:rPr lang="en-US" altLang="ko-KR" sz="2200" dirty="0" smtClean="0"/>
              <a:t>html </a:t>
            </a:r>
            <a:r>
              <a:rPr lang="ko-KR" altLang="en-US" sz="2200" dirty="0" smtClean="0"/>
              <a:t>파일에 </a:t>
            </a:r>
            <a:r>
              <a:rPr lang="ko-KR" altLang="en-US" sz="2200" dirty="0" err="1" smtClean="0"/>
              <a:t>붙여넣고</a:t>
            </a:r>
            <a:r>
              <a:rPr lang="ko-KR" altLang="en-US" sz="2200" dirty="0" smtClean="0"/>
              <a:t> 테스트하기</a:t>
            </a:r>
            <a:endParaRPr lang="en-US" altLang="ko-KR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899"/>
          <a:stretch/>
        </p:blipFill>
        <p:spPr>
          <a:xfrm>
            <a:off x="107504" y="2996952"/>
            <a:ext cx="4824536" cy="31778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242653"/>
            <a:ext cx="2057687" cy="1343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5279304"/>
            <a:ext cx="2314898" cy="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148064" y="2873321"/>
            <a:ext cx="191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BootStrap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적용전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4909972"/>
            <a:ext cx="186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BootStrap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적용후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5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</a:p>
          <a:p>
            <a:pPr lvl="1"/>
            <a:r>
              <a:rPr lang="en-US" altLang="ko-KR" sz="1800" dirty="0" smtClean="0"/>
              <a:t>Documentation</a:t>
            </a:r>
            <a:r>
              <a:rPr lang="ko-KR" altLang="en-US" sz="1800" dirty="0" smtClean="0"/>
              <a:t>이나 인터넷 검색을 통하여 원하는 스타일을</a:t>
            </a:r>
            <a:endParaRPr lang="en-US" altLang="ko-KR" sz="1800" dirty="0" smtClean="0"/>
          </a:p>
          <a:p>
            <a:pPr marL="411480" lvl="1" indent="0">
              <a:buNone/>
            </a:pPr>
            <a:r>
              <a:rPr lang="ko-KR" altLang="en-US" sz="1800" dirty="0" smtClean="0"/>
              <a:t>찾아서 적용</a:t>
            </a:r>
            <a:endParaRPr lang="en-US" altLang="ko-KR" sz="1800" dirty="0" smtClean="0"/>
          </a:p>
          <a:p>
            <a:pPr marL="411480" lvl="1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예시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글자색</a:t>
            </a:r>
            <a:r>
              <a:rPr lang="ko-KR" altLang="en-US" sz="1800" dirty="0" smtClean="0"/>
              <a:t> 적용하기 위하여 </a:t>
            </a:r>
            <a:r>
              <a:rPr lang="en-US" altLang="ko-KR" sz="1800" dirty="0" smtClean="0"/>
              <a:t>Documentation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color </a:t>
            </a:r>
          </a:p>
          <a:p>
            <a:pPr marL="411480" lvl="1" indent="0">
              <a:buNone/>
            </a:pPr>
            <a:r>
              <a:rPr lang="ko-KR" altLang="en-US" sz="1800" dirty="0" smtClean="0"/>
              <a:t>검색 후 </a:t>
            </a:r>
            <a:r>
              <a:rPr lang="en-US" altLang="ko-KR" sz="1800" dirty="0" smtClean="0"/>
              <a:t>.text-primary </a:t>
            </a:r>
            <a:r>
              <a:rPr lang="ko-KR" altLang="en-US" sz="1800" dirty="0" smtClean="0"/>
              <a:t>적용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37" y="3421595"/>
            <a:ext cx="2381582" cy="2800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232" y="3421595"/>
            <a:ext cx="1590897" cy="1171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4775896"/>
            <a:ext cx="3305636" cy="190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5085184"/>
            <a:ext cx="2267266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061704" y="3694172"/>
            <a:ext cx="1093488" cy="216024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1985877" y="4252838"/>
            <a:ext cx="2138200" cy="34049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716016" y="4252838"/>
            <a:ext cx="1008112" cy="25628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650496" y="4713833"/>
            <a:ext cx="1577688" cy="25628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1324</TotalTime>
  <Words>461</Words>
  <Application>Microsoft Office PowerPoint</Application>
  <PresentationFormat>화면 슬라이드 쇼(4:3)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Cambria</vt:lpstr>
      <vt:lpstr>Consolas</vt:lpstr>
      <vt:lpstr>근접</vt:lpstr>
      <vt:lpstr>화면 구현 </vt:lpstr>
      <vt:lpstr>목차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KB</cp:lastModifiedBy>
  <cp:revision>572</cp:revision>
  <dcterms:created xsi:type="dcterms:W3CDTF">2020-12-09T05:16:10Z</dcterms:created>
  <dcterms:modified xsi:type="dcterms:W3CDTF">2022-09-15T00:53:49Z</dcterms:modified>
</cp:coreProperties>
</file>