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408" r:id="rId2"/>
    <p:sldId id="409" r:id="rId3"/>
    <p:sldId id="694" r:id="rId4"/>
    <p:sldId id="326" r:id="rId5"/>
    <p:sldId id="678" r:id="rId6"/>
    <p:sldId id="695" r:id="rId7"/>
    <p:sldId id="696" r:id="rId8"/>
    <p:sldId id="697" r:id="rId9"/>
    <p:sldId id="698" r:id="rId10"/>
    <p:sldId id="700" r:id="rId11"/>
    <p:sldId id="701" r:id="rId12"/>
    <p:sldId id="702" r:id="rId13"/>
    <p:sldId id="686" r:id="rId14"/>
    <p:sldId id="703" r:id="rId15"/>
    <p:sldId id="705" r:id="rId16"/>
    <p:sldId id="704" r:id="rId17"/>
    <p:sldId id="706" r:id="rId18"/>
    <p:sldId id="707" r:id="rId19"/>
    <p:sldId id="708" r:id="rId20"/>
    <p:sldId id="709" r:id="rId21"/>
    <p:sldId id="710" r:id="rId22"/>
    <p:sldId id="711" r:id="rId23"/>
    <p:sldId id="712" r:id="rId24"/>
    <p:sldId id="713" r:id="rId25"/>
    <p:sldId id="25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9466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3203975"/>
            <a:ext cx="5535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en-US" altLang="ko-KR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Linq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1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519010"/>
            <a:ext cx="6305550" cy="1857375"/>
          </a:xfrm>
          <a:prstGeom prst="rect">
            <a:avLst/>
          </a:prstGeom>
        </p:spPr>
      </p:pic>
      <p:pic>
        <p:nvPicPr>
          <p:cNvPr id="8" name="그림 7" descr="12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403775"/>
            <a:ext cx="6296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익명 객체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12-4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익명 객체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515p)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UnnamedObject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9" name="그림 8" descr="image3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3450" y="1223755"/>
            <a:ext cx="3872399" cy="1755195"/>
          </a:xfrm>
          <a:prstGeom prst="rect">
            <a:avLst/>
          </a:prstGeom>
        </p:spPr>
      </p:pic>
      <p:pic>
        <p:nvPicPr>
          <p:cNvPr id="11" name="그림 10" descr="12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6799" y="3113661"/>
            <a:ext cx="1704975" cy="2571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41AE83-80C9-4958-B97D-ECA6F747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16" y="1223755"/>
            <a:ext cx="4187434" cy="23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구문과 클래스 활용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12-5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구문과 클래스 활용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517p)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UnnamedObject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B1758E-FCD4-4124-B539-0AC7125C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77" y="1223755"/>
            <a:ext cx="3981450" cy="3495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C8EDBD-3D84-44B4-9928-5BB9FEB8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64" y="1223755"/>
            <a:ext cx="3714750" cy="2571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1D27BD-33FD-432E-87A5-83001B39A0B9}"/>
              </a:ext>
            </a:extLst>
          </p:cNvPr>
          <p:cNvSpPr/>
          <p:nvPr/>
        </p:nvSpPr>
        <p:spPr>
          <a:xfrm>
            <a:off x="5046745" y="3519010"/>
            <a:ext cx="2115235" cy="1800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12-1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Linq</a:t>
            </a:r>
            <a:r>
              <a:rPr lang="en-US" altLang="ko-KR" dirty="0"/>
              <a:t> to XML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519p)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LinqToXML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/>
              <a:t>XML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XML</a:t>
            </a:r>
            <a:r>
              <a:rPr lang="en-US" altLang="ko-KR" baseline="30000" dirty="0" err="1"/>
              <a:t>eXtensible</a:t>
            </a:r>
            <a:r>
              <a:rPr lang="en-US" altLang="ko-KR" baseline="30000" dirty="0"/>
              <a:t> Markup Language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 나타내는 데 사용되는 다목적 </a:t>
            </a:r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  <a:endParaRPr lang="en-US" altLang="ko-KR" dirty="0"/>
          </a:p>
          <a:p>
            <a:pPr lvl="2"/>
            <a:r>
              <a:rPr lang="en-US" altLang="ko-KR" dirty="0"/>
              <a:t>XML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483895"/>
            <a:ext cx="7523259" cy="1035115"/>
          </a:xfrm>
          <a:prstGeom prst="rect">
            <a:avLst/>
          </a:prstGeom>
        </p:spPr>
      </p:pic>
      <p:pic>
        <p:nvPicPr>
          <p:cNvPr id="11" name="그림 10" descr="1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4" y="3654024"/>
            <a:ext cx="7425825" cy="9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XML</a:t>
            </a:r>
            <a:r>
              <a:rPr lang="ko-KR" altLang="en-US" dirty="0"/>
              <a:t>의 계층구조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366362" cy="2025225"/>
          </a:xfrm>
          <a:prstGeom prst="rect">
            <a:avLst/>
          </a:prstGeom>
        </p:spPr>
      </p:pic>
      <p:pic>
        <p:nvPicPr>
          <p:cNvPr id="9" name="그림 8" descr="12-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3428999"/>
            <a:ext cx="7332711" cy="1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683695"/>
            <a:ext cx="8963994" cy="566995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XML</a:t>
            </a:r>
            <a:r>
              <a:rPr lang="ko-KR" altLang="en-US" dirty="0"/>
              <a:t>의 계층구조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58770"/>
            <a:ext cx="8214063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웹에서 </a:t>
            </a:r>
            <a:r>
              <a:rPr lang="en-US" altLang="ko-KR" dirty="0"/>
              <a:t>XML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XElement.Load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583795"/>
            <a:ext cx="8067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05845" cy="4976941"/>
          </a:xfrm>
          <a:prstGeom prst="rect">
            <a:avLst/>
          </a:prstGeom>
        </p:spPr>
      </p:pic>
      <p:pic>
        <p:nvPicPr>
          <p:cNvPr id="8" name="그림 7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2250" y="3609020"/>
            <a:ext cx="2105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en-US" altLang="ko-KR" dirty="0"/>
              <a:t>XML </a:t>
            </a:r>
            <a:r>
              <a:rPr lang="ko-KR" altLang="en-US" dirty="0" err="1"/>
              <a:t>파싱</a:t>
            </a:r>
            <a:r>
              <a:rPr lang="ko-KR" altLang="en-US" dirty="0"/>
              <a:t> 기본 익히기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XML </a:t>
            </a:r>
            <a:r>
              <a:rPr lang="ko-KR" altLang="en-US" dirty="0" err="1"/>
              <a:t>파싱</a:t>
            </a:r>
            <a:r>
              <a:rPr lang="en-US" altLang="ko-KR" baseline="30000" dirty="0"/>
              <a:t>Parsing</a:t>
            </a:r>
            <a:r>
              <a:rPr lang="ko-KR" altLang="en-US" dirty="0"/>
              <a:t> </a:t>
            </a:r>
            <a:r>
              <a:rPr lang="en-US" altLang="ko-KR" dirty="0"/>
              <a:t>: XML </a:t>
            </a:r>
            <a:r>
              <a:rPr lang="ko-KR" altLang="en-US" dirty="0"/>
              <a:t>데이터 원하는 형태로 변환하는 것</a:t>
            </a:r>
            <a:r>
              <a:rPr lang="en-US" altLang="ko-KR" dirty="0"/>
              <a:t>, </a:t>
            </a:r>
            <a:r>
              <a:rPr lang="ko-KR" altLang="en-US" dirty="0"/>
              <a:t>구문 분석을 의미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xElement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(XML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Descendants ( ) </a:t>
            </a:r>
            <a:r>
              <a:rPr lang="ko-KR" altLang="en-US" dirty="0" err="1"/>
              <a:t>메서드</a:t>
            </a:r>
            <a:r>
              <a:rPr lang="ko-KR" altLang="en-US" dirty="0"/>
              <a:t> 활용 </a:t>
            </a:r>
            <a:r>
              <a:rPr lang="en-US" altLang="ko-KR" dirty="0"/>
              <a:t>data</a:t>
            </a:r>
            <a:r>
              <a:rPr lang="ko-KR" altLang="en-US" dirty="0"/>
              <a:t>라는 이름의 태그 모두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2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988839"/>
            <a:ext cx="8145905" cy="41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773705"/>
            <a:ext cx="5380940" cy="5810143"/>
          </a:xfrm>
          <a:prstGeom prst="rect">
            <a:avLst/>
          </a:prstGeom>
        </p:spPr>
      </p:pic>
      <p:pic>
        <p:nvPicPr>
          <p:cNvPr id="8" name="그림 7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699030"/>
            <a:ext cx="16954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Linq</a:t>
            </a:r>
            <a:r>
              <a:rPr lang="ko-KR" altLang="en-US" dirty="0"/>
              <a:t>가 무엇인지 이해한다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Linq</a:t>
            </a:r>
            <a:r>
              <a:rPr lang="ko-KR" altLang="en-US" dirty="0"/>
              <a:t>의 기본 구문을 이해한다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Linq</a:t>
            </a:r>
            <a:r>
              <a:rPr lang="ko-KR" altLang="en-US" dirty="0"/>
              <a:t>와 익명 객체</a:t>
            </a:r>
            <a:r>
              <a:rPr lang="en-US" altLang="ko-KR" dirty="0"/>
              <a:t>/</a:t>
            </a:r>
            <a:r>
              <a:rPr lang="ko-KR" altLang="en-US" dirty="0"/>
              <a:t>클래스를 함께 활용하는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과 연동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연동 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각 </a:t>
            </a:r>
            <a:r>
              <a:rPr lang="en-US" altLang="ko-KR" dirty="0"/>
              <a:t>data </a:t>
            </a:r>
            <a:r>
              <a:rPr lang="ko-KR" altLang="en-US" dirty="0"/>
              <a:t>태그 내부에서 필요한 태그 다시 선택</a:t>
            </a:r>
            <a:r>
              <a:rPr lang="en-US" altLang="ko-KR" dirty="0"/>
              <a:t>,</a:t>
            </a:r>
            <a:r>
              <a:rPr lang="ko-KR" altLang="en-US" dirty="0"/>
              <a:t> 그 내부의 값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4"/>
            <a:ext cx="7311778" cy="3825425"/>
          </a:xfrm>
          <a:prstGeom prst="rect">
            <a:avLst/>
          </a:prstGeom>
        </p:spPr>
      </p:pic>
      <p:pic>
        <p:nvPicPr>
          <p:cNvPr id="9" name="그림 8" descr="12-14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094185"/>
            <a:ext cx="7245806" cy="14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39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08720"/>
            <a:ext cx="6877739" cy="4500500"/>
          </a:xfrm>
          <a:prstGeom prst="rect">
            <a:avLst/>
          </a:prstGeom>
        </p:spPr>
      </p:pic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7265" y="3158970"/>
            <a:ext cx="1920213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683696"/>
            <a:ext cx="5573985" cy="3410748"/>
          </a:xfrm>
          <a:prstGeom prst="rect">
            <a:avLst/>
          </a:prstGeom>
        </p:spPr>
      </p:pic>
      <p:pic>
        <p:nvPicPr>
          <p:cNvPr id="9" name="그림 8" descr="12-1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4194085"/>
            <a:ext cx="5580620" cy="2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2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728700"/>
            <a:ext cx="7330870" cy="59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함께하는 응용예제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2-1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83695"/>
            <a:ext cx="7300153" cy="5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Linq</a:t>
            </a:r>
            <a:r>
              <a:rPr lang="en-US" altLang="ko-KR" sz="1000" baseline="30000" dirty="0" err="1"/>
              <a:t>Language</a:t>
            </a:r>
            <a:r>
              <a:rPr lang="en-US" altLang="ko-KR" sz="1000" baseline="30000" dirty="0"/>
              <a:t>-Integrated Query</a:t>
            </a:r>
            <a:r>
              <a:rPr lang="ko-KR" altLang="en-US" dirty="0"/>
              <a:t>  </a:t>
            </a:r>
            <a:endParaRPr lang="en-US" altLang="ko-KR" dirty="0"/>
          </a:p>
          <a:p>
            <a:pPr lvl="2"/>
            <a:r>
              <a:rPr lang="ko-KR" altLang="en-US" dirty="0"/>
              <a:t>컬렉션 형태의 데이터를 쉽게 다루고자</a:t>
            </a:r>
            <a:r>
              <a:rPr lang="en-US" altLang="ko-KR" dirty="0"/>
              <a:t>, SQL</a:t>
            </a:r>
            <a:r>
              <a:rPr lang="ko-KR" altLang="en-US" dirty="0"/>
              <a:t> </a:t>
            </a:r>
            <a:r>
              <a:rPr lang="ko-KR" altLang="en-US" dirty="0" err="1"/>
              <a:t>본따</a:t>
            </a:r>
            <a:r>
              <a:rPr lang="ko-KR" altLang="en-US" dirty="0"/>
              <a:t> 만든 구문</a:t>
            </a:r>
            <a:endParaRPr lang="en-US" altLang="ko-KR" dirty="0"/>
          </a:p>
          <a:p>
            <a:pPr lvl="2"/>
            <a:r>
              <a:rPr lang="en-US" altLang="ko-KR" dirty="0"/>
              <a:t>C# </a:t>
            </a:r>
            <a:r>
              <a:rPr lang="ko-KR" altLang="en-US" dirty="0"/>
              <a:t>객체의 집합을 쉽게 관리 가능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서버와 함께 연동해서 데이터베이스 관리 용이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708920"/>
            <a:ext cx="6715125" cy="2257425"/>
          </a:xfrm>
          <a:prstGeom prst="rect">
            <a:avLst/>
          </a:prstGeom>
        </p:spPr>
      </p:pic>
      <p:pic>
        <p:nvPicPr>
          <p:cNvPr id="9" name="그림 8" descr="1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959170"/>
            <a:ext cx="6686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from in select </a:t>
            </a:r>
            <a:r>
              <a:rPr lang="ko-KR" altLang="en-US" dirty="0"/>
              <a:t>구문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" name="그림 9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7386446" cy="1170130"/>
          </a:xfrm>
          <a:prstGeom prst="rect">
            <a:avLst/>
          </a:prstGeom>
        </p:spPr>
      </p:pic>
      <p:pic>
        <p:nvPicPr>
          <p:cNvPr id="11" name="그림 10" descr="1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3834045"/>
            <a:ext cx="7386342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(3)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from in select </a:t>
            </a:r>
            <a:r>
              <a:rPr lang="ko-KR" altLang="en-US" dirty="0"/>
              <a:t>구문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511p)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FromInSelect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                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EB9546-2A12-4117-99F8-9A981575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9" y="1268760"/>
            <a:ext cx="8356377" cy="25652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1A22AE-6A5F-4132-98B5-3310605EF424}"/>
              </a:ext>
            </a:extLst>
          </p:cNvPr>
          <p:cNvSpPr/>
          <p:nvPr/>
        </p:nvSpPr>
        <p:spPr>
          <a:xfrm>
            <a:off x="1961710" y="2146357"/>
            <a:ext cx="2385265" cy="29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where </a:t>
            </a:r>
            <a:r>
              <a:rPr lang="ko-KR" altLang="en-US" dirty="0"/>
              <a:t>구문 </a:t>
            </a:r>
            <a:r>
              <a:rPr lang="en-US" altLang="ko-KR" dirty="0"/>
              <a:t>: </a:t>
            </a:r>
            <a:r>
              <a:rPr lang="ko-KR" altLang="en-US" dirty="0"/>
              <a:t>조건 지정할 때 사용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8" name="그림 7" descr="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6677025" cy="1247775"/>
          </a:xfrm>
          <a:prstGeom prst="rect">
            <a:avLst/>
          </a:prstGeom>
        </p:spPr>
      </p:pic>
      <p:pic>
        <p:nvPicPr>
          <p:cNvPr id="9" name="그림 8" descr="1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879050"/>
            <a:ext cx="666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(5)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12-2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where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512p)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/Where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                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57B383-82B8-40BB-9805-71893ACA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1268760"/>
            <a:ext cx="8480751" cy="3240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7260C-FE49-4674-AC72-94E51C623961}"/>
              </a:ext>
            </a:extLst>
          </p:cNvPr>
          <p:cNvSpPr/>
          <p:nvPr/>
        </p:nvSpPr>
        <p:spPr>
          <a:xfrm>
            <a:off x="1781689" y="2284997"/>
            <a:ext cx="43654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ko-KR" altLang="en-US" dirty="0"/>
              <a:t>구문 </a:t>
            </a:r>
            <a:r>
              <a:rPr lang="en-US" altLang="ko-KR" dirty="0"/>
              <a:t>: </a:t>
            </a:r>
            <a:r>
              <a:rPr lang="ko-KR" altLang="en-US" dirty="0"/>
              <a:t>정렬할 때 사용  </a:t>
            </a: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12-3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513p)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OrderBy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70" y="1718810"/>
            <a:ext cx="6734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02B02C6-BC20-4973-81F7-77B60D4C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5" y="3789040"/>
            <a:ext cx="8487610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Linq</a:t>
            </a:r>
            <a:r>
              <a:rPr lang="en-US" altLang="ko-KR" dirty="0"/>
              <a:t> </a:t>
            </a:r>
            <a:r>
              <a:rPr lang="ko-KR" altLang="en-US" dirty="0"/>
              <a:t>결과의 </a:t>
            </a:r>
            <a:r>
              <a:rPr lang="ko-KR" altLang="en-US" dirty="0" err="1"/>
              <a:t>자료형과</a:t>
            </a:r>
            <a:r>
              <a:rPr lang="ko-KR" altLang="en-US" dirty="0"/>
              <a:t>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IEnumerable</a:t>
            </a:r>
            <a:r>
              <a:rPr lang="en-US" altLang="ko-KR" dirty="0"/>
              <a:t> </a:t>
            </a:r>
            <a:r>
              <a:rPr lang="ko-KR" altLang="en-US" dirty="0"/>
              <a:t>인터페이스의 </a:t>
            </a:r>
            <a:r>
              <a:rPr lang="ko-KR" altLang="en-US" dirty="0" err="1"/>
              <a:t>다형성</a:t>
            </a:r>
            <a:r>
              <a:rPr lang="ko-KR" altLang="en-US" dirty="0"/>
              <a:t> 활용한 </a:t>
            </a:r>
            <a:r>
              <a:rPr lang="ko-KR" altLang="en-US" dirty="0" err="1"/>
              <a:t>자료형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pic>
        <p:nvPicPr>
          <p:cNvPr id="9" name="그림 8" descr="image3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448780"/>
            <a:ext cx="5693775" cy="1215135"/>
          </a:xfrm>
          <a:prstGeom prst="rect">
            <a:avLst/>
          </a:prstGeom>
        </p:spPr>
      </p:pic>
      <p:pic>
        <p:nvPicPr>
          <p:cNvPr id="10" name="그림 9" descr="12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2663915"/>
            <a:ext cx="1885950" cy="266700"/>
          </a:xfrm>
          <a:prstGeom prst="rect">
            <a:avLst/>
          </a:prstGeom>
        </p:spPr>
      </p:pic>
      <p:pic>
        <p:nvPicPr>
          <p:cNvPr id="11" name="그림 10" descr="12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789040"/>
            <a:ext cx="7650100" cy="1395155"/>
          </a:xfrm>
          <a:prstGeom prst="rect">
            <a:avLst/>
          </a:prstGeom>
        </p:spPr>
      </p:pic>
      <p:sp>
        <p:nvSpPr>
          <p:cNvPr id="4" name="폭발: 8pt 3">
            <a:extLst>
              <a:ext uri="{FF2B5EF4-FFF2-40B4-BE49-F238E27FC236}">
                <a16:creationId xmlns:a16="http://schemas.microsoft.com/office/drawing/2014/main" id="{2338D45F-323B-4095-A085-6190C83BB40C}"/>
              </a:ext>
            </a:extLst>
          </p:cNvPr>
          <p:cNvSpPr/>
          <p:nvPr/>
        </p:nvSpPr>
        <p:spPr>
          <a:xfrm>
            <a:off x="5715628" y="3804211"/>
            <a:ext cx="2887569" cy="184853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를 권장함</a:t>
            </a:r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5103</TotalTime>
  <Words>417</Words>
  <Application>Microsoft Office PowerPoint</Application>
  <PresentationFormat>화면 슬라이드 쇼(4:3)</PresentationFormat>
  <Paragraphs>475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Linq 소개(1)</vt:lpstr>
      <vt:lpstr>Section 01 Linq 소개(2)</vt:lpstr>
      <vt:lpstr>Section 01 Linq 소개(3)</vt:lpstr>
      <vt:lpstr>Section 01 Linq 소개(4)</vt:lpstr>
      <vt:lpstr>Section 01 Linq 소개(5)</vt:lpstr>
      <vt:lpstr>Section 01 Linq 소개(6)</vt:lpstr>
      <vt:lpstr>NOTE(1)</vt:lpstr>
      <vt:lpstr>NOTE(2)</vt:lpstr>
      <vt:lpstr>Section 02 익명 객체</vt:lpstr>
      <vt:lpstr>Section 03 Linq 구문과 클래스 활용</vt:lpstr>
      <vt:lpstr>Section 04 함께하는 응용예제(1)</vt:lpstr>
      <vt:lpstr>Section 04 함께하는 응용예제(2)</vt:lpstr>
      <vt:lpstr>Section 04 함께하는 응용예제(3)</vt:lpstr>
      <vt:lpstr>Section 04 함께하는 응용예제(4)</vt:lpstr>
      <vt:lpstr>Section 04 함께하는 응용예제(5)</vt:lpstr>
      <vt:lpstr>Section 04 함께하는 응용예제(6)</vt:lpstr>
      <vt:lpstr>Section 04 함께하는 응용예제(7)</vt:lpstr>
      <vt:lpstr>Section 04 함께하는 응용예제(8)</vt:lpstr>
      <vt:lpstr>Section 04 함께하는 응용예제(9)</vt:lpstr>
      <vt:lpstr>Section 04 함께하는 응용예제(10)</vt:lpstr>
      <vt:lpstr>Section 04 함께하는 응용예제(11)</vt:lpstr>
      <vt:lpstr>Section 04 함께하는 응용예제(12)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xenoint@hotmail.com</cp:lastModifiedBy>
  <cp:revision>421</cp:revision>
  <dcterms:created xsi:type="dcterms:W3CDTF">2012-07-23T02:34:37Z</dcterms:created>
  <dcterms:modified xsi:type="dcterms:W3CDTF">2023-11-03T05:23:30Z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