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408" r:id="rId2"/>
    <p:sldId id="409" r:id="rId3"/>
    <p:sldId id="326" r:id="rId4"/>
    <p:sldId id="679" r:id="rId5"/>
    <p:sldId id="680" r:id="rId6"/>
    <p:sldId id="614" r:id="rId7"/>
    <p:sldId id="682" r:id="rId8"/>
    <p:sldId id="683" r:id="rId9"/>
    <p:sldId id="684" r:id="rId10"/>
    <p:sldId id="685" r:id="rId11"/>
    <p:sldId id="686" r:id="rId12"/>
    <p:sldId id="687" r:id="rId13"/>
    <p:sldId id="580" r:id="rId14"/>
    <p:sldId id="688" r:id="rId15"/>
    <p:sldId id="689" r:id="rId16"/>
    <p:sldId id="690" r:id="rId17"/>
    <p:sldId id="691" r:id="rId18"/>
    <p:sldId id="692" r:id="rId19"/>
    <p:sldId id="693" r:id="rId20"/>
    <p:sldId id="25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3" d="100"/>
          <a:sy n="113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11860" y="3187714"/>
            <a:ext cx="5647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ko-KR" altLang="en-US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델리게이터와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람다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 err="1"/>
              <a:t>델리게이터</a:t>
            </a:r>
            <a:r>
              <a:rPr lang="ko-KR" altLang="en-US" dirty="0"/>
              <a:t> 연산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11-5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/>
              <a:t>델리게이터</a:t>
            </a:r>
            <a:r>
              <a:rPr lang="ko-KR" altLang="en-US" dirty="0"/>
              <a:t> 덧셈과 뺄셈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494p)   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DelegateOperator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821F6C-9E88-4EAD-9B68-E15A5F93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1" y="1358770"/>
            <a:ext cx="3705225" cy="400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43C81B-CEB1-405D-9B70-2AC83F04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50" y="1673805"/>
            <a:ext cx="3609975" cy="213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A749B5-3019-4A2F-89FA-88CCBD4D9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05" y="2933945"/>
            <a:ext cx="4648200" cy="8096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D99B4F-8A42-4B6A-9B89-BD346946C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269" y="2123855"/>
            <a:ext cx="4381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함께하는 응용예제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11-1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실행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495p)   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ThreadBasic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스레드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73805"/>
            <a:ext cx="6696075" cy="3524250"/>
          </a:xfrm>
          <a:prstGeom prst="rect">
            <a:avLst/>
          </a:prstGeom>
        </p:spPr>
      </p:pic>
      <p:pic>
        <p:nvPicPr>
          <p:cNvPr id="9" name="그림 8" descr="11-10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139190"/>
            <a:ext cx="6677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함께하는 응용예제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스레드</a:t>
            </a:r>
            <a:r>
              <a:rPr lang="ko-KR" altLang="en-US" dirty="0"/>
              <a:t> 실행하기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23754"/>
            <a:ext cx="5850650" cy="5532589"/>
          </a:xfrm>
          <a:prstGeom prst="rect">
            <a:avLst/>
          </a:prstGeom>
        </p:spPr>
      </p:pic>
      <p:pic>
        <p:nvPicPr>
          <p:cNvPr id="11" name="그림 10" descr="image3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6994" y="4239090"/>
            <a:ext cx="3749529" cy="18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98FD3E-1EBD-4E8B-BF1A-107B8DC2D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20686"/>
            <a:ext cx="2895600" cy="137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A274A4-4624-4E42-803D-3D0494535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14487"/>
            <a:ext cx="2771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(1)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델리게이터와</a:t>
            </a:r>
            <a:r>
              <a:rPr lang="ko-KR" altLang="en-US" dirty="0"/>
              <a:t> 람다 활용</a:t>
            </a:r>
            <a:endParaRPr lang="en-US" altLang="ko-KR" dirty="0"/>
          </a:p>
          <a:p>
            <a:pPr lvl="1"/>
            <a:r>
              <a:rPr lang="ko-KR" altLang="en-US" dirty="0"/>
              <a:t>버튼 동적 생성</a:t>
            </a:r>
            <a:r>
              <a:rPr lang="en-US" altLang="ko-KR" dirty="0"/>
              <a:t>, </a:t>
            </a:r>
            <a:r>
              <a:rPr lang="ko-KR" altLang="en-US" dirty="0"/>
              <a:t>무명 </a:t>
            </a:r>
            <a:r>
              <a:rPr lang="ko-KR" altLang="en-US" dirty="0" err="1"/>
              <a:t>델리게이터와</a:t>
            </a:r>
            <a:r>
              <a:rPr lang="ko-KR" altLang="en-US" dirty="0"/>
              <a:t> 람다를 사용한 이벤트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673805"/>
            <a:ext cx="5895655" cy="5096244"/>
          </a:xfrm>
          <a:prstGeom prst="rect">
            <a:avLst/>
          </a:prstGeom>
        </p:spPr>
      </p:pic>
      <p:pic>
        <p:nvPicPr>
          <p:cNvPr id="11" name="그림 10" descr="image37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3068960"/>
            <a:ext cx="2610290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(2)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37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48780"/>
            <a:ext cx="3705225" cy="1924050"/>
          </a:xfrm>
          <a:prstGeom prst="rect">
            <a:avLst/>
          </a:prstGeom>
        </p:spPr>
      </p:pic>
      <p:pic>
        <p:nvPicPr>
          <p:cNvPr id="9" name="그림 8" descr="image37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448780"/>
            <a:ext cx="2962275" cy="1924050"/>
          </a:xfrm>
          <a:prstGeom prst="rect">
            <a:avLst/>
          </a:prstGeom>
        </p:spPr>
      </p:pic>
      <p:pic>
        <p:nvPicPr>
          <p:cNvPr id="12" name="그림 11" descr="11-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3474005"/>
            <a:ext cx="2352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(3)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대화상자</a:t>
            </a:r>
            <a:endParaRPr lang="en-US" altLang="ko-KR" dirty="0"/>
          </a:p>
          <a:p>
            <a:pPr lvl="1"/>
            <a:r>
              <a:rPr lang="ko-KR" altLang="en-US" dirty="0"/>
              <a:t>폼 디자인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1" y="4599130"/>
            <a:ext cx="1710190" cy="286945"/>
          </a:xfrm>
          <a:prstGeom prst="rect">
            <a:avLst/>
          </a:prstGeom>
        </p:spPr>
      </p:pic>
      <p:pic>
        <p:nvPicPr>
          <p:cNvPr id="9" name="그림 8" descr="image37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71881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(4)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대화상자 정적 생성</a:t>
            </a:r>
            <a:endParaRPr lang="en-US" altLang="ko-KR" dirty="0"/>
          </a:p>
          <a:p>
            <a:pPr lvl="2"/>
            <a:r>
              <a:rPr lang="en-US" altLang="ko-KR" dirty="0" err="1"/>
              <a:t>SaveFileDialog</a:t>
            </a:r>
            <a:r>
              <a:rPr lang="ko-KR" altLang="en-US" dirty="0"/>
              <a:t> 드래그 화면에 놓음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37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28800"/>
            <a:ext cx="5475098" cy="3825425"/>
          </a:xfrm>
          <a:prstGeom prst="rect">
            <a:avLst/>
          </a:prstGeom>
        </p:spPr>
      </p:pic>
      <p:pic>
        <p:nvPicPr>
          <p:cNvPr id="11" name="그림 10" descr="11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499230"/>
            <a:ext cx="792088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(5)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683695"/>
            <a:ext cx="7208420" cy="1935215"/>
          </a:xfrm>
          <a:prstGeom prst="rect">
            <a:avLst/>
          </a:prstGeom>
        </p:spPr>
      </p:pic>
      <p:pic>
        <p:nvPicPr>
          <p:cNvPr id="9" name="그림 8" descr="11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399330"/>
            <a:ext cx="2390775" cy="257175"/>
          </a:xfrm>
          <a:prstGeom prst="rect">
            <a:avLst/>
          </a:prstGeom>
        </p:spPr>
      </p:pic>
      <p:pic>
        <p:nvPicPr>
          <p:cNvPr id="12" name="그림 11" descr="image37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2663914"/>
            <a:ext cx="6480720" cy="37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(6)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Filter</a:t>
            </a:r>
            <a:r>
              <a:rPr lang="ko-KR" altLang="en-US" dirty="0"/>
              <a:t>속성을 지정해 원하는 파일만 선택하게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1"/>
            <a:ext cx="6120680" cy="1837075"/>
          </a:xfrm>
          <a:prstGeom prst="rect">
            <a:avLst/>
          </a:prstGeom>
        </p:spPr>
      </p:pic>
      <p:pic>
        <p:nvPicPr>
          <p:cNvPr id="9" name="그림 8" descr="11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6354325"/>
            <a:ext cx="1514475" cy="247650"/>
          </a:xfrm>
          <a:prstGeom prst="rect">
            <a:avLst/>
          </a:prstGeom>
        </p:spPr>
      </p:pic>
      <p:pic>
        <p:nvPicPr>
          <p:cNvPr id="14" name="그림 13" descr="image3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248980"/>
            <a:ext cx="5015752" cy="3052161"/>
          </a:xfrm>
          <a:prstGeom prst="rect">
            <a:avLst/>
          </a:prstGeom>
        </p:spPr>
      </p:pic>
      <p:pic>
        <p:nvPicPr>
          <p:cNvPr id="15" name="그림 14" descr="image38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12060" y="4374105"/>
            <a:ext cx="3690410" cy="1239165"/>
          </a:xfrm>
          <a:prstGeom prst="rect">
            <a:avLst/>
          </a:prstGeom>
        </p:spPr>
      </p:pic>
      <p:pic>
        <p:nvPicPr>
          <p:cNvPr id="12" name="그림 11" descr="11-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7055" y="5589240"/>
            <a:ext cx="15335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(7)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대화상자 동적 생성</a:t>
            </a:r>
            <a:endParaRPr lang="en-US" altLang="ko-KR" dirty="0"/>
          </a:p>
          <a:p>
            <a:pPr lvl="2"/>
            <a:r>
              <a:rPr lang="en-US" altLang="ko-KR" dirty="0"/>
              <a:t>Form1.Designer.cs </a:t>
            </a:r>
            <a:r>
              <a:rPr lang="ko-KR" altLang="en-US" dirty="0"/>
              <a:t>파일에 자동으로 생성된 코드 직접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색상 대화상자</a:t>
            </a:r>
            <a:r>
              <a:rPr lang="en-US" altLang="ko-KR" dirty="0"/>
              <a:t>(</a:t>
            </a:r>
            <a:r>
              <a:rPr lang="en-US" altLang="ko-KR" dirty="0" err="1"/>
              <a:t>ColorDialog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 </a:t>
            </a:r>
            <a:r>
              <a:rPr lang="ko-KR" altLang="en-US" dirty="0"/>
              <a:t>또는 폰트 대화상자</a:t>
            </a:r>
            <a:r>
              <a:rPr lang="en-US" altLang="ko-KR" dirty="0"/>
              <a:t>(</a:t>
            </a:r>
            <a:r>
              <a:rPr lang="en-US" altLang="ko-KR" dirty="0" err="1"/>
              <a:t>FontDialog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글자의 색상과 폰트 변경</a:t>
            </a:r>
            <a:r>
              <a:rPr lang="en-US" altLang="ko-KR" dirty="0"/>
              <a:t>(Color </a:t>
            </a:r>
            <a:r>
              <a:rPr lang="ko-KR" altLang="en-US" dirty="0"/>
              <a:t>속성과 </a:t>
            </a:r>
            <a:r>
              <a:rPr lang="en-US" altLang="ko-KR" dirty="0"/>
              <a:t>Font </a:t>
            </a:r>
            <a:r>
              <a:rPr lang="ko-KR" altLang="en-US" dirty="0"/>
              <a:t>속성 사용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파일 열기 대화상자 </a:t>
            </a:r>
            <a:r>
              <a:rPr lang="en-US" altLang="ko-KR" dirty="0"/>
              <a:t>(</a:t>
            </a:r>
            <a:r>
              <a:rPr lang="en-US" altLang="ko-KR" dirty="0" err="1"/>
              <a:t>OpenFileDialog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파일 열기</a:t>
            </a:r>
            <a:r>
              <a:rPr lang="en-US" altLang="ko-KR" dirty="0"/>
              <a:t>(</a:t>
            </a:r>
            <a:r>
              <a:rPr lang="en-US" altLang="ko-KR" dirty="0" err="1"/>
              <a:t>FileName</a:t>
            </a:r>
            <a:r>
              <a:rPr lang="en-US" altLang="ko-KR" dirty="0"/>
              <a:t> </a:t>
            </a:r>
            <a:r>
              <a:rPr lang="ko-KR" altLang="en-US" dirty="0"/>
              <a:t>속성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83795"/>
            <a:ext cx="6897496" cy="20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델리게이터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무명 </a:t>
            </a:r>
            <a:r>
              <a:rPr lang="ko-KR" altLang="en-US" dirty="0" err="1"/>
              <a:t>델리게이터</a:t>
            </a:r>
            <a:r>
              <a:rPr lang="en-US" altLang="ko-KR" dirty="0"/>
              <a:t>, </a:t>
            </a:r>
            <a:r>
              <a:rPr lang="ko-KR" altLang="en-US" dirty="0"/>
              <a:t>람다의 관계를 이해하고 사용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델리게이터를</a:t>
            </a:r>
            <a:r>
              <a:rPr lang="ko-KR" altLang="en-US" dirty="0"/>
              <a:t> 선언하고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델리게이터와</a:t>
            </a:r>
            <a:r>
              <a:rPr lang="ko-KR" altLang="en-US" dirty="0"/>
              <a:t> 관련된 연산자를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윈폼의</a:t>
            </a:r>
            <a:r>
              <a:rPr lang="ko-KR" altLang="en-US" dirty="0"/>
              <a:t> 대화상자를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err="1"/>
              <a:t>델리게이터</a:t>
            </a:r>
            <a:r>
              <a:rPr lang="ko-KR" altLang="en-US" dirty="0"/>
              <a:t> 관련 용어 소개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델리게이터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일종의 클래스 선언</a:t>
            </a:r>
            <a:endParaRPr lang="en-US" altLang="ko-KR" dirty="0"/>
          </a:p>
          <a:p>
            <a:pPr lvl="1"/>
            <a:r>
              <a:rPr lang="ko-KR" altLang="en-US" dirty="0"/>
              <a:t>클래스 선언과 매우 유사</a:t>
            </a:r>
            <a:endParaRPr lang="en-US" altLang="ko-KR" dirty="0"/>
          </a:p>
          <a:p>
            <a:pPr lvl="1"/>
            <a:r>
              <a:rPr lang="ko-KR" altLang="en-US" dirty="0" err="1"/>
              <a:t>델리게이터</a:t>
            </a:r>
            <a:r>
              <a:rPr lang="ko-KR" altLang="en-US" dirty="0"/>
              <a:t> 사용 방법</a:t>
            </a:r>
            <a:endParaRPr lang="en-US" altLang="ko-KR" dirty="0"/>
          </a:p>
          <a:p>
            <a:pPr lvl="1"/>
            <a:r>
              <a:rPr lang="ko-KR" altLang="en-US" dirty="0"/>
              <a:t>메서드를 매개변수로 쓸 수 있게 해주는 것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698752"/>
            <a:ext cx="8039100" cy="143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0AE83B-EB8E-4EBA-B16E-873BE7AD9775}"/>
              </a:ext>
            </a:extLst>
          </p:cNvPr>
          <p:cNvSpPr txBox="1"/>
          <p:nvPr/>
        </p:nvSpPr>
        <p:spPr>
          <a:xfrm>
            <a:off x="791580" y="4125850"/>
            <a:ext cx="4613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en-US" altLang="ko-KR" dirty="0" err="1"/>
              <a:t>testDelegate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 err="1"/>
              <a:t>리턴타입과</a:t>
            </a:r>
            <a:r>
              <a:rPr lang="ko-KR" altLang="en-US" dirty="0"/>
              <a:t> 매개변수가 없는 메서드를 </a:t>
            </a:r>
            <a:endParaRPr lang="en-US" altLang="ko-KR" dirty="0"/>
          </a:p>
          <a:p>
            <a:r>
              <a:rPr lang="ko-KR" altLang="en-US" dirty="0"/>
              <a:t>매개변수로 쓸 수 있게 만들어 줌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sz="2000" dirty="0" err="1"/>
              <a:t>델리게이터를</a:t>
            </a:r>
            <a:r>
              <a:rPr lang="ko-KR" altLang="en-US" sz="2000" dirty="0"/>
              <a:t> 살펴보기 전에</a:t>
            </a:r>
            <a:r>
              <a:rPr lang="en-US" altLang="ko-KR" sz="2000" dirty="0"/>
              <a:t>: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무명 </a:t>
            </a:r>
            <a:r>
              <a:rPr lang="ko-KR" altLang="en-US" sz="1800" dirty="0" err="1"/>
              <a:t>델리게이터</a:t>
            </a:r>
            <a:r>
              <a:rPr lang="en-US" altLang="ko-KR" sz="1800" dirty="0"/>
              <a:t>, </a:t>
            </a:r>
            <a:r>
              <a:rPr lang="ko-KR" altLang="en-US" sz="1800" dirty="0"/>
              <a:t>람다</a:t>
            </a:r>
            <a:r>
              <a:rPr lang="en-US" altLang="ko-KR" sz="1800" dirty="0"/>
              <a:t>(1)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무명 </a:t>
            </a:r>
            <a:r>
              <a:rPr lang="ko-KR" altLang="en-US" dirty="0" err="1"/>
              <a:t>델리게이터</a:t>
            </a:r>
            <a:r>
              <a:rPr lang="ko-KR" altLang="en-US" dirty="0"/>
              <a:t> 기본</a:t>
            </a:r>
            <a:endParaRPr lang="en-US" altLang="ko-KR" dirty="0"/>
          </a:p>
          <a:p>
            <a:pPr lvl="1"/>
            <a:r>
              <a:rPr lang="ko-KR" altLang="en-US" dirty="0"/>
              <a:t>무명 </a:t>
            </a:r>
            <a:r>
              <a:rPr lang="ko-KR" altLang="en-US" dirty="0" err="1"/>
              <a:t>델리게이터</a:t>
            </a:r>
            <a:r>
              <a:rPr lang="ko-KR" altLang="en-US" dirty="0"/>
              <a:t> 형태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5" name="그림 4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18810"/>
            <a:ext cx="7353411" cy="13951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A4AA590-9C8F-46C0-808C-109F49E6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666" y="1718811"/>
            <a:ext cx="4719776" cy="13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sz="2000" dirty="0" err="1"/>
              <a:t>델리게이터를</a:t>
            </a:r>
            <a:r>
              <a:rPr lang="ko-KR" altLang="en-US" sz="2000" dirty="0"/>
              <a:t> 살펴보기 전에</a:t>
            </a:r>
            <a:r>
              <a:rPr lang="en-US" altLang="ko-KR" sz="2000" dirty="0"/>
              <a:t>: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무명 </a:t>
            </a:r>
            <a:r>
              <a:rPr lang="ko-KR" altLang="en-US" sz="1800" dirty="0" err="1"/>
              <a:t>델리게이터</a:t>
            </a:r>
            <a:r>
              <a:rPr lang="en-US" altLang="ko-KR" sz="1800" dirty="0"/>
              <a:t>, </a:t>
            </a:r>
            <a:r>
              <a:rPr lang="ko-KR" altLang="en-US" sz="1800" dirty="0"/>
              <a:t>람다</a:t>
            </a:r>
            <a:r>
              <a:rPr lang="en-US" altLang="ko-KR" sz="1800" dirty="0"/>
              <a:t>(2)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람다 기본</a:t>
            </a:r>
            <a:endParaRPr lang="en-US" altLang="ko-KR" dirty="0"/>
          </a:p>
          <a:p>
            <a:pPr lvl="1"/>
            <a:r>
              <a:rPr lang="ko-KR" altLang="en-US" dirty="0"/>
              <a:t>람다</a:t>
            </a:r>
            <a:r>
              <a:rPr lang="en-US" altLang="ko-KR" sz="1400" baseline="30000" dirty="0" err="1"/>
              <a:t>Lamda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델리게이터를</a:t>
            </a:r>
            <a:r>
              <a:rPr lang="ko-KR" altLang="en-US" dirty="0"/>
              <a:t> 쉽게 이용 할 수 있게 한 것</a:t>
            </a:r>
            <a:endParaRPr lang="en-US" altLang="ko-KR" dirty="0"/>
          </a:p>
          <a:p>
            <a:pPr lvl="1"/>
            <a:r>
              <a:rPr lang="ko-KR" altLang="en-US" dirty="0"/>
              <a:t>람다의 형태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23855"/>
            <a:ext cx="6705600" cy="1352550"/>
          </a:xfrm>
          <a:prstGeom prst="rect">
            <a:avLst/>
          </a:prstGeom>
        </p:spPr>
      </p:pic>
      <p:pic>
        <p:nvPicPr>
          <p:cNvPr id="10" name="그림 9" descr="1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474005"/>
            <a:ext cx="6705600" cy="6191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A48C539-8EEE-41F4-81B2-216629C58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245618"/>
            <a:ext cx="4005445" cy="11353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56011C-CEE0-4686-AA5F-5DF0389E0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217" y="3567743"/>
            <a:ext cx="5158654" cy="4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델리게이터</a:t>
            </a:r>
            <a:r>
              <a:rPr lang="ko-KR" altLang="en-US" dirty="0"/>
              <a:t> 선언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델리게이터</a:t>
            </a:r>
            <a:r>
              <a:rPr lang="ko-KR" altLang="en-US" dirty="0"/>
              <a:t> 형식 지정</a:t>
            </a:r>
            <a:endParaRPr lang="en-US" altLang="ko-KR" dirty="0"/>
          </a:p>
          <a:p>
            <a:pPr lvl="1"/>
            <a:r>
              <a:rPr lang="ko-KR" altLang="en-US" dirty="0"/>
              <a:t>이름 있는 </a:t>
            </a:r>
            <a:r>
              <a:rPr lang="ko-KR" altLang="en-US" dirty="0" err="1"/>
              <a:t>델리게이터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특정한 형식을 가진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선언하는 위치와 같은 위치라면 어디든지 선언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6705600" cy="581025"/>
          </a:xfrm>
          <a:prstGeom prst="rect">
            <a:avLst/>
          </a:prstGeom>
        </p:spPr>
      </p:pic>
      <p:pic>
        <p:nvPicPr>
          <p:cNvPr id="9" name="그림 8" descr="11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023954"/>
            <a:ext cx="7155795" cy="35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델리게이터</a:t>
            </a:r>
            <a:r>
              <a:rPr lang="ko-KR" altLang="en-US" dirty="0"/>
              <a:t> 선언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델리게이터</a:t>
            </a:r>
            <a:r>
              <a:rPr lang="ko-KR" altLang="en-US" dirty="0"/>
              <a:t> 초기화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7110790" cy="54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델리게이터</a:t>
            </a:r>
            <a:r>
              <a:rPr lang="ko-KR" altLang="en-US" dirty="0"/>
              <a:t> 선언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델리게이터</a:t>
            </a:r>
            <a:r>
              <a:rPr lang="ko-KR" altLang="en-US" dirty="0"/>
              <a:t>  활용</a:t>
            </a:r>
            <a:endParaRPr lang="en-US" altLang="ko-KR" dirty="0"/>
          </a:p>
          <a:p>
            <a:pPr lvl="1"/>
            <a:r>
              <a:rPr lang="ko-KR" altLang="en-US" dirty="0"/>
              <a:t>대표적인 방법 </a:t>
            </a:r>
            <a:r>
              <a:rPr lang="en-US" altLang="ko-KR" dirty="0"/>
              <a:t>: </a:t>
            </a:r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baseline="30000" dirty="0"/>
              <a:t>Callback Method  </a:t>
            </a:r>
            <a:endParaRPr lang="en-US" altLang="ko-KR" dirty="0"/>
          </a:p>
          <a:p>
            <a:pPr lvl="2"/>
            <a:r>
              <a:rPr lang="ko-KR" altLang="en-US" dirty="0"/>
              <a:t>매개변수로 전달하는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err="1">
                <a:solidFill>
                  <a:srgbClr val="0070C0"/>
                </a:solidFill>
              </a:rPr>
              <a:t>기본예제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11-4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메서드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490p)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/Callback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PrintProcess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/>
              <a:t>process </a:t>
            </a:r>
            <a:r>
              <a:rPr lang="ko-KR" altLang="en-US" dirty="0"/>
              <a:t>라는 변수를 통하여 리턴 타입이 </a:t>
            </a:r>
            <a:r>
              <a:rPr lang="en-US" altLang="ko-KR" dirty="0"/>
              <a:t>void</a:t>
            </a:r>
            <a:r>
              <a:rPr lang="ko-KR" altLang="en-US" dirty="0"/>
              <a:t>이고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Student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/>
              <a:t>타입인 메서드를 매개변수로 사용할 수 있음</a:t>
            </a:r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528900"/>
            <a:ext cx="6667500" cy="18097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4EF26CA-DE4F-490A-A376-0658EC326752}"/>
              </a:ext>
            </a:extLst>
          </p:cNvPr>
          <p:cNvSpPr/>
          <p:nvPr/>
        </p:nvSpPr>
        <p:spPr>
          <a:xfrm>
            <a:off x="746574" y="5046870"/>
            <a:ext cx="6345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public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delegate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void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PrintProcess</a:t>
            </a:r>
            <a:r>
              <a:rPr lang="ko-KR" altLang="en-US" dirty="0"/>
              <a:t>(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list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 err="1"/>
              <a:t>델리게이터</a:t>
            </a:r>
            <a:r>
              <a:rPr lang="ko-KR" altLang="en-US" dirty="0"/>
              <a:t> 연산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7335815" cy="2723539"/>
          </a:xfrm>
          <a:prstGeom prst="rect">
            <a:avLst/>
          </a:prstGeom>
        </p:spPr>
      </p:pic>
      <p:pic>
        <p:nvPicPr>
          <p:cNvPr id="9" name="그림 8" descr="1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194085"/>
            <a:ext cx="3600400" cy="16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4773</TotalTime>
  <Words>482</Words>
  <Application>Microsoft Office PowerPoint</Application>
  <PresentationFormat>화면 슬라이드 쇼(4:3)</PresentationFormat>
  <Paragraphs>311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델리게이터 관련 용어 소개</vt:lpstr>
      <vt:lpstr>Section 02 델리게이터를 살펴보기 전에: 메서드 이름, 무명 델리게이터, 람다(1)</vt:lpstr>
      <vt:lpstr>Section 02 델리게이터를 살펴보기 전에: 메서드 이름, 무명 델리게이터, 람다(2)</vt:lpstr>
      <vt:lpstr>Section 03 델리게이터 선언(1)</vt:lpstr>
      <vt:lpstr>Section 03 델리게이터 선언(2)</vt:lpstr>
      <vt:lpstr>Section 03 델리게이터 선언(3)</vt:lpstr>
      <vt:lpstr>Section 04 델리게이터 연산(1)</vt:lpstr>
      <vt:lpstr>Section 04 델리게이터 연산(2)</vt:lpstr>
      <vt:lpstr>Section 05 함께하는 응용예제(1)</vt:lpstr>
      <vt:lpstr>Section 05 함께하는 응용예제(2)</vt:lpstr>
      <vt:lpstr>Section 06 윈도 폼 : 윈도 폼에 델리게이터와 람다 활용하고 대화상자 사용하기(1)</vt:lpstr>
      <vt:lpstr>Section 06 윈도 폼 : 윈도 폼에 델리게이터와 람다 활용하고 대화상자 사용하기(2)</vt:lpstr>
      <vt:lpstr>Section 06 윈도 폼 : 윈도 폼에 델리게이터와 람다 활용하고 대화상자 사용하기(3)</vt:lpstr>
      <vt:lpstr>Section 06 윈도 폼 : 윈도 폼에 델리게이터와 람다 활용하고 대화상자 사용하기(4)</vt:lpstr>
      <vt:lpstr>Section 06 윈도 폼 : 윈도 폼에 델리게이터와 람다 활용하고 대화상자 사용하기(5)</vt:lpstr>
      <vt:lpstr>Section 06 윈도 폼 : 윈도 폼에 델리게이터와 람다 활용하고 대화상자 사용하기(6)</vt:lpstr>
      <vt:lpstr>Section 06 윈도 폼 : 윈도 폼에 델리게이터와 람다 활용하고 대화상자 사용하기(7)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8147</cp:lastModifiedBy>
  <cp:revision>425</cp:revision>
  <dcterms:created xsi:type="dcterms:W3CDTF">2012-07-23T02:34:37Z</dcterms:created>
  <dcterms:modified xsi:type="dcterms:W3CDTF">2020-04-09T15:02:09Z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