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9"/>
  </p:notesMasterIdLst>
  <p:handoutMasterIdLst>
    <p:handoutMasterId r:id="rId60"/>
  </p:handoutMasterIdLst>
  <p:sldIdLst>
    <p:sldId id="408" r:id="rId2"/>
    <p:sldId id="409" r:id="rId3"/>
    <p:sldId id="326" r:id="rId4"/>
    <p:sldId id="438" r:id="rId5"/>
    <p:sldId id="439" r:id="rId6"/>
    <p:sldId id="485" r:id="rId7"/>
    <p:sldId id="424" r:id="rId8"/>
    <p:sldId id="477" r:id="rId9"/>
    <p:sldId id="478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9" r:id="rId23"/>
    <p:sldId id="482" r:id="rId24"/>
    <p:sldId id="472" r:id="rId25"/>
    <p:sldId id="473" r:id="rId26"/>
    <p:sldId id="474" r:id="rId27"/>
    <p:sldId id="475" r:id="rId28"/>
    <p:sldId id="476" r:id="rId29"/>
    <p:sldId id="483" r:id="rId30"/>
    <p:sldId id="484" r:id="rId31"/>
    <p:sldId id="440" r:id="rId32"/>
    <p:sldId id="441" r:id="rId33"/>
    <p:sldId id="443" r:id="rId34"/>
    <p:sldId id="442" r:id="rId35"/>
    <p:sldId id="496" r:id="rId36"/>
    <p:sldId id="444" r:id="rId37"/>
    <p:sldId id="445" r:id="rId38"/>
    <p:sldId id="489" r:id="rId39"/>
    <p:sldId id="490" r:id="rId40"/>
    <p:sldId id="491" r:id="rId41"/>
    <p:sldId id="492" r:id="rId42"/>
    <p:sldId id="493" r:id="rId43"/>
    <p:sldId id="495" r:id="rId44"/>
    <p:sldId id="499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501" r:id="rId54"/>
    <p:sldId id="498" r:id="rId55"/>
    <p:sldId id="502" r:id="rId56"/>
    <p:sldId id="486" r:id="rId57"/>
    <p:sldId id="258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58593" autoAdjust="0"/>
  </p:normalViewPr>
  <p:slideViewPr>
    <p:cSldViewPr>
      <p:cViewPr varScale="1">
        <p:scale>
          <a:sx n="66" d="100"/>
          <a:sy n="66" d="100"/>
        </p:scale>
        <p:origin x="-29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7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5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8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4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9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3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6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6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88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04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8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2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62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98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30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2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76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7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7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41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1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07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2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44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7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45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5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02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97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49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96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59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56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2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60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947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43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6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3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1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pn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e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jpeg"/><Relationship Id="rId4" Type="http://schemas.openxmlformats.org/officeDocument/2006/relationships/image" Target="../media/image7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7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8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8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8.png"/><Relationship Id="rId4" Type="http://schemas.openxmlformats.org/officeDocument/2006/relationships/image" Target="../media/image9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jpe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jpeg"/><Relationship Id="rId5" Type="http://schemas.openxmlformats.org/officeDocument/2006/relationships/image" Target="../media/image110.jpeg"/><Relationship Id="rId4" Type="http://schemas.openxmlformats.org/officeDocument/2006/relationships/image" Target="../media/image10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06815" y="2843935"/>
            <a:ext cx="569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클래스 및 </a:t>
            </a:r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Windows Form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입문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863715"/>
            <a:ext cx="8095634" cy="4230470"/>
          </a:xfrm>
          <a:prstGeom prst="rect">
            <a:avLst/>
          </a:prstGeom>
        </p:spPr>
      </p:pic>
      <p:pic>
        <p:nvPicPr>
          <p:cNvPr id="13" name="그림 12" descr="image17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6865" y="3113965"/>
            <a:ext cx="2857500" cy="2857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9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718810"/>
            <a:ext cx="5760640" cy="5002482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 폼의 구조</a:t>
            </a:r>
            <a:endParaRPr lang="en-US" altLang="ko-KR" dirty="0"/>
          </a:p>
          <a:p>
            <a:pPr lvl="1"/>
            <a:r>
              <a:rPr lang="ko-KR" altLang="en-US" dirty="0"/>
              <a:t>응용 프로그램 관련 설정 수행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new Form1( )</a:t>
            </a:r>
            <a:r>
              <a:rPr lang="ko-KR" altLang="en-US" dirty="0"/>
              <a:t>로 </a:t>
            </a:r>
            <a:r>
              <a:rPr lang="en-US" altLang="ko-KR" dirty="0"/>
              <a:t>Form1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실행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110" y="1718810"/>
            <a:ext cx="3232359" cy="2880320"/>
          </a:xfrm>
          <a:prstGeom prst="rect">
            <a:avLst/>
          </a:prstGeom>
        </p:spPr>
      </p:pic>
      <p:pic>
        <p:nvPicPr>
          <p:cNvPr id="12" name="그림 11" descr="5-2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2100" y="4554125"/>
            <a:ext cx="3511395" cy="3095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17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223755"/>
            <a:ext cx="8082390" cy="42235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2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마우스 오른쪽 버튼 클릭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코드 보기</a:t>
            </a:r>
            <a:r>
              <a:rPr lang="en-US" altLang="ko-KR" dirty="0"/>
              <a:t>]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223755"/>
            <a:ext cx="4391025" cy="4524375"/>
          </a:xfrm>
          <a:prstGeom prst="rect">
            <a:avLst/>
          </a:prstGeom>
        </p:spPr>
      </p:pic>
      <p:pic>
        <p:nvPicPr>
          <p:cNvPr id="12" name="그림 11" descr="5-3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5769260"/>
            <a:ext cx="2800350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5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코드 작성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26.JPG"/>
          <p:cNvPicPr>
            <a:picLocks noChangeAspect="1"/>
          </p:cNvPicPr>
          <p:nvPr/>
        </p:nvPicPr>
        <p:blipFill rotWithShape="1">
          <a:blip r:embed="rId3" cstate="print"/>
          <a:srcRect t="4853"/>
          <a:stretch/>
        </p:blipFill>
        <p:spPr>
          <a:xfrm>
            <a:off x="746575" y="1431758"/>
            <a:ext cx="6518638" cy="4960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1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partial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 descr="5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1358770"/>
            <a:ext cx="7572375" cy="2000250"/>
          </a:xfrm>
          <a:prstGeom prst="rect">
            <a:avLst/>
          </a:prstGeom>
        </p:spPr>
      </p:pic>
      <p:pic>
        <p:nvPicPr>
          <p:cNvPr id="8" name="그림 7" descr="5-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3564015"/>
            <a:ext cx="7524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4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화면에서 요소 생성</a:t>
            </a:r>
            <a:endParaRPr lang="en-US" altLang="ko-KR" dirty="0"/>
          </a:p>
          <a:p>
            <a:pPr lvl="1"/>
            <a:r>
              <a:rPr lang="ko-KR" altLang="en-US" dirty="0"/>
              <a:t>도구 상자 열기 </a:t>
            </a:r>
            <a:r>
              <a:rPr lang="en-US" altLang="ko-KR" dirty="0"/>
              <a:t>: </a:t>
            </a:r>
            <a:r>
              <a:rPr lang="ko-KR" altLang="en-US" dirty="0"/>
              <a:t>화면 왼쪽의 도구 상자 클릭 또는 메뉴의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도구 상자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084295"/>
            <a:ext cx="1895475" cy="295275"/>
          </a:xfrm>
          <a:prstGeom prst="rect">
            <a:avLst/>
          </a:prstGeom>
        </p:spPr>
      </p:pic>
      <p:pic>
        <p:nvPicPr>
          <p:cNvPr id="13" name="그림 12" descr="image18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50" y="1763815"/>
            <a:ext cx="8235915" cy="4303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도구 상자에서 원하는 요소를 폼 위로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949280"/>
            <a:ext cx="2028825" cy="295275"/>
          </a:xfrm>
          <a:prstGeom prst="rect">
            <a:avLst/>
          </a:prstGeom>
        </p:spPr>
      </p:pic>
      <p:pic>
        <p:nvPicPr>
          <p:cNvPr id="14" name="그림 13" descr="image18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620000" cy="4476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6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속성 보기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- [</a:t>
            </a:r>
            <a:r>
              <a:rPr lang="ko-KR" altLang="en-US" dirty="0"/>
              <a:t>속성</a:t>
            </a:r>
            <a:r>
              <a:rPr lang="en-US" altLang="ko-KR" dirty="0"/>
              <a:t>]), </a:t>
            </a:r>
            <a:r>
              <a:rPr lang="ko-KR" altLang="en-US" dirty="0"/>
              <a:t>속성 지정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18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223755"/>
            <a:ext cx="5445605" cy="3199293"/>
          </a:xfrm>
          <a:prstGeom prst="rect">
            <a:avLst/>
          </a:prstGeom>
        </p:spPr>
      </p:pic>
      <p:pic>
        <p:nvPicPr>
          <p:cNvPr id="9" name="그림 8" descr="image18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1730" y="2528900"/>
            <a:ext cx="6705745" cy="3939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5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디자인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Form1.Designer.cs </a:t>
            </a:r>
            <a:r>
              <a:rPr lang="ko-KR" altLang="en-US" dirty="0"/>
              <a:t>파일 확인 </a:t>
            </a:r>
            <a:r>
              <a:rPr lang="en-US" altLang="ko-KR" dirty="0"/>
              <a:t>: </a:t>
            </a:r>
            <a:r>
              <a:rPr lang="ko-KR" altLang="en-US" dirty="0"/>
              <a:t>버튼과 관련된 코드들 추가된 것 확인</a:t>
            </a:r>
            <a:endParaRPr lang="en-US" altLang="ko-KR" dirty="0"/>
          </a:p>
          <a:p>
            <a:pPr lvl="1"/>
            <a:r>
              <a:rPr lang="en-US" altLang="ko-KR" dirty="0"/>
              <a:t>Name </a:t>
            </a:r>
            <a:r>
              <a:rPr lang="ko-KR" altLang="en-US" dirty="0"/>
              <a:t>속성에서 지정한 </a:t>
            </a:r>
            <a:r>
              <a:rPr lang="en-US" altLang="ko-KR" dirty="0" err="1"/>
              <a:t>myButton</a:t>
            </a:r>
            <a:r>
              <a:rPr lang="en-US" altLang="ko-KR" dirty="0"/>
              <a:t> </a:t>
            </a:r>
            <a:r>
              <a:rPr lang="ko-KR" altLang="en-US" dirty="0"/>
              <a:t>글자로 변수 만들어짐</a:t>
            </a:r>
          </a:p>
          <a:p>
            <a:pPr lvl="1"/>
            <a:r>
              <a:rPr lang="ko-KR" altLang="en-US" dirty="0"/>
              <a:t>코드로 </a:t>
            </a:r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속성 지정을 살펴볼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969060"/>
            <a:ext cx="1628775" cy="304800"/>
          </a:xfrm>
          <a:prstGeom prst="rect">
            <a:avLst/>
          </a:prstGeom>
        </p:spPr>
      </p:pic>
      <p:pic>
        <p:nvPicPr>
          <p:cNvPr id="10" name="그림 9" descr="image1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58770"/>
            <a:ext cx="2628900" cy="2543175"/>
          </a:xfrm>
          <a:prstGeom prst="rect">
            <a:avLst/>
          </a:prstGeom>
        </p:spPr>
      </p:pic>
      <p:pic>
        <p:nvPicPr>
          <p:cNvPr id="11" name="그림 10" descr="image18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6875" y="1358770"/>
            <a:ext cx="2628900" cy="2543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클래스와 관련된 기본적인 용어를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사용하는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생성하는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변수와 클래스 변수를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 폼을 사용하여 결과물을 출력할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58770"/>
            <a:ext cx="4521178" cy="1620180"/>
          </a:xfrm>
          <a:prstGeom prst="rect">
            <a:avLst/>
          </a:prstGeom>
        </p:spPr>
      </p:pic>
      <p:pic>
        <p:nvPicPr>
          <p:cNvPr id="12" name="그림 11" descr="image1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7065" y="1178750"/>
            <a:ext cx="3735415" cy="3171378"/>
          </a:xfrm>
          <a:prstGeom prst="rect">
            <a:avLst/>
          </a:prstGeom>
        </p:spPr>
      </p:pic>
      <p:pic>
        <p:nvPicPr>
          <p:cNvPr id="13" name="그림 12" descr="image1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4" y="3203975"/>
            <a:ext cx="4394212" cy="2925325"/>
          </a:xfrm>
          <a:prstGeom prst="rect">
            <a:avLst/>
          </a:prstGeom>
        </p:spPr>
      </p:pic>
      <p:pic>
        <p:nvPicPr>
          <p:cNvPr id="14" name="그림 13" descr="5-3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565" y="2888940"/>
            <a:ext cx="1971675" cy="304800"/>
          </a:xfrm>
          <a:prstGeom prst="rect">
            <a:avLst/>
          </a:prstGeom>
        </p:spPr>
      </p:pic>
      <p:pic>
        <p:nvPicPr>
          <p:cNvPr id="15" name="그림 14" descr="5-3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7065" y="4374105"/>
            <a:ext cx="2438400" cy="304800"/>
          </a:xfrm>
          <a:prstGeom prst="rect">
            <a:avLst/>
          </a:prstGeom>
        </p:spPr>
      </p:pic>
      <p:pic>
        <p:nvPicPr>
          <p:cNvPr id="16" name="그림 15" descr="5-39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555" y="6129300"/>
            <a:ext cx="2847975" cy="333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4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요소의 속성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5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448780"/>
            <a:ext cx="8039100" cy="3324225"/>
          </a:xfrm>
          <a:prstGeom prst="rect">
            <a:avLst/>
          </a:prstGeom>
        </p:spPr>
      </p:pic>
      <p:pic>
        <p:nvPicPr>
          <p:cNvPr id="17" name="그림 16" descr="image1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7005" y="2888940"/>
            <a:ext cx="3285365" cy="32853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98" b="69393"/>
          <a:stretch/>
        </p:blipFill>
        <p:spPr bwMode="auto">
          <a:xfrm>
            <a:off x="6372200" y="4914165"/>
            <a:ext cx="1978693" cy="1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5728803"/>
            <a:ext cx="3171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707015" y="6104056"/>
            <a:ext cx="2520280" cy="215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92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12326" r="29195" b="34318"/>
          <a:stretch/>
        </p:blipFill>
        <p:spPr bwMode="auto">
          <a:xfrm>
            <a:off x="476545" y="1407695"/>
            <a:ext cx="8025462" cy="508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2123855"/>
            <a:ext cx="22288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64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임의의 숫자 생성</a:t>
            </a:r>
            <a:r>
              <a:rPr lang="en-US" altLang="ko-KR" dirty="0"/>
              <a:t>(</a:t>
            </a:r>
            <a:r>
              <a:rPr lang="ko-KR" altLang="en-US" dirty="0"/>
              <a:t>범위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538790"/>
            <a:ext cx="6425015" cy="511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1547700"/>
            <a:ext cx="22193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70" y="1547699"/>
            <a:ext cx="2838694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791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코드에서 요소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086725" cy="412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5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생성한 버튼 화면에 붙이기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Form1 </a:t>
            </a:r>
            <a:r>
              <a:rPr lang="ko-KR" altLang="en-US" dirty="0"/>
              <a:t>클래스가 가지고 있는 </a:t>
            </a:r>
            <a:r>
              <a:rPr lang="en-US" altLang="ko-KR" dirty="0"/>
              <a:t>Controls </a:t>
            </a:r>
            <a:r>
              <a:rPr lang="ko-KR" altLang="en-US" dirty="0"/>
              <a:t>속성 사용</a:t>
            </a:r>
            <a:endParaRPr lang="en-US" altLang="ko-KR" dirty="0"/>
          </a:p>
          <a:p>
            <a:pPr lvl="1"/>
            <a:r>
              <a:rPr lang="en-US" altLang="ko-KR" dirty="0"/>
              <a:t>Controls </a:t>
            </a:r>
            <a:r>
              <a:rPr lang="ko-KR" altLang="en-US" dirty="0"/>
              <a:t>속성은 부모로부터 상속</a:t>
            </a:r>
            <a:endParaRPr lang="en-US" altLang="ko-KR" dirty="0"/>
          </a:p>
          <a:p>
            <a:pPr lvl="1"/>
            <a:r>
              <a:rPr lang="en-US" altLang="ko-KR" dirty="0" err="1"/>
              <a:t>Controls.Add</a:t>
            </a:r>
            <a:r>
              <a:rPr lang="en-US" altLang="ko-KR" dirty="0"/>
              <a:t>( ) </a:t>
            </a:r>
            <a:r>
              <a:rPr lang="ko-KR" altLang="en-US" dirty="0" err="1"/>
              <a:t>메서드를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168860"/>
            <a:ext cx="8039100" cy="4400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77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새로 만든 </a:t>
            </a:r>
            <a:r>
              <a:rPr lang="en-US" altLang="ko-KR" dirty="0"/>
              <a:t>button </a:t>
            </a:r>
            <a:r>
              <a:rPr lang="ko-KR" altLang="en-US" dirty="0"/>
              <a:t>객체에 속성을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5679250"/>
            <a:ext cx="1847850" cy="285750"/>
          </a:xfrm>
          <a:prstGeom prst="rect">
            <a:avLst/>
          </a:prstGeom>
        </p:spPr>
      </p:pic>
      <p:pic>
        <p:nvPicPr>
          <p:cNvPr id="10" name="그림 9" descr="image19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313765"/>
            <a:ext cx="8124825" cy="2314575"/>
          </a:xfrm>
          <a:prstGeom prst="rect">
            <a:avLst/>
          </a:prstGeom>
        </p:spPr>
      </p:pic>
      <p:pic>
        <p:nvPicPr>
          <p:cNvPr id="11" name="그림 10" descr="image19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4419110"/>
            <a:ext cx="5915025" cy="1181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34.JPG"/>
          <p:cNvPicPr>
            <a:picLocks noChangeAspect="1"/>
          </p:cNvPicPr>
          <p:nvPr/>
        </p:nvPicPr>
        <p:blipFill rotWithShape="1">
          <a:blip r:embed="rId3" cstate="print"/>
          <a:srcRect t="5868"/>
          <a:stretch/>
        </p:blipFill>
        <p:spPr>
          <a:xfrm>
            <a:off x="0" y="1335504"/>
            <a:ext cx="8020050" cy="4680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0" b="4542"/>
          <a:stretch/>
        </p:blipFill>
        <p:spPr bwMode="auto">
          <a:xfrm>
            <a:off x="5292080" y="2705100"/>
            <a:ext cx="29432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6575" y="4734145"/>
            <a:ext cx="418546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391980" y="3519010"/>
            <a:ext cx="1215135" cy="117013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8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" y="1088740"/>
            <a:ext cx="5588180" cy="433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구름 모양 설명선 8"/>
          <p:cNvSpPr/>
          <p:nvPr/>
        </p:nvSpPr>
        <p:spPr>
          <a:xfrm>
            <a:off x="6059293" y="4370857"/>
            <a:ext cx="3069500" cy="1080120"/>
          </a:xfrm>
          <a:prstGeom prst="cloudCallout">
            <a:avLst>
              <a:gd name="adj1" fmla="val -101083"/>
              <a:gd name="adj2" fmla="val -62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연산 우선 순위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괄호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곱하기 나누기</a:t>
            </a:r>
            <a:endParaRPr lang="en-US" altLang="ko-KR" sz="1200" dirty="0"/>
          </a:p>
          <a:p>
            <a:pPr marL="342900" indent="-342900" algn="ctr">
              <a:buAutoNum type="arabicPeriod"/>
            </a:pPr>
            <a:r>
              <a:rPr lang="ko-KR" altLang="en-US" sz="1200" dirty="0"/>
              <a:t>덧셈 뺄셈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725" y="818710"/>
            <a:ext cx="2438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702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버튼을 생성하되</a:t>
            </a:r>
            <a:r>
              <a:rPr lang="en-US" altLang="ko-KR" dirty="0"/>
              <a:t>, </a:t>
            </a:r>
            <a:r>
              <a:rPr lang="ko-KR" altLang="en-US" dirty="0"/>
              <a:t>일정 확률로 버튼의 </a:t>
            </a:r>
            <a:r>
              <a:rPr lang="en-US" altLang="ko-KR" dirty="0"/>
              <a:t>Visible</a:t>
            </a:r>
            <a:r>
              <a:rPr lang="ko-KR" altLang="en-US" dirty="0"/>
              <a:t>을 지정해볼 것</a:t>
            </a:r>
            <a:endParaRPr lang="en-US" altLang="ko-KR" dirty="0"/>
          </a:p>
          <a:p>
            <a:r>
              <a:rPr lang="en-US" altLang="ko-KR" dirty="0" err="1"/>
              <a:t>Thread.Sleep</a:t>
            </a:r>
            <a:r>
              <a:rPr lang="en-US" altLang="ko-KR" dirty="0"/>
              <a:t>(10); </a:t>
            </a:r>
            <a:r>
              <a:rPr lang="ko-KR" altLang="en-US" dirty="0"/>
              <a:t>이용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58085"/>
            <a:ext cx="56769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35195"/>
            <a:ext cx="23241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835194"/>
            <a:ext cx="2350587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3835195"/>
            <a:ext cx="2192610" cy="296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클래스란</a:t>
            </a:r>
            <a:r>
              <a:rPr lang="en-US" altLang="ko-KR" dirty="0"/>
              <a:t>? </a:t>
            </a:r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원하는 새로운 </a:t>
            </a:r>
            <a:r>
              <a:rPr lang="ko-KR" altLang="en-US" dirty="0" err="1"/>
              <a:t>자료형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13865"/>
            <a:ext cx="8058150" cy="3562350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 rotWithShape="1">
          <a:blip r:embed="rId4" cstate="print"/>
          <a:srcRect r="47740"/>
          <a:stretch/>
        </p:blipFill>
        <p:spPr>
          <a:xfrm>
            <a:off x="4166954" y="2528900"/>
            <a:ext cx="4226151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Sleep </a:t>
            </a:r>
            <a:r>
              <a:rPr lang="ko-KR" altLang="en-US" dirty="0"/>
              <a:t>없으면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반영이 안 됨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45" y="638690"/>
            <a:ext cx="5490610" cy="585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288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배열과 유사 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en-US" altLang="ko-KR" baseline="30000" dirty="0"/>
              <a:t>Generic</a:t>
            </a:r>
            <a:r>
              <a:rPr lang="en-US" altLang="ko-KR" dirty="0"/>
              <a:t> : </a:t>
            </a:r>
            <a:r>
              <a:rPr lang="ko-KR" altLang="en-US" dirty="0"/>
              <a:t>클래스 선언 시 어떤 </a:t>
            </a:r>
            <a:r>
              <a:rPr lang="ko-KR" altLang="en-US" dirty="0" err="1"/>
              <a:t>자료형인지</a:t>
            </a:r>
            <a:r>
              <a:rPr lang="ko-KR" altLang="en-US" dirty="0"/>
              <a:t> 알려주는 것</a:t>
            </a: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2618910"/>
            <a:ext cx="8029575" cy="2181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클래스 참조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마우스 가져다 대기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            단축키를 누르거나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[</a:t>
            </a:r>
            <a:r>
              <a:rPr lang="ko-KR" altLang="en-US" dirty="0"/>
              <a:t>그림 </a:t>
            </a:r>
            <a:r>
              <a:rPr lang="en-US" altLang="ko-KR" dirty="0"/>
              <a:t>5-10] </a:t>
            </a:r>
            <a:r>
              <a:rPr lang="ko-KR" altLang="en-US" dirty="0"/>
              <a:t>파란 </a:t>
            </a:r>
            <a:r>
              <a:rPr lang="ko-KR" altLang="en-US" dirty="0" err="1"/>
              <a:t>글상자</a:t>
            </a:r>
            <a:r>
              <a:rPr lang="ko-KR" altLang="en-US" dirty="0"/>
              <a:t> 선택 </a:t>
            </a:r>
            <a:endParaRPr lang="en-US" altLang="ko-KR" dirty="0"/>
          </a:p>
        </p:txBody>
      </p:sp>
      <p:pic>
        <p:nvPicPr>
          <p:cNvPr id="7" name="그림 6" descr="image1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03775"/>
            <a:ext cx="8280920" cy="1138096"/>
          </a:xfrm>
          <a:prstGeom prst="rect">
            <a:avLst/>
          </a:prstGeom>
        </p:spPr>
      </p:pic>
      <p:pic>
        <p:nvPicPr>
          <p:cNvPr id="9" name="그림 8" descr="image15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6815" y="2843935"/>
            <a:ext cx="3543300" cy="571500"/>
          </a:xfrm>
          <a:prstGeom prst="rect">
            <a:avLst/>
          </a:prstGeom>
        </p:spPr>
      </p:pic>
      <p:pic>
        <p:nvPicPr>
          <p:cNvPr id="10" name="그림 9" descr="image15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6905" y="3879050"/>
            <a:ext cx="4038600" cy="2286000"/>
          </a:xfrm>
          <a:prstGeom prst="rect">
            <a:avLst/>
          </a:prstGeom>
        </p:spPr>
      </p:pic>
      <p:pic>
        <p:nvPicPr>
          <p:cNvPr id="11" name="그림 10" descr="5-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550" y="2618910"/>
            <a:ext cx="1438275" cy="304800"/>
          </a:xfrm>
          <a:prstGeom prst="rect">
            <a:avLst/>
          </a:prstGeom>
        </p:spPr>
      </p:pic>
      <p:pic>
        <p:nvPicPr>
          <p:cNvPr id="12" name="그림 11" descr="5-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51820" y="3429000"/>
            <a:ext cx="2676525" cy="257175"/>
          </a:xfrm>
          <a:prstGeom prst="rect">
            <a:avLst/>
          </a:prstGeom>
        </p:spPr>
      </p:pic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1910" y="6129300"/>
            <a:ext cx="2790825" cy="285750"/>
          </a:xfrm>
          <a:prstGeom prst="rect">
            <a:avLst/>
          </a:prstGeom>
        </p:spPr>
      </p:pic>
      <p:pic>
        <p:nvPicPr>
          <p:cNvPr id="14" name="그림 13" descr="5-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6585" y="3789040"/>
            <a:ext cx="781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 err="1"/>
              <a:t>인스턴스</a:t>
            </a:r>
            <a:r>
              <a:rPr lang="ko-KR" altLang="en-US" dirty="0"/>
              <a:t> 생성과 동시에 요소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5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448780"/>
            <a:ext cx="7543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아래 화면처럼 </a:t>
            </a:r>
            <a:r>
              <a:rPr lang="en-US" altLang="ko-KR" dirty="0"/>
              <a:t>List</a:t>
            </a:r>
            <a:r>
              <a:rPr lang="ko-KR" altLang="en-US" dirty="0"/>
              <a:t>를 이용하여 문자열을 추가 및 제거하는 화면을 만드시오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list </a:t>
            </a:r>
            <a:r>
              <a:rPr lang="ko-KR" altLang="en-US" dirty="0"/>
              <a:t>변수 선언 위치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2 : </a:t>
            </a:r>
            <a:r>
              <a:rPr lang="en-US" altLang="ko-KR" dirty="0" err="1"/>
              <a:t>list.Add</a:t>
            </a:r>
            <a:r>
              <a:rPr lang="en-US" altLang="ko-KR" dirty="0"/>
              <a:t>(button1.Text); </a:t>
            </a:r>
            <a:r>
              <a:rPr lang="en-US" altLang="ko-KR" dirty="0" err="1"/>
              <a:t>list.Remove</a:t>
            </a:r>
            <a:r>
              <a:rPr lang="en-US" altLang="ko-KR" dirty="0"/>
              <a:t>(button5.Text);</a:t>
            </a:r>
          </a:p>
          <a:p>
            <a:pPr marL="457200" lvl="1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3 :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문이용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5" y="4284095"/>
            <a:ext cx="4095455" cy="214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168860"/>
            <a:ext cx="49244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94" y="810253"/>
            <a:ext cx="46291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91" y="1133745"/>
            <a:ext cx="50387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86928"/>
            <a:ext cx="4648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2020" y="798330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2~4</a:t>
            </a:r>
            <a:r>
              <a:rPr lang="ko-KR" altLang="en-US" dirty="0"/>
              <a:t>도 같은 패턴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141" y="4104075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 6~8</a:t>
            </a:r>
            <a:r>
              <a:rPr lang="ko-KR" altLang="en-US" dirty="0"/>
              <a:t>도 같은 패턴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3" y="810253"/>
            <a:ext cx="4629150" cy="559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02" y="1133745"/>
            <a:ext cx="503872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77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Math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lvl="1"/>
            <a:r>
              <a:rPr lang="ko-KR" altLang="en-US" dirty="0"/>
              <a:t>수학과 관련된 변수 또는 </a:t>
            </a:r>
            <a:r>
              <a:rPr lang="ko-KR" altLang="en-US" dirty="0" err="1"/>
              <a:t>메서드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만들지 않고 사용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258870"/>
            <a:ext cx="7086600" cy="3057525"/>
          </a:xfrm>
          <a:prstGeom prst="rect">
            <a:avLst/>
          </a:prstGeom>
        </p:spPr>
      </p:pic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39857" y="3834045"/>
            <a:ext cx="4793393" cy="2625570"/>
          </a:xfrm>
          <a:prstGeom prst="rect">
            <a:avLst/>
          </a:prstGeom>
        </p:spPr>
      </p:pic>
      <p:pic>
        <p:nvPicPr>
          <p:cNvPr id="11" name="그림 10" descr="5-12.JPG"/>
          <p:cNvPicPr>
            <a:picLocks noChangeAspect="1"/>
          </p:cNvPicPr>
          <p:nvPr/>
        </p:nvPicPr>
        <p:blipFill>
          <a:blip r:embed="rId5" cstate="print"/>
          <a:srcRect t="88679" r="70034" b="236"/>
          <a:stretch>
            <a:fillRect/>
          </a:stretch>
        </p:blipFill>
        <p:spPr>
          <a:xfrm>
            <a:off x="656565" y="5319210"/>
            <a:ext cx="1935215" cy="3600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" y="908720"/>
            <a:ext cx="20859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61810" y="728700"/>
            <a:ext cx="4793393" cy="2625570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0" y="3924055"/>
            <a:ext cx="51435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생성 방법 </a:t>
            </a:r>
            <a:r>
              <a:rPr lang="en-US" altLang="ko-KR" dirty="0"/>
              <a:t>: </a:t>
            </a:r>
            <a:r>
              <a:rPr lang="ko-KR" altLang="en-US" dirty="0"/>
              <a:t>소문자로 시작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18810"/>
            <a:ext cx="8020050" cy="752475"/>
          </a:xfrm>
          <a:prstGeom prst="rect">
            <a:avLst/>
          </a:prstGeom>
        </p:spPr>
      </p:pic>
      <p:pic>
        <p:nvPicPr>
          <p:cNvPr id="11" name="그림 10" descr="5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555" y="3113965"/>
            <a:ext cx="8096250" cy="3009900"/>
          </a:xfrm>
          <a:prstGeom prst="rect">
            <a:avLst/>
          </a:prstGeom>
        </p:spPr>
      </p:pic>
      <p:pic>
        <p:nvPicPr>
          <p:cNvPr id="8" name="그림 7" descr="image14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6955" y="4419110"/>
            <a:ext cx="4031940" cy="719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27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 할당 후 각 속성에 대한 값 할당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493785"/>
            <a:ext cx="5257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66655" y="4644135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9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사용한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178750"/>
            <a:ext cx="80962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생성할 때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73805"/>
            <a:ext cx="54102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36685" y="2978950"/>
            <a:ext cx="23003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75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변수를 선언하자마자 초기화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628800"/>
            <a:ext cx="64008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5" y="2753925"/>
            <a:ext cx="2057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01970" y="4464115"/>
            <a:ext cx="2800400" cy="45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68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변수</a:t>
            </a:r>
            <a:endParaRPr lang="en-US" altLang="ko-KR" dirty="0"/>
          </a:p>
          <a:p>
            <a:pPr lvl="1"/>
            <a:r>
              <a:rPr lang="ko-KR" altLang="en-US" dirty="0"/>
              <a:t>클래스 변수와 클래스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이름으로 곧바로 사용하는 변수와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변수 선언이 아니라 프로그램이 실행될 때 메모리에 할당되는 것</a:t>
            </a:r>
            <a:r>
              <a:rPr lang="en-US" altLang="ko-KR" dirty="0"/>
              <a:t>(</a:t>
            </a:r>
            <a:r>
              <a:rPr lang="ko-KR" altLang="en-US" dirty="0"/>
              <a:t>계속 같은 메모리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변수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5866640"/>
            <a:ext cx="8048625" cy="847725"/>
          </a:xfrm>
          <a:prstGeom prst="rect">
            <a:avLst/>
          </a:prstGeom>
        </p:spPr>
      </p:pic>
      <p:pic>
        <p:nvPicPr>
          <p:cNvPr id="8" name="그림 7" descr="5-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5146560"/>
            <a:ext cx="2847975" cy="295275"/>
          </a:xfrm>
          <a:prstGeom prst="rect">
            <a:avLst/>
          </a:prstGeom>
        </p:spPr>
      </p:pic>
      <p:pic>
        <p:nvPicPr>
          <p:cNvPr id="10" name="그림 9" descr="image15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6575" y="2131225"/>
            <a:ext cx="6795755" cy="29320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52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한 번 작성해놓으면 어떤 객체든 동일한 기능을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PI, Abs </a:t>
            </a:r>
            <a:r>
              <a:rPr lang="ko-KR" altLang="en-US" dirty="0"/>
              <a:t>등</a:t>
            </a:r>
            <a:r>
              <a:rPr lang="en-US" altLang="ko-KR" dirty="0"/>
              <a:t>(</a:t>
            </a:r>
            <a:r>
              <a:rPr lang="ko-KR" altLang="en-US" dirty="0"/>
              <a:t>클래스 변수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학생이나 자동차의 경우 </a:t>
            </a:r>
            <a:r>
              <a:rPr lang="en-US" altLang="ko-KR" dirty="0"/>
              <a:t>ID, </a:t>
            </a:r>
            <a:r>
              <a:rPr lang="en-US" altLang="ko-KR" dirty="0" err="1"/>
              <a:t>SetOutTime</a:t>
            </a:r>
            <a:r>
              <a:rPr lang="ko-KR" altLang="en-US" dirty="0"/>
              <a:t>등 모두 </a:t>
            </a:r>
            <a:r>
              <a:rPr lang="ko-KR" altLang="en-US" dirty="0" err="1"/>
              <a:t>객체별로</a:t>
            </a:r>
            <a:r>
              <a:rPr lang="ko-KR" altLang="en-US" dirty="0"/>
              <a:t> 다르다</a:t>
            </a:r>
            <a:r>
              <a:rPr lang="en-US" altLang="ko-KR" dirty="0"/>
              <a:t>.(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618910"/>
            <a:ext cx="54387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89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한 게임 회사의 총 회원의 수를 알고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게임의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객체별로</a:t>
            </a:r>
            <a:r>
              <a:rPr lang="ko-KR" altLang="en-US" dirty="0"/>
              <a:t> 다르지만</a:t>
            </a:r>
            <a:r>
              <a:rPr lang="en-US" altLang="ko-KR" dirty="0"/>
              <a:t>, </a:t>
            </a:r>
            <a:r>
              <a:rPr lang="ko-KR" altLang="en-US" dirty="0"/>
              <a:t>회원수의 경우에는 공통이다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5" y="1815754"/>
            <a:ext cx="341576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98" y="1810419"/>
            <a:ext cx="5580620" cy="40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3975994"/>
            <a:ext cx="18097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" y="5347907"/>
            <a:ext cx="2295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362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/>
              <a:t>클래스 검색</a:t>
            </a:r>
            <a:endParaRPr lang="en-US" altLang="ko-KR" b="1" dirty="0"/>
          </a:p>
          <a:p>
            <a:pPr lvl="2"/>
            <a:r>
              <a:rPr lang="en-US" altLang="ko-KR" dirty="0">
                <a:hlinkClick r:id="rId3"/>
              </a:rPr>
              <a:t>https://msdn.microsoft.com/en-us/library</a:t>
            </a:r>
            <a:endParaRPr lang="en-US" altLang="ko-KR" dirty="0"/>
          </a:p>
          <a:p>
            <a:pPr lvl="2"/>
            <a:r>
              <a:rPr lang="en-US" altLang="ko-KR" b="1" i="1" u="sng" dirty="0"/>
              <a:t>Google </a:t>
            </a:r>
            <a:r>
              <a:rPr lang="ko-KR" altLang="en-US" b="1" i="1" u="sng" dirty="0"/>
              <a:t>검색을 통하여서도 가능</a:t>
            </a:r>
            <a:endParaRPr lang="en-US" altLang="ko-KR" b="1" i="1" u="sng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2033845"/>
            <a:ext cx="7155795" cy="47286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파일에 여러 개의 클래스 생성</a:t>
            </a:r>
            <a:endParaRPr lang="en-US" altLang="ko-KR" dirty="0"/>
          </a:p>
          <a:p>
            <a:pPr lvl="1"/>
            <a:r>
              <a:rPr lang="ko-KR" altLang="en-US" dirty="0"/>
              <a:t>클래스를 생성 가장 쉬운 방법 </a:t>
            </a:r>
            <a:r>
              <a:rPr lang="en-US" altLang="ko-KR" dirty="0"/>
              <a:t>:</a:t>
            </a:r>
            <a:r>
              <a:rPr lang="ko-KR" altLang="en-US" dirty="0"/>
              <a:t> 파일 하나에 여러 개의 클래스를 생성하는 것</a:t>
            </a:r>
            <a:endParaRPr lang="en-US" altLang="ko-KR" dirty="0"/>
          </a:p>
          <a:p>
            <a:pPr lvl="1"/>
            <a:r>
              <a:rPr lang="en-US" altLang="ko-KR" dirty="0"/>
              <a:t>C# </a:t>
            </a:r>
            <a:r>
              <a:rPr lang="ko-KR" altLang="en-US" dirty="0"/>
              <a:t>콘솔 프로젝트를 생성하면 </a:t>
            </a:r>
            <a:r>
              <a:rPr lang="en-US" altLang="ko-KR" dirty="0" err="1"/>
              <a:t>Program.cs</a:t>
            </a:r>
            <a:r>
              <a:rPr lang="en-US" altLang="ko-KR" dirty="0"/>
              <a:t> </a:t>
            </a:r>
            <a:r>
              <a:rPr lang="ko-KR" altLang="en-US" dirty="0"/>
              <a:t>파일 기본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168860"/>
            <a:ext cx="5649255" cy="4100050"/>
          </a:xfrm>
          <a:prstGeom prst="rect">
            <a:avLst/>
          </a:prstGeom>
        </p:spPr>
      </p:pic>
      <p:pic>
        <p:nvPicPr>
          <p:cNvPr id="9" name="그림 8" descr="5-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7035" y="5724255"/>
            <a:ext cx="2372612" cy="315035"/>
          </a:xfrm>
          <a:prstGeom prst="rect">
            <a:avLst/>
          </a:prstGeom>
        </p:spPr>
      </p:pic>
      <p:pic>
        <p:nvPicPr>
          <p:cNvPr id="10" name="그림 9" descr="image16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2030" y="3203975"/>
            <a:ext cx="3443346" cy="25202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내부에 클래스 생성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1313765"/>
            <a:ext cx="8077200" cy="4410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image1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6755" y="2618910"/>
            <a:ext cx="6263894" cy="4050450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서로 다른 파일에 클래스 생성</a:t>
            </a:r>
            <a:endParaRPr lang="en-US" altLang="ko-KR" dirty="0"/>
          </a:p>
          <a:p>
            <a:pPr lvl="1"/>
            <a:r>
              <a:rPr lang="ko-KR" altLang="en-US" dirty="0"/>
              <a:t>파일 하나에 클래스 하나를 넣고</a:t>
            </a:r>
            <a:r>
              <a:rPr lang="en-US" altLang="ko-KR" dirty="0"/>
              <a:t>, </a:t>
            </a:r>
            <a:r>
              <a:rPr lang="ko-KR" altLang="en-US" dirty="0"/>
              <a:t>파일의 이름과 맞추어 만드는 </a:t>
            </a:r>
            <a:r>
              <a:rPr lang="ko-KR" altLang="en-US"/>
              <a:t>것이 일반적</a:t>
            </a:r>
            <a:endParaRPr lang="en-US" altLang="ko-KR" dirty="0"/>
          </a:p>
          <a:p>
            <a:pPr lvl="1"/>
            <a:r>
              <a:rPr lang="ko-KR" altLang="en-US" dirty="0"/>
              <a:t>파일의 이름과 클래스 이름이 달라도 상관없음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① 마우스 오른쪽 클릭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ko-KR" altLang="en-US" dirty="0"/>
              <a:t>새 항목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[New Item]) </a:t>
            </a:r>
            <a:r>
              <a:rPr lang="ko-KR" altLang="en-US"/>
              <a:t>또는 </a:t>
            </a:r>
            <a:r>
              <a:rPr lang="en-US" altLang="ko-KR"/>
              <a:t>[</a:t>
            </a:r>
            <a:r>
              <a:rPr lang="ko-KR" altLang="en-US" dirty="0"/>
              <a:t>클래스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5-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7055" y="2663915"/>
            <a:ext cx="2009775" cy="285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/>
              <a:t>② 새 파일 대화상자 실행</a:t>
            </a:r>
            <a:r>
              <a:rPr lang="en-US" altLang="ko-KR" dirty="0"/>
              <a:t>, </a:t>
            </a:r>
            <a:r>
              <a:rPr lang="ko-KR" altLang="en-US" dirty="0"/>
              <a:t>클래스 이름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[Add])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03775"/>
            <a:ext cx="7050128" cy="3895494"/>
          </a:xfrm>
          <a:prstGeom prst="rect">
            <a:avLst/>
          </a:prstGeom>
        </p:spPr>
      </p:pic>
      <p:pic>
        <p:nvPicPr>
          <p:cNvPr id="10" name="그림 9" descr="5-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319210"/>
            <a:ext cx="2019300" cy="295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클래스와 </a:t>
            </a:r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</a:t>
            </a:r>
            <a:r>
              <a:rPr lang="ko-KR" altLang="en-US" dirty="0"/>
              <a:t> 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ko-KR" altLang="en-US" dirty="0" err="1"/>
              <a:t>자료형을</a:t>
            </a:r>
            <a:r>
              <a:rPr lang="ko-KR" altLang="en-US" dirty="0"/>
              <a:t> 변수로 선언한 것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클래스 이름과 같은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클래스 이름 뒤에 괄호가 붙은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 이름 대문자로 시작</a:t>
            </a:r>
            <a:r>
              <a:rPr lang="en-US" altLang="ko-KR" dirty="0"/>
              <a:t>(</a:t>
            </a:r>
            <a:r>
              <a:rPr lang="ko-KR" altLang="en-US" dirty="0"/>
              <a:t>관례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1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48780"/>
            <a:ext cx="6013348" cy="1073577"/>
          </a:xfrm>
          <a:prstGeom prst="rect">
            <a:avLst/>
          </a:prstGeom>
        </p:spPr>
      </p:pic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528900"/>
            <a:ext cx="2543175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978950"/>
            <a:ext cx="8058150" cy="178117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선언된 클래스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1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6945" y="863714"/>
            <a:ext cx="3435189" cy="2385265"/>
          </a:xfrm>
          <a:prstGeom prst="rect">
            <a:avLst/>
          </a:prstGeom>
        </p:spPr>
      </p:pic>
      <p:pic>
        <p:nvPicPr>
          <p:cNvPr id="11" name="그림 10" descr="5-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6955" y="3203975"/>
            <a:ext cx="2200275" cy="285750"/>
          </a:xfrm>
          <a:prstGeom prst="rect">
            <a:avLst/>
          </a:prstGeom>
        </p:spPr>
      </p:pic>
      <p:pic>
        <p:nvPicPr>
          <p:cNvPr id="12" name="그림 11" descr="5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565" y="4644135"/>
            <a:ext cx="8153400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파일 빠르게 생성하기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발생된 오류에 마우스 대서 뜨는 붉은색 상자 클릭 또는           단축키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클래스 생성</a:t>
            </a:r>
            <a:r>
              <a:rPr lang="en-US" altLang="ko-KR" dirty="0"/>
              <a:t>](</a:t>
            </a:r>
            <a:r>
              <a:rPr lang="ko-KR" altLang="en-US" dirty="0"/>
              <a:t>또는 </a:t>
            </a:r>
            <a:r>
              <a:rPr lang="en-US" altLang="ko-KR" dirty="0"/>
              <a:t>[Create Class])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pic>
        <p:nvPicPr>
          <p:cNvPr id="5" name="그림 4" descr="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358770"/>
            <a:ext cx="7515225" cy="1504950"/>
          </a:xfrm>
          <a:prstGeom prst="rect">
            <a:avLst/>
          </a:prstGeom>
        </p:spPr>
      </p:pic>
      <p:pic>
        <p:nvPicPr>
          <p:cNvPr id="7" name="그림 6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32140" y="3068960"/>
            <a:ext cx="752475" cy="257175"/>
          </a:xfrm>
          <a:prstGeom prst="rect">
            <a:avLst/>
          </a:prstGeom>
        </p:spPr>
      </p:pic>
      <p:pic>
        <p:nvPicPr>
          <p:cNvPr id="8" name="그림 7" descr="5-2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4239090"/>
            <a:ext cx="2686050" cy="285750"/>
          </a:xfrm>
          <a:prstGeom prst="rect">
            <a:avLst/>
          </a:prstGeom>
        </p:spPr>
      </p:pic>
      <p:pic>
        <p:nvPicPr>
          <p:cNvPr id="9" name="그림 8" descr="5-2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2030" y="5949280"/>
            <a:ext cx="2505075" cy="276225"/>
          </a:xfrm>
          <a:prstGeom prst="rect">
            <a:avLst/>
          </a:prstGeom>
        </p:spPr>
      </p:pic>
      <p:pic>
        <p:nvPicPr>
          <p:cNvPr id="10" name="그림 9" descr="image16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580" y="3383995"/>
            <a:ext cx="2581275" cy="847725"/>
          </a:xfrm>
          <a:prstGeom prst="rect">
            <a:avLst/>
          </a:prstGeom>
        </p:spPr>
      </p:pic>
      <p:pic>
        <p:nvPicPr>
          <p:cNvPr id="11" name="그림 10" descr="image16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2030" y="3744035"/>
            <a:ext cx="31623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이름 충돌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이름 지정 시 특별한 목적이 없는 한 기존 클래스 이름과 다르게 선언</a:t>
            </a:r>
            <a:endParaRPr lang="en-US" altLang="ko-KR" dirty="0"/>
          </a:p>
        </p:txBody>
      </p:sp>
      <p:pic>
        <p:nvPicPr>
          <p:cNvPr id="13" name="그림 12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562850" cy="2952750"/>
          </a:xfrm>
          <a:prstGeom prst="rect">
            <a:avLst/>
          </a:prstGeom>
        </p:spPr>
      </p:pic>
      <p:pic>
        <p:nvPicPr>
          <p:cNvPr id="14" name="그림 13" descr="5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6705" y="5499230"/>
            <a:ext cx="2019300" cy="257175"/>
          </a:xfrm>
          <a:prstGeom prst="rect">
            <a:avLst/>
          </a:prstGeom>
        </p:spPr>
      </p:pic>
      <p:pic>
        <p:nvPicPr>
          <p:cNvPr id="12" name="그림 11" descr="image1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1710" y="3654025"/>
            <a:ext cx="670459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파일에 클래스 생성 및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" y="1358770"/>
            <a:ext cx="8003286" cy="490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2708920"/>
            <a:ext cx="379095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77245" y="2393885"/>
            <a:ext cx="1215135" cy="135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6387" idx="0"/>
          </p:cNvCxnSpPr>
          <p:nvPr/>
        </p:nvCxnSpPr>
        <p:spPr>
          <a:xfrm flipH="1">
            <a:off x="5252340" y="2461392"/>
            <a:ext cx="1524905" cy="2475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434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403775"/>
            <a:ext cx="6791325" cy="1495425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List </a:t>
            </a:r>
            <a:r>
              <a:rPr lang="ko-KR" altLang="en-US" dirty="0"/>
              <a:t>클래스 요소 제거와 역 </a:t>
            </a:r>
            <a:r>
              <a:rPr lang="ko-KR" altLang="en-US" smtClean="0"/>
              <a:t>반복문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 err="1"/>
              <a:t>역반복문을</a:t>
            </a:r>
            <a:r>
              <a:rPr lang="ko-KR" altLang="en-US" dirty="0"/>
              <a:t> 사용하지 않으면 데이터가 소실되거나</a:t>
            </a:r>
            <a:r>
              <a:rPr lang="en-US" altLang="ko-KR" dirty="0"/>
              <a:t>, </a:t>
            </a:r>
            <a:r>
              <a:rPr lang="ko-KR" altLang="en-US" dirty="0"/>
              <a:t>예외 상황이 발생하여 프로그램이 종료됨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ko-KR" dirty="0"/>
              <a:t> 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48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학년만 나타내는 학생 관리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85" y="4059070"/>
            <a:ext cx="29146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19" y="823758"/>
            <a:ext cx="2400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" y="771036"/>
            <a:ext cx="5139991" cy="571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121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함수를 이용하여 숫자 맞추기 프로그램</a:t>
            </a:r>
            <a:r>
              <a:rPr lang="en-US" altLang="ko-KR" dirty="0"/>
              <a:t>(</a:t>
            </a:r>
            <a:r>
              <a:rPr lang="ko-KR" altLang="en-US" dirty="0"/>
              <a:t>책</a:t>
            </a:r>
            <a:r>
              <a:rPr lang="en-US" altLang="ko-KR" dirty="0"/>
              <a:t>247page)</a:t>
            </a:r>
            <a:r>
              <a:rPr lang="ko-KR" altLang="en-US" dirty="0"/>
              <a:t>을 </a:t>
            </a:r>
            <a:r>
              <a:rPr lang="en-US" altLang="ko-KR" dirty="0"/>
              <a:t>Form </a:t>
            </a:r>
            <a:r>
              <a:rPr lang="ko-KR" altLang="en-US" dirty="0"/>
              <a:t>형태로 만들어보시오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 </a:t>
            </a:r>
            <a:r>
              <a:rPr lang="ko-KR" altLang="en-US" dirty="0"/>
              <a:t>함수를 이용하여 가위 바위 보 게임을 만들어보시오</a:t>
            </a:r>
            <a:r>
              <a:rPr lang="en-US" altLang="ko-KR" dirty="0"/>
              <a:t>.(Form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list</a:t>
            </a:r>
            <a:r>
              <a:rPr lang="ko-KR" altLang="en-US" dirty="0"/>
              <a:t>에 임의의 문장들을 만들어 놓고 </a:t>
            </a:r>
            <a:r>
              <a:rPr lang="en-US" altLang="ko-KR" dirty="0"/>
              <a:t>Random </a:t>
            </a:r>
            <a:r>
              <a:rPr lang="ko-KR" altLang="en-US" dirty="0"/>
              <a:t>함수를 이용하여 임의의 문장을 출력하도록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71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클래스 기반의 객체 지향 프로그래밍 언어의 특징</a:t>
            </a:r>
            <a:endParaRPr lang="en-US" altLang="ko-KR" dirty="0"/>
          </a:p>
          <a:p>
            <a:pPr lvl="2"/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2"/>
            <a:r>
              <a:rPr lang="ko-KR" altLang="en-US" dirty="0"/>
              <a:t>추상화 </a:t>
            </a:r>
            <a:r>
              <a:rPr lang="en-US" altLang="ko-KR" dirty="0"/>
              <a:t>: </a:t>
            </a:r>
            <a:r>
              <a:rPr lang="ko-KR" altLang="en-US" dirty="0"/>
              <a:t>프로그램에 사용되는 핵심적인 부분을 추출하는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5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078850"/>
            <a:ext cx="7972425" cy="3495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임의의 숫자 생성시 사용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 방법</a:t>
            </a:r>
            <a:r>
              <a:rPr lang="en-US" altLang="ko-KR" dirty="0"/>
              <a:t> : Random </a:t>
            </a:r>
            <a:r>
              <a:rPr lang="en-US" altLang="ko-KR" dirty="0" err="1"/>
              <a:t>random</a:t>
            </a:r>
            <a:r>
              <a:rPr lang="en-US" altLang="ko-KR" dirty="0"/>
              <a:t> = new Random ( 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1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2123855"/>
            <a:ext cx="2762250" cy="2590800"/>
          </a:xfrm>
          <a:prstGeom prst="rect">
            <a:avLst/>
          </a:prstGeom>
        </p:spPr>
      </p:pic>
      <p:pic>
        <p:nvPicPr>
          <p:cNvPr id="11" name="그림 10" descr="5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689140"/>
            <a:ext cx="4305300" cy="314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83795"/>
            <a:ext cx="7605845" cy="505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App(.NET</a:t>
            </a:r>
            <a:r>
              <a:rPr lang="ko-KR" altLang="en-US" dirty="0"/>
              <a:t> </a:t>
            </a:r>
            <a:r>
              <a:rPr lang="en-US" altLang="ko-KR" dirty="0" err="1"/>
              <a:t>FrameWork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새프로젝트</a:t>
            </a:r>
            <a:r>
              <a:rPr lang="ko-KR" altLang="en-US" dirty="0"/>
              <a:t> 생성</a:t>
            </a:r>
            <a:r>
              <a:rPr lang="en-US" altLang="ko-KR" dirty="0">
                <a:solidFill>
                  <a:srgbClr val="FF0000"/>
                </a:solidFill>
              </a:rPr>
              <a:t>(.NET Core 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!!!)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941930" y="3338990"/>
            <a:ext cx="3870430" cy="6300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82290" y="6039290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1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2"/>
            <a:r>
              <a:rPr lang="en-US" altLang="ko-KR" dirty="0"/>
              <a:t>Windows Forms App</a:t>
            </a:r>
            <a:r>
              <a:rPr lang="ko-KR" altLang="en-US" dirty="0"/>
              <a:t>으로 새 프로젝트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1988840"/>
            <a:ext cx="6345705" cy="421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74250" y="2854830"/>
            <a:ext cx="4005445" cy="21152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29845" y="5712646"/>
            <a:ext cx="810091" cy="3150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구름 모양 설명선 3"/>
          <p:cNvSpPr/>
          <p:nvPr/>
        </p:nvSpPr>
        <p:spPr>
          <a:xfrm>
            <a:off x="1736686" y="5330104"/>
            <a:ext cx="4500500" cy="1080120"/>
          </a:xfrm>
          <a:prstGeom prst="cloudCallout">
            <a:avLst>
              <a:gd name="adj1" fmla="val -29744"/>
              <a:gd name="adj2" fmla="val -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추후엔 이 부분도</a:t>
            </a:r>
            <a:endParaRPr lang="en-US" altLang="ko-KR" dirty="0"/>
          </a:p>
          <a:p>
            <a:pPr algn="ctr"/>
            <a:r>
              <a:rPr lang="ko-KR" altLang="en-US" dirty="0" err="1"/>
              <a:t>고려해야할</a:t>
            </a:r>
            <a:r>
              <a:rPr lang="ko-KR" altLang="en-US" dirty="0"/>
              <a:t> 가능성도 있음</a:t>
            </a:r>
          </a:p>
        </p:txBody>
      </p:sp>
    </p:spTree>
    <p:extLst>
      <p:ext uri="{BB962C8B-B14F-4D97-AF65-F5344CB8AC3E}">
        <p14:creationId xmlns:p14="http://schemas.microsoft.com/office/powerpoint/2010/main" val="2487935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</TotalTime>
  <Words>840</Words>
  <Application>Microsoft Office PowerPoint</Application>
  <PresentationFormat>화면 슬라이드 쇼(4:3)</PresentationFormat>
  <Paragraphs>517</Paragraphs>
  <Slides>57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PowerPoint 프레젠테이션</vt:lpstr>
      <vt:lpstr>1학년만 나타내는 학생 관리 프로그램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305</cp:lastModifiedBy>
  <cp:revision>432</cp:revision>
  <dcterms:created xsi:type="dcterms:W3CDTF">2012-07-23T02:34:37Z</dcterms:created>
  <dcterms:modified xsi:type="dcterms:W3CDTF">2020-05-20T01:02:19Z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