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1"/>
  </p:notesMasterIdLst>
  <p:handoutMasterIdLst>
    <p:handoutMasterId r:id="rId72"/>
  </p:handoutMasterIdLst>
  <p:sldIdLst>
    <p:sldId id="408" r:id="rId2"/>
    <p:sldId id="409" r:id="rId3"/>
    <p:sldId id="326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1" r:id="rId14"/>
    <p:sldId id="540" r:id="rId15"/>
    <p:sldId id="478" r:id="rId16"/>
    <p:sldId id="542" r:id="rId17"/>
    <p:sldId id="543" r:id="rId18"/>
    <p:sldId id="544" r:id="rId19"/>
    <p:sldId id="545" r:id="rId20"/>
    <p:sldId id="546" r:id="rId21"/>
    <p:sldId id="547" r:id="rId22"/>
    <p:sldId id="438" r:id="rId23"/>
    <p:sldId id="548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558" r:id="rId34"/>
    <p:sldId id="559" r:id="rId35"/>
    <p:sldId id="560" r:id="rId36"/>
    <p:sldId id="561" r:id="rId37"/>
    <p:sldId id="562" r:id="rId38"/>
    <p:sldId id="563" r:id="rId39"/>
    <p:sldId id="564" r:id="rId40"/>
    <p:sldId id="565" r:id="rId41"/>
    <p:sldId id="566" r:id="rId42"/>
    <p:sldId id="567" r:id="rId43"/>
    <p:sldId id="568" r:id="rId44"/>
    <p:sldId id="569" r:id="rId45"/>
    <p:sldId id="570" r:id="rId46"/>
    <p:sldId id="571" r:id="rId47"/>
    <p:sldId id="572" r:id="rId48"/>
    <p:sldId id="573" r:id="rId49"/>
    <p:sldId id="574" r:id="rId50"/>
    <p:sldId id="459" r:id="rId51"/>
    <p:sldId id="575" r:id="rId52"/>
    <p:sldId id="576" r:id="rId53"/>
    <p:sldId id="577" r:id="rId54"/>
    <p:sldId id="578" r:id="rId55"/>
    <p:sldId id="579" r:id="rId56"/>
    <p:sldId id="581" r:id="rId57"/>
    <p:sldId id="580" r:id="rId58"/>
    <p:sldId id="582" r:id="rId59"/>
    <p:sldId id="583" r:id="rId60"/>
    <p:sldId id="584" r:id="rId61"/>
    <p:sldId id="586" r:id="rId62"/>
    <p:sldId id="585" r:id="rId63"/>
    <p:sldId id="588" r:id="rId64"/>
    <p:sldId id="587" r:id="rId65"/>
    <p:sldId id="589" r:id="rId66"/>
    <p:sldId id="590" r:id="rId67"/>
    <p:sldId id="591" r:id="rId68"/>
    <p:sldId id="592" r:id="rId69"/>
    <p:sldId id="593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FF99"/>
    <a:srgbClr val="8C146D"/>
    <a:srgbClr val="415783"/>
    <a:srgbClr val="4F784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75253" autoAdjust="0"/>
  </p:normalViewPr>
  <p:slideViewPr>
    <p:cSldViewPr>
      <p:cViewPr varScale="1">
        <p:scale>
          <a:sx n="86" d="100"/>
          <a:sy n="86" d="100"/>
        </p:scale>
        <p:origin x="-23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3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1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68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40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1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/69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/69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2020-08-14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4" r:id="rId7"/>
    <p:sldLayoutId id="2147483712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6.png"/><Relationship Id="rId4" Type="http://schemas.openxmlformats.org/officeDocument/2006/relationships/image" Target="../media/image8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9.jpeg"/><Relationship Id="rId4" Type="http://schemas.openxmlformats.org/officeDocument/2006/relationships/image" Target="../media/image88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9.jpeg"/><Relationship Id="rId4" Type="http://schemas.openxmlformats.org/officeDocument/2006/relationships/image" Target="../media/image98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jpe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81890" y="2933945"/>
            <a:ext cx="6165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7</a:t>
            </a:r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단원 상속과 </a:t>
            </a:r>
            <a:r>
              <a:rPr lang="ko-KR" altLang="en-US" sz="3600" spc="-150" dirty="0" err="1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다형성</a:t>
            </a:r>
            <a:endParaRPr lang="ko-KR" altLang="en-US" sz="5400" b="1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다른 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 descr="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987" y="1536988"/>
            <a:ext cx="7735418" cy="30153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31296A9-BED5-4AA3-98F4-6246FCA9A7DC}"/>
              </a:ext>
            </a:extLst>
          </p:cNvPr>
          <p:cNvSpPr/>
          <p:nvPr/>
        </p:nvSpPr>
        <p:spPr>
          <a:xfrm>
            <a:off x="521550" y="2303875"/>
            <a:ext cx="760584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FB9FC1F-87F6-4D38-8750-F3F267923CB1}"/>
              </a:ext>
            </a:extLst>
          </p:cNvPr>
          <p:cNvSpPr/>
          <p:nvPr/>
        </p:nvSpPr>
        <p:spPr>
          <a:xfrm>
            <a:off x="521550" y="3474005"/>
            <a:ext cx="760584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86B7DE-8E88-465B-B618-97E7AD4DD16E}"/>
              </a:ext>
            </a:extLst>
          </p:cNvPr>
          <p:cNvSpPr/>
          <p:nvPr/>
        </p:nvSpPr>
        <p:spPr>
          <a:xfrm>
            <a:off x="521550" y="3068960"/>
            <a:ext cx="7605845" cy="360040"/>
          </a:xfrm>
          <a:prstGeom prst="rect">
            <a:avLst/>
          </a:prstGeom>
          <a:noFill/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base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ko-KR" altLang="en-US" dirty="0"/>
              <a:t>자식 클래스에서 부모 클래스에서 정의한 멤버의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 descr="7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98830"/>
            <a:ext cx="74961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이름이 겹치는 등 특수한 이유로</a:t>
            </a:r>
            <a:r>
              <a:rPr lang="en-US" altLang="ko-KR" dirty="0"/>
              <a:t> </a:t>
            </a:r>
            <a:r>
              <a:rPr lang="ko-KR" altLang="en-US" dirty="0"/>
              <a:t>부모의 </a:t>
            </a:r>
            <a:r>
              <a:rPr lang="ko-KR" altLang="en-US" dirty="0" err="1"/>
              <a:t>메서드에</a:t>
            </a:r>
            <a:r>
              <a:rPr lang="ko-KR" altLang="en-US" dirty="0"/>
              <a:t> 접근 불가할 경우 </a:t>
            </a:r>
            <a:r>
              <a:rPr lang="en-US" altLang="ko-KR" dirty="0"/>
              <a:t>this </a:t>
            </a:r>
            <a:r>
              <a:rPr lang="ko-KR" altLang="en-US" dirty="0"/>
              <a:t>키워드와 같은 형태로 </a:t>
            </a:r>
            <a:r>
              <a:rPr lang="en-US" altLang="ko-KR" dirty="0"/>
              <a:t>base </a:t>
            </a:r>
            <a:r>
              <a:rPr lang="ko-KR" altLang="en-US" dirty="0"/>
              <a:t>키워드 사용</a:t>
            </a:r>
            <a:r>
              <a:rPr lang="en-US" altLang="ko-KR" dirty="0"/>
              <a:t>(this :</a:t>
            </a:r>
            <a:r>
              <a:rPr lang="ko-KR" altLang="en-US" dirty="0"/>
              <a:t> 자신 나타내는 키워드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base :</a:t>
            </a:r>
            <a:r>
              <a:rPr lang="ko-KR" altLang="en-US" dirty="0"/>
              <a:t> 부모 나타내는 키워드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5" name="그림 4" descr="7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5004175"/>
            <a:ext cx="2733675" cy="276225"/>
          </a:xfrm>
          <a:prstGeom prst="rect">
            <a:avLst/>
          </a:prstGeom>
        </p:spPr>
      </p:pic>
      <p:pic>
        <p:nvPicPr>
          <p:cNvPr id="9" name="그림 8" descr="image2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628800"/>
            <a:ext cx="3240360" cy="33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NOTE(4)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protected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en-US" altLang="ko-KR" dirty="0"/>
          </a:p>
          <a:p>
            <a:pPr lvl="1"/>
            <a:r>
              <a:rPr lang="en-US" altLang="ko-KR" dirty="0"/>
              <a:t>private</a:t>
            </a:r>
            <a:r>
              <a:rPr lang="ko-KR" altLang="en-US" dirty="0"/>
              <a:t>과 비슷하지만 상속한 클래스</a:t>
            </a:r>
            <a:r>
              <a:rPr lang="en-US" altLang="ko-KR" dirty="0"/>
              <a:t>(</a:t>
            </a:r>
            <a:r>
              <a:rPr lang="ko-KR" altLang="en-US" dirty="0"/>
              <a:t>파생 클래스</a:t>
            </a:r>
            <a:r>
              <a:rPr lang="en-US" altLang="ko-KR" dirty="0"/>
              <a:t>)</a:t>
            </a:r>
            <a:r>
              <a:rPr lang="ko-KR" altLang="en-US" dirty="0"/>
              <a:t>에서는 접근 가능</a:t>
            </a:r>
            <a:endParaRPr lang="en-US" altLang="ko-KR" dirty="0"/>
          </a:p>
        </p:txBody>
      </p:sp>
      <p:pic>
        <p:nvPicPr>
          <p:cNvPr id="7" name="그림 6" descr="7-7.JPG"/>
          <p:cNvPicPr>
            <a:picLocks noChangeAspect="1"/>
          </p:cNvPicPr>
          <p:nvPr/>
        </p:nvPicPr>
        <p:blipFill>
          <a:blip r:embed="rId2" cstate="print"/>
          <a:srcRect b="47501"/>
          <a:stretch>
            <a:fillRect/>
          </a:stretch>
        </p:blipFill>
        <p:spPr>
          <a:xfrm>
            <a:off x="791580" y="1763815"/>
            <a:ext cx="7376522" cy="42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7" name="그림 6" descr="7-7.JPG"/>
          <p:cNvPicPr>
            <a:picLocks noChangeAspect="1"/>
          </p:cNvPicPr>
          <p:nvPr/>
        </p:nvPicPr>
        <p:blipFill>
          <a:blip r:embed="rId2" cstate="print"/>
          <a:srcRect t="52499"/>
          <a:stretch>
            <a:fillRect/>
          </a:stretch>
        </p:blipFill>
        <p:spPr>
          <a:xfrm>
            <a:off x="566555" y="908720"/>
            <a:ext cx="7719102" cy="400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다형성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하나의 클래스가 여러 형태로 변환될 수 있는 성질</a:t>
            </a:r>
            <a:endParaRPr lang="en-US" altLang="ko-KR" dirty="0"/>
          </a:p>
          <a:p>
            <a:pPr lvl="1"/>
            <a:r>
              <a:rPr lang="ko-KR" altLang="en-US" dirty="0"/>
              <a:t>자식 클래스가 부모 클래스로 위장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dog</a:t>
            </a:r>
            <a:r>
              <a:rPr lang="ko-KR" altLang="en-US" dirty="0"/>
              <a:t>는 외관상으로 자료형 </a:t>
            </a:r>
            <a:r>
              <a:rPr lang="en-US" altLang="ko-KR" dirty="0"/>
              <a:t>Animal</a:t>
            </a:r>
            <a:r>
              <a:rPr lang="ko-KR" altLang="en-US" dirty="0"/>
              <a:t>이지만 실제 내부에는 </a:t>
            </a:r>
            <a:r>
              <a:rPr lang="en-US" altLang="ko-KR" dirty="0"/>
              <a:t>Dog</a:t>
            </a:r>
            <a:r>
              <a:rPr lang="ko-KR" altLang="en-US" dirty="0"/>
              <a:t>가 들어있음</a:t>
            </a:r>
          </a:p>
          <a:p>
            <a:pPr lvl="1"/>
            <a:r>
              <a:rPr lang="ko-KR" altLang="en-US" dirty="0"/>
              <a:t>외관상으로는 </a:t>
            </a:r>
            <a:r>
              <a:rPr lang="en-US" altLang="ko-KR" dirty="0"/>
              <a:t>Animal </a:t>
            </a:r>
            <a:r>
              <a:rPr lang="ko-KR" altLang="en-US" dirty="0"/>
              <a:t>객체이므로 사용할 수 있는 멤버는 </a:t>
            </a:r>
            <a:r>
              <a:rPr lang="en-US" altLang="ko-KR" dirty="0"/>
              <a:t>Animal </a:t>
            </a:r>
            <a:r>
              <a:rPr lang="ko-KR" altLang="en-US" dirty="0"/>
              <a:t>클래스의 멤버뿐임</a:t>
            </a:r>
            <a:endParaRPr lang="en-US" altLang="ko-KR" dirty="0"/>
          </a:p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033845"/>
            <a:ext cx="6975775" cy="847058"/>
          </a:xfrm>
          <a:prstGeom prst="rect">
            <a:avLst/>
          </a:prstGeom>
        </p:spPr>
      </p:pic>
      <p:pic>
        <p:nvPicPr>
          <p:cNvPr id="10" name="그림 9" descr="image2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3699030"/>
            <a:ext cx="2790310" cy="2773399"/>
          </a:xfrm>
          <a:prstGeom prst="rect">
            <a:avLst/>
          </a:prstGeom>
        </p:spPr>
      </p:pic>
      <p:pic>
        <p:nvPicPr>
          <p:cNvPr id="11" name="그림 10" descr="7-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1630" y="6399330"/>
            <a:ext cx="3810000" cy="3333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A52783-48B7-4C0B-8008-C0EAA1CAC1FB}"/>
              </a:ext>
            </a:extLst>
          </p:cNvPr>
          <p:cNvSpPr txBox="1"/>
          <p:nvPr/>
        </p:nvSpPr>
        <p:spPr>
          <a:xfrm>
            <a:off x="3956050" y="4023000"/>
            <a:ext cx="444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시점에서는 일단 </a:t>
            </a:r>
            <a:r>
              <a:rPr lang="en-US" altLang="ko-KR" dirty="0"/>
              <a:t>Animal </a:t>
            </a:r>
            <a:r>
              <a:rPr lang="ko-KR" altLang="en-US" dirty="0"/>
              <a:t>타입 변수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다형성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683695"/>
            <a:ext cx="8058150" cy="4743450"/>
          </a:xfrm>
          <a:prstGeom prst="rect">
            <a:avLst/>
          </a:prstGeom>
        </p:spPr>
      </p:pic>
      <p:pic>
        <p:nvPicPr>
          <p:cNvPr id="12" name="그림 11" descr="image25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6815" y="4329100"/>
            <a:ext cx="2700300" cy="247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다형성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자식 클래스에 있는 </a:t>
            </a:r>
            <a:r>
              <a:rPr lang="ko-KR" altLang="en-US" dirty="0" err="1"/>
              <a:t>메서드</a:t>
            </a:r>
            <a:r>
              <a:rPr lang="ko-KR" altLang="en-US" dirty="0"/>
              <a:t> 사용 위해</a:t>
            </a:r>
            <a:r>
              <a:rPr lang="en-US" altLang="ko-KR" dirty="0"/>
              <a:t>, </a:t>
            </a:r>
            <a:r>
              <a:rPr lang="ko-KR" altLang="en-US" dirty="0"/>
              <a:t>자식 클래스로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5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493784"/>
            <a:ext cx="5259479" cy="2295255"/>
          </a:xfrm>
          <a:prstGeom prst="rect">
            <a:avLst/>
          </a:prstGeom>
        </p:spPr>
      </p:pic>
      <p:pic>
        <p:nvPicPr>
          <p:cNvPr id="12" name="그림 11" descr="7-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3879050"/>
            <a:ext cx="3133725" cy="3238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BD7EDEA-9986-4EB8-BCAC-D60C6B0F3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4341220"/>
            <a:ext cx="7677150" cy="1743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4C6AB123-2479-4482-80AD-6BB87806615C}"/>
              </a:ext>
            </a:extLst>
          </p:cNvPr>
          <p:cNvSpPr/>
          <p:nvPr/>
        </p:nvSpPr>
        <p:spPr>
          <a:xfrm>
            <a:off x="1736685" y="5225587"/>
            <a:ext cx="1305145" cy="225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 err="1"/>
              <a:t>다형성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무작정 </a:t>
            </a:r>
            <a:r>
              <a:rPr lang="en-US" altLang="ko-KR" dirty="0"/>
              <a:t>Cat </a:t>
            </a:r>
            <a:r>
              <a:rPr lang="ko-KR" altLang="en-US" dirty="0"/>
              <a:t>클래스로 변환해서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/>
              <a:t>내부에 </a:t>
            </a:r>
            <a:r>
              <a:rPr lang="ko-KR" altLang="en-US" dirty="0" err="1"/>
              <a:t>조건문</a:t>
            </a:r>
            <a:r>
              <a:rPr lang="ko-KR" altLang="en-US" dirty="0"/>
              <a:t> 넣어 </a:t>
            </a:r>
            <a:r>
              <a:rPr lang="en-US" altLang="ko-KR" dirty="0"/>
              <a:t>Dog </a:t>
            </a:r>
            <a:r>
              <a:rPr lang="ko-KR" altLang="en-US" dirty="0"/>
              <a:t>객체는 </a:t>
            </a:r>
            <a:r>
              <a:rPr lang="en-US" altLang="ko-KR" dirty="0"/>
              <a:t>Dog </a:t>
            </a:r>
            <a:r>
              <a:rPr lang="ko-KR" altLang="en-US" dirty="0"/>
              <a:t>객체로 변환 </a:t>
            </a:r>
            <a:r>
              <a:rPr lang="en-US" altLang="ko-KR" dirty="0"/>
              <a:t>Bark ( )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r>
              <a:rPr lang="en-US" altLang="ko-KR" dirty="0"/>
              <a:t>, Cat </a:t>
            </a:r>
            <a:r>
              <a:rPr lang="ko-KR" altLang="en-US" dirty="0"/>
              <a:t>객체는 </a:t>
            </a:r>
            <a:r>
              <a:rPr lang="en-US" altLang="ko-KR" dirty="0"/>
              <a:t>Cat </a:t>
            </a:r>
            <a:r>
              <a:rPr lang="ko-KR" altLang="en-US" dirty="0"/>
              <a:t>객체로 변환 </a:t>
            </a:r>
            <a:r>
              <a:rPr lang="en-US" altLang="ko-KR" dirty="0"/>
              <a:t>Meow ( ) </a:t>
            </a:r>
            <a:r>
              <a:rPr lang="ko-KR" altLang="en-US" dirty="0" err="1"/>
              <a:t>메서드</a:t>
            </a:r>
            <a:r>
              <a:rPr lang="ko-KR" altLang="en-US" dirty="0"/>
              <a:t> 호출 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" name="그림 12" descr="7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8020050" cy="2428875"/>
          </a:xfrm>
          <a:prstGeom prst="rect">
            <a:avLst/>
          </a:prstGeom>
        </p:spPr>
      </p:pic>
      <p:pic>
        <p:nvPicPr>
          <p:cNvPr id="9" name="그림 8" descr="image25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1930" y="1763816"/>
            <a:ext cx="4444171" cy="355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최상위 객체</a:t>
            </a:r>
            <a:endParaRPr lang="en-US" altLang="ko-KR" dirty="0"/>
          </a:p>
          <a:p>
            <a:pPr lvl="1"/>
            <a:r>
              <a:rPr lang="en-US" altLang="ko-KR" dirty="0"/>
              <a:t>C#</a:t>
            </a:r>
            <a:r>
              <a:rPr lang="ko-KR" altLang="en-US" dirty="0"/>
              <a:t>에서 만드는 모든 객체는 </a:t>
            </a:r>
            <a:r>
              <a:rPr lang="en-US" altLang="ko-KR" dirty="0"/>
              <a:t>Object</a:t>
            </a:r>
            <a:r>
              <a:rPr lang="ko-KR" altLang="en-US" dirty="0"/>
              <a:t>라는 객체의 상속을 받게 됨</a:t>
            </a:r>
            <a:endParaRPr lang="en-US" altLang="ko-KR" dirty="0"/>
          </a:p>
        </p:txBody>
      </p:sp>
      <p:pic>
        <p:nvPicPr>
          <p:cNvPr id="10" name="그림 9" descr="7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853825"/>
            <a:ext cx="75152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상속과 </a:t>
            </a:r>
            <a:r>
              <a:rPr lang="ko-KR" altLang="en-US" dirty="0" err="1"/>
              <a:t>다형성을</a:t>
            </a:r>
            <a:r>
              <a:rPr lang="ko-KR" altLang="en-US" dirty="0"/>
              <a:t> 사용하는 이유를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상속과 </a:t>
            </a:r>
            <a:r>
              <a:rPr lang="ko-KR" altLang="en-US" dirty="0" err="1"/>
              <a:t>다형성으로</a:t>
            </a:r>
            <a:r>
              <a:rPr lang="ko-KR" altLang="en-US" dirty="0"/>
              <a:t> 클래스 변환하는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섀도잉</a:t>
            </a:r>
            <a:r>
              <a:rPr lang="en-US" altLang="ko-KR" dirty="0"/>
              <a:t>, </a:t>
            </a:r>
            <a:r>
              <a:rPr lang="ko-KR" altLang="en-US" dirty="0" err="1"/>
              <a:t>하이딩</a:t>
            </a:r>
            <a:r>
              <a:rPr lang="en-US" altLang="ko-KR" dirty="0"/>
              <a:t>, </a:t>
            </a:r>
            <a:r>
              <a:rPr lang="ko-KR" altLang="en-US" dirty="0" err="1"/>
              <a:t>오버라이딩을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상속과 </a:t>
            </a:r>
            <a:r>
              <a:rPr lang="ko-KR" altLang="en-US" dirty="0" err="1"/>
              <a:t>오버라이딩을</a:t>
            </a:r>
            <a:r>
              <a:rPr lang="ko-KR" altLang="en-US" dirty="0"/>
              <a:t> 제한하는 방법을 익힌다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모달리스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모달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MDI(Multiple</a:t>
            </a:r>
            <a:r>
              <a:rPr lang="ko-KR" altLang="en-US" dirty="0"/>
              <a:t> </a:t>
            </a:r>
            <a:r>
              <a:rPr lang="en-US" altLang="ko-KR" dirty="0"/>
              <a:t>Document Interface)</a:t>
            </a:r>
            <a:r>
              <a:rPr lang="ko-KR" altLang="en-US" dirty="0"/>
              <a:t>의 이해 및 활용이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상속 관계</a:t>
            </a:r>
            <a:endParaRPr lang="en-US" altLang="ko-KR" dirty="0"/>
          </a:p>
        </p:txBody>
      </p:sp>
      <p:pic>
        <p:nvPicPr>
          <p:cNvPr id="6" name="그림 5" descr="image2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6755" y="863714"/>
            <a:ext cx="4095455" cy="5208683"/>
          </a:xfrm>
          <a:prstGeom prst="rect">
            <a:avLst/>
          </a:prstGeom>
        </p:spPr>
      </p:pic>
      <p:pic>
        <p:nvPicPr>
          <p:cNvPr id="8" name="그림 7" descr="7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1770" y="6129300"/>
            <a:ext cx="22860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buNone/>
            </a:pPr>
            <a:endParaRPr lang="en-US" altLang="ko-KR" dirty="0"/>
          </a:p>
        </p:txBody>
      </p:sp>
      <p:pic>
        <p:nvPicPr>
          <p:cNvPr id="7" name="그림 6" descr="7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63715"/>
            <a:ext cx="7734300" cy="1504950"/>
          </a:xfrm>
          <a:prstGeom prst="rect">
            <a:avLst/>
          </a:prstGeom>
        </p:spPr>
      </p:pic>
      <p:pic>
        <p:nvPicPr>
          <p:cNvPr id="9" name="그림 8" descr="7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708920"/>
            <a:ext cx="7734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is </a:t>
            </a:r>
            <a:r>
              <a:rPr lang="ko-KR" altLang="en-US" dirty="0"/>
              <a:t>키워드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특정 객체의 클래스 확인</a:t>
            </a:r>
            <a:endParaRPr lang="en-US" altLang="ko-KR" dirty="0"/>
          </a:p>
          <a:p>
            <a:pPr lvl="1"/>
            <a:r>
              <a:rPr lang="en-US" altLang="ko-KR" dirty="0"/>
              <a:t>is </a:t>
            </a:r>
            <a:r>
              <a:rPr lang="ko-KR" altLang="en-US" dirty="0"/>
              <a:t>키워드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673805"/>
            <a:ext cx="8203069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is </a:t>
            </a:r>
            <a:r>
              <a:rPr lang="ko-KR" altLang="en-US" dirty="0"/>
              <a:t>키워드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448780"/>
            <a:ext cx="8067675" cy="44100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E766693-82FA-48FD-AA51-3ACB95105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310" y="2033845"/>
            <a:ext cx="3000375" cy="2362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42167B8-81BF-4832-943B-E9161F34ADCD}"/>
              </a:ext>
            </a:extLst>
          </p:cNvPr>
          <p:cNvSpPr/>
          <p:nvPr/>
        </p:nvSpPr>
        <p:spPr>
          <a:xfrm>
            <a:off x="6019633" y="3293984"/>
            <a:ext cx="1432687" cy="31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1527699-AD36-4BD6-9FC7-2CC391948AC7}"/>
              </a:ext>
            </a:extLst>
          </p:cNvPr>
          <p:cNvSpPr/>
          <p:nvPr/>
        </p:nvSpPr>
        <p:spPr>
          <a:xfrm>
            <a:off x="6192180" y="2191362"/>
            <a:ext cx="2295255" cy="202523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04 is </a:t>
            </a:r>
            <a:r>
              <a:rPr lang="ko-KR" altLang="en-US" dirty="0"/>
              <a:t>키워드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7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6805" y="638690"/>
            <a:ext cx="2466975" cy="314325"/>
          </a:xfrm>
          <a:prstGeom prst="rect">
            <a:avLst/>
          </a:prstGeom>
        </p:spPr>
      </p:pic>
      <p:pic>
        <p:nvPicPr>
          <p:cNvPr id="8" name="그림 7" descr="7-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5544235"/>
            <a:ext cx="6930770" cy="1133230"/>
          </a:xfrm>
          <a:prstGeom prst="rect">
            <a:avLst/>
          </a:prstGeom>
        </p:spPr>
      </p:pic>
      <p:pic>
        <p:nvPicPr>
          <p:cNvPr id="10" name="그림 9" descr="image25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593685"/>
            <a:ext cx="1530170" cy="49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클래스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ko-KR" altLang="en-US" dirty="0"/>
              <a:t>형태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7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628800"/>
            <a:ext cx="8001000" cy="752475"/>
          </a:xfrm>
          <a:prstGeom prst="rect">
            <a:avLst/>
          </a:prstGeom>
        </p:spPr>
      </p:pic>
      <p:pic>
        <p:nvPicPr>
          <p:cNvPr id="8" name="그림 7" descr="7-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3113965"/>
            <a:ext cx="7981950" cy="2981325"/>
          </a:xfrm>
          <a:prstGeom prst="rect">
            <a:avLst/>
          </a:prstGeom>
        </p:spPr>
      </p:pic>
      <p:pic>
        <p:nvPicPr>
          <p:cNvPr id="10" name="그림 9" descr="image25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7035" y="4059070"/>
            <a:ext cx="3579310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05 </a:t>
            </a:r>
            <a:r>
              <a:rPr lang="ko-KR" altLang="en-US" dirty="0"/>
              <a:t>클래스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 </a:t>
            </a:r>
            <a:r>
              <a:rPr lang="ko-KR" altLang="en-US" dirty="0"/>
              <a:t>키워드로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1"/>
            <a:r>
              <a:rPr lang="ko-KR" altLang="en-US" dirty="0"/>
              <a:t>형태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718810"/>
            <a:ext cx="7991475" cy="714375"/>
          </a:xfrm>
          <a:prstGeom prst="rect">
            <a:avLst/>
          </a:prstGeom>
        </p:spPr>
      </p:pic>
      <p:pic>
        <p:nvPicPr>
          <p:cNvPr id="11" name="그림 10" descr="7-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2978950"/>
            <a:ext cx="7425825" cy="352814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B9774D8-BC82-49C0-A8E9-D83103C31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0" y="3666698"/>
            <a:ext cx="4667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/>
              <a:t>상속의 </a:t>
            </a:r>
            <a:r>
              <a:rPr lang="ko-KR" altLang="en-US" dirty="0" err="1"/>
              <a:t>생성자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인스턴스</a:t>
            </a:r>
            <a:r>
              <a:rPr lang="ko-KR" altLang="en-US" dirty="0"/>
              <a:t> 초기화할 때 사용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자식 </a:t>
            </a:r>
            <a:r>
              <a:rPr lang="ko-KR" altLang="en-US" dirty="0" err="1"/>
              <a:t>인스턴스</a:t>
            </a:r>
            <a:r>
              <a:rPr lang="ko-KR" altLang="en-US" dirty="0"/>
              <a:t> 생성하면</a:t>
            </a:r>
            <a:r>
              <a:rPr lang="en-US" altLang="ko-KR" dirty="0"/>
              <a:t>, </a:t>
            </a:r>
            <a:r>
              <a:rPr lang="ko-KR" altLang="en-US" dirty="0"/>
              <a:t>부모의 멤버 초기화 위해 부모 </a:t>
            </a:r>
            <a:r>
              <a:rPr lang="ko-KR" altLang="en-US" dirty="0" err="1"/>
              <a:t>생성자도</a:t>
            </a:r>
            <a:r>
              <a:rPr lang="ko-KR" altLang="en-US" dirty="0"/>
              <a:t> 자동으로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628799"/>
            <a:ext cx="5670630" cy="5108981"/>
          </a:xfrm>
          <a:prstGeom prst="rect">
            <a:avLst/>
          </a:prstGeom>
        </p:spPr>
      </p:pic>
      <p:pic>
        <p:nvPicPr>
          <p:cNvPr id="10" name="그림 9" descr="image25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17005" y="4689140"/>
            <a:ext cx="4100220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/>
              <a:t>상속의 </a:t>
            </a:r>
            <a:r>
              <a:rPr lang="ko-KR" altLang="en-US" dirty="0" err="1"/>
              <a:t>생성자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부모 </a:t>
            </a:r>
            <a:r>
              <a:rPr lang="ko-KR" altLang="en-US" dirty="0" err="1"/>
              <a:t>생성자</a:t>
            </a:r>
            <a:r>
              <a:rPr lang="ko-KR" altLang="en-US" dirty="0"/>
              <a:t> 호출을 명시적으로 지정할 때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23755"/>
            <a:ext cx="6835815" cy="5452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2EF5AF0-6B11-42B1-9F2D-EA0D2D050988}"/>
              </a:ext>
            </a:extLst>
          </p:cNvPr>
          <p:cNvSpPr txBox="1"/>
          <p:nvPr/>
        </p:nvSpPr>
        <p:spPr>
          <a:xfrm>
            <a:off x="4391980" y="4149080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*this</a:t>
            </a:r>
            <a:r>
              <a:rPr lang="ko-KR" altLang="en-US" dirty="0"/>
              <a:t>는 부모가 아닌 자기 자신임을 명시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06 </a:t>
            </a:r>
            <a:r>
              <a:rPr lang="ko-KR" altLang="en-US" dirty="0"/>
              <a:t>상속의 </a:t>
            </a:r>
            <a:r>
              <a:rPr lang="ko-KR" altLang="en-US" dirty="0" err="1"/>
              <a:t>생성자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매개변수가 있는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호출하고 싶을 때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7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23755"/>
            <a:ext cx="5107980" cy="5499230"/>
          </a:xfrm>
          <a:prstGeom prst="rect">
            <a:avLst/>
          </a:prstGeom>
        </p:spPr>
      </p:pic>
      <p:pic>
        <p:nvPicPr>
          <p:cNvPr id="8" name="그림 7" descr="image26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7025" y="5004175"/>
            <a:ext cx="3866886" cy="13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상속과 </a:t>
            </a:r>
            <a:r>
              <a:rPr lang="ko-KR" altLang="en-US" dirty="0" err="1"/>
              <a:t>다형성</a:t>
            </a:r>
            <a:r>
              <a:rPr lang="ko-KR" altLang="en-US" dirty="0"/>
              <a:t> 소개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상속과 </a:t>
            </a:r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: C#</a:t>
            </a:r>
            <a:r>
              <a:rPr lang="ko-KR" altLang="en-US" dirty="0"/>
              <a:t>에서 반복을 줄이기 위해 사용하는 방법</a:t>
            </a:r>
            <a:r>
              <a:rPr lang="en-US" altLang="ko-KR" dirty="0"/>
              <a:t>(C++</a:t>
            </a:r>
            <a:r>
              <a:rPr lang="ko-KR" altLang="en-US" dirty="0"/>
              <a:t>과 </a:t>
            </a:r>
            <a:r>
              <a:rPr lang="en-US" altLang="ko-KR" dirty="0"/>
              <a:t>java</a:t>
            </a:r>
            <a:r>
              <a:rPr lang="ko-KR" altLang="en-US" dirty="0"/>
              <a:t>에도 있는 개념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강아지와 고양이를 나타내는 클래스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708770"/>
            <a:ext cx="7991475" cy="2800350"/>
          </a:xfrm>
          <a:prstGeom prst="rect">
            <a:avLst/>
          </a:prstGeom>
        </p:spPr>
      </p:pic>
      <p:pic>
        <p:nvPicPr>
          <p:cNvPr id="11" name="그림 10" descr="7-1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4509120"/>
            <a:ext cx="8010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클래스 변수 상속</a:t>
            </a:r>
            <a:endParaRPr lang="en-US" altLang="ko-KR" dirty="0"/>
          </a:p>
          <a:p>
            <a:pPr lvl="1"/>
            <a:r>
              <a:rPr lang="ko-KR" altLang="en-US" dirty="0"/>
              <a:t>클래스 변수는 상속되어도 공유</a:t>
            </a:r>
            <a:endParaRPr lang="en-US" altLang="ko-KR" dirty="0"/>
          </a:p>
        </p:txBody>
      </p:sp>
      <p:pic>
        <p:nvPicPr>
          <p:cNvPr id="9" name="그림 8" descr="7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718810"/>
            <a:ext cx="5355595" cy="4999095"/>
          </a:xfrm>
          <a:prstGeom prst="rect">
            <a:avLst/>
          </a:prstGeom>
        </p:spPr>
      </p:pic>
      <p:pic>
        <p:nvPicPr>
          <p:cNvPr id="7" name="그림 6" descr="image26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6975" y="5139190"/>
            <a:ext cx="3913847" cy="94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섀도잉과</a:t>
            </a:r>
            <a:r>
              <a:rPr lang="ko-KR" altLang="en-US" dirty="0"/>
              <a:t> </a:t>
            </a:r>
            <a:r>
              <a:rPr lang="ko-KR" altLang="en-US" dirty="0" err="1"/>
              <a:t>하이딩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섀도잉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특정한 영역에서 이름이 겹쳐 다른 변수 가리는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853825"/>
            <a:ext cx="6667500" cy="3000375"/>
          </a:xfrm>
          <a:prstGeom prst="rect">
            <a:avLst/>
          </a:prstGeom>
        </p:spPr>
      </p:pic>
      <p:pic>
        <p:nvPicPr>
          <p:cNvPr id="11" name="그림 10" descr="image26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5049180"/>
            <a:ext cx="4239344" cy="85509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20A347C-102F-4EEC-B22A-D0F5B2B12681}"/>
              </a:ext>
            </a:extLst>
          </p:cNvPr>
          <p:cNvSpPr/>
          <p:nvPr/>
        </p:nvSpPr>
        <p:spPr>
          <a:xfrm>
            <a:off x="1241630" y="3744035"/>
            <a:ext cx="2205245" cy="225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D538A52-106F-4F2B-8999-BF0FAF3E25DA}"/>
              </a:ext>
            </a:extLst>
          </p:cNvPr>
          <p:cNvSpPr txBox="1"/>
          <p:nvPr/>
        </p:nvSpPr>
        <p:spPr>
          <a:xfrm>
            <a:off x="3575551" y="3559369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더 가까운 변수이므로 해당 변수 값이 선택됨</a:t>
            </a: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섀도잉과</a:t>
            </a:r>
            <a:r>
              <a:rPr lang="ko-KR" altLang="en-US" dirty="0"/>
              <a:t> </a:t>
            </a:r>
            <a:r>
              <a:rPr lang="ko-KR" altLang="en-US" dirty="0" err="1"/>
              <a:t>하이딩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하이딩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부모 클래스와 자식 클래스에 동일 이름으로 멤버 만들 때 발생</a:t>
            </a:r>
            <a:endParaRPr lang="en-US" altLang="ko-KR" dirty="0"/>
          </a:p>
          <a:p>
            <a:pPr lvl="1"/>
            <a:r>
              <a:rPr lang="ko-KR" altLang="en-US" dirty="0" err="1"/>
              <a:t>섀도잉의</a:t>
            </a:r>
            <a:r>
              <a:rPr lang="ko-KR" altLang="en-US" dirty="0"/>
              <a:t> 클래스 버전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ko-KR" altLang="en-US" dirty="0" err="1"/>
              <a:t>하이딩</a:t>
            </a:r>
            <a:r>
              <a:rPr lang="ko-KR" altLang="en-US" dirty="0"/>
              <a:t> 예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7-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332001"/>
            <a:ext cx="6390710" cy="4525999"/>
          </a:xfrm>
          <a:prstGeom prst="rect">
            <a:avLst/>
          </a:prstGeom>
        </p:spPr>
      </p:pic>
      <p:pic>
        <p:nvPicPr>
          <p:cNvPr id="8" name="그림 7" descr="image26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7014" y="5409220"/>
            <a:ext cx="4016221" cy="8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섀도잉과</a:t>
            </a:r>
            <a:r>
              <a:rPr lang="ko-KR" altLang="en-US" dirty="0"/>
              <a:t> </a:t>
            </a:r>
            <a:r>
              <a:rPr lang="ko-KR" altLang="en-US" dirty="0" err="1"/>
              <a:t>하이딩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부모에 있는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자료형의</a:t>
            </a:r>
            <a:r>
              <a:rPr lang="ko-KR" altLang="en-US" dirty="0"/>
              <a:t> 변수 사용할 때</a:t>
            </a:r>
            <a:endParaRPr lang="en-US" altLang="ko-KR" dirty="0"/>
          </a:p>
          <a:p>
            <a:pPr lvl="2"/>
            <a:r>
              <a:rPr lang="ko-KR" altLang="en-US" dirty="0"/>
              <a:t>부모로 </a:t>
            </a:r>
            <a:r>
              <a:rPr lang="ko-KR" altLang="en-US" dirty="0" err="1"/>
              <a:t>자료형을</a:t>
            </a:r>
            <a:r>
              <a:rPr lang="ko-KR" altLang="en-US" dirty="0"/>
              <a:t> 변환하고 사용</a:t>
            </a:r>
            <a:endParaRPr lang="en-US" altLang="ko-KR" dirty="0"/>
          </a:p>
        </p:txBody>
      </p:sp>
      <p:pic>
        <p:nvPicPr>
          <p:cNvPr id="9" name="그림 8" descr="7-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763815"/>
            <a:ext cx="79819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섀도잉과</a:t>
            </a:r>
            <a:r>
              <a:rPr lang="ko-KR" altLang="en-US" dirty="0"/>
              <a:t> </a:t>
            </a:r>
            <a:r>
              <a:rPr lang="ko-KR" altLang="en-US" dirty="0" err="1"/>
              <a:t>하이딩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하이딩</a:t>
            </a:r>
            <a:r>
              <a:rPr lang="ko-KR" altLang="en-US" dirty="0"/>
              <a:t> 예</a:t>
            </a:r>
            <a:endParaRPr lang="en-US" altLang="ko-KR" dirty="0"/>
          </a:p>
        </p:txBody>
      </p:sp>
      <p:pic>
        <p:nvPicPr>
          <p:cNvPr id="5" name="그림 4" descr="7-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6764" y="773705"/>
            <a:ext cx="6038927" cy="589565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D5D734B-84DB-4F4D-A947-46F6A292C1DA}"/>
              </a:ext>
            </a:extLst>
          </p:cNvPr>
          <p:cNvSpPr/>
          <p:nvPr/>
        </p:nvSpPr>
        <p:spPr>
          <a:xfrm>
            <a:off x="2726795" y="3248980"/>
            <a:ext cx="3690410" cy="1620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15431235-8A5B-4CE0-A790-B1D89D45526E}"/>
              </a:ext>
            </a:extLst>
          </p:cNvPr>
          <p:cNvSpPr/>
          <p:nvPr/>
        </p:nvSpPr>
        <p:spPr>
          <a:xfrm>
            <a:off x="3041830" y="5634245"/>
            <a:ext cx="1395155" cy="225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1B28501F-8FA9-480D-9869-D9009ED1D494}"/>
              </a:ext>
            </a:extLst>
          </p:cNvPr>
          <p:cNvSpPr/>
          <p:nvPr/>
        </p:nvSpPr>
        <p:spPr>
          <a:xfrm>
            <a:off x="3041830" y="5904275"/>
            <a:ext cx="2025225" cy="22502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B3196FD-6ED6-4783-A5F1-98562CD9515F}"/>
              </a:ext>
            </a:extLst>
          </p:cNvPr>
          <p:cNvSpPr/>
          <p:nvPr/>
        </p:nvSpPr>
        <p:spPr>
          <a:xfrm>
            <a:off x="2726794" y="1545521"/>
            <a:ext cx="3105346" cy="162018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DF50B8D2-4DD2-407A-B6AF-387024B5DF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36987" y="4014064"/>
            <a:ext cx="1980218" cy="1754860"/>
          </a:xfrm>
          <a:prstGeom prst="bentConnector3">
            <a:avLst>
              <a:gd name="adj1" fmla="val -43209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="" xmlns:a16="http://schemas.microsoft.com/office/drawing/2014/main" id="{CD9B858A-04F3-4180-A497-659B2A26C8E8}"/>
              </a:ext>
            </a:extLst>
          </p:cNvPr>
          <p:cNvCxnSpPr>
            <a:stCxn id="8" idx="1"/>
            <a:endCxn id="4" idx="1"/>
          </p:cNvCxnSpPr>
          <p:nvPr/>
        </p:nvCxnSpPr>
        <p:spPr>
          <a:xfrm rot="10800000" flipH="1" flipV="1">
            <a:off x="2726794" y="2355610"/>
            <a:ext cx="315036" cy="3661177"/>
          </a:xfrm>
          <a:prstGeom prst="bentConnector3">
            <a:avLst>
              <a:gd name="adj1" fmla="val -408504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07 </a:t>
            </a:r>
            <a:r>
              <a:rPr lang="ko-KR" altLang="en-US" dirty="0" err="1"/>
              <a:t>섀도잉과</a:t>
            </a:r>
            <a:r>
              <a:rPr lang="ko-KR" altLang="en-US" dirty="0"/>
              <a:t> </a:t>
            </a:r>
            <a:r>
              <a:rPr lang="ko-KR" altLang="en-US" dirty="0" err="1"/>
              <a:t>하이딩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실행은 정상적이나 개발 환경에 경고 메시지 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메서드는</a:t>
            </a:r>
            <a:r>
              <a:rPr lang="ko-KR" altLang="en-US" dirty="0"/>
              <a:t> 변수와 다르게 충돌이 발생할 때 </a:t>
            </a:r>
            <a:r>
              <a:rPr lang="ko-KR" altLang="en-US" dirty="0" err="1"/>
              <a:t>하이딩할지</a:t>
            </a:r>
            <a:r>
              <a:rPr lang="ko-KR" altLang="en-US" dirty="0"/>
              <a:t> </a:t>
            </a:r>
            <a:r>
              <a:rPr lang="ko-KR" altLang="en-US" dirty="0" err="1"/>
              <a:t>오버라이딩할지</a:t>
            </a:r>
            <a:r>
              <a:rPr lang="ko-KR" altLang="en-US" dirty="0"/>
              <a:t> 결정 가능</a:t>
            </a:r>
            <a:endParaRPr lang="en-US" altLang="ko-KR" dirty="0"/>
          </a:p>
        </p:txBody>
      </p:sp>
      <p:pic>
        <p:nvPicPr>
          <p:cNvPr id="8" name="그림 7" descr="7-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618910"/>
            <a:ext cx="1714500" cy="295275"/>
          </a:xfrm>
          <a:prstGeom prst="rect">
            <a:avLst/>
          </a:prstGeom>
        </p:spPr>
      </p:pic>
      <p:pic>
        <p:nvPicPr>
          <p:cNvPr id="9" name="그림 8" descr="image26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4" y="1268759"/>
            <a:ext cx="8066868" cy="1350151"/>
          </a:xfrm>
          <a:prstGeom prst="rect">
            <a:avLst/>
          </a:prstGeom>
        </p:spPr>
      </p:pic>
      <p:pic>
        <p:nvPicPr>
          <p:cNvPr id="10" name="그림 9" descr="7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3834045"/>
            <a:ext cx="8001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오버라이딩</a:t>
            </a:r>
            <a:r>
              <a:rPr lang="en-US" altLang="ko-KR" baseline="30000" dirty="0"/>
              <a:t>Overriding 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부모 클래스의 </a:t>
            </a:r>
            <a:r>
              <a:rPr lang="ko-KR" altLang="en-US" dirty="0" err="1"/>
              <a:t>메서드</a:t>
            </a:r>
            <a:r>
              <a:rPr lang="ko-KR" altLang="en-US" dirty="0"/>
              <a:t> 자식 클래스에서 </a:t>
            </a:r>
            <a:r>
              <a:rPr lang="ko-KR" altLang="en-US" dirty="0" err="1"/>
              <a:t>재구현</a:t>
            </a:r>
            <a:endParaRPr lang="ko-KR" altLang="en-US" dirty="0"/>
          </a:p>
          <a:p>
            <a:pPr lvl="1"/>
            <a:r>
              <a:rPr lang="ko-KR" altLang="en-US" dirty="0" err="1"/>
              <a:t>하이딩의</a:t>
            </a:r>
            <a:r>
              <a:rPr lang="ko-KR" altLang="en-US" dirty="0"/>
              <a:t> 형태로 </a:t>
            </a:r>
            <a:r>
              <a:rPr lang="ko-KR" altLang="en-US" dirty="0" err="1"/>
              <a:t>메서드</a:t>
            </a:r>
            <a:r>
              <a:rPr lang="ko-KR" altLang="en-US" dirty="0"/>
              <a:t> 작성 후 앞에 </a:t>
            </a:r>
            <a:r>
              <a:rPr lang="en-US" altLang="ko-KR" dirty="0"/>
              <a:t>virtual</a:t>
            </a:r>
            <a:r>
              <a:rPr lang="ko-KR" altLang="en-US" dirty="0"/>
              <a:t>이라는 키워드 붙임</a:t>
            </a:r>
          </a:p>
          <a:p>
            <a:pPr lvl="1"/>
            <a:r>
              <a:rPr lang="ko-KR" altLang="en-US" dirty="0" err="1"/>
              <a:t>하이딩은</a:t>
            </a:r>
            <a:r>
              <a:rPr lang="ko-KR" altLang="en-US" dirty="0"/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전체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발생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오버라이딩은</a:t>
            </a:r>
            <a:r>
              <a:rPr lang="ko-KR" altLang="en-US" dirty="0"/>
              <a:t>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메서드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관련만 발생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 err="1"/>
              <a:t>하이딩한다는</a:t>
            </a:r>
            <a:r>
              <a:rPr lang="ko-KR" altLang="en-US" dirty="0"/>
              <a:t> 표시를 위해 </a:t>
            </a:r>
            <a:r>
              <a:rPr lang="ko-KR" altLang="en-US" dirty="0" err="1"/>
              <a:t>메서드</a:t>
            </a:r>
            <a:r>
              <a:rPr lang="ko-KR" altLang="en-US" dirty="0"/>
              <a:t> 이름 앞에 </a:t>
            </a:r>
            <a:r>
              <a:rPr lang="en-US" altLang="ko-KR" dirty="0"/>
              <a:t>new </a:t>
            </a:r>
            <a:r>
              <a:rPr lang="ko-KR" altLang="en-US" dirty="0"/>
              <a:t>키워드 붙임</a:t>
            </a:r>
            <a:endParaRPr lang="en-US" altLang="ko-KR" dirty="0"/>
          </a:p>
          <a:p>
            <a:pPr lvl="1"/>
            <a:r>
              <a:rPr lang="ko-KR" altLang="en-US" dirty="0"/>
              <a:t>키워드를 붙이지 않으면</a:t>
            </a:r>
            <a:r>
              <a:rPr lang="en-US" altLang="ko-KR" dirty="0"/>
              <a:t>, </a:t>
            </a:r>
            <a:r>
              <a:rPr lang="ko-KR" altLang="en-US" dirty="0" err="1"/>
              <a:t>하이딩을</a:t>
            </a:r>
            <a:r>
              <a:rPr lang="ko-KR" altLang="en-US" dirty="0"/>
              <a:t> 사용함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4" name="그림 3" descr="7-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663915"/>
            <a:ext cx="8001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5" name="그림 4" descr="7-26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818710"/>
            <a:ext cx="80105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virtual</a:t>
            </a:r>
            <a:r>
              <a:rPr lang="ko-KR" altLang="en-US" dirty="0"/>
              <a:t>과 </a:t>
            </a:r>
            <a:r>
              <a:rPr lang="en-US" altLang="ko-KR" dirty="0"/>
              <a:t>override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키워드를 사용하지 않으면 </a:t>
            </a:r>
            <a:r>
              <a:rPr lang="ko-KR" altLang="en-US" dirty="0" err="1"/>
              <a:t>하이딩을</a:t>
            </a:r>
            <a:r>
              <a:rPr lang="ko-KR" altLang="en-US" dirty="0"/>
              <a:t> 사용하므로</a:t>
            </a:r>
            <a:r>
              <a:rPr lang="en-US" altLang="ko-KR" dirty="0"/>
              <a:t>, </a:t>
            </a:r>
            <a:r>
              <a:rPr lang="ko-KR" altLang="en-US" dirty="0" err="1"/>
              <a:t>오버라이딩</a:t>
            </a:r>
            <a:r>
              <a:rPr lang="ko-KR" altLang="en-US" dirty="0"/>
              <a:t> 하길 할 경우 반드시 키워드를 써야 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5" name="그림 4" descr="7-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396945"/>
            <a:ext cx="79914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상속과 </a:t>
            </a:r>
            <a:r>
              <a:rPr lang="ko-KR" altLang="en-US" dirty="0" err="1"/>
              <a:t>다형성</a:t>
            </a:r>
            <a:r>
              <a:rPr lang="ko-KR" altLang="en-US" dirty="0"/>
              <a:t> 소개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2" name="그림 11" descr="7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268760"/>
            <a:ext cx="8001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r>
              <a:rPr lang="ko-KR" altLang="en-US" dirty="0" err="1"/>
              <a:t>오버라이딩하면</a:t>
            </a:r>
            <a:r>
              <a:rPr lang="ko-KR" altLang="en-US" dirty="0"/>
              <a:t> </a:t>
            </a:r>
            <a:r>
              <a:rPr lang="ko-KR" altLang="en-US" dirty="0" err="1"/>
              <a:t>클래스형을</a:t>
            </a:r>
            <a:r>
              <a:rPr lang="ko-KR" altLang="en-US" dirty="0"/>
              <a:t> 어떻게 변환해도 자식에서 다시 정의한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8" name="그림 7" descr="7-27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728700"/>
            <a:ext cx="7785865" cy="5101084"/>
          </a:xfrm>
          <a:prstGeom prst="rect">
            <a:avLst/>
          </a:prstGeom>
        </p:spPr>
      </p:pic>
      <p:pic>
        <p:nvPicPr>
          <p:cNvPr id="9" name="그림 8" descr="image26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6995" y="4284095"/>
            <a:ext cx="4100220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ko-KR" altLang="en-US" dirty="0" err="1"/>
              <a:t>하이딩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9" name="그림 8" descr="7-28.JPG"/>
          <p:cNvPicPr>
            <a:picLocks noChangeAspect="1"/>
          </p:cNvPicPr>
          <p:nvPr/>
        </p:nvPicPr>
        <p:blipFill>
          <a:blip r:embed="rId2" cstate="print"/>
          <a:srcRect b="44116"/>
          <a:stretch>
            <a:fillRect/>
          </a:stretch>
        </p:blipFill>
        <p:spPr>
          <a:xfrm>
            <a:off x="1781690" y="1313765"/>
            <a:ext cx="6300700" cy="53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9" name="그림 8" descr="7-28.JPG"/>
          <p:cNvPicPr>
            <a:picLocks noChangeAspect="1"/>
          </p:cNvPicPr>
          <p:nvPr/>
        </p:nvPicPr>
        <p:blipFill>
          <a:blip r:embed="rId2" cstate="print"/>
          <a:srcRect t="55884"/>
          <a:stretch>
            <a:fillRect/>
          </a:stretch>
        </p:blipFill>
        <p:spPr>
          <a:xfrm>
            <a:off x="341530" y="818710"/>
            <a:ext cx="7242803" cy="4815535"/>
          </a:xfrm>
          <a:prstGeom prst="rect">
            <a:avLst/>
          </a:prstGeom>
        </p:spPr>
      </p:pic>
      <p:pic>
        <p:nvPicPr>
          <p:cNvPr id="8" name="그림 7" descr="image26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7034" y="4599130"/>
            <a:ext cx="3655791" cy="17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5" name="그림 4" descr="7-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268760"/>
            <a:ext cx="6930770" cy="5399745"/>
          </a:xfrm>
          <a:prstGeom prst="rect">
            <a:avLst/>
          </a:prstGeom>
        </p:spPr>
      </p:pic>
      <p:pic>
        <p:nvPicPr>
          <p:cNvPr id="8" name="그림 7" descr="image26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2070" y="4374104"/>
            <a:ext cx="3655791" cy="17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08 </a:t>
            </a:r>
            <a:r>
              <a:rPr lang="ko-KR" altLang="en-US" dirty="0" err="1"/>
              <a:t>하이딩과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(new </a:t>
            </a:r>
            <a:r>
              <a:rPr lang="ko-KR" altLang="en-US" dirty="0"/>
              <a:t>키워드를 사용하는 </a:t>
            </a:r>
            <a:r>
              <a:rPr lang="ko-KR" altLang="en-US" dirty="0" err="1"/>
              <a:t>하이딩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10" name="그림 9" descr="7-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6095" y="1227837"/>
            <a:ext cx="6057590" cy="5486528"/>
          </a:xfrm>
          <a:prstGeom prst="rect">
            <a:avLst/>
          </a:prstGeom>
        </p:spPr>
      </p:pic>
      <p:pic>
        <p:nvPicPr>
          <p:cNvPr id="9" name="그림 8" descr="image26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8394" y="4644136"/>
            <a:ext cx="3821491" cy="18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7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718810"/>
            <a:ext cx="5985665" cy="4997533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09 </a:t>
            </a:r>
            <a:r>
              <a:rPr lang="ko-KR" altLang="en-US" dirty="0"/>
              <a:t>상속과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sealed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 적용</a:t>
            </a:r>
            <a:r>
              <a:rPr lang="en-US" altLang="ko-KR" dirty="0"/>
              <a:t>(</a:t>
            </a:r>
            <a:r>
              <a:rPr lang="ko-KR" altLang="en-US" dirty="0"/>
              <a:t>상속 제한</a:t>
            </a:r>
            <a:r>
              <a:rPr lang="en-US" altLang="ko-KR" dirty="0"/>
              <a:t>), </a:t>
            </a:r>
            <a:r>
              <a:rPr lang="ko-KR" altLang="en-US" dirty="0" err="1"/>
              <a:t>메서드</a:t>
            </a:r>
            <a:r>
              <a:rPr lang="ko-KR" altLang="en-US" dirty="0"/>
              <a:t> 적용</a:t>
            </a:r>
            <a:r>
              <a:rPr lang="en-US" altLang="ko-KR" dirty="0"/>
              <a:t>(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상속 제한 오류 예 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pic>
        <p:nvPicPr>
          <p:cNvPr id="8" name="그림 7" descr="7-2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6219310"/>
            <a:ext cx="2266950" cy="304800"/>
          </a:xfrm>
          <a:prstGeom prst="rect">
            <a:avLst/>
          </a:prstGeom>
        </p:spPr>
      </p:pic>
      <p:pic>
        <p:nvPicPr>
          <p:cNvPr id="12" name="그림 11" descr="image26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6955" y="5229200"/>
            <a:ext cx="4765729" cy="9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09 </a:t>
            </a:r>
            <a:r>
              <a:rPr lang="ko-KR" altLang="en-US" dirty="0"/>
              <a:t>상속과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 오류 예</a:t>
            </a:r>
            <a:endParaRPr lang="en-US" altLang="ko-KR" dirty="0"/>
          </a:p>
        </p:txBody>
      </p:sp>
      <p:pic>
        <p:nvPicPr>
          <p:cNvPr id="9" name="그림 8" descr="image27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710" y="5004175"/>
            <a:ext cx="7113725" cy="990110"/>
          </a:xfrm>
          <a:prstGeom prst="rect">
            <a:avLst/>
          </a:prstGeom>
        </p:spPr>
      </p:pic>
      <p:pic>
        <p:nvPicPr>
          <p:cNvPr id="10" name="그림 9" descr="7-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1710" y="6084295"/>
            <a:ext cx="2276475" cy="266700"/>
          </a:xfrm>
          <a:prstGeom prst="rect">
            <a:avLst/>
          </a:prstGeom>
        </p:spPr>
      </p:pic>
      <p:pic>
        <p:nvPicPr>
          <p:cNvPr id="13" name="그림 12" descr="7-3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1313765"/>
            <a:ext cx="6615735" cy="38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7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673805"/>
            <a:ext cx="6030670" cy="5021982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09 </a:t>
            </a:r>
            <a:r>
              <a:rPr lang="ko-KR" altLang="en-US" dirty="0"/>
              <a:t>상속과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 </a:t>
            </a:r>
            <a:r>
              <a:rPr lang="ko-KR" altLang="en-US" dirty="0"/>
              <a:t>키워드 </a:t>
            </a:r>
            <a:r>
              <a:rPr lang="en-US" altLang="ko-KR" dirty="0"/>
              <a:t>: </a:t>
            </a:r>
            <a:r>
              <a:rPr lang="ko-KR" altLang="en-US" dirty="0"/>
              <a:t>무조건 상속</a:t>
            </a:r>
            <a:r>
              <a:rPr lang="en-US" altLang="ko-KR" dirty="0"/>
              <a:t>,</a:t>
            </a:r>
            <a:r>
              <a:rPr lang="ko-KR" altLang="en-US" dirty="0"/>
              <a:t> 또는  </a:t>
            </a:r>
            <a:r>
              <a:rPr lang="ko-KR" altLang="en-US" dirty="0" err="1"/>
              <a:t>메서드</a:t>
            </a:r>
            <a:r>
              <a:rPr lang="ko-KR" altLang="en-US" dirty="0"/>
              <a:t> 반드시 </a:t>
            </a:r>
            <a:r>
              <a:rPr lang="ko-KR" altLang="en-US" dirty="0" err="1"/>
              <a:t>오버라이딩</a:t>
            </a:r>
            <a:endParaRPr lang="en-US" altLang="ko-KR" dirty="0"/>
          </a:p>
          <a:p>
            <a:pPr lvl="1"/>
            <a:r>
              <a:rPr lang="ko-KR" altLang="en-US" dirty="0"/>
              <a:t>상속 제한 오류 예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2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6885" y="4329100"/>
            <a:ext cx="2438400" cy="276225"/>
          </a:xfrm>
          <a:prstGeom prst="rect">
            <a:avLst/>
          </a:prstGeom>
        </p:spPr>
      </p:pic>
      <p:pic>
        <p:nvPicPr>
          <p:cNvPr id="12" name="그림 11" descr="image27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3248980"/>
            <a:ext cx="550249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09 </a:t>
            </a:r>
            <a:r>
              <a:rPr lang="ko-KR" altLang="en-US" dirty="0"/>
              <a:t>상속과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 오류 예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image27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4599130"/>
            <a:ext cx="6655874" cy="1080120"/>
          </a:xfrm>
          <a:prstGeom prst="rect">
            <a:avLst/>
          </a:prstGeom>
        </p:spPr>
      </p:pic>
      <p:pic>
        <p:nvPicPr>
          <p:cNvPr id="10" name="그림 9" descr="7-2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595" y="5679250"/>
            <a:ext cx="2438400" cy="285750"/>
          </a:xfrm>
          <a:prstGeom prst="rect">
            <a:avLst/>
          </a:prstGeom>
        </p:spPr>
      </p:pic>
      <p:pic>
        <p:nvPicPr>
          <p:cNvPr id="13" name="그림 12" descr="7-3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580" y="1223755"/>
            <a:ext cx="80200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09 </a:t>
            </a:r>
            <a:r>
              <a:rPr lang="ko-KR" altLang="en-US" dirty="0"/>
              <a:t>상속과 </a:t>
            </a:r>
            <a:r>
              <a:rPr lang="ko-KR" altLang="en-US" dirty="0" err="1"/>
              <a:t>오버라이딩</a:t>
            </a:r>
            <a:r>
              <a:rPr lang="ko-KR" altLang="en-US" dirty="0"/>
              <a:t> 제한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abstract </a:t>
            </a:r>
            <a:r>
              <a:rPr lang="ko-KR" altLang="en-US" dirty="0" err="1"/>
              <a:t>메서드와</a:t>
            </a:r>
            <a:r>
              <a:rPr lang="ko-KR" altLang="en-US" dirty="0"/>
              <a:t> 관련된 오류 해결</a:t>
            </a:r>
            <a:endParaRPr lang="en-US" altLang="ko-KR" dirty="0"/>
          </a:p>
        </p:txBody>
      </p:sp>
      <p:pic>
        <p:nvPicPr>
          <p:cNvPr id="8" name="그림 7" descr="7-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1448780"/>
            <a:ext cx="79914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상속과 </a:t>
            </a:r>
            <a:r>
              <a:rPr lang="ko-KR" altLang="en-US" dirty="0" err="1"/>
              <a:t>다형성</a:t>
            </a:r>
            <a:r>
              <a:rPr lang="ko-KR" altLang="en-US" dirty="0"/>
              <a:t> 소개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Dog</a:t>
            </a:r>
            <a:r>
              <a:rPr lang="ko-KR" altLang="en-US" dirty="0"/>
              <a:t>과 </a:t>
            </a:r>
            <a:r>
              <a:rPr lang="en-US" altLang="ko-KR" dirty="0"/>
              <a:t>Cat </a:t>
            </a:r>
            <a:r>
              <a:rPr lang="ko-KR" altLang="en-US" dirty="0"/>
              <a:t>클래스의 인스턴스를 만들고 메서드 호출하기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코드의 중복성이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6" y="1588879"/>
            <a:ext cx="6660740" cy="2320926"/>
          </a:xfrm>
          <a:prstGeom prst="rect">
            <a:avLst/>
          </a:prstGeom>
        </p:spPr>
      </p:pic>
      <p:pic>
        <p:nvPicPr>
          <p:cNvPr id="10" name="그림 9" descr="7-3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3969381"/>
            <a:ext cx="6840760" cy="2789989"/>
          </a:xfrm>
          <a:prstGeom prst="rect">
            <a:avLst/>
          </a:prstGeom>
        </p:spPr>
      </p:pic>
      <p:pic>
        <p:nvPicPr>
          <p:cNvPr id="12" name="그림 11" descr="image24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96925" y="3339311"/>
            <a:ext cx="3352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 폼에서의 상속과 </a:t>
            </a:r>
            <a:r>
              <a:rPr lang="ko-KR" altLang="en-US" dirty="0" err="1"/>
              <a:t>다형성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6" y="1358771"/>
            <a:ext cx="6885764" cy="2322417"/>
          </a:xfrm>
          <a:prstGeom prst="rect">
            <a:avLst/>
          </a:prstGeom>
        </p:spPr>
      </p:pic>
      <p:pic>
        <p:nvPicPr>
          <p:cNvPr id="11" name="그림 10" descr="7-3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565" y="6354325"/>
            <a:ext cx="3105150" cy="295275"/>
          </a:xfrm>
          <a:prstGeom prst="rect">
            <a:avLst/>
          </a:prstGeom>
        </p:spPr>
      </p:pic>
      <p:pic>
        <p:nvPicPr>
          <p:cNvPr id="13" name="그림 12" descr="7-3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57065" y="5049180"/>
            <a:ext cx="3371850" cy="323850"/>
          </a:xfrm>
          <a:prstGeom prst="rect">
            <a:avLst/>
          </a:prstGeom>
        </p:spPr>
      </p:pic>
      <p:pic>
        <p:nvPicPr>
          <p:cNvPr id="14" name="그림 13" descr="image27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60" y="3744035"/>
            <a:ext cx="3371850" cy="2647950"/>
          </a:xfrm>
          <a:prstGeom prst="rect">
            <a:avLst/>
          </a:prstGeom>
        </p:spPr>
      </p:pic>
      <p:pic>
        <p:nvPicPr>
          <p:cNvPr id="15" name="그림 14" descr="image27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67055" y="3744035"/>
            <a:ext cx="3501952" cy="13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image27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6615" y="863715"/>
            <a:ext cx="1845205" cy="5439134"/>
          </a:xfrm>
          <a:prstGeom prst="rect">
            <a:avLst/>
          </a:prstGeom>
        </p:spPr>
      </p:pic>
      <p:pic>
        <p:nvPicPr>
          <p:cNvPr id="12" name="그림 11" descr="image27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6894" y="908720"/>
            <a:ext cx="5085565" cy="5425412"/>
          </a:xfrm>
          <a:prstGeom prst="rect">
            <a:avLst/>
          </a:prstGeom>
        </p:spPr>
      </p:pic>
      <p:pic>
        <p:nvPicPr>
          <p:cNvPr id="16" name="그림 15" descr="7-2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6615" y="6309320"/>
            <a:ext cx="2771775" cy="314325"/>
          </a:xfrm>
          <a:prstGeom prst="rect">
            <a:avLst/>
          </a:prstGeom>
        </p:spPr>
      </p:pic>
      <p:pic>
        <p:nvPicPr>
          <p:cNvPr id="17" name="그림 16" descr="7-3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86935" y="6309320"/>
            <a:ext cx="17335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메시지 상자</a:t>
            </a:r>
            <a:endParaRPr lang="en-US" altLang="ko-KR" dirty="0"/>
          </a:p>
          <a:p>
            <a:pPr lvl="1"/>
            <a:r>
              <a:rPr lang="ko-KR" altLang="en-US" dirty="0"/>
              <a:t>새로운 화면을 띄우는 방법</a:t>
            </a:r>
            <a:endParaRPr lang="en-US" altLang="ko-KR" dirty="0"/>
          </a:p>
          <a:p>
            <a:pPr lvl="2"/>
            <a:r>
              <a:rPr lang="ko-KR" altLang="en-US" dirty="0"/>
              <a:t>화면 디자인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버튼 더블 클릭 또는 속성에서 </a:t>
            </a:r>
            <a:r>
              <a:rPr lang="en-US" altLang="ko-KR" sz="1200" dirty="0"/>
              <a:t>Click </a:t>
            </a:r>
            <a:r>
              <a:rPr lang="ko-KR" altLang="en-US" dirty="0"/>
              <a:t>이벤트 오른쪽의 공간 더블 클릭해서 이벤트 </a:t>
            </a:r>
            <a:r>
              <a:rPr lang="ko-KR" altLang="en-US" dirty="0" err="1"/>
              <a:t>메서드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7-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6935" y="4149080"/>
            <a:ext cx="1676400" cy="285750"/>
          </a:xfrm>
          <a:prstGeom prst="rect">
            <a:avLst/>
          </a:prstGeom>
        </p:spPr>
      </p:pic>
      <p:pic>
        <p:nvPicPr>
          <p:cNvPr id="12" name="그림 11" descr="7-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6399330"/>
            <a:ext cx="2905125" cy="257175"/>
          </a:xfrm>
          <a:prstGeom prst="rect">
            <a:avLst/>
          </a:prstGeom>
        </p:spPr>
      </p:pic>
      <p:pic>
        <p:nvPicPr>
          <p:cNvPr id="16" name="그림 15" descr="image27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6935" y="1268760"/>
            <a:ext cx="2857500" cy="2857500"/>
          </a:xfrm>
          <a:prstGeom prst="rect">
            <a:avLst/>
          </a:prstGeom>
        </p:spPr>
      </p:pic>
      <p:pic>
        <p:nvPicPr>
          <p:cNvPr id="17" name="그림 16" descr="image27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1599" y="4914165"/>
            <a:ext cx="436971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7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4" y="3474004"/>
            <a:ext cx="6540136" cy="2655295"/>
          </a:xfrm>
          <a:prstGeom prst="rect">
            <a:avLst/>
          </a:prstGeom>
        </p:spPr>
      </p:pic>
      <p:pic>
        <p:nvPicPr>
          <p:cNvPr id="9" name="그림 8" descr="7-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6174305"/>
            <a:ext cx="2895600" cy="323850"/>
          </a:xfrm>
          <a:prstGeom prst="rect">
            <a:avLst/>
          </a:prstGeom>
        </p:spPr>
      </p:pic>
      <p:pic>
        <p:nvPicPr>
          <p:cNvPr id="11" name="그림 10" descr="7-3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6565" y="908720"/>
            <a:ext cx="80486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프로젝트를 실행 결과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메시지 상자의 버튼 누르면 </a:t>
            </a:r>
            <a:r>
              <a:rPr lang="en-US" altLang="ko-KR" dirty="0"/>
              <a:t>Show ( ) </a:t>
            </a:r>
            <a:r>
              <a:rPr lang="ko-KR" altLang="en-US" dirty="0" err="1"/>
              <a:t>메서드의</a:t>
            </a:r>
            <a:r>
              <a:rPr lang="ko-KR" altLang="en-US" dirty="0"/>
              <a:t> 반환으로 어떤 버튼이 눌렸는지 알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2708920"/>
            <a:ext cx="1685925" cy="266700"/>
          </a:xfrm>
          <a:prstGeom prst="rect">
            <a:avLst/>
          </a:prstGeom>
        </p:spPr>
      </p:pic>
      <p:pic>
        <p:nvPicPr>
          <p:cNvPr id="9" name="그림 8" descr="7-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3338990"/>
            <a:ext cx="6750750" cy="3247095"/>
          </a:xfrm>
          <a:prstGeom prst="rect">
            <a:avLst/>
          </a:prstGeom>
        </p:spPr>
      </p:pic>
      <p:pic>
        <p:nvPicPr>
          <p:cNvPr id="11" name="그림 10" descr="image28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1223755"/>
            <a:ext cx="1466850" cy="1476375"/>
          </a:xfrm>
          <a:prstGeom prst="rect">
            <a:avLst/>
          </a:prstGeom>
        </p:spPr>
      </p:pic>
      <p:pic>
        <p:nvPicPr>
          <p:cNvPr id="13" name="그림 12" descr="image28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91780" y="1223755"/>
            <a:ext cx="1466850" cy="1476375"/>
          </a:xfrm>
          <a:prstGeom prst="rect">
            <a:avLst/>
          </a:prstGeom>
        </p:spPr>
      </p:pic>
      <p:pic>
        <p:nvPicPr>
          <p:cNvPr id="14" name="그림 13" descr="image28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91980" y="1223755"/>
            <a:ext cx="23907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</a:t>
            </a:r>
            <a:r>
              <a:rPr lang="ko-KR" altLang="en-US" dirty="0"/>
              <a:t>열거자</a:t>
            </a:r>
            <a:r>
              <a:rPr lang="en-US" altLang="ko-KR" dirty="0"/>
              <a:t>) : </a:t>
            </a:r>
            <a:r>
              <a:rPr lang="ko-KR" altLang="en-US" dirty="0"/>
              <a:t>숫자에 특정한 이름을 붙여주는 방법</a:t>
            </a:r>
            <a:endParaRPr lang="en-US" altLang="ko-KR" dirty="0"/>
          </a:p>
          <a:p>
            <a:pPr lvl="1"/>
            <a:r>
              <a:rPr lang="ko-KR" altLang="en-US" dirty="0" err="1"/>
              <a:t>자료형</a:t>
            </a:r>
            <a:r>
              <a:rPr lang="ko-KR" altLang="en-US" dirty="0"/>
              <a:t> 비교를 통해 숫자를 조금 더 안전하게 입력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</p:txBody>
      </p:sp>
      <p:pic>
        <p:nvPicPr>
          <p:cNvPr id="6" name="그림 5" descr="7-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68860"/>
            <a:ext cx="7020780" cy="45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간단한 형태의 폼 추가</a:t>
            </a:r>
            <a:endParaRPr lang="en-US" altLang="ko-KR" dirty="0"/>
          </a:p>
          <a:p>
            <a:pPr lvl="1"/>
            <a:r>
              <a:rPr lang="en-US" altLang="ko-KR" dirty="0"/>
              <a:t>Form1 </a:t>
            </a:r>
            <a:r>
              <a:rPr lang="ko-KR" altLang="en-US" dirty="0"/>
              <a:t>클래스 디자인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6039290"/>
            <a:ext cx="1533525" cy="266700"/>
          </a:xfrm>
          <a:prstGeom prst="rect">
            <a:avLst/>
          </a:prstGeom>
        </p:spPr>
      </p:pic>
      <p:pic>
        <p:nvPicPr>
          <p:cNvPr id="11" name="그림 10" descr="image28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5" y="1898830"/>
            <a:ext cx="4024141" cy="40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Form1 </a:t>
            </a:r>
            <a:r>
              <a:rPr lang="ko-KR" altLang="en-US" dirty="0"/>
              <a:t>클래스 상속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313766"/>
            <a:ext cx="7815727" cy="40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폼의 </a:t>
            </a:r>
            <a:r>
              <a:rPr lang="en-US" altLang="ko-KR" dirty="0"/>
              <a:t>Text </a:t>
            </a:r>
            <a:r>
              <a:rPr lang="ko-KR" altLang="en-US" dirty="0"/>
              <a:t>속성 지정해서 폼에 제목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13765"/>
            <a:ext cx="8206710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모달리스</a:t>
            </a:r>
            <a:r>
              <a:rPr lang="en-US" altLang="ko-KR" dirty="0"/>
              <a:t>(Mod</a:t>
            </a: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ko-KR" dirty="0"/>
              <a:t>less)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새로운 화면이 열려도 기존에 있던 화면 조작 가능한 형태</a:t>
            </a:r>
            <a:endParaRPr lang="en-US" altLang="ko-KR" dirty="0"/>
          </a:p>
          <a:p>
            <a:pPr lvl="2"/>
            <a:r>
              <a:rPr lang="ko-KR" altLang="en-US" dirty="0"/>
              <a:t>버튼에 이벤트 연결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sz="1200" dirty="0" err="1"/>
              <a:t>CustomForm</a:t>
            </a:r>
            <a:r>
              <a:rPr lang="en-US" altLang="ko-KR" sz="1200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</a:t>
            </a:r>
            <a:r>
              <a:rPr lang="ko-KR" altLang="en-US" dirty="0"/>
              <a:t> 생성 후 </a:t>
            </a:r>
            <a:r>
              <a:rPr lang="en-US" altLang="ko-KR" sz="1200" dirty="0"/>
              <a:t>Show </a:t>
            </a:r>
            <a:r>
              <a:rPr lang="en-US" altLang="ko-KR" dirty="0"/>
              <a:t>( )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 descr="7-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63815"/>
            <a:ext cx="7253931" cy="4950550"/>
          </a:xfrm>
          <a:prstGeom prst="rect">
            <a:avLst/>
          </a:prstGeom>
        </p:spPr>
      </p:pic>
      <p:pic>
        <p:nvPicPr>
          <p:cNvPr id="8" name="그림 7" descr="image28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110" y="1898830"/>
            <a:ext cx="3206176" cy="31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상속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클래스 사이에 부모 자식 관계를 정의하는 작업</a:t>
            </a:r>
            <a:endParaRPr lang="en-US" altLang="ko-KR" dirty="0"/>
          </a:p>
          <a:p>
            <a:pPr lvl="1"/>
            <a:r>
              <a:rPr lang="ko-KR" altLang="en-US" dirty="0"/>
              <a:t>부모 클래스 하나는 자식을 여러 개 가질 수 있음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Dog </a:t>
            </a:r>
            <a:r>
              <a:rPr lang="ko-KR" altLang="en-US" dirty="0"/>
              <a:t>클래스와 </a:t>
            </a:r>
            <a:r>
              <a:rPr lang="en-US" altLang="ko-KR" dirty="0"/>
              <a:t>Cat </a:t>
            </a:r>
            <a:r>
              <a:rPr lang="ko-KR" altLang="en-US" dirty="0"/>
              <a:t>클래스의 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부모 클래스</a:t>
            </a:r>
            <a:r>
              <a:rPr lang="en-US" altLang="ko-KR" dirty="0"/>
              <a:t>(Animal)</a:t>
            </a:r>
            <a:r>
              <a:rPr lang="ko-KR" altLang="en-US" dirty="0"/>
              <a:t>를 만드는 코드의 구성</a:t>
            </a:r>
            <a:endParaRPr lang="en-US" altLang="ko-KR" dirty="0"/>
          </a:p>
          <a:p>
            <a:pPr lvl="1"/>
            <a:r>
              <a:rPr lang="ko-KR" altLang="en-US" dirty="0"/>
              <a:t>자식 클래스는 부모 클래스에 있는 모든 속성 및 메서드를 사용 가능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부모 클래스 내에서 </a:t>
            </a:r>
            <a:r>
              <a:rPr lang="en-US" altLang="ko-KR" dirty="0"/>
              <a:t>Private</a:t>
            </a:r>
            <a:r>
              <a:rPr lang="ko-KR" altLang="en-US" dirty="0"/>
              <a:t>로 정의되어 있는 것들은 사용 불가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123855"/>
            <a:ext cx="3562847" cy="2076740"/>
          </a:xfrm>
          <a:prstGeom prst="rect">
            <a:avLst/>
          </a:prstGeom>
        </p:spPr>
      </p:pic>
      <p:pic>
        <p:nvPicPr>
          <p:cNvPr id="11" name="그림 10" descr="image2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0807" y="683695"/>
            <a:ext cx="3790950" cy="3943350"/>
          </a:xfrm>
          <a:prstGeom prst="rect">
            <a:avLst/>
          </a:prstGeom>
        </p:spPr>
      </p:pic>
      <p:pic>
        <p:nvPicPr>
          <p:cNvPr id="13" name="그림 12" descr="7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4194085"/>
            <a:ext cx="2209800" cy="276225"/>
          </a:xfrm>
          <a:prstGeom prst="rect">
            <a:avLst/>
          </a:prstGeom>
        </p:spPr>
      </p:pic>
      <p:pic>
        <p:nvPicPr>
          <p:cNvPr id="14" name="그림 13" descr="7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00817" y="4644135"/>
            <a:ext cx="2057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MDI(Multiple </a:t>
            </a:r>
            <a:r>
              <a:rPr lang="en-US" altLang="ko-KR" dirty="0"/>
              <a:t>Document Interface)</a:t>
            </a:r>
          </a:p>
          <a:p>
            <a:pPr lvl="1"/>
            <a:r>
              <a:rPr lang="ko-KR" altLang="en-US" dirty="0"/>
              <a:t>하나의 화면 내부에 여러 개의 다른 화면을 띄우는 것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5" name="그림 4" descr="7-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6174305"/>
            <a:ext cx="1895475" cy="266700"/>
          </a:xfrm>
          <a:prstGeom prst="rect">
            <a:avLst/>
          </a:prstGeom>
        </p:spPr>
      </p:pic>
      <p:pic>
        <p:nvPicPr>
          <p:cNvPr id="7" name="그림 6" descr="image28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808820"/>
            <a:ext cx="8108817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부모 폼에 </a:t>
            </a:r>
            <a:r>
              <a:rPr lang="en-US" altLang="ko-KR" dirty="0" err="1"/>
              <a:t>IsMdiContainer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자식 폼에 </a:t>
            </a:r>
            <a:r>
              <a:rPr lang="en-US" altLang="ko-KR" dirty="0" err="1"/>
              <a:t>MdiParent</a:t>
            </a:r>
            <a:r>
              <a:rPr lang="en-US" altLang="ko-KR" dirty="0"/>
              <a:t> </a:t>
            </a:r>
            <a:r>
              <a:rPr lang="ko-KR" altLang="en-US" dirty="0"/>
              <a:t>속성 지정</a:t>
            </a:r>
            <a:endParaRPr lang="en-US" altLang="ko-KR" dirty="0"/>
          </a:p>
          <a:p>
            <a:pPr lvl="1"/>
            <a:r>
              <a:rPr lang="ko-KR" altLang="en-US" dirty="0"/>
              <a:t>예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7" name="그림 6" descr="7-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718810"/>
            <a:ext cx="7486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 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6" name="그림 5" descr="image28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953725"/>
            <a:ext cx="8448675" cy="4953000"/>
          </a:xfrm>
          <a:prstGeom prst="rect">
            <a:avLst/>
          </a:prstGeom>
        </p:spPr>
      </p:pic>
      <p:pic>
        <p:nvPicPr>
          <p:cNvPr id="8" name="그림 7" descr="7-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40" y="5949280"/>
            <a:ext cx="1933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모달</a:t>
            </a:r>
            <a:r>
              <a:rPr lang="en-US" altLang="ko-KR" dirty="0"/>
              <a:t>(Mod</a:t>
            </a: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ko-KR" dirty="0"/>
              <a:t>l)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모달리스와</a:t>
            </a:r>
            <a:r>
              <a:rPr lang="ko-KR" altLang="en-US" dirty="0"/>
              <a:t> 반대로 새로운 화면을 띄웠을 때 기존 화면 조작불가능</a:t>
            </a:r>
            <a:endParaRPr lang="en-US" altLang="ko-KR" dirty="0"/>
          </a:p>
          <a:p>
            <a:pPr lvl="2"/>
            <a:r>
              <a:rPr lang="en-US" altLang="ko-KR" dirty="0"/>
              <a:t>Show ( )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en-US" altLang="ko-KR" dirty="0" err="1"/>
              <a:t>ShowDialog</a:t>
            </a:r>
            <a:r>
              <a:rPr lang="en-US" altLang="ko-KR" dirty="0"/>
              <a:t> ( ) </a:t>
            </a:r>
            <a:r>
              <a:rPr lang="ko-KR" altLang="en-US" dirty="0" err="1"/>
              <a:t>메서드로</a:t>
            </a:r>
            <a:r>
              <a:rPr lang="ko-KR" altLang="en-US" dirty="0"/>
              <a:t> 전환</a:t>
            </a:r>
            <a:endParaRPr lang="en-US" altLang="ko-KR" dirty="0"/>
          </a:p>
          <a:p>
            <a:pPr lvl="2"/>
            <a:r>
              <a:rPr lang="ko-KR" altLang="en-US" dirty="0"/>
              <a:t>예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 descr="7-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303875"/>
            <a:ext cx="8346308" cy="22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일반적인 형태의 폼 추가</a:t>
            </a:r>
            <a:endParaRPr lang="en-US" altLang="ko-KR" dirty="0"/>
          </a:p>
          <a:p>
            <a:pPr lvl="1"/>
            <a:r>
              <a:rPr lang="ko-KR" altLang="en-US" dirty="0"/>
              <a:t>디자인 화면과 함께 폼 생성</a:t>
            </a:r>
            <a:endParaRPr lang="en-US" altLang="ko-KR" dirty="0"/>
          </a:p>
          <a:p>
            <a:pPr lvl="2"/>
            <a:r>
              <a:rPr lang="ko-KR" altLang="en-US" dirty="0"/>
              <a:t>프로젝트에서 마우스 오른쪽 버튼 클릭 </a:t>
            </a:r>
            <a:r>
              <a:rPr lang="en-US" altLang="ko-KR" dirty="0"/>
              <a:t>[</a:t>
            </a:r>
            <a:r>
              <a:rPr lang="ko-KR" altLang="en-US" dirty="0"/>
              <a:t>추가</a:t>
            </a:r>
            <a:r>
              <a:rPr lang="en-US" altLang="ko-KR" dirty="0"/>
              <a:t>] - [</a:t>
            </a:r>
            <a:r>
              <a:rPr lang="en-US" altLang="ko-KR" sz="1200" dirty="0"/>
              <a:t>Windows Form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   (</a:t>
            </a:r>
            <a:r>
              <a:rPr lang="ko-KR" altLang="en-US" dirty="0"/>
              <a:t>또는 새 항목 선택 후 다음 화면에서 </a:t>
            </a:r>
            <a:r>
              <a:rPr lang="en-US" altLang="ko-KR" dirty="0"/>
              <a:t>[</a:t>
            </a:r>
            <a:r>
              <a:rPr lang="en-US" altLang="ko-KR" sz="1200" dirty="0"/>
              <a:t>Windows Form</a:t>
            </a:r>
            <a:r>
              <a:rPr lang="en-US" altLang="ko-KR" dirty="0"/>
              <a:t>]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 descr="7-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6399330"/>
            <a:ext cx="3905250" cy="295275"/>
          </a:xfrm>
          <a:prstGeom prst="rect">
            <a:avLst/>
          </a:prstGeom>
        </p:spPr>
      </p:pic>
      <p:pic>
        <p:nvPicPr>
          <p:cNvPr id="12" name="그림 11" descr="image28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2123855"/>
            <a:ext cx="6390710" cy="43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image2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953724"/>
            <a:ext cx="8309424" cy="3915435"/>
          </a:xfrm>
          <a:prstGeom prst="rect">
            <a:avLst/>
          </a:prstGeom>
        </p:spPr>
      </p:pic>
      <p:pic>
        <p:nvPicPr>
          <p:cNvPr id="9" name="그림 8" descr="7-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959170"/>
            <a:ext cx="23145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디자인 화면에서 드래그해서 요소를 화면에 올려 놓기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6039290"/>
            <a:ext cx="2809875" cy="238125"/>
          </a:xfrm>
          <a:prstGeom prst="rect">
            <a:avLst/>
          </a:prstGeom>
        </p:spPr>
      </p:pic>
      <p:pic>
        <p:nvPicPr>
          <p:cNvPr id="9" name="그림 8" descr="image28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313765"/>
            <a:ext cx="796684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10 </a:t>
            </a:r>
            <a:r>
              <a:rPr lang="ko-KR" altLang="en-US" dirty="0"/>
              <a:t>윈도 폼</a:t>
            </a:r>
            <a:r>
              <a:rPr lang="en-US" altLang="ko-KR" dirty="0"/>
              <a:t>: </a:t>
            </a:r>
            <a:r>
              <a:rPr lang="ko-KR" altLang="en-US" dirty="0"/>
              <a:t>윈도 폼에서 상속과 </a:t>
            </a:r>
            <a:r>
              <a:rPr lang="ko-KR" altLang="en-US" dirty="0" err="1"/>
              <a:t>다형성</a:t>
            </a:r>
            <a:r>
              <a:rPr lang="ko-KR" altLang="en-US" dirty="0"/>
              <a:t> 활용하기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디자인 화면에서 드래그해서 요소를 화면에 올려 놓기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 descr="7-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6039290"/>
            <a:ext cx="2809875" cy="238125"/>
          </a:xfrm>
          <a:prstGeom prst="rect">
            <a:avLst/>
          </a:prstGeom>
        </p:spPr>
      </p:pic>
      <p:pic>
        <p:nvPicPr>
          <p:cNvPr id="9" name="그림 8" descr="image28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1313765"/>
            <a:ext cx="796684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BF21C4-A575-4026-8B42-D4A0BCB7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D0B4119-8E81-458A-B5FC-FF9F67021F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5895655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클래스의 상속 및 </a:t>
            </a:r>
            <a:r>
              <a:rPr lang="ko-KR" altLang="en-US" dirty="0" err="1"/>
              <a:t>다형성</a:t>
            </a:r>
            <a:r>
              <a:rPr lang="ko-KR" altLang="en-US" dirty="0"/>
              <a:t> 활용 문제</a:t>
            </a:r>
            <a:endParaRPr lang="en-US" altLang="ko-KR" dirty="0"/>
          </a:p>
          <a:p>
            <a:pPr lvl="1"/>
            <a:r>
              <a:rPr lang="ko-KR" altLang="en-US" dirty="0"/>
              <a:t>문제</a:t>
            </a:r>
            <a:r>
              <a:rPr lang="en-US" altLang="ko-KR" dirty="0"/>
              <a:t>1) </a:t>
            </a:r>
            <a:r>
              <a:rPr lang="ko-KR" altLang="en-US" dirty="0"/>
              <a:t>프로그램 </a:t>
            </a:r>
            <a:r>
              <a:rPr lang="ko-KR" altLang="en-US" dirty="0" err="1"/>
              <a:t>시작시</a:t>
            </a:r>
            <a:r>
              <a:rPr lang="ko-KR" altLang="en-US" dirty="0"/>
              <a:t> 두 가지를 선택 후</a:t>
            </a:r>
            <a:r>
              <a:rPr lang="en-US" altLang="ko-KR" dirty="0"/>
              <a:t>, </a:t>
            </a:r>
            <a:r>
              <a:rPr lang="ko-KR" altLang="en-US" dirty="0"/>
              <a:t>선택지에 따라서 다른 창을 보이도록 </a:t>
            </a:r>
            <a:r>
              <a:rPr lang="ko-KR" altLang="en-US" dirty="0" err="1"/>
              <a:t>하시오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“</a:t>
            </a:r>
            <a:r>
              <a:rPr lang="ko-KR" altLang="en-US" dirty="0"/>
              <a:t>당신은 윈도우 사용자입니까</a:t>
            </a:r>
            <a:r>
              <a:rPr lang="en-US" altLang="ko-KR" dirty="0"/>
              <a:t>? </a:t>
            </a:r>
            <a:r>
              <a:rPr lang="ko-KR" altLang="en-US" dirty="0"/>
              <a:t>맥 사용자입니까</a:t>
            </a:r>
            <a:r>
              <a:rPr lang="en-US" altLang="ko-KR" dirty="0"/>
              <a:t>?” </a:t>
            </a:r>
            <a:r>
              <a:rPr lang="ko-KR" altLang="en-US" dirty="0"/>
              <a:t>에 따라서 다른 선택지를 나타낸다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err="1"/>
              <a:t>MessageBox</a:t>
            </a:r>
            <a:r>
              <a:rPr lang="ko-KR" altLang="en-US" dirty="0"/>
              <a:t>를 이용할 사람이라면 선택지 텍스트를 예</a:t>
            </a:r>
            <a:r>
              <a:rPr lang="en-US" altLang="ko-KR" dirty="0"/>
              <a:t>/</a:t>
            </a:r>
            <a:r>
              <a:rPr lang="ko-KR" altLang="en-US" dirty="0" err="1"/>
              <a:t>아니오로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때 </a:t>
            </a:r>
            <a:r>
              <a:rPr lang="en-US" altLang="ko-KR" dirty="0"/>
              <a:t>virtual </a:t>
            </a:r>
            <a:r>
              <a:rPr lang="ko-KR" altLang="en-US" dirty="0"/>
              <a:t>및 </a:t>
            </a:r>
            <a:r>
              <a:rPr lang="en-US" altLang="ko-KR" dirty="0"/>
              <a:t>override</a:t>
            </a:r>
            <a:r>
              <a:rPr lang="ko-KR" altLang="en-US" dirty="0"/>
              <a:t>를 이용하여 하나의 클래스에서 </a:t>
            </a:r>
            <a:r>
              <a:rPr lang="en-US" altLang="ko-KR" dirty="0"/>
              <a:t>2 </a:t>
            </a:r>
            <a:r>
              <a:rPr lang="ko-KR" altLang="en-US" dirty="0"/>
              <a:t>개의 클래스를 파생시켜야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/>
              <a:t>하이딩</a:t>
            </a:r>
            <a:r>
              <a:rPr lang="ko-KR" altLang="en-US" dirty="0"/>
              <a:t> 개념을 사용하게 될 경우</a:t>
            </a:r>
            <a:r>
              <a:rPr lang="en-US" altLang="ko-KR" dirty="0"/>
              <a:t>(</a:t>
            </a:r>
            <a:r>
              <a:rPr lang="ko-KR" altLang="en-US" dirty="0"/>
              <a:t>부모 클래스의 속성 사용시</a:t>
            </a:r>
            <a:r>
              <a:rPr lang="en-US" altLang="ko-KR" dirty="0"/>
              <a:t>) new </a:t>
            </a:r>
            <a:r>
              <a:rPr lang="ko-KR" altLang="en-US" dirty="0"/>
              <a:t>키워드를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즉 각 선택지에 따라서 나타나는 창의 형태가 조금이라도 달라야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문제</a:t>
            </a:r>
            <a:r>
              <a:rPr lang="en-US" altLang="ko-KR" dirty="0"/>
              <a:t>2) </a:t>
            </a:r>
            <a:r>
              <a:rPr lang="ko-KR" altLang="en-US" dirty="0"/>
              <a:t>하나의 </a:t>
            </a:r>
            <a:r>
              <a:rPr lang="en-US" altLang="ko-KR" dirty="0"/>
              <a:t>Form </a:t>
            </a:r>
            <a:r>
              <a:rPr lang="ko-KR" altLang="en-US" dirty="0"/>
              <a:t>창에 두 개의 선택지를 만든 후</a:t>
            </a:r>
            <a:r>
              <a:rPr lang="en-US" altLang="ko-KR" dirty="0"/>
              <a:t>, </a:t>
            </a:r>
            <a:r>
              <a:rPr lang="ko-KR" altLang="en-US" dirty="0"/>
              <a:t>각 선택지에 대하여 별로의 다른 프로그램을 </a:t>
            </a:r>
            <a:r>
              <a:rPr lang="ko-KR" altLang="en-US" dirty="0" err="1"/>
              <a:t>만드시오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윈도우 사용자일 경우 </a:t>
            </a:r>
            <a:r>
              <a:rPr lang="en-US" altLang="ko-KR" dirty="0"/>
              <a:t>5</a:t>
            </a:r>
            <a:r>
              <a:rPr lang="ko-KR" altLang="en-US" dirty="0"/>
              <a:t>장에서 배운 프로그램들을 띄우고</a:t>
            </a:r>
            <a:r>
              <a:rPr lang="en-US" altLang="ko-KR" dirty="0"/>
              <a:t>, </a:t>
            </a:r>
            <a:r>
              <a:rPr lang="ko-KR" altLang="en-US" dirty="0"/>
              <a:t>맥 사용자는 </a:t>
            </a:r>
            <a:r>
              <a:rPr lang="en-US" altLang="ko-KR" dirty="0"/>
              <a:t>6</a:t>
            </a:r>
            <a:r>
              <a:rPr lang="ko-KR" altLang="en-US" dirty="0"/>
              <a:t>장에서 배운 프로그램을 띄운다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각 선택지에 따라 하나의 창을 띄우고</a:t>
            </a:r>
            <a:r>
              <a:rPr lang="en-US" altLang="ko-KR" dirty="0"/>
              <a:t>, </a:t>
            </a:r>
            <a:r>
              <a:rPr lang="ko-KR" altLang="en-US" dirty="0"/>
              <a:t>그 창은</a:t>
            </a:r>
            <a:r>
              <a:rPr lang="en-US" altLang="ko-KR" dirty="0"/>
              <a:t> MDI</a:t>
            </a:r>
            <a:r>
              <a:rPr lang="ko-KR" altLang="en-US" dirty="0"/>
              <a:t>속성을 이용해야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윈도우 사용자라면 하나의 창이 뜨고 그 안에 </a:t>
            </a:r>
            <a:r>
              <a:rPr lang="en-US" altLang="ko-KR" dirty="0"/>
              <a:t>5</a:t>
            </a:r>
            <a:r>
              <a:rPr lang="ko-KR" altLang="en-US" dirty="0"/>
              <a:t>장에서 배운 프로그램들이 모두 나타나야 하며</a:t>
            </a:r>
            <a:r>
              <a:rPr lang="en-US" altLang="ko-KR" dirty="0"/>
              <a:t>, </a:t>
            </a:r>
            <a:r>
              <a:rPr lang="ko-KR" altLang="en-US" dirty="0"/>
              <a:t>맥을 선택한 경우는 </a:t>
            </a:r>
            <a:r>
              <a:rPr lang="en-US" altLang="ko-KR" dirty="0"/>
              <a:t>6</a:t>
            </a:r>
            <a:r>
              <a:rPr lang="ko-KR" altLang="en-US" dirty="0"/>
              <a:t>장에서 만든 프로그램들이 모두 나타나야 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Abstract</a:t>
            </a:r>
            <a:r>
              <a:rPr lang="ko-KR" altLang="en-US" dirty="0"/>
              <a:t>와 </a:t>
            </a:r>
            <a:r>
              <a:rPr lang="en-US" altLang="ko-KR" dirty="0"/>
              <a:t>override</a:t>
            </a:r>
            <a:r>
              <a:rPr lang="ko-KR" altLang="en-US" dirty="0"/>
              <a:t>를 이용하여 하나의 부모 클래스와 그에 대한 파생 클래스를 만들어 </a:t>
            </a:r>
            <a:r>
              <a:rPr lang="ko-KR" altLang="en-US" dirty="0" err="1"/>
              <a:t>활용하시오</a:t>
            </a:r>
            <a:r>
              <a:rPr lang="en-US" altLang="ko-KR" dirty="0"/>
              <a:t>.</a:t>
            </a:r>
          </a:p>
          <a:p>
            <a:pPr marL="627063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6250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F1CCA13-779E-4E53-8DD4-A68CBD95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4CD7EF-D7F7-46EF-A525-33C6F6555F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9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상속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Animal </a:t>
            </a:r>
            <a:r>
              <a:rPr lang="ko-KR" altLang="en-US" dirty="0"/>
              <a:t>클래스 코드</a:t>
            </a:r>
            <a:endParaRPr lang="en-US" altLang="ko-KR" dirty="0"/>
          </a:p>
          <a:p>
            <a:pPr lvl="2"/>
            <a:r>
              <a:rPr lang="en-US" altLang="ko-KR" dirty="0"/>
              <a:t>Dog </a:t>
            </a:r>
            <a:r>
              <a:rPr lang="ko-KR" altLang="en-US" dirty="0"/>
              <a:t>클래스와 </a:t>
            </a:r>
            <a:r>
              <a:rPr lang="en-US" altLang="ko-KR" dirty="0"/>
              <a:t>Cat </a:t>
            </a:r>
            <a:r>
              <a:rPr lang="ko-KR" altLang="en-US" dirty="0"/>
              <a:t>클래스에 공통적으로 존재하는 속성 및 메서드를 </a:t>
            </a:r>
            <a:r>
              <a:rPr lang="ko-KR" altLang="en-US" dirty="0" err="1"/>
              <a:t>정의해둠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9" name="그림 8" descr="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2125715"/>
            <a:ext cx="79914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상속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클래스의 부모 자식 관계가 형성되면 자식 클래스는 부모 클래스의 </a:t>
            </a:r>
            <a:r>
              <a:rPr lang="en-US" altLang="ko-KR" dirty="0"/>
              <a:t>public </a:t>
            </a:r>
            <a:r>
              <a:rPr lang="ko-KR" altLang="en-US" dirty="0"/>
              <a:t>또는 </a:t>
            </a:r>
            <a:r>
              <a:rPr lang="en-US" altLang="ko-KR" dirty="0"/>
              <a:t>protected</a:t>
            </a:r>
          </a:p>
          <a:p>
            <a:pPr lvl="1">
              <a:buNone/>
            </a:pPr>
            <a:r>
              <a:rPr lang="ko-KR" altLang="en-US" dirty="0"/>
              <a:t>  멤버에 접근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5" name="그림 4" descr="7-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043735"/>
            <a:ext cx="80391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</a:t>
            </a:r>
            <a:r>
              <a:rPr lang="ko-KR" altLang="en-US" dirty="0"/>
              <a:t>상속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부모의 모든 멤버 </a:t>
            </a:r>
            <a:r>
              <a:rPr lang="en-US" altLang="ko-KR" dirty="0"/>
              <a:t>public</a:t>
            </a:r>
            <a:r>
              <a:rPr lang="ko-KR" altLang="en-US" dirty="0"/>
              <a:t>이므로 </a:t>
            </a:r>
            <a:r>
              <a:rPr lang="en-US" altLang="ko-KR" dirty="0"/>
              <a:t>Dog </a:t>
            </a:r>
            <a:r>
              <a:rPr lang="ko-KR" altLang="en-US" dirty="0"/>
              <a:t>클래스의 </a:t>
            </a:r>
            <a:r>
              <a:rPr lang="ko-KR" altLang="en-US" dirty="0" err="1"/>
              <a:t>인스턴스를</a:t>
            </a:r>
            <a:r>
              <a:rPr lang="ko-KR" altLang="en-US" dirty="0"/>
              <a:t> </a:t>
            </a:r>
            <a:r>
              <a:rPr lang="ko-KR" altLang="en-US"/>
              <a:t>만들면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해당 인스턴스에서 </a:t>
            </a:r>
            <a:r>
              <a:rPr lang="ko-KR" altLang="en-US" dirty="0"/>
              <a:t>자신의 멤버는 물론 부모의 멤버에 모두 접근 가능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</p:txBody>
      </p:sp>
      <p:pic>
        <p:nvPicPr>
          <p:cNvPr id="8" name="그림 7" descr="7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5004175"/>
            <a:ext cx="3505200" cy="285750"/>
          </a:xfrm>
          <a:prstGeom prst="rect">
            <a:avLst/>
          </a:prstGeom>
        </p:spPr>
      </p:pic>
      <p:pic>
        <p:nvPicPr>
          <p:cNvPr id="9" name="그림 8" descr="image2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1718810"/>
            <a:ext cx="2475275" cy="32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</TotalTime>
  <Words>1488</Words>
  <Application>Microsoft Office PowerPoint</Application>
  <PresentationFormat>화면 슬라이드 쇼(4:3)</PresentationFormat>
  <Paragraphs>537</Paragraphs>
  <Slides>69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Office 테마</vt:lpstr>
      <vt:lpstr>PowerPoint 프레젠테이션</vt:lpstr>
      <vt:lpstr>학습목표</vt:lpstr>
      <vt:lpstr>Section 01 상속과 다형성 소개(1)</vt:lpstr>
      <vt:lpstr>Section 01 상속과 다형성 소개(2)</vt:lpstr>
      <vt:lpstr>Section 01 상속과 다형성 소개(3)</vt:lpstr>
      <vt:lpstr>Section 02 상속(1)</vt:lpstr>
      <vt:lpstr>Section 02 상속(2)</vt:lpstr>
      <vt:lpstr>Section 02 상속(3)</vt:lpstr>
      <vt:lpstr>Section 02 상속(4)</vt:lpstr>
      <vt:lpstr>NOTE(1) </vt:lpstr>
      <vt:lpstr>NOTE(2) </vt:lpstr>
      <vt:lpstr>NOTE(3) </vt:lpstr>
      <vt:lpstr>NOTE(4) </vt:lpstr>
      <vt:lpstr>NOTE(5) </vt:lpstr>
      <vt:lpstr>Section 03 다형성(1)</vt:lpstr>
      <vt:lpstr>Section 03 다형성(2)</vt:lpstr>
      <vt:lpstr>Section 03 다형성(3)</vt:lpstr>
      <vt:lpstr>Section 03 다형성(4)</vt:lpstr>
      <vt:lpstr>NOTE(1) </vt:lpstr>
      <vt:lpstr>NOTE(2) </vt:lpstr>
      <vt:lpstr>NOTE(3) </vt:lpstr>
      <vt:lpstr>Section 04 is 키워드(1)</vt:lpstr>
      <vt:lpstr>Section 04 is 키워드(2)</vt:lpstr>
      <vt:lpstr>Section 04 is 키워드(3)</vt:lpstr>
      <vt:lpstr>Section 05 클래스 자료형 변환(1)</vt:lpstr>
      <vt:lpstr>Section 05 클래스 자료형 변환(2)</vt:lpstr>
      <vt:lpstr>Section 06 상속의 생성자(1)</vt:lpstr>
      <vt:lpstr>Section 06 상속의 생성자(2)</vt:lpstr>
      <vt:lpstr>Section 06 상속의 생성자(3)</vt:lpstr>
      <vt:lpstr>NOTE </vt:lpstr>
      <vt:lpstr>Section 07 섀도잉과 하이딩(1)</vt:lpstr>
      <vt:lpstr>Section 07 섀도잉과 하이딩(2)</vt:lpstr>
      <vt:lpstr>Section 07 섀도잉과 하이딩(3)</vt:lpstr>
      <vt:lpstr>Section 07 섀도잉과 하이딩(4)</vt:lpstr>
      <vt:lpstr>Section 07 섀도잉과 하이딩(5)</vt:lpstr>
      <vt:lpstr>Section 08 하이딩과 오버라이딩(1)</vt:lpstr>
      <vt:lpstr>Section 08 하이딩과 오버라이딩(2)</vt:lpstr>
      <vt:lpstr>Section 08 하이딩과 오버라이딩(3)</vt:lpstr>
      <vt:lpstr>Section 08 하이딩과 오버라이딩(4)</vt:lpstr>
      <vt:lpstr>Section 08 하이딩과 오버라이딩(5)</vt:lpstr>
      <vt:lpstr>Section 08 하이딩과 오버라이딩(6)</vt:lpstr>
      <vt:lpstr>Section 08 하이딩과 오버라이딩(7)</vt:lpstr>
      <vt:lpstr>Section 08 하이딩과 오버라이딩(8)</vt:lpstr>
      <vt:lpstr>Section 08 하이딩과 오버라이딩(9)</vt:lpstr>
      <vt:lpstr>Section 09 상속과 오버라이딩 제한(1)</vt:lpstr>
      <vt:lpstr>Section 09 상속과 오버라이딩 제한(2)</vt:lpstr>
      <vt:lpstr>Section 09 상속과 오버라이딩 제한(3)</vt:lpstr>
      <vt:lpstr>Section 09 상속과 오버라이딩 제한(4)</vt:lpstr>
      <vt:lpstr>Section 09 상속과 오버라이딩 제한(5)</vt:lpstr>
      <vt:lpstr>Section 10 윈도 폼: 윈도 폼에서 상속과 다형성 활용하기(1)</vt:lpstr>
      <vt:lpstr>Section 10 윈도 폼: 윈도 폼에서 상속과 다형성 활용하기(2)</vt:lpstr>
      <vt:lpstr>Section 10 윈도 폼: 윈도 폼에서 상속과 다형성 활용하기(3)</vt:lpstr>
      <vt:lpstr>Section 10 윈도 폼: 윈도 폼에서 상속과 다형성 활용하기(4)</vt:lpstr>
      <vt:lpstr>Section 10 윈도 폼: 윈도 폼에서 상속과 다형성 활용하기(5)</vt:lpstr>
      <vt:lpstr>NOTE </vt:lpstr>
      <vt:lpstr>Section 10 윈도 폼: 윈도 폼에서 상속과 다형성 활용하기(6)</vt:lpstr>
      <vt:lpstr>Section 10 윈도 폼: 윈도 폼에서 상속과 다형성 활용하기(7)</vt:lpstr>
      <vt:lpstr>Section 10 윈도 폼: 윈도 폼에서 상속과 다형성 활용하기(8)</vt:lpstr>
      <vt:lpstr>Section 10 윈도 폼: 윈도 폼에서 상속과 다형성 활용하기(9)</vt:lpstr>
      <vt:lpstr>NOTE(1) </vt:lpstr>
      <vt:lpstr>NOTE(2) </vt:lpstr>
      <vt:lpstr>NOTE(3) </vt:lpstr>
      <vt:lpstr>Section 10 윈도 폼: 윈도 폼에서 상속과 다형성 활용하기(10)</vt:lpstr>
      <vt:lpstr>Section 10 윈도 폼: 윈도 폼에서 상속과 다형성 활용하기(11)</vt:lpstr>
      <vt:lpstr>Section 10 윈도 폼: 윈도 폼에서 상속과 다형성 활용하기(12)</vt:lpstr>
      <vt:lpstr>Section 10 윈도 폼: 윈도 폼에서 상속과 다형성 활용하기(13)</vt:lpstr>
      <vt:lpstr>Section 10 윈도 폼: 윈도 폼에서 상속과 다형성 활용하기(14)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User</cp:lastModifiedBy>
  <cp:revision>351</cp:revision>
  <dcterms:created xsi:type="dcterms:W3CDTF">2012-07-23T02:34:37Z</dcterms:created>
  <dcterms:modified xsi:type="dcterms:W3CDTF">2020-08-14T00:43:09Z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