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408" r:id="rId2"/>
    <p:sldId id="409" r:id="rId3"/>
    <p:sldId id="326" r:id="rId4"/>
    <p:sldId id="611" r:id="rId5"/>
    <p:sldId id="612" r:id="rId6"/>
    <p:sldId id="613" r:id="rId7"/>
    <p:sldId id="645" r:id="rId8"/>
    <p:sldId id="592" r:id="rId9"/>
    <p:sldId id="614" r:id="rId10"/>
    <p:sldId id="615" r:id="rId11"/>
    <p:sldId id="616" r:id="rId12"/>
    <p:sldId id="617" r:id="rId13"/>
    <p:sldId id="532" r:id="rId14"/>
    <p:sldId id="618" r:id="rId15"/>
    <p:sldId id="619" r:id="rId16"/>
    <p:sldId id="620" r:id="rId17"/>
    <p:sldId id="593" r:id="rId18"/>
    <p:sldId id="622" r:id="rId19"/>
    <p:sldId id="621" r:id="rId20"/>
    <p:sldId id="623" r:id="rId21"/>
    <p:sldId id="594" r:id="rId22"/>
    <p:sldId id="624" r:id="rId23"/>
    <p:sldId id="625" r:id="rId24"/>
    <p:sldId id="600" r:id="rId25"/>
    <p:sldId id="626" r:id="rId26"/>
    <p:sldId id="627" r:id="rId27"/>
    <p:sldId id="630" r:id="rId28"/>
    <p:sldId id="580" r:id="rId29"/>
    <p:sldId id="632" r:id="rId30"/>
    <p:sldId id="634" r:id="rId31"/>
    <p:sldId id="633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643" r:id="rId41"/>
    <p:sldId id="644" r:id="rId42"/>
    <p:sldId id="646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2926" autoAdjust="0"/>
  </p:normalViewPr>
  <p:slideViewPr>
    <p:cSldViewPr>
      <p:cViewPr varScale="1">
        <p:scale>
          <a:sx n="84" d="100"/>
          <a:sy n="84" d="100"/>
        </p:scale>
        <p:origin x="-24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6865" y="3068960"/>
            <a:ext cx="569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9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인터페이스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메서드</a:t>
            </a:r>
            <a:r>
              <a:rPr lang="ko-KR" altLang="en-US" dirty="0"/>
              <a:t> 생성하기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클래스에 커서 놓아 생기는 파란색 상자 클릭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커서놓고</a:t>
            </a:r>
            <a:r>
              <a:rPr lang="ko-KR" altLang="en-US" dirty="0"/>
              <a:t>      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178750"/>
            <a:ext cx="942975" cy="314325"/>
          </a:xfrm>
          <a:prstGeom prst="rect">
            <a:avLst/>
          </a:prstGeom>
        </p:spPr>
      </p:pic>
      <p:pic>
        <p:nvPicPr>
          <p:cNvPr id="9" name="그림 8" descr="9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723426"/>
            <a:ext cx="6165685" cy="3807146"/>
          </a:xfrm>
          <a:prstGeom prst="rect">
            <a:avLst/>
          </a:prstGeom>
        </p:spPr>
      </p:pic>
      <p:pic>
        <p:nvPicPr>
          <p:cNvPr id="10" name="그림 9" descr="image3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90" y="1628800"/>
            <a:ext cx="4305300" cy="895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66655" y="4014065"/>
            <a:ext cx="2970329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</a:t>
            </a:r>
            <a:r>
              <a:rPr lang="en-US" altLang="ko-KR" dirty="0"/>
              <a:t>Dispose ( ) </a:t>
            </a:r>
            <a:r>
              <a:rPr lang="ko-KR" altLang="en-US" dirty="0" err="1"/>
              <a:t>메서드</a:t>
            </a:r>
            <a:r>
              <a:rPr lang="ko-KR" altLang="en-US" dirty="0"/>
              <a:t> 구현 및 호출하기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9-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23755"/>
            <a:ext cx="8039100" cy="2257425"/>
          </a:xfrm>
          <a:prstGeom prst="rect">
            <a:avLst/>
          </a:prstGeom>
        </p:spPr>
      </p:pic>
      <p:pic>
        <p:nvPicPr>
          <p:cNvPr id="12" name="그림 11" descr="9-8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614" y="3564015"/>
            <a:ext cx="8020050" cy="3000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1670" y="5499230"/>
            <a:ext cx="1665185" cy="38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키워드와 </a:t>
            </a:r>
            <a:r>
              <a:rPr lang="en-US" altLang="ko-K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IDisposable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420041"/>
            <a:ext cx="8001000" cy="2657475"/>
          </a:xfrm>
          <a:prstGeom prst="rect">
            <a:avLst/>
          </a:prstGeom>
        </p:spPr>
      </p:pic>
      <p:pic>
        <p:nvPicPr>
          <p:cNvPr id="9" name="그림 8" descr="image3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770" y="3860201"/>
            <a:ext cx="4685591" cy="945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6604" y="1178750"/>
            <a:ext cx="787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Dispose : </a:t>
            </a:r>
            <a:r>
              <a:rPr lang="ko-KR" altLang="en-US" dirty="0"/>
              <a:t>처리하다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직접 구현할 일은 거의 없고</a:t>
            </a:r>
            <a:r>
              <a:rPr lang="en-US" altLang="ko-KR" dirty="0"/>
              <a:t>, </a:t>
            </a:r>
            <a:r>
              <a:rPr lang="ko-KR" altLang="en-US" dirty="0"/>
              <a:t>파일 처리시 </a:t>
            </a:r>
            <a:r>
              <a:rPr lang="en-US" altLang="ko-KR" dirty="0"/>
              <a:t>using </a:t>
            </a:r>
            <a:r>
              <a:rPr lang="ko-KR" altLang="en-US" dirty="0"/>
              <a:t>기호를 많이 사용하게 됨</a:t>
            </a:r>
            <a:endParaRPr lang="en-US" altLang="ko-KR" dirty="0"/>
          </a:p>
          <a:p>
            <a:r>
              <a:rPr lang="en-US" altLang="ko-KR" dirty="0"/>
              <a:t>- Using </a:t>
            </a:r>
            <a:r>
              <a:rPr lang="ko-KR" altLang="en-US" dirty="0"/>
              <a:t>구간을 지나게 되면 자동으로 관련 리소스들을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해제함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인터페이스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같은 파일에 인터페이스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6182688" cy="990110"/>
          </a:xfrm>
          <a:prstGeom prst="rect">
            <a:avLst/>
          </a:prstGeom>
        </p:spPr>
      </p:pic>
      <p:pic>
        <p:nvPicPr>
          <p:cNvPr id="10" name="그림 9" descr="9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023954"/>
            <a:ext cx="5850650" cy="36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같은 파일에 인터페이스 생성</a:t>
            </a:r>
            <a:endParaRPr lang="en-US" altLang="ko-KR" dirty="0"/>
          </a:p>
          <a:p>
            <a:pPr lvl="1"/>
            <a:r>
              <a:rPr lang="ko-KR" altLang="en-US" dirty="0"/>
              <a:t>프로젝트 잡고 마우스 오른쪽 버튼 </a:t>
            </a:r>
            <a:r>
              <a:rPr lang="en-US" altLang="ko-KR" dirty="0"/>
              <a:t>- 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</a:t>
            </a:r>
            <a:r>
              <a:rPr lang="ko-KR" altLang="en-US" dirty="0"/>
              <a:t> 눌러 새 항목 추가 대화상자 오픈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54325"/>
            <a:ext cx="1657350" cy="314325"/>
          </a:xfrm>
          <a:prstGeom prst="rect">
            <a:avLst/>
          </a:prstGeom>
        </p:spPr>
      </p:pic>
      <p:pic>
        <p:nvPicPr>
          <p:cNvPr id="11" name="그림 10" descr="image3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673805"/>
            <a:ext cx="6345706" cy="46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 항목 대화상자 뜨면 </a:t>
            </a:r>
            <a:r>
              <a:rPr lang="en-US" altLang="ko-KR" dirty="0"/>
              <a:t>[</a:t>
            </a:r>
            <a:r>
              <a:rPr lang="ko-KR" altLang="en-US" dirty="0"/>
              <a:t>인터페이스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r>
              <a:rPr lang="en-US" altLang="ko-KR" dirty="0"/>
              <a:t>,</a:t>
            </a:r>
            <a:r>
              <a:rPr lang="ko-KR" altLang="en-US" dirty="0"/>
              <a:t> 원하는 이름으로 인터페이스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5"/>
            <a:ext cx="8013573" cy="3776029"/>
          </a:xfrm>
          <a:prstGeom prst="rect">
            <a:avLst/>
          </a:prstGeom>
        </p:spPr>
      </p:pic>
      <p:pic>
        <p:nvPicPr>
          <p:cNvPr id="10" name="그림 9" descr="9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184195"/>
            <a:ext cx="1847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인터페이스 생성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39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구현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인터페이스 생성하기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7981950" cy="1914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97025" y="2714781"/>
            <a:ext cx="3600400" cy="57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인터페이스 상속하기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58770"/>
            <a:ext cx="8029575" cy="2409825"/>
          </a:xfrm>
          <a:prstGeom prst="rect">
            <a:avLst/>
          </a:prstGeom>
        </p:spPr>
      </p:pic>
      <p:pic>
        <p:nvPicPr>
          <p:cNvPr id="9" name="그림 8" descr="9-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3924055"/>
            <a:ext cx="8010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인터페이스 구현하기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   인터페이스 주변에 마우스 커서 올려 뜨는 파란색 커서 또는     </a:t>
            </a:r>
            <a:r>
              <a:rPr lang="en-US" altLang="ko-KR" dirty="0"/>
              <a:t>             </a:t>
            </a:r>
            <a:r>
              <a:rPr lang="ko-KR" altLang="en-US" dirty="0"/>
              <a:t>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150" y="1178750"/>
            <a:ext cx="942975" cy="314325"/>
          </a:xfrm>
          <a:prstGeom prst="rect">
            <a:avLst/>
          </a:prstGeom>
        </p:spPr>
      </p:pic>
      <p:pic>
        <p:nvPicPr>
          <p:cNvPr id="11" name="그림 10" descr="image3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628799"/>
            <a:ext cx="4612523" cy="945105"/>
          </a:xfrm>
          <a:prstGeom prst="rect">
            <a:avLst/>
          </a:prstGeom>
        </p:spPr>
      </p:pic>
      <p:pic>
        <p:nvPicPr>
          <p:cNvPr id="12" name="그림 11" descr="9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4" y="2618910"/>
            <a:ext cx="5355595" cy="40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인터페이스를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인터페이스를 생성하고 구현하는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인터페이스를 사용한 다중 상속을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링크 레이블</a:t>
            </a:r>
            <a:r>
              <a:rPr lang="en-US" altLang="ko-KR" dirty="0"/>
              <a:t>, </a:t>
            </a:r>
            <a:r>
              <a:rPr lang="ko-KR" altLang="en-US" dirty="0"/>
              <a:t>체크 박스</a:t>
            </a:r>
            <a:r>
              <a:rPr lang="en-US" altLang="ko-KR" dirty="0"/>
              <a:t>, </a:t>
            </a:r>
            <a:r>
              <a:rPr lang="ko-KR" altLang="en-US" dirty="0"/>
              <a:t>라디오 버튼</a:t>
            </a:r>
            <a:r>
              <a:rPr lang="en-US" altLang="ko-KR" dirty="0"/>
              <a:t>, </a:t>
            </a:r>
            <a:r>
              <a:rPr lang="ko-KR" altLang="en-US" dirty="0"/>
              <a:t>그룹 박스 사용방법을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인터페이스 멤버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인터페이스 구현한 클래스는 인터페이스 상속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1068" y="5093842"/>
            <a:ext cx="1847850" cy="276225"/>
          </a:xfrm>
          <a:prstGeom prst="rect">
            <a:avLst/>
          </a:prstGeom>
        </p:spPr>
      </p:pic>
      <p:pic>
        <p:nvPicPr>
          <p:cNvPr id="9" name="그림 8" descr="9-13.JPG"/>
          <p:cNvPicPr>
            <a:picLocks noChangeAspect="1"/>
          </p:cNvPicPr>
          <p:nvPr/>
        </p:nvPicPr>
        <p:blipFill rotWithShape="1">
          <a:blip r:embed="rId3" cstate="print"/>
          <a:srcRect r="56376"/>
          <a:stretch/>
        </p:blipFill>
        <p:spPr>
          <a:xfrm>
            <a:off x="386535" y="1898830"/>
            <a:ext cx="3506986" cy="1847850"/>
          </a:xfrm>
          <a:prstGeom prst="rect">
            <a:avLst/>
          </a:prstGeom>
        </p:spPr>
      </p:pic>
      <p:pic>
        <p:nvPicPr>
          <p:cNvPr id="10" name="그림 9" descr="image3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6931" y="596782"/>
            <a:ext cx="1665185" cy="44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하나의 클래스가 여러 부모 클래스 가질 수 있게 되는 것</a:t>
            </a:r>
            <a:endParaRPr lang="en-US" altLang="ko-KR" dirty="0"/>
          </a:p>
          <a:p>
            <a:pPr lvl="1"/>
            <a:r>
              <a:rPr lang="ko-KR" altLang="en-US" dirty="0"/>
              <a:t>클래스 상속과 인터페이스 상속 함께 활용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9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5940660" cy="51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998729"/>
            <a:ext cx="4500500" cy="4322669"/>
          </a:xfrm>
          <a:prstGeom prst="rect">
            <a:avLst/>
          </a:prstGeom>
        </p:spPr>
      </p:pic>
      <p:pic>
        <p:nvPicPr>
          <p:cNvPr id="10" name="그림 9" descr="9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319210"/>
            <a:ext cx="2476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인터페이스 다중 상속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인터페이스를 활용하면 코드에 규약 부여해</a:t>
            </a:r>
            <a:r>
              <a:rPr lang="en-US" altLang="ko-KR" dirty="0"/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사람과 작업 시 안정성 높임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029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① 한번에 읽고 쓰기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23755"/>
            <a:ext cx="58959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0" y="3229217"/>
            <a:ext cx="7639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9" y="3538779"/>
            <a:ext cx="3533775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793835"/>
            <a:ext cx="7772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593685"/>
            <a:ext cx="5829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6"/>
          <a:stretch/>
        </p:blipFill>
        <p:spPr bwMode="auto">
          <a:xfrm>
            <a:off x="4842030" y="3165397"/>
            <a:ext cx="387299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5" y="3439123"/>
            <a:ext cx="2828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스트림으로</a:t>
            </a:r>
            <a:r>
              <a:rPr lang="ko-KR" altLang="en-US" dirty="0"/>
              <a:t> 쓰기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한 줄씩 쓸 때 </a:t>
            </a:r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부모클래스인 </a:t>
            </a:r>
            <a:r>
              <a:rPr lang="en-US" altLang="ko-KR" dirty="0" err="1"/>
              <a:t>TextWriter</a:t>
            </a:r>
            <a:r>
              <a:rPr lang="ko-KR" altLang="en-US" dirty="0"/>
              <a:t>가 </a:t>
            </a:r>
            <a:r>
              <a:rPr lang="en-US" altLang="ko-KR" dirty="0" err="1"/>
              <a:t>IDisposable</a:t>
            </a:r>
            <a:r>
              <a:rPr lang="ko-KR" altLang="en-US" dirty="0"/>
              <a:t>을 상속받으므로 </a:t>
            </a:r>
            <a:r>
              <a:rPr lang="en-US" altLang="ko-KR" dirty="0"/>
              <a:t>using </a:t>
            </a:r>
            <a:r>
              <a:rPr lang="ko-KR" altLang="en-US" dirty="0"/>
              <a:t>키워드 사용 가능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6408"/>
            <a:ext cx="58102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3"/>
          <a:stretch/>
        </p:blipFill>
        <p:spPr bwMode="auto">
          <a:xfrm>
            <a:off x="5742130" y="2096675"/>
            <a:ext cx="3311258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A286F9-1C7F-4F22-8F69-2E1E274B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0" y="1945255"/>
            <a:ext cx="8494370" cy="269888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③ </a:t>
            </a:r>
            <a:r>
              <a:rPr lang="ko-KR" altLang="en-US" dirty="0" err="1"/>
              <a:t>스트림으로</a:t>
            </a:r>
            <a:r>
              <a:rPr lang="ko-KR" altLang="en-US" dirty="0"/>
              <a:t> 읽기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 읽을 때 </a:t>
            </a:r>
            <a:r>
              <a:rPr lang="en-US" altLang="ko-KR" dirty="0" err="1"/>
              <a:t>StreamReader</a:t>
            </a:r>
            <a:r>
              <a:rPr lang="en-US" altLang="ko-KR" dirty="0"/>
              <a:t> </a:t>
            </a:r>
            <a:r>
              <a:rPr lang="ko-KR" altLang="en-US" dirty="0"/>
              <a:t>클래스를 사용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 하는 응용 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2"/>
          <a:stretch/>
        </p:blipFill>
        <p:spPr bwMode="auto">
          <a:xfrm>
            <a:off x="3896925" y="441685"/>
            <a:ext cx="257160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95" y="616766"/>
            <a:ext cx="1571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레이블과 링크 레이블</a:t>
            </a:r>
            <a:endParaRPr lang="en-US" altLang="ko-KR" dirty="0"/>
          </a:p>
          <a:p>
            <a:pPr lvl="1"/>
            <a:r>
              <a:rPr lang="ko-KR" altLang="en-US" dirty="0"/>
              <a:t>레이블과 링크 레이블의 차이점</a:t>
            </a:r>
            <a:endParaRPr lang="en-US" altLang="ko-KR" dirty="0"/>
          </a:p>
          <a:p>
            <a:pPr lvl="2"/>
            <a:r>
              <a:rPr lang="ko-KR" altLang="en-US" dirty="0"/>
              <a:t>글자에 밑줄이 그어지는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905" y="638690"/>
            <a:ext cx="4995555" cy="5928247"/>
          </a:xfrm>
          <a:prstGeom prst="rect">
            <a:avLst/>
          </a:prstGeom>
        </p:spPr>
      </p:pic>
      <p:pic>
        <p:nvPicPr>
          <p:cNvPr id="10" name="그림 9" descr="9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6219310"/>
            <a:ext cx="2190750" cy="276225"/>
          </a:xfrm>
          <a:prstGeom prst="rect">
            <a:avLst/>
          </a:prstGeom>
        </p:spPr>
      </p:pic>
      <p:pic>
        <p:nvPicPr>
          <p:cNvPr id="11" name="그림 10" descr="image3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293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웹페이지로의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응용 프로그램으로의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10525" cy="1866900"/>
          </a:xfrm>
          <a:prstGeom prst="rect">
            <a:avLst/>
          </a:prstGeom>
        </p:spPr>
      </p:pic>
      <p:pic>
        <p:nvPicPr>
          <p:cNvPr id="8" name="그림 7" descr="9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789040"/>
            <a:ext cx="8001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400" dirty="0"/>
              <a:t>특정 클래스 만들 때 사용하는 </a:t>
            </a:r>
            <a:r>
              <a:rPr lang="ko-KR" altLang="en-US" sz="1400" b="1" dirty="0"/>
              <a:t>규약</a:t>
            </a:r>
            <a:r>
              <a:rPr lang="en-US" altLang="ko-KR" sz="1400" dirty="0"/>
              <a:t>(</a:t>
            </a:r>
            <a:r>
              <a:rPr lang="ko-KR" altLang="en-US" sz="1400" dirty="0"/>
              <a:t>실수하지 않게 도와주는 기능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구현하도록 강제하는 것</a:t>
            </a:r>
            <a:endParaRPr lang="en-US" altLang="ko-KR" sz="1400" dirty="0"/>
          </a:p>
          <a:p>
            <a:pPr lvl="1"/>
            <a:r>
              <a:rPr lang="ko-KR" altLang="en-US" sz="1400" dirty="0"/>
              <a:t>추상화 개념을 사용함</a:t>
            </a:r>
            <a:r>
              <a:rPr lang="en-US" altLang="ko-KR" sz="1400" dirty="0"/>
              <a:t>(</a:t>
            </a:r>
            <a:r>
              <a:rPr lang="ko-KR" altLang="en-US" sz="1400" dirty="0"/>
              <a:t>추상화 </a:t>
            </a:r>
            <a:r>
              <a:rPr lang="en-US" altLang="ko-KR" sz="1400" dirty="0"/>
              <a:t>: </a:t>
            </a:r>
            <a:r>
              <a:rPr lang="ko-KR" altLang="en-US" sz="1400" dirty="0"/>
              <a:t>반드시 필요한 특징을 엄선 </a:t>
            </a:r>
            <a:r>
              <a:rPr lang="en-US" altLang="ko-KR" sz="1400" dirty="0"/>
              <a:t>-&gt; </a:t>
            </a:r>
            <a:r>
              <a:rPr lang="ko-KR" altLang="en-US" sz="1400" dirty="0"/>
              <a:t>인터페이스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반드시 필요한 기능을 구현</a:t>
            </a:r>
            <a:r>
              <a:rPr lang="en-US" altLang="ko-KR" sz="1400" dirty="0"/>
              <a:t>)</a:t>
            </a:r>
          </a:p>
          <a:p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  <a:p>
            <a:pPr lvl="2"/>
            <a:r>
              <a:rPr lang="en-US" altLang="ko-KR" sz="1200" dirty="0"/>
              <a:t>C#</a:t>
            </a:r>
            <a:r>
              <a:rPr lang="ko-KR" altLang="en-US" sz="1200" dirty="0"/>
              <a:t>에서 이미 구현된 인터페이스</a:t>
            </a:r>
            <a:endParaRPr lang="en-US" altLang="ko-KR" sz="1200" dirty="0"/>
          </a:p>
          <a:p>
            <a:pPr lvl="1"/>
            <a:r>
              <a:rPr lang="ko-KR" altLang="en-US" sz="1400" dirty="0"/>
              <a:t>인터페이스는 모두 대문자 </a:t>
            </a:r>
            <a:r>
              <a:rPr lang="en-US" altLang="ko-KR" sz="1400" dirty="0"/>
              <a:t>I</a:t>
            </a:r>
            <a:r>
              <a:rPr lang="ko-KR" altLang="en-US" sz="1400" dirty="0"/>
              <a:t>로 시작</a:t>
            </a:r>
            <a:endParaRPr lang="en-US" altLang="ko-KR" sz="1400" dirty="0"/>
          </a:p>
          <a:p>
            <a:pPr lvl="1"/>
            <a:r>
              <a:rPr lang="ko-KR" altLang="en-US" sz="1400" dirty="0"/>
              <a:t>비교할 때 사용하는 규약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037395"/>
            <a:ext cx="3915435" cy="31336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5171851"/>
            <a:ext cx="388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Product </a:t>
            </a:r>
            <a:r>
              <a:rPr lang="ko-KR" altLang="en-US" sz="1400" dirty="0"/>
              <a:t>클래스 배열을 정렬할 경우 예외 발생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04142" y="2753925"/>
            <a:ext cx="2503173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0" y="3548539"/>
            <a:ext cx="32575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230" y="51007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정렬을 하려고 해도</a:t>
            </a:r>
            <a:r>
              <a:rPr lang="en-US" altLang="ko-KR" sz="1400" dirty="0"/>
              <a:t>, </a:t>
            </a:r>
            <a:r>
              <a:rPr lang="ko-KR" altLang="en-US" sz="1400" dirty="0"/>
              <a:t>정렬 기준이 모호</a:t>
            </a:r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자료형에</a:t>
            </a:r>
            <a:r>
              <a:rPr lang="ko-KR" altLang="en-US" sz="1400" dirty="0"/>
              <a:t> 대해서는 정렬 기준이 필요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체크 박스 </a:t>
            </a:r>
            <a:r>
              <a:rPr lang="en-US" altLang="ko-KR" dirty="0"/>
              <a:t>: </a:t>
            </a:r>
            <a:r>
              <a:rPr lang="ko-KR" altLang="en-US" dirty="0"/>
              <a:t>한 번에 여러 개의 조건 선택할 수 있는 요소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6480720" cy="5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(4)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2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863714"/>
            <a:ext cx="8461517" cy="4725525"/>
          </a:xfrm>
          <a:prstGeom prst="rect">
            <a:avLst/>
          </a:prstGeom>
        </p:spPr>
      </p:pic>
      <p:pic>
        <p:nvPicPr>
          <p:cNvPr id="11" name="그림 10" descr="image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7065" y="8187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(5)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체크 박스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6930770" cy="5396978"/>
          </a:xfrm>
          <a:prstGeom prst="rect">
            <a:avLst/>
          </a:prstGeom>
        </p:spPr>
      </p:pic>
      <p:pic>
        <p:nvPicPr>
          <p:cNvPr id="5" name="그림 4" descr="image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2090" y="3969060"/>
            <a:ext cx="2070230" cy="21336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536C4F-5A6D-4B7B-A925-A24D761C50F0}"/>
              </a:ext>
            </a:extLst>
          </p:cNvPr>
          <p:cNvSpPr/>
          <p:nvPr/>
        </p:nvSpPr>
        <p:spPr>
          <a:xfrm>
            <a:off x="881590" y="5634245"/>
            <a:ext cx="378042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E7AB4A-90DD-4017-886D-4FCB05721CDA}"/>
              </a:ext>
            </a:extLst>
          </p:cNvPr>
          <p:cNvSpPr txBox="1"/>
          <p:nvPr/>
        </p:nvSpPr>
        <p:spPr>
          <a:xfrm>
            <a:off x="1387964" y="5331786"/>
            <a:ext cx="37240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List</a:t>
            </a:r>
            <a:r>
              <a:rPr lang="ko-KR" altLang="en-US" sz="1000" dirty="0"/>
              <a:t>에 있는 텍스트들을 하나의 </a:t>
            </a:r>
            <a:r>
              <a:rPr lang="en-US" altLang="ko-KR" sz="1000" dirty="0" err="1"/>
              <a:t>strin</a:t>
            </a:r>
            <a:r>
              <a:rPr lang="ko-KR" altLang="en-US" sz="1000" dirty="0"/>
              <a:t>으로 만들되</a:t>
            </a:r>
            <a:r>
              <a:rPr lang="en-US" altLang="ko-KR" sz="1000" dirty="0"/>
              <a:t> ‘,’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이어붙임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(6)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라디오 버튼 </a:t>
            </a:r>
            <a:r>
              <a:rPr lang="en-US" altLang="ko-KR" dirty="0"/>
              <a:t>: </a:t>
            </a:r>
            <a:r>
              <a:rPr lang="ko-KR" altLang="en-US" dirty="0"/>
              <a:t>하나의 그룹에서 한 번에 하나의 버튼만 선택 가능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7858554" cy="5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(7)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818710"/>
            <a:ext cx="7920880" cy="5768364"/>
          </a:xfrm>
          <a:prstGeom prst="rect">
            <a:avLst/>
          </a:prstGeom>
        </p:spPr>
      </p:pic>
      <p:pic>
        <p:nvPicPr>
          <p:cNvPr id="8" name="그림 7" descr="image3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7165" y="306896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(8)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라디오 버튼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52193" cy="4860540"/>
          </a:xfrm>
          <a:prstGeom prst="rect">
            <a:avLst/>
          </a:prstGeom>
        </p:spPr>
      </p:pic>
      <p:pic>
        <p:nvPicPr>
          <p:cNvPr id="9" name="그림 8" descr="image3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140" y="4194085"/>
            <a:ext cx="2250250" cy="2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(9)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박스 </a:t>
            </a:r>
            <a:r>
              <a:rPr lang="en-US" altLang="ko-KR" dirty="0"/>
              <a:t>: </a:t>
            </a:r>
            <a:r>
              <a:rPr lang="ko-KR" altLang="en-US" dirty="0"/>
              <a:t>그룹을 나누고 그룹마다 하나씩 선택하고 싶을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313765"/>
            <a:ext cx="7065785" cy="52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(10)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683695"/>
            <a:ext cx="5985665" cy="2197477"/>
          </a:xfrm>
          <a:prstGeom prst="rect">
            <a:avLst/>
          </a:prstGeom>
        </p:spPr>
      </p:pic>
      <p:pic>
        <p:nvPicPr>
          <p:cNvPr id="9" name="그림 8" descr="9-30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2798930"/>
            <a:ext cx="7425825" cy="3633350"/>
          </a:xfrm>
          <a:prstGeom prst="rect">
            <a:avLst/>
          </a:prstGeom>
        </p:spPr>
      </p:pic>
      <p:pic>
        <p:nvPicPr>
          <p:cNvPr id="10" name="그림 9" descr="image32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6915" y="2393885"/>
            <a:ext cx="2340260" cy="2340260"/>
          </a:xfrm>
          <a:prstGeom prst="rect">
            <a:avLst/>
          </a:prstGeom>
        </p:spPr>
      </p:pic>
      <p:pic>
        <p:nvPicPr>
          <p:cNvPr id="11" name="그림 10" descr="image33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7185" y="2393885"/>
            <a:ext cx="2340260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(11)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31.JPG"/>
          <p:cNvPicPr>
            <a:picLocks noChangeAspect="1"/>
          </p:cNvPicPr>
          <p:nvPr/>
        </p:nvPicPr>
        <p:blipFill>
          <a:blip r:embed="rId2" cstate="print"/>
          <a:srcRect b="11321"/>
          <a:stretch>
            <a:fillRect/>
          </a:stretch>
        </p:blipFill>
        <p:spPr>
          <a:xfrm>
            <a:off x="926595" y="638690"/>
            <a:ext cx="6840760" cy="60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(12)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3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2303875"/>
            <a:ext cx="6762750" cy="3209925"/>
          </a:xfrm>
          <a:prstGeom prst="rect">
            <a:avLst/>
          </a:prstGeom>
        </p:spPr>
      </p:pic>
      <p:pic>
        <p:nvPicPr>
          <p:cNvPr id="10" name="그림 9" descr="9-31.JPG"/>
          <p:cNvPicPr>
            <a:picLocks noChangeAspect="1"/>
          </p:cNvPicPr>
          <p:nvPr/>
        </p:nvPicPr>
        <p:blipFill>
          <a:blip r:embed="rId3" cstate="print"/>
          <a:srcRect t="90915"/>
          <a:stretch>
            <a:fillRect/>
          </a:stretch>
        </p:blipFill>
        <p:spPr>
          <a:xfrm>
            <a:off x="341530" y="1628800"/>
            <a:ext cx="8001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 상속하기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   Product </a:t>
            </a:r>
            <a:r>
              <a:rPr lang="ko-KR" altLang="en-US" dirty="0"/>
              <a:t>클래스의 정렬 기준을 정해주기 위해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9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718810"/>
            <a:ext cx="7953375" cy="3514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49577" y="2258870"/>
            <a:ext cx="1412333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(13)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3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8010525" cy="5295900"/>
          </a:xfrm>
          <a:prstGeom prst="rect">
            <a:avLst/>
          </a:prstGeom>
        </p:spPr>
      </p:pic>
      <p:pic>
        <p:nvPicPr>
          <p:cNvPr id="8" name="그림 7" descr="image3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7085" y="17188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600" dirty="0"/>
              <a:t>윈도 폼</a:t>
            </a:r>
            <a:r>
              <a:rPr lang="en-US" altLang="ko-KR" sz="1600" dirty="0"/>
              <a:t>: </a:t>
            </a:r>
            <a:r>
              <a:rPr lang="ko-KR" altLang="en-US" sz="1600" dirty="0"/>
              <a:t>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체크 박스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, </a:t>
            </a:r>
            <a:r>
              <a:rPr lang="ko-KR" altLang="en-US" sz="1600" dirty="0"/>
              <a:t>그룹 박스 사용하기 </a:t>
            </a:r>
            <a:r>
              <a:rPr lang="en-US" altLang="ko-KR" sz="1600" dirty="0"/>
              <a:t>(14)</a:t>
            </a:r>
            <a:endParaRPr lang="ko-KR" altLang="en-US" sz="16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그룹 박스와 라디오 버튼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9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8020050" cy="5524500"/>
          </a:xfrm>
          <a:prstGeom prst="rect">
            <a:avLst/>
          </a:prstGeom>
        </p:spPr>
      </p:pic>
      <p:pic>
        <p:nvPicPr>
          <p:cNvPr id="5" name="그림 4" descr="image3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5139190"/>
            <a:ext cx="1485165" cy="1530629"/>
          </a:xfrm>
          <a:prstGeom prst="rect">
            <a:avLst/>
          </a:prstGeom>
        </p:spPr>
      </p:pic>
      <p:pic>
        <p:nvPicPr>
          <p:cNvPr id="9" name="그림 8" descr="image3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5139190"/>
            <a:ext cx="1484719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E75282-5E69-42A6-ABEB-BE3EE1B4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9D63FF-4AC3-445D-8A1C-73814B1846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IBasic</a:t>
            </a:r>
            <a:r>
              <a:rPr lang="en-US" altLang="ko-KR" dirty="0"/>
              <a:t> </a:t>
            </a:r>
            <a:r>
              <a:rPr lang="ko-KR" altLang="en-US" dirty="0"/>
              <a:t>인터페이스를 구현하고</a:t>
            </a:r>
            <a:r>
              <a:rPr lang="en-US" altLang="ko-KR" dirty="0"/>
              <a:t>, </a:t>
            </a:r>
            <a:r>
              <a:rPr lang="ko-KR" altLang="en-US" dirty="0"/>
              <a:t>해당 인터페이스를 상속 받는 클래스를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IBasic</a:t>
            </a:r>
            <a:r>
              <a:rPr lang="ko-KR" altLang="en-US" dirty="0"/>
              <a:t>에  </a:t>
            </a:r>
            <a:r>
              <a:rPr lang="en-US" altLang="ko-KR" dirty="0"/>
              <a:t>Print </a:t>
            </a:r>
            <a:r>
              <a:rPr lang="ko-KR" altLang="en-US" dirty="0"/>
              <a:t>라는 함수를 만들었다면</a:t>
            </a:r>
            <a:r>
              <a:rPr lang="en-US" altLang="ko-KR" dirty="0"/>
              <a:t>, </a:t>
            </a:r>
            <a:r>
              <a:rPr lang="ko-KR" altLang="en-US" dirty="0"/>
              <a:t>해당 인터페이스를 상속한 클래스 내에서 </a:t>
            </a:r>
            <a:r>
              <a:rPr lang="en-US" altLang="ko-KR" dirty="0"/>
              <a:t>Print</a:t>
            </a:r>
            <a:r>
              <a:rPr lang="ko-KR" altLang="en-US" dirty="0"/>
              <a:t>라는 함수를 구현해줘야 함</a:t>
            </a:r>
            <a:endParaRPr lang="en-US" altLang="ko-KR" dirty="0"/>
          </a:p>
          <a:p>
            <a:pPr lvl="1"/>
            <a:r>
              <a:rPr lang="ko-KR" altLang="en-US" dirty="0"/>
              <a:t>클래스는</a:t>
            </a:r>
            <a:r>
              <a:rPr lang="en-US" altLang="ko-KR" dirty="0"/>
              <a:t> Animal, Dog, Cat, Product, Child, Parent </a:t>
            </a:r>
            <a:r>
              <a:rPr lang="ko-KR" altLang="en-US" dirty="0"/>
              <a:t>등 자유롭게 참고하여 만들 것</a:t>
            </a:r>
            <a:endParaRPr lang="en-US" altLang="ko-KR" dirty="0"/>
          </a:p>
          <a:p>
            <a:r>
              <a:rPr lang="ko-KR" altLang="en-US" dirty="0"/>
              <a:t>파일 입력 및 출력 프로그램을 작성하되</a:t>
            </a:r>
            <a:r>
              <a:rPr lang="en-US" altLang="ko-KR" dirty="0"/>
              <a:t>, </a:t>
            </a:r>
            <a:r>
              <a:rPr lang="ko-KR" altLang="en-US" dirty="0"/>
              <a:t>해당 디렉토리가 없을 경우에 자동으로 해당 파일을 자동으로 생성하게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c</a:t>
            </a:r>
            <a:r>
              <a:rPr lang="ko-KR" altLang="en-US" dirty="0"/>
              <a:t>드라이브에 </a:t>
            </a:r>
            <a:r>
              <a:rPr lang="en-US" altLang="ko-KR" dirty="0"/>
              <a:t>test</a:t>
            </a:r>
            <a:r>
              <a:rPr lang="ko-KR" altLang="en-US" dirty="0"/>
              <a:t>라는 폴더가 없는데</a:t>
            </a:r>
            <a:r>
              <a:rPr lang="en-US" altLang="ko-KR" dirty="0"/>
              <a:t>, c:\test</a:t>
            </a:r>
            <a:r>
              <a:rPr lang="ko-KR" altLang="en-US" dirty="0"/>
              <a:t>에 </a:t>
            </a:r>
            <a:r>
              <a:rPr lang="en-US" altLang="ko-KR" dirty="0"/>
              <a:t>text.txt</a:t>
            </a:r>
            <a:r>
              <a:rPr lang="ko-KR" altLang="en-US" dirty="0"/>
              <a:t>라는 파일을 만들려고 한다면</a:t>
            </a:r>
            <a:r>
              <a:rPr lang="en-US" altLang="ko-KR" dirty="0"/>
              <a:t>, </a:t>
            </a:r>
            <a:r>
              <a:rPr lang="ko-KR" altLang="en-US" dirty="0"/>
              <a:t>이 폴더 및 파일을 자동으로 생성하도록 하는 것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9A3EDE-A99F-4F58-A6CD-EC4DBC94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095" y="4302889"/>
            <a:ext cx="2991785" cy="1781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D01F0B-39D4-436F-BBA0-902B8C35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4797859"/>
            <a:ext cx="4829175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050526-3567-4A01-A1FC-8E35AF0D2743}"/>
              </a:ext>
            </a:extLst>
          </p:cNvPr>
          <p:cNvSpPr txBox="1"/>
          <p:nvPr/>
        </p:nvSpPr>
        <p:spPr>
          <a:xfrm>
            <a:off x="1601670" y="50089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경로 예외처리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228541-728B-49A4-8B21-251720B45526}"/>
              </a:ext>
            </a:extLst>
          </p:cNvPr>
          <p:cNvSpPr txBox="1"/>
          <p:nvPr/>
        </p:nvSpPr>
        <p:spPr>
          <a:xfrm>
            <a:off x="3401870" y="62039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쓰는 방법</a:t>
            </a:r>
          </a:p>
        </p:txBody>
      </p:sp>
    </p:spTree>
    <p:extLst>
      <p:ext uri="{BB962C8B-B14F-4D97-AF65-F5344CB8AC3E}">
        <p14:creationId xmlns:p14="http://schemas.microsoft.com/office/powerpoint/2010/main" val="1541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클래스에 커서 놓아 생기는 파란색 상자 클릭</a:t>
            </a:r>
            <a:r>
              <a:rPr lang="en-US" altLang="ko-KR" dirty="0"/>
              <a:t>, </a:t>
            </a:r>
            <a:r>
              <a:rPr lang="ko-KR" altLang="en-US" dirty="0"/>
              <a:t>또는 커서를 놓고                 단축키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7285" y="1178750"/>
            <a:ext cx="942975" cy="314325"/>
          </a:xfrm>
          <a:prstGeom prst="rect">
            <a:avLst/>
          </a:prstGeom>
        </p:spPr>
      </p:pic>
      <p:pic>
        <p:nvPicPr>
          <p:cNvPr id="9" name="그림 8" descr="image3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4476750" cy="1581150"/>
          </a:xfrm>
          <a:prstGeom prst="rect">
            <a:avLst/>
          </a:prstGeom>
        </p:spPr>
      </p:pic>
      <p:pic>
        <p:nvPicPr>
          <p:cNvPr id="10" name="그림 9" descr="9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978949"/>
            <a:ext cx="6030670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CompareTo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인터페이스는 </a:t>
            </a:r>
            <a:r>
              <a:rPr lang="en-US" altLang="ko-KR" dirty="0" err="1"/>
              <a:t>CompareTo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545844"/>
            <a:ext cx="66008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51620" y="2573905"/>
            <a:ext cx="6480720" cy="126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29922" y="1718810"/>
            <a:ext cx="1036933" cy="320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66855" y="1686392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2270" y="3879050"/>
            <a:ext cx="21385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상속한 후</a:t>
            </a:r>
            <a:endParaRPr lang="en-US" altLang="ko-KR" dirty="0"/>
          </a:p>
          <a:p>
            <a:r>
              <a:rPr lang="en-US" altLang="ko-KR" dirty="0" err="1"/>
              <a:t>CompareTo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r>
              <a:rPr lang="ko-KR" altLang="en-US" dirty="0"/>
              <a:t>직접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8760" y="5049180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Sort </a:t>
            </a:r>
            <a:r>
              <a:rPr lang="ko-KR" altLang="en-US" dirty="0" err="1"/>
              <a:t>수행시</a:t>
            </a:r>
            <a:r>
              <a:rPr lang="ko-KR" altLang="en-US" dirty="0"/>
              <a:t> 해당 </a:t>
            </a:r>
            <a:r>
              <a:rPr lang="ko-KR" altLang="en-US" dirty="0" err="1"/>
              <a:t>메서드가</a:t>
            </a:r>
            <a:r>
              <a:rPr lang="ko-KR" altLang="en-US" dirty="0"/>
              <a:t> 자동으로 수행됨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7587EFF8-7D95-4E01-9F6A-4D392C222F4B}"/>
              </a:ext>
            </a:extLst>
          </p:cNvPr>
          <p:cNvCxnSpPr>
            <a:cxnSpLocks/>
            <a:endCxn id="2" idx="3"/>
          </p:cNvCxnSpPr>
          <p:nvPr/>
        </p:nvCxnSpPr>
        <p:spPr>
          <a:xfrm rot="16200000" flipV="1">
            <a:off x="7609838" y="3226477"/>
            <a:ext cx="675076" cy="630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실제 결과값 출력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86451"/>
            <a:ext cx="30003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2170" y="2991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32340" y="2991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정렬후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765430"/>
            <a:ext cx="49815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62" y="332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3960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label</a:t>
            </a:r>
            <a:r>
              <a:rPr lang="ko-KR" altLang="en-US" dirty="0"/>
              <a:t>로 출력</a:t>
            </a:r>
            <a:r>
              <a:rPr lang="en-US" altLang="ko-KR" dirty="0"/>
              <a:t>(</a:t>
            </a:r>
            <a:r>
              <a:rPr lang="ko-KR" altLang="en-US" dirty="0" err="1"/>
              <a:t>정렬전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723" y="3632330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label</a:t>
            </a:r>
            <a:r>
              <a:rPr lang="ko-KR" altLang="en-US" dirty="0"/>
              <a:t>로 출력</a:t>
            </a:r>
            <a:r>
              <a:rPr lang="en-US" altLang="ko-KR" dirty="0"/>
              <a:t>(</a:t>
            </a:r>
            <a:r>
              <a:rPr lang="ko-KR" altLang="en-US" dirty="0" err="1"/>
              <a:t>정렬후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500" y="3292110"/>
            <a:ext cx="2430270" cy="38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ko-KR" altLang="en-US" dirty="0" err="1"/>
              <a:t>인스턴스화</a:t>
            </a:r>
            <a:endParaRPr lang="en-US" altLang="ko-KR" dirty="0"/>
          </a:p>
          <a:p>
            <a:pPr lvl="1"/>
            <a:r>
              <a:rPr lang="ko-KR" altLang="en-US" dirty="0"/>
              <a:t>인터페이스는 실체 없는 규칙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인스턴스화</a:t>
            </a:r>
            <a:r>
              <a:rPr lang="ko-KR" altLang="en-US" dirty="0"/>
              <a:t> 할 수 없음</a:t>
            </a:r>
            <a:r>
              <a:rPr lang="en-US" altLang="ko-KR" dirty="0"/>
              <a:t>(</a:t>
            </a:r>
            <a:r>
              <a:rPr lang="ko-KR" altLang="en-US" dirty="0"/>
              <a:t>오류 발생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19"/>
            <a:ext cx="7919606" cy="1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인터페이스 소개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이미 구현된 인터페이스</a:t>
            </a:r>
            <a:endParaRPr lang="en-US" altLang="ko-KR" dirty="0"/>
          </a:p>
          <a:p>
            <a:pPr lvl="1"/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 사용할 때 자동으로 호출되</a:t>
            </a:r>
            <a:r>
              <a:rPr lang="ko-KR" altLang="en-US" dirty="0"/>
              <a:t>는 규약</a:t>
            </a:r>
            <a:endParaRPr lang="en-US" altLang="ko-KR" dirty="0"/>
          </a:p>
          <a:p>
            <a:pPr lvl="1"/>
            <a:r>
              <a:rPr lang="ko-KR" altLang="en-US" dirty="0"/>
              <a:t>파일처리에서 주로 사용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 상속하기</a:t>
            </a:r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9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836" y="2843935"/>
            <a:ext cx="7335689" cy="37547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96725" y="3789040"/>
            <a:ext cx="1399779" cy="38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1085</Words>
  <Application>Microsoft Office PowerPoint</Application>
  <PresentationFormat>화면 슬라이드 쇼(4:3)</PresentationFormat>
  <Paragraphs>665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Section 01 인터페이스 소개(1)</vt:lpstr>
      <vt:lpstr>Section 01 인터페이스 소개(2)</vt:lpstr>
      <vt:lpstr>Section 01 인터페이스 소개(3)</vt:lpstr>
      <vt:lpstr>Section 01 인터페이스 소개(4)</vt:lpstr>
      <vt:lpstr>Section 01 인터페이스 소개(5)</vt:lpstr>
      <vt:lpstr>NOTE </vt:lpstr>
      <vt:lpstr>Section 01 인터페이스 소개(6)</vt:lpstr>
      <vt:lpstr>Section 01 인터페이스 소개(7)</vt:lpstr>
      <vt:lpstr>Section 01 인터페이스 소개(8)</vt:lpstr>
      <vt:lpstr>Section 01 인터페이스 소개(9)</vt:lpstr>
      <vt:lpstr>Section 02 인터페이스 생성(1)</vt:lpstr>
      <vt:lpstr>Section 02 인터페이스 생성(2)</vt:lpstr>
      <vt:lpstr>Section 02 인터페이스 생성(3)</vt:lpstr>
      <vt:lpstr>Section 02 인터페이스 생성(4)</vt:lpstr>
      <vt:lpstr>Section 03 인터페이스 멤버(1)</vt:lpstr>
      <vt:lpstr>Section 03 인터페이스 멤버(2)</vt:lpstr>
      <vt:lpstr>Section 03 인터페이스 멤버(3)</vt:lpstr>
      <vt:lpstr>Section 03 인터페이스 멤버(4)</vt:lpstr>
      <vt:lpstr>Section 04 인터페이스 다중 상속(1)</vt:lpstr>
      <vt:lpstr>Section 04 인터페이스 다중 상속(2)</vt:lpstr>
      <vt:lpstr>Section 04 인터페이스 다중 상속(3)</vt:lpstr>
      <vt:lpstr>Section 05 함께 하는 응용 예제(1)</vt:lpstr>
      <vt:lpstr>Section 05 함께 하는 응용 예제(2)</vt:lpstr>
      <vt:lpstr>Section 05 함께 하는 응용 예제(3)</vt:lpstr>
      <vt:lpstr>Section 05 함께 하는 응용 예제(4)</vt:lpstr>
      <vt:lpstr>Section 06 윈도 폼: 레이블, 링크 레이블, 체크 박스, 라디오 버튼, 그룹 박스 사용하기 (1)</vt:lpstr>
      <vt:lpstr>Section 06 윈도 폼: 레이블, 링크 레이블, 체크 박스, 라디오 버튼, 그룹 박스 사용하기 (2)</vt:lpstr>
      <vt:lpstr>Section 06 윈도 폼: 레이블, 링크 레이블, 체크 박스, 라디오 버튼, 그룹 박스 사용하기 (3)</vt:lpstr>
      <vt:lpstr>Section 06 윈도 폼: 레이블, 링크 레이블, 체크 박스, 라디오 버튼, 그룹 박스 사용하기 (4)</vt:lpstr>
      <vt:lpstr>Section 06 윈도 폼: 레이블, 링크 레이블, 체크 박스, 라디오 버튼, 그룹 박스 사용하기 (5)</vt:lpstr>
      <vt:lpstr>Section 06 윈도 폼: 레이블, 링크 레이블, 체크 박스, 라디오 버튼, 그룹 박스 사용하기 (6)</vt:lpstr>
      <vt:lpstr>Section 06 윈도 폼: 레이블, 링크 레이블, 체크 박스, 라디오 버튼, 그룹 박스 사용하기 (7)</vt:lpstr>
      <vt:lpstr>Section 06 윈도 폼: 레이블, 링크 레이블, 체크 박스, 라디오 버튼, 그룹 박스 사용하기 (8)</vt:lpstr>
      <vt:lpstr>Section 06 윈도 폼: 레이블, 링크 레이블, 체크 박스, 라디오 버튼, 그룹 박스 사용하기 (9)</vt:lpstr>
      <vt:lpstr>Section 06 윈도 폼: 레이블, 링크 레이블, 체크 박스, 라디오 버튼, 그룹 박스 사용하기 (10)</vt:lpstr>
      <vt:lpstr>Section 06 윈도 폼: 레이블, 링크 레이블, 체크 박스, 라디오 버튼, 그룹 박스 사용하기 (11)</vt:lpstr>
      <vt:lpstr>Section 06 윈도 폼: 레이블, 링크 레이블, 체크 박스, 라디오 버튼, 그룹 박스 사용하기 (12)</vt:lpstr>
      <vt:lpstr>Section 06 윈도 폼: 레이블, 링크 레이블, 체크 박스, 라디오 버튼, 그룹 박스 사용하기 (13)</vt:lpstr>
      <vt:lpstr>Section 06 윈도 폼: 레이블, 링크 레이블, 체크 박스, 라디오 버튼, 그룹 박스 사용하기 (14)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415</cp:revision>
  <dcterms:created xsi:type="dcterms:W3CDTF">2012-07-23T02:34:37Z</dcterms:created>
  <dcterms:modified xsi:type="dcterms:W3CDTF">2020-05-20T00:53:56Z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