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sldIdLst>
    <p:sldId id="277" r:id="rId5"/>
    <p:sldId id="298" r:id="rId6"/>
    <p:sldId id="280" r:id="rId7"/>
    <p:sldId id="281" r:id="rId8"/>
    <p:sldId id="279" r:id="rId9"/>
    <p:sldId id="282" r:id="rId10"/>
    <p:sldId id="283" r:id="rId11"/>
    <p:sldId id="284" r:id="rId12"/>
    <p:sldId id="285" r:id="rId13"/>
    <p:sldId id="288" r:id="rId14"/>
    <p:sldId id="289" r:id="rId15"/>
    <p:sldId id="290" r:id="rId16"/>
    <p:sldId id="286" r:id="rId17"/>
    <p:sldId id="291" r:id="rId18"/>
    <p:sldId id="292" r:id="rId19"/>
    <p:sldId id="293" r:id="rId20"/>
    <p:sldId id="294" r:id="rId21"/>
    <p:sldId id="295" r:id="rId22"/>
    <p:sldId id="29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3276" autoAdjust="0"/>
  </p:normalViewPr>
  <p:slideViewPr>
    <p:cSldViewPr snapToGrid="0">
      <p:cViewPr varScale="1">
        <p:scale>
          <a:sx n="67" d="100"/>
          <a:sy n="67" d="100"/>
        </p:scale>
        <p:origin x="52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9AC7A-85EF-4573-91CE-0F02C71BD4ED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CE030-F9F3-4127-B135-CD56E5D1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0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관찰의 결과로 나타난 정량적 혹은 정성적인 실제 값</a:t>
            </a:r>
            <a:endParaRPr lang="en-US" altLang="ko-KR" dirty="0" smtClean="0"/>
          </a:p>
          <a:p>
            <a:r>
              <a:rPr lang="ko-KR" altLang="en-US" dirty="0" smtClean="0"/>
              <a:t>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데이터에 의미를 부여한 것</a:t>
            </a:r>
            <a:endParaRPr lang="en-US" altLang="ko-KR" dirty="0" smtClean="0"/>
          </a:p>
          <a:p>
            <a:r>
              <a:rPr lang="ko-KR" altLang="en-US" dirty="0" smtClean="0"/>
              <a:t>지식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사물이나 현상에 대한 이해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7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9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직접 </a:t>
            </a:r>
            <a:r>
              <a:rPr lang="en-US" altLang="ko-KR" dirty="0"/>
              <a:t>CRUD </a:t>
            </a:r>
            <a:r>
              <a:rPr lang="ko-KR" altLang="en-US" dirty="0"/>
              <a:t>연산해보기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1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FBC3-DF9B-46E5-9B55-FC7723AE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6A6E8-DBD0-4126-BC63-C7794C03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345061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현실 세계에서 수집한 값이나 수치</a:t>
            </a:r>
            <a:endParaRPr lang="en-US" altLang="ko-KR" dirty="0"/>
          </a:p>
          <a:p>
            <a:pPr lvl="2"/>
            <a:r>
              <a:rPr lang="ko-KR" altLang="en-US" dirty="0"/>
              <a:t>질적 데이터 </a:t>
            </a:r>
            <a:r>
              <a:rPr lang="en-US" altLang="ko-KR" dirty="0"/>
              <a:t>: </a:t>
            </a:r>
            <a:r>
              <a:rPr lang="ko-KR" altLang="en-US" b="1" dirty="0"/>
              <a:t>취미</a:t>
            </a:r>
            <a:r>
              <a:rPr lang="en-US" altLang="ko-KR" b="1" dirty="0"/>
              <a:t>, </a:t>
            </a:r>
            <a:r>
              <a:rPr lang="ko-KR" altLang="en-US" b="1" dirty="0"/>
              <a:t>특기 </a:t>
            </a:r>
            <a:r>
              <a:rPr lang="ko-KR" altLang="en-US" dirty="0"/>
              <a:t>등과 같이</a:t>
            </a:r>
            <a:r>
              <a:rPr lang="ko-KR" altLang="en-US" b="1" dirty="0"/>
              <a:t> 수치로 나타낼 수</a:t>
            </a:r>
            <a:r>
              <a:rPr lang="ko-KR" altLang="en-US" b="1" u="sng" dirty="0"/>
              <a:t> 없는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2"/>
            <a:r>
              <a:rPr lang="ko-KR" altLang="en-US" dirty="0"/>
              <a:t>양적 데이터 </a:t>
            </a:r>
            <a:r>
              <a:rPr lang="en-US" altLang="ko-KR" dirty="0"/>
              <a:t>: </a:t>
            </a:r>
            <a:r>
              <a:rPr lang="ko-KR" altLang="en-US" b="1" dirty="0"/>
              <a:t>온도</a:t>
            </a:r>
            <a:r>
              <a:rPr lang="en-US" altLang="ko-KR" b="1" dirty="0"/>
              <a:t>, </a:t>
            </a:r>
            <a:r>
              <a:rPr lang="ko-KR" altLang="en-US" b="1" dirty="0"/>
              <a:t>키 </a:t>
            </a:r>
            <a:r>
              <a:rPr lang="ko-KR" altLang="en-US" dirty="0"/>
              <a:t>등과 같이 </a:t>
            </a:r>
            <a:r>
              <a:rPr lang="ko-KR" altLang="en-US" b="1" dirty="0"/>
              <a:t>수치로 나타낼 수 </a:t>
            </a:r>
            <a:r>
              <a:rPr lang="ko-KR" altLang="en-US" b="1" u="sng" dirty="0"/>
              <a:t>있는</a:t>
            </a:r>
            <a:r>
              <a:rPr lang="ko-KR" altLang="en-US" b="1" dirty="0"/>
              <a:t>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필요에 따라 데이터를 </a:t>
            </a:r>
            <a:r>
              <a:rPr lang="ko-KR" altLang="en-US" b="1" dirty="0">
                <a:highlight>
                  <a:srgbClr val="FFFF00"/>
                </a:highlight>
              </a:rPr>
              <a:t>의미 있게</a:t>
            </a:r>
            <a:r>
              <a:rPr lang="ko-KR" altLang="en-US" dirty="0"/>
              <a:t> 사용할 수 있도록 처리한 </a:t>
            </a:r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지식 </a:t>
            </a:r>
            <a:r>
              <a:rPr lang="en-US" altLang="ko-KR" dirty="0" smtClean="0"/>
              <a:t>: </a:t>
            </a:r>
            <a:r>
              <a:rPr lang="ko-KR" altLang="en-US" dirty="0"/>
              <a:t>사물이나 현상에 대한 이해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vs </a:t>
            </a:r>
            <a:r>
              <a:rPr lang="ko-KR" altLang="en-US" dirty="0"/>
              <a:t>정보</a:t>
            </a:r>
            <a:endParaRPr lang="en-US" altLang="ko-KR" dirty="0"/>
          </a:p>
          <a:p>
            <a:pPr lvl="2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설악산의 높이를 측정한 값 </a:t>
            </a:r>
            <a:r>
              <a:rPr lang="en-US" altLang="ko-KR" dirty="0"/>
              <a:t>=&gt; </a:t>
            </a:r>
            <a:r>
              <a:rPr lang="ko-KR" altLang="en-US" dirty="0"/>
              <a:t>가공되지 않은 상태</a:t>
            </a:r>
            <a:endParaRPr lang="en-US" altLang="ko-KR" dirty="0"/>
          </a:p>
          <a:p>
            <a:pPr lvl="2"/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설악산을 소개하기 위해 여행 안내 책자에 실린 설악산의 높이 </a:t>
            </a:r>
            <a:r>
              <a:rPr lang="en-US" altLang="ko-KR" dirty="0"/>
              <a:t>=&gt; </a:t>
            </a:r>
            <a:r>
              <a:rPr lang="ko-KR" altLang="en-US" dirty="0"/>
              <a:t>데이터를 처리하여 얻은 결과물</a:t>
            </a:r>
            <a:endParaRPr lang="en-US" altLang="ko-KR" dirty="0"/>
          </a:p>
          <a:p>
            <a:pPr lvl="2"/>
            <a:r>
              <a:rPr lang="ko-KR" altLang="en-US" dirty="0"/>
              <a:t>수집된 데이터를 효율적으로 저장하는 것이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데이터베이스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864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복합 속성</a:t>
            </a:r>
            <a:endParaRPr lang="en-US" altLang="ko-KR" dirty="0"/>
          </a:p>
          <a:p>
            <a:pPr lvl="2"/>
            <a:r>
              <a:rPr lang="ko-KR" altLang="en-US" dirty="0"/>
              <a:t>두 개 이상의 속성으로 구성되는 속성</a:t>
            </a:r>
            <a:endParaRPr lang="en-US" altLang="ko-KR" dirty="0"/>
          </a:p>
          <a:p>
            <a:pPr lvl="2"/>
            <a:r>
              <a:rPr lang="ko-KR" altLang="en-US" dirty="0"/>
              <a:t>각각의 속성은 그 자체로도 독립적인 의미가 있음</a:t>
            </a:r>
            <a:r>
              <a:rPr lang="en-US" altLang="ko-KR" dirty="0"/>
              <a:t>(= </a:t>
            </a:r>
            <a:r>
              <a:rPr lang="ko-KR" altLang="en-US" dirty="0"/>
              <a:t>주소 속성 자체로도 독립적인 </a:t>
            </a:r>
            <a:r>
              <a:rPr lang="ko-KR" altLang="en-US" dirty="0" err="1"/>
              <a:t>의미있음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33324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162800" y="411734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</a:t>
            </a:r>
          </a:p>
        </p:txBody>
      </p:sp>
      <p:cxnSp>
        <p:nvCxnSpPr>
          <p:cNvPr id="20" name="직선 연결선 19"/>
          <p:cNvCxnSpPr>
            <a:stCxn id="14" idx="6"/>
            <a:endCxn id="19" idx="2"/>
          </p:cNvCxnSpPr>
          <p:nvPr/>
        </p:nvCxnSpPr>
        <p:spPr>
          <a:xfrm flipV="1">
            <a:off x="6278880" y="4333240"/>
            <a:ext cx="883920" cy="215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7233920" y="466090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</a:t>
            </a:r>
          </a:p>
        </p:txBody>
      </p:sp>
      <p:sp>
        <p:nvSpPr>
          <p:cNvPr id="22" name="타원 21"/>
          <p:cNvSpPr/>
          <p:nvPr/>
        </p:nvSpPr>
        <p:spPr>
          <a:xfrm>
            <a:off x="7233920" y="5215890"/>
            <a:ext cx="124968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도로명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4" idx="6"/>
          </p:cNvCxnSpPr>
          <p:nvPr/>
        </p:nvCxnSpPr>
        <p:spPr>
          <a:xfrm>
            <a:off x="6278880" y="4549140"/>
            <a:ext cx="955040" cy="327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4" idx="6"/>
            <a:endCxn id="22" idx="2"/>
          </p:cNvCxnSpPr>
          <p:nvPr/>
        </p:nvCxnSpPr>
        <p:spPr>
          <a:xfrm>
            <a:off x="6278880" y="4549140"/>
            <a:ext cx="955040" cy="882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유도 속성</a:t>
            </a:r>
            <a:r>
              <a:rPr lang="en-US" altLang="ko-KR" dirty="0"/>
              <a:t>(Derived</a:t>
            </a:r>
            <a:r>
              <a:rPr lang="ko-KR" altLang="en-US" dirty="0"/>
              <a:t> </a:t>
            </a:r>
            <a:r>
              <a:rPr lang="en-US" altLang="ko-KR" dirty="0"/>
              <a:t>Attribute)</a:t>
            </a:r>
          </a:p>
          <a:p>
            <a:pPr lvl="2"/>
            <a:r>
              <a:rPr lang="ko-KR" altLang="en-US" dirty="0"/>
              <a:t>속성에 실제 값을 저장하는 것이 아니라 저장된 값으로부터 계산해서 얻은 값을 사용하는 속성</a:t>
            </a:r>
            <a:endParaRPr lang="en-US" altLang="ko-KR" dirty="0"/>
          </a:p>
          <a:p>
            <a:pPr lvl="2"/>
            <a:r>
              <a:rPr lang="ko-KR" altLang="en-US" dirty="0"/>
              <a:t>점선 타원형으로 표시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18592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665821" y="4417060"/>
            <a:ext cx="1137920" cy="5791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나이</a:t>
            </a: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665821" y="495808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 속성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(=‘</a:t>
            </a:r>
            <a:r>
              <a:rPr lang="ko-KR" alt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기본키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혹은 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라고도 불림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2"/>
            <a:r>
              <a:rPr lang="ko-KR" altLang="en-US" dirty="0"/>
              <a:t>개체들을 구별할 수 있는 </a:t>
            </a:r>
            <a:r>
              <a:rPr lang="ko-KR" altLang="en-US" b="1" dirty="0"/>
              <a:t>유일한 제약조건</a:t>
            </a:r>
            <a:r>
              <a:rPr lang="ko-KR" altLang="en-US" dirty="0"/>
              <a:t>을 가지는 속성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u="sng" dirty="0"/>
              <a:t>밑줄</a:t>
            </a:r>
            <a:r>
              <a:rPr lang="ko-KR" altLang="en-US" dirty="0"/>
              <a:t>을 그어서 표시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18592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665821" y="441706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665821" y="495808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모델과 물리 모델</a:t>
            </a:r>
            <a:endParaRPr lang="en-US" altLang="ko-KR" dirty="0"/>
          </a:p>
          <a:p>
            <a:pPr lvl="1"/>
            <a:r>
              <a:rPr lang="ko-KR" altLang="en-US" dirty="0"/>
              <a:t>논리모델 </a:t>
            </a:r>
            <a:r>
              <a:rPr lang="en-US" altLang="ko-KR" dirty="0"/>
              <a:t>: </a:t>
            </a:r>
            <a:r>
              <a:rPr lang="ko-KR" altLang="en-US" dirty="0"/>
              <a:t>한글 또는 영어 단어로 작성</a:t>
            </a:r>
            <a:endParaRPr lang="en-US" altLang="ko-KR" dirty="0"/>
          </a:p>
          <a:p>
            <a:pPr lvl="1"/>
            <a:r>
              <a:rPr lang="ko-KR" altLang="en-US" dirty="0"/>
              <a:t>물리모델 </a:t>
            </a:r>
            <a:r>
              <a:rPr lang="en-US" altLang="ko-KR" dirty="0"/>
              <a:t>: </a:t>
            </a:r>
            <a:r>
              <a:rPr lang="ko-KR" altLang="en-US" dirty="0"/>
              <a:t>시스템이 식별하기 쉽도록 코드화된 단어로 작성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            </a:t>
            </a:r>
            <a:r>
              <a:rPr lang="ko-KR" altLang="en-US" dirty="0"/>
              <a:t>코드화 </a:t>
            </a:r>
            <a:r>
              <a:rPr lang="ko-KR" altLang="en-US"/>
              <a:t>되기 적합한 이름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893413" y="5619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논리모델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24808"/>
              </p:ext>
            </p:extLst>
          </p:nvPr>
        </p:nvGraphicFramePr>
        <p:xfrm>
          <a:off x="1938373" y="3927594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36790"/>
              </p:ext>
            </p:extLst>
          </p:nvPr>
        </p:nvGraphicFramePr>
        <p:xfrm>
          <a:off x="3696053" y="3937754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Major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76293" y="46141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혹은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1722" y="5565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물리모델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12687"/>
              </p:ext>
            </p:extLst>
          </p:nvPr>
        </p:nvGraphicFramePr>
        <p:xfrm>
          <a:off x="7215322" y="3970774"/>
          <a:ext cx="19896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Stu_Num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Stu_Major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4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개체와 개체가 맺고 있는 의미 있는 연관성을 나타냄</a:t>
            </a:r>
            <a:endParaRPr lang="en-US" altLang="ko-KR" dirty="0"/>
          </a:p>
          <a:p>
            <a:pPr lvl="1"/>
            <a:r>
              <a:rPr lang="ko-KR" altLang="en-US" dirty="0"/>
              <a:t>마름모로 표현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학생이 과목을 수강 신청한다</a:t>
            </a:r>
            <a:r>
              <a:rPr lang="en-US" altLang="ko-KR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911600" y="4249420"/>
            <a:ext cx="7823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7421" y="397510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9" name="직선 연결선 8"/>
          <p:cNvCxnSpPr>
            <a:stCxn id="11" idx="3"/>
          </p:cNvCxnSpPr>
          <p:nvPr/>
        </p:nvCxnSpPr>
        <p:spPr>
          <a:xfrm>
            <a:off x="6045200" y="4254500"/>
            <a:ext cx="7103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766560" y="398780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</a:t>
            </a:r>
          </a:p>
        </p:txBody>
      </p:sp>
      <p:sp>
        <p:nvSpPr>
          <p:cNvPr id="11" name="다이아몬드 10"/>
          <p:cNvSpPr/>
          <p:nvPr/>
        </p:nvSpPr>
        <p:spPr>
          <a:xfrm>
            <a:off x="4653280" y="3937000"/>
            <a:ext cx="139192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수강신청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518660" y="5212080"/>
            <a:ext cx="1661160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신청날짜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349240" y="4578350"/>
            <a:ext cx="0" cy="6337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99200" y="5272802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관계도 개체처럼 속성을 가질 수 있음</a:t>
            </a:r>
          </a:p>
        </p:txBody>
      </p:sp>
    </p:spTree>
    <p:extLst>
      <p:ext uri="{BB962C8B-B14F-4D97-AF65-F5344CB8AC3E}">
        <p14:creationId xmlns:p14="http://schemas.microsoft.com/office/powerpoint/2010/main" val="28833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1:1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두 개체 집합 내의 각 개체 </a:t>
            </a:r>
            <a:r>
              <a:rPr lang="ko-KR" altLang="en-US" dirty="0" err="1"/>
              <a:t>인스턴스</a:t>
            </a:r>
            <a:r>
              <a:rPr lang="ko-KR" altLang="en-US" dirty="0"/>
              <a:t> 간에 하나의 관계를 맺음</a:t>
            </a:r>
            <a:endParaRPr lang="en-US" altLang="ko-KR" dirty="0"/>
          </a:p>
          <a:p>
            <a:pPr lvl="3"/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학과 개체 간 학과장 관계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83672"/>
              </p:ext>
            </p:extLst>
          </p:nvPr>
        </p:nvGraphicFramePr>
        <p:xfrm>
          <a:off x="6511699" y="343154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63656"/>
              </p:ext>
            </p:extLst>
          </p:nvPr>
        </p:nvGraphicFramePr>
        <p:xfrm>
          <a:off x="9549539" y="3726180"/>
          <a:ext cx="1950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아동가족학과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>
            <a:endCxn id="5" idx="1"/>
          </p:cNvCxnSpPr>
          <p:nvPr/>
        </p:nvCxnSpPr>
        <p:spPr>
          <a:xfrm>
            <a:off x="7648924" y="4030980"/>
            <a:ext cx="1900615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7648924" y="4668520"/>
            <a:ext cx="1900615" cy="114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17" idx="1"/>
          </p:cNvCxnSpPr>
          <p:nvPr/>
        </p:nvCxnSpPr>
        <p:spPr>
          <a:xfrm>
            <a:off x="7690425" y="5742940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736246" y="546862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교수</a:t>
            </a:r>
          </a:p>
        </p:txBody>
      </p:sp>
      <p:cxnSp>
        <p:nvCxnSpPr>
          <p:cNvPr id="15" name="직선 연결선 14"/>
          <p:cNvCxnSpPr>
            <a:stCxn id="17" idx="3"/>
          </p:cNvCxnSpPr>
          <p:nvPr/>
        </p:nvCxnSpPr>
        <p:spPr>
          <a:xfrm>
            <a:off x="9976425" y="5748020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545385" y="548132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17" name="다이아몬드 16"/>
          <p:cNvSpPr/>
          <p:nvPr/>
        </p:nvSpPr>
        <p:spPr>
          <a:xfrm>
            <a:off x="8239065" y="5430520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학과장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03785" y="53736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105353" y="5383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199" y="4059535"/>
            <a:ext cx="33586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 </a:t>
            </a:r>
            <a:r>
              <a:rPr lang="ko-KR" altLang="en-US" dirty="0" err="1"/>
              <a:t>개체인스턴스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인스턴스라고도</a:t>
            </a:r>
            <a:r>
              <a:rPr lang="ko-KR" altLang="en-US" dirty="0"/>
              <a:t> 부르며</a:t>
            </a:r>
            <a:endParaRPr lang="en-US" altLang="ko-KR" dirty="0"/>
          </a:p>
          <a:p>
            <a:r>
              <a:rPr lang="ko-KR" altLang="en-US" dirty="0"/>
              <a:t>속성이 실제 값을 가지는 개체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) </a:t>
            </a:r>
            <a:r>
              <a:rPr lang="ko-KR" altLang="en-US" dirty="0"/>
              <a:t>학생 </a:t>
            </a:r>
            <a:r>
              <a:rPr lang="en-US" altLang="ko-KR" dirty="0"/>
              <a:t>– </a:t>
            </a:r>
            <a:r>
              <a:rPr lang="ko-KR" altLang="en-US" dirty="0"/>
              <a:t>개체</a:t>
            </a:r>
            <a:endParaRPr lang="en-US" altLang="ko-KR" dirty="0"/>
          </a:p>
          <a:p>
            <a:r>
              <a:rPr lang="ko-KR" altLang="en-US" dirty="0"/>
              <a:t>이동준</a:t>
            </a:r>
            <a:r>
              <a:rPr lang="en-US" altLang="ko-KR" dirty="0"/>
              <a:t>, </a:t>
            </a:r>
            <a:r>
              <a:rPr lang="ko-KR" altLang="en-US" dirty="0"/>
              <a:t>박승찬 </a:t>
            </a:r>
            <a:r>
              <a:rPr lang="en-US" altLang="ko-KR" dirty="0"/>
              <a:t>– </a:t>
            </a:r>
            <a:r>
              <a:rPr lang="ko-KR" altLang="en-US" dirty="0"/>
              <a:t>개체 </a:t>
            </a:r>
            <a:r>
              <a:rPr lang="ko-KR" altLang="en-US" dirty="0" err="1"/>
              <a:t>인스턴스</a:t>
            </a:r>
            <a:endParaRPr lang="ko-KR" altLang="en-US" dirty="0"/>
          </a:p>
        </p:txBody>
      </p:sp>
      <p:sp>
        <p:nvSpPr>
          <p:cNvPr id="7" name="폭발 2 6"/>
          <p:cNvSpPr/>
          <p:nvPr/>
        </p:nvSpPr>
        <p:spPr>
          <a:xfrm>
            <a:off x="5718049" y="0"/>
            <a:ext cx="6533147" cy="210552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1:1</a:t>
            </a:r>
            <a:r>
              <a:rPr lang="ko-KR" altLang="en-US" sz="1400" dirty="0" smtClean="0">
                <a:solidFill>
                  <a:schemeClr val="tx1"/>
                </a:solidFill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</a:rPr>
              <a:t>‘</a:t>
            </a:r>
            <a:r>
              <a:rPr lang="ko-KR" altLang="en-US" sz="1400" dirty="0" smtClean="0">
                <a:solidFill>
                  <a:schemeClr val="tx1"/>
                </a:solidFill>
              </a:rPr>
              <a:t>개념적</a:t>
            </a:r>
            <a:r>
              <a:rPr lang="en-US" altLang="ko-KR" sz="1400" dirty="0" smtClean="0">
                <a:solidFill>
                  <a:schemeClr val="tx1"/>
                </a:solidFill>
              </a:rPr>
              <a:t>’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으로만 존재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실제 </a:t>
            </a:r>
            <a:r>
              <a:rPr lang="en-US" altLang="ko-KR" sz="1400" dirty="0" smtClean="0">
                <a:solidFill>
                  <a:schemeClr val="tx1"/>
                </a:solidFill>
              </a:rPr>
              <a:t>RDBMS</a:t>
            </a:r>
            <a:r>
              <a:rPr lang="ko-KR" altLang="en-US" sz="1400" dirty="0" smtClean="0">
                <a:solidFill>
                  <a:schemeClr val="tx1"/>
                </a:solidFill>
              </a:rPr>
              <a:t>상에서 구현  불가능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※</a:t>
            </a:r>
            <a:r>
              <a:rPr lang="ko-KR" altLang="en-US" sz="1200" dirty="0" smtClean="0">
                <a:solidFill>
                  <a:schemeClr val="tx1"/>
                </a:solidFill>
              </a:rPr>
              <a:t> 한 개의 테이블에 있는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개의 속성에 대하여서는 </a:t>
            </a:r>
            <a:r>
              <a:rPr lang="en-US" altLang="ko-KR" sz="1200" dirty="0" smtClean="0">
                <a:solidFill>
                  <a:schemeClr val="tx1"/>
                </a:solidFill>
              </a:rPr>
              <a:t>1:1 </a:t>
            </a:r>
            <a:r>
              <a:rPr lang="ko-KR" altLang="en-US" sz="1200" dirty="0" smtClean="0">
                <a:solidFill>
                  <a:schemeClr val="tx1"/>
                </a:solidFill>
              </a:rPr>
              <a:t>관계 성립 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(ex: </a:t>
            </a:r>
            <a:r>
              <a:rPr lang="ko-KR" altLang="en-US" sz="1200" dirty="0" smtClean="0">
                <a:solidFill>
                  <a:schemeClr val="tx1"/>
                </a:solidFill>
              </a:rPr>
              <a:t>동명이인이 없는 학교에서의 학번과 학생 이름의 관계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39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1:N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하나의 개체 인스턴스와 상대방의 여러 개 개체 인스턴스와 관계를 </a:t>
            </a:r>
            <a:r>
              <a:rPr lang="ko-KR" altLang="en-US" dirty="0" smtClean="0"/>
              <a:t>맺음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전공</a:t>
            </a:r>
            <a:r>
              <a:rPr lang="en-US" altLang="ko-KR" dirty="0" smtClean="0"/>
              <a:t>(1)</a:t>
            </a:r>
            <a:r>
              <a:rPr lang="ko-KR" altLang="en-US" dirty="0" smtClean="0"/>
              <a:t>과 학생</a:t>
            </a:r>
            <a:r>
              <a:rPr lang="en-US" altLang="ko-KR" dirty="0" smtClean="0"/>
              <a:t>(n), </a:t>
            </a:r>
            <a:r>
              <a:rPr lang="ko-KR" altLang="en-US" dirty="0" smtClean="0"/>
              <a:t>책</a:t>
            </a:r>
            <a:r>
              <a:rPr lang="en-US" altLang="ko-KR" dirty="0" smtClean="0"/>
              <a:t>(1)</a:t>
            </a:r>
            <a:r>
              <a:rPr lang="ko-KR" altLang="en-US" dirty="0" smtClean="0"/>
              <a:t>과 독자</a:t>
            </a:r>
            <a:r>
              <a:rPr lang="en-US" altLang="ko-KR" dirty="0" smtClean="0"/>
              <a:t>(n) </a:t>
            </a:r>
            <a:r>
              <a:rPr lang="ko-KR" altLang="en-US" dirty="0" smtClean="0"/>
              <a:t>혹은 책</a:t>
            </a:r>
            <a:r>
              <a:rPr lang="en-US" altLang="ko-KR" dirty="0" smtClean="0"/>
              <a:t>(1)</a:t>
            </a:r>
            <a:r>
              <a:rPr lang="ko-KR" altLang="en-US" dirty="0" smtClean="0"/>
              <a:t>과 저자</a:t>
            </a:r>
            <a:r>
              <a:rPr lang="en-US" altLang="ko-KR" dirty="0" smtClean="0"/>
              <a:t>(n)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48483"/>
              </p:ext>
            </p:extLst>
          </p:nvPr>
        </p:nvGraphicFramePr>
        <p:xfrm>
          <a:off x="3430235" y="3804737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11197"/>
              </p:ext>
            </p:extLst>
          </p:nvPr>
        </p:nvGraphicFramePr>
        <p:xfrm>
          <a:off x="6468075" y="4099377"/>
          <a:ext cx="1950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아동가족학과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>
            <a:endCxn id="5" idx="1"/>
          </p:cNvCxnSpPr>
          <p:nvPr/>
        </p:nvCxnSpPr>
        <p:spPr>
          <a:xfrm>
            <a:off x="4567460" y="4404177"/>
            <a:ext cx="1900615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4567459" y="4677227"/>
            <a:ext cx="1900615" cy="114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12" idx="1"/>
          </p:cNvCxnSpPr>
          <p:nvPr/>
        </p:nvCxnSpPr>
        <p:spPr>
          <a:xfrm>
            <a:off x="4384414" y="5743207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430235" y="5468887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10" name="직선 연결선 9"/>
          <p:cNvCxnSpPr>
            <a:stCxn id="12" idx="3"/>
          </p:cNvCxnSpPr>
          <p:nvPr/>
        </p:nvCxnSpPr>
        <p:spPr>
          <a:xfrm>
            <a:off x="6670414" y="5748287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239374" y="5481587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4933054" y="5430787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7774" y="53738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99342" y="53840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5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M:N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여러 개의 개체 인스턴스와 상대방의 여러 개 개체 인스턴스가 관계를 </a:t>
            </a:r>
            <a:r>
              <a:rPr lang="ko-KR" altLang="en-US" dirty="0" smtClean="0"/>
              <a:t>맺음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38978"/>
              </p:ext>
            </p:extLst>
          </p:nvPr>
        </p:nvGraphicFramePr>
        <p:xfrm>
          <a:off x="1573939" y="3299460"/>
          <a:ext cx="11575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02004"/>
              </p:ext>
            </p:extLst>
          </p:nvPr>
        </p:nvGraphicFramePr>
        <p:xfrm>
          <a:off x="4611779" y="3594100"/>
          <a:ext cx="19500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2711164" y="3898900"/>
            <a:ext cx="1900613" cy="218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711164" y="3891280"/>
            <a:ext cx="1900615" cy="995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12" idx="1"/>
          </p:cNvCxnSpPr>
          <p:nvPr/>
        </p:nvCxnSpPr>
        <p:spPr>
          <a:xfrm>
            <a:off x="2752665" y="5805686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8486" y="5531366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10" name="직선 연결선 9"/>
          <p:cNvCxnSpPr>
            <a:stCxn id="12" idx="3"/>
          </p:cNvCxnSpPr>
          <p:nvPr/>
        </p:nvCxnSpPr>
        <p:spPr>
          <a:xfrm>
            <a:off x="5038665" y="5810766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607625" y="5544066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3301305" y="5493266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6025" y="54363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7593" y="544651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752665" y="4548386"/>
            <a:ext cx="1859114" cy="4029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731915" y="4951353"/>
            <a:ext cx="1859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525" y="4749869"/>
            <a:ext cx="4756436" cy="1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242525" y="4416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참고</a:t>
            </a:r>
            <a:r>
              <a:rPr lang="en-US" altLang="ko-KR" dirty="0"/>
              <a:t>※</a:t>
            </a:r>
            <a:endParaRPr lang="ko-KR" altLang="en-US" dirty="0"/>
          </a:p>
        </p:txBody>
      </p:sp>
      <p:sp>
        <p:nvSpPr>
          <p:cNvPr id="20" name="폭발 2 19"/>
          <p:cNvSpPr/>
          <p:nvPr/>
        </p:nvSpPr>
        <p:spPr>
          <a:xfrm>
            <a:off x="4966417" y="132414"/>
            <a:ext cx="6533147" cy="210552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실무에서 많이 쓰이는 건 </a:t>
            </a:r>
            <a:r>
              <a:rPr lang="en-US" altLang="ko-KR" dirty="0" smtClean="0">
                <a:solidFill>
                  <a:schemeClr val="tx1"/>
                </a:solidFill>
              </a:rPr>
              <a:t>1:N!!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M:N</a:t>
            </a:r>
            <a:r>
              <a:rPr lang="ko-KR" altLang="en-US" smtClean="0">
                <a:solidFill>
                  <a:schemeClr val="tx1"/>
                </a:solidFill>
              </a:rPr>
              <a:t>은 </a:t>
            </a:r>
            <a:r>
              <a:rPr lang="ko-KR" altLang="en-US" dirty="0" smtClean="0">
                <a:solidFill>
                  <a:schemeClr val="tx1"/>
                </a:solidFill>
              </a:rPr>
              <a:t>사실 </a:t>
            </a:r>
            <a:r>
              <a:rPr lang="en-US" altLang="ko-KR" dirty="0" smtClean="0">
                <a:solidFill>
                  <a:schemeClr val="tx1"/>
                </a:solidFill>
              </a:rPr>
              <a:t>1:N</a:t>
            </a:r>
            <a:r>
              <a:rPr lang="ko-KR" altLang="en-US" dirty="0" smtClean="0">
                <a:solidFill>
                  <a:schemeClr val="tx1"/>
                </a:solidFill>
              </a:rPr>
              <a:t>의 연속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(1:1</a:t>
            </a:r>
            <a:r>
              <a:rPr lang="ko-KR" altLang="en-US" dirty="0" smtClean="0">
                <a:solidFill>
                  <a:schemeClr val="tx1"/>
                </a:solidFill>
              </a:rPr>
              <a:t>은 구현 불가능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5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E-R</a:t>
            </a:r>
            <a:r>
              <a:rPr lang="ko-KR" altLang="en-US" dirty="0"/>
              <a:t>다이어그램을 이용하여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데이터베이스의 테이블을 정의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 테이블 만들기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이와 같은 예시를 스스로 만들어서 하나의 테이블을 만들어 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2400" y="475488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5" name="타원 4"/>
          <p:cNvSpPr/>
          <p:nvPr/>
        </p:nvSpPr>
        <p:spPr>
          <a:xfrm>
            <a:off x="182019" y="357886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34899" y="343154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7" name="직선 연결선 6"/>
          <p:cNvCxnSpPr>
            <a:stCxn id="5" idx="4"/>
          </p:cNvCxnSpPr>
          <p:nvPr/>
        </p:nvCxnSpPr>
        <p:spPr>
          <a:xfrm>
            <a:off x="802210" y="412242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6" idx="4"/>
          </p:cNvCxnSpPr>
          <p:nvPr/>
        </p:nvCxnSpPr>
        <p:spPr>
          <a:xfrm flipH="1">
            <a:off x="2183539" y="401066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159760" y="366268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159760" y="420370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44720" y="4241800"/>
            <a:ext cx="17780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73983"/>
              </p:ext>
            </p:extLst>
          </p:nvPr>
        </p:nvGraphicFramePr>
        <p:xfrm>
          <a:off x="6929119" y="4010660"/>
          <a:ext cx="4765041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2009038033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950430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1999038012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박승찬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650105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1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데이터베이스의 기본 연산</a:t>
            </a:r>
            <a:endParaRPr lang="en-US" altLang="ko-KR" dirty="0"/>
          </a:p>
          <a:p>
            <a:pPr lvl="1"/>
            <a:r>
              <a:rPr lang="en-US" altLang="ko-KR" dirty="0"/>
              <a:t>CRUD </a:t>
            </a:r>
          </a:p>
          <a:p>
            <a:pPr lvl="2"/>
            <a:r>
              <a:rPr lang="en-US" altLang="ko-KR" dirty="0"/>
              <a:t>Create, Read, Update, Delete</a:t>
            </a:r>
            <a:r>
              <a:rPr lang="ko-KR" altLang="en-US" dirty="0"/>
              <a:t>의 약자</a:t>
            </a:r>
            <a:endParaRPr lang="en-US" altLang="ko-KR" dirty="0"/>
          </a:p>
          <a:p>
            <a:pPr lvl="2"/>
            <a:r>
              <a:rPr lang="en-US" altLang="ko-KR" dirty="0"/>
              <a:t>SQL(Structured Query Language, </a:t>
            </a:r>
            <a:r>
              <a:rPr lang="ko-KR" altLang="en-US" dirty="0"/>
              <a:t>구조화 </a:t>
            </a:r>
            <a:r>
              <a:rPr lang="ko-KR" altLang="en-US" dirty="0" err="1"/>
              <a:t>질의어</a:t>
            </a:r>
            <a:r>
              <a:rPr lang="en-US" altLang="ko-KR" dirty="0"/>
              <a:t>) </a:t>
            </a:r>
            <a:r>
              <a:rPr lang="ko-KR" altLang="en-US" dirty="0"/>
              <a:t>언어에서의 </a:t>
            </a:r>
            <a:r>
              <a:rPr lang="en-US" altLang="ko-KR" dirty="0"/>
              <a:t>CRUD</a:t>
            </a:r>
          </a:p>
          <a:p>
            <a:pPr lvl="3"/>
            <a:r>
              <a:rPr lang="en-US" altLang="ko-KR" dirty="0"/>
              <a:t>Insert, Select, Update, Delete</a:t>
            </a:r>
          </a:p>
          <a:p>
            <a:pPr lvl="3"/>
            <a:r>
              <a:rPr lang="en-US" altLang="ko-KR" dirty="0"/>
              <a:t>SQL</a:t>
            </a:r>
          </a:p>
          <a:p>
            <a:pPr lvl="4"/>
            <a:r>
              <a:rPr lang="ko-KR" altLang="en-US" dirty="0" err="1"/>
              <a:t>관계형</a:t>
            </a:r>
            <a:r>
              <a:rPr lang="ko-KR" altLang="en-US" dirty="0"/>
              <a:t> 데이터베이스의 데이터 조작을 하기 위한 언어</a:t>
            </a:r>
            <a:endParaRPr lang="en-US" altLang="ko-KR" dirty="0"/>
          </a:p>
          <a:p>
            <a:pPr lvl="4"/>
            <a:r>
              <a:rPr lang="ko-KR" altLang="en-US" dirty="0"/>
              <a:t>국제표준으로 제정된 </a:t>
            </a:r>
            <a:r>
              <a:rPr lang="en-US" altLang="ko-KR" dirty="0"/>
              <a:t>SQL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lvl="4"/>
            <a:r>
              <a:rPr lang="en-US" altLang="ko-KR" dirty="0"/>
              <a:t>Oracle, MS-SQL, My-SQL</a:t>
            </a:r>
            <a:r>
              <a:rPr lang="ko-KR" altLang="en-US" dirty="0"/>
              <a:t>에 따라서 </a:t>
            </a:r>
            <a:r>
              <a:rPr lang="en-US" altLang="ko-KR" dirty="0"/>
              <a:t>SQL </a:t>
            </a:r>
            <a:r>
              <a:rPr lang="ko-KR" altLang="en-US" dirty="0"/>
              <a:t>문법이 조금씩 다름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57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FBC3-DF9B-46E5-9B55-FC7723AE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6A6E8-DBD0-4126-BC63-C7794C03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3450613"/>
          </a:xfrm>
        </p:spPr>
        <p:txBody>
          <a:bodyPr/>
          <a:lstStyle/>
          <a:p>
            <a:r>
              <a:rPr lang="ko-KR" altLang="en-US" dirty="0"/>
              <a:t>데이터베이스</a:t>
            </a:r>
            <a:endParaRPr lang="en-US" altLang="ko-KR" dirty="0"/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지식에 대한 예시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1F537A-7A4A-4C0B-9876-73F8EBFC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527" y="2997270"/>
            <a:ext cx="6552728" cy="29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CA491-18DA-4677-B89C-ED6519D8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2EE3E-FC75-4F24-A5D3-3EF02240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238599" cy="3450613"/>
          </a:xfrm>
        </p:spPr>
        <p:txBody>
          <a:bodyPr/>
          <a:lstStyle/>
          <a:p>
            <a:r>
              <a:rPr lang="ko-KR" altLang="en-US" dirty="0"/>
              <a:t>데이터베이스의 필요성</a:t>
            </a:r>
            <a:endParaRPr lang="en-US" altLang="ko-KR" dirty="0"/>
          </a:p>
          <a:p>
            <a:pPr lvl="1"/>
            <a:r>
              <a:rPr lang="ko-KR" altLang="en-US" dirty="0"/>
              <a:t>엑셀 파일에서 시험 점수를 관리하다가</a:t>
            </a:r>
            <a:r>
              <a:rPr lang="en-US" altLang="ko-KR" dirty="0"/>
              <a:t>, </a:t>
            </a:r>
            <a:r>
              <a:rPr lang="ko-KR" altLang="en-US" dirty="0"/>
              <a:t>워드 파일에 새로운 인원을 추가하고 영어타자 기록도 관리할 경우</a:t>
            </a:r>
            <a:endParaRPr lang="en-US" altLang="ko-KR" dirty="0"/>
          </a:p>
          <a:p>
            <a:pPr lvl="2"/>
            <a:r>
              <a:rPr lang="ko-KR" altLang="en-US" dirty="0"/>
              <a:t>일관되게 워드 파일을 계속 사용하면 괜찮겠지만</a:t>
            </a:r>
            <a:r>
              <a:rPr lang="en-US" altLang="ko-KR" dirty="0"/>
              <a:t>, </a:t>
            </a:r>
            <a:r>
              <a:rPr lang="ko-KR" altLang="en-US" dirty="0"/>
              <a:t>만약에 추후에 데이터 변동이 있을 때 엑셀 파일을 수정하게 된다면</a:t>
            </a:r>
            <a:r>
              <a:rPr lang="en-US" altLang="ko-KR" dirty="0"/>
              <a:t>?</a:t>
            </a:r>
            <a:r>
              <a:rPr lang="ko-KR" altLang="en-US" dirty="0"/>
              <a:t> 동일한 데이터가 중복되어 저장되고</a:t>
            </a:r>
            <a:r>
              <a:rPr lang="en-US" altLang="ko-KR" dirty="0"/>
              <a:t>, </a:t>
            </a:r>
            <a:r>
              <a:rPr lang="ko-KR" altLang="en-US" dirty="0"/>
              <a:t>데이터 파일마다 데이터가 달라져서 일관성이 유지 되지 않음</a:t>
            </a:r>
            <a:endParaRPr lang="en-US" altLang="ko-KR" dirty="0"/>
          </a:p>
          <a:p>
            <a:pPr lvl="1"/>
            <a:r>
              <a:rPr lang="ko-KR" altLang="en-US" dirty="0"/>
              <a:t>데이터를 </a:t>
            </a:r>
            <a:r>
              <a:rPr lang="en-US" altLang="ko-KR" dirty="0"/>
              <a:t>‘</a:t>
            </a:r>
            <a:r>
              <a:rPr lang="ko-KR" altLang="en-US" dirty="0"/>
              <a:t>효율적으로</a:t>
            </a:r>
            <a:r>
              <a:rPr lang="en-US" altLang="ko-KR" dirty="0"/>
              <a:t>’ </a:t>
            </a:r>
            <a:r>
              <a:rPr lang="ko-KR" altLang="en-US" dirty="0"/>
              <a:t>관리하기 </a:t>
            </a:r>
            <a:r>
              <a:rPr lang="ko-KR" altLang="en-US" dirty="0">
                <a:highlight>
                  <a:srgbClr val="FFFF00"/>
                </a:highlight>
              </a:rPr>
              <a:t>위해서는 데이터를 한 곳에 모아서 관리해야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/>
              <a:t>수집된 데이터를 이와 같이 </a:t>
            </a:r>
            <a:r>
              <a:rPr lang="en-US" altLang="ko-KR" dirty="0"/>
              <a:t>‘</a:t>
            </a:r>
            <a:r>
              <a:rPr lang="ko-KR" altLang="en-US" dirty="0"/>
              <a:t>효율적으로</a:t>
            </a:r>
            <a:r>
              <a:rPr lang="en-US" altLang="ko-KR" dirty="0"/>
              <a:t>’ </a:t>
            </a:r>
            <a:r>
              <a:rPr lang="ko-KR" altLang="en-US" dirty="0"/>
              <a:t>저장하는 것이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데이터베이스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39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EF36E-323A-4433-8C70-A6CF8BCC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F8DB7-2731-46B8-B881-F189BF17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4357"/>
            <a:ext cx="4262286" cy="328199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/>
              <a:t>데이터베이스 관리 시스템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DataBase</a:t>
            </a:r>
            <a:r>
              <a:rPr lang="en-US" altLang="ko-KR" sz="1400" dirty="0"/>
              <a:t> Management System)</a:t>
            </a:r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다수의 사용자들이 데이터베이스 내의 데이터에 접근하여 관리할 수 있도록 해주는 </a:t>
            </a:r>
            <a:r>
              <a:rPr lang="en-US" altLang="ko-KR" sz="1400" dirty="0"/>
              <a:t>SW</a:t>
            </a:r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DBMS</a:t>
            </a:r>
            <a:r>
              <a:rPr lang="ko-KR" altLang="en-US" sz="1400" dirty="0"/>
              <a:t>라고 약칭하여 부름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가장 대표적인 </a:t>
            </a:r>
            <a:r>
              <a:rPr lang="en-US" altLang="ko-KR" sz="1400" dirty="0"/>
              <a:t>DBMS</a:t>
            </a:r>
            <a:r>
              <a:rPr lang="ko-KR" altLang="en-US" sz="1400" dirty="0"/>
              <a:t>는 관계형 데이터베이스 관리시스템</a:t>
            </a:r>
            <a:r>
              <a:rPr lang="en-US" altLang="ko-KR" sz="1400" dirty="0"/>
              <a:t>(RDBMS: Relational Database Management System)</a:t>
            </a:r>
          </a:p>
          <a:p>
            <a:pPr lvl="2">
              <a:lnSpc>
                <a:spcPct val="110000"/>
              </a:lnSpc>
            </a:pPr>
            <a:r>
              <a:rPr lang="ko-KR" altLang="en-US" sz="1400" dirty="0"/>
              <a:t>데이터베이스를 </a:t>
            </a:r>
            <a:r>
              <a:rPr lang="ko-KR" altLang="en-US" sz="1400" dirty="0">
                <a:highlight>
                  <a:srgbClr val="FFFF00"/>
                </a:highlight>
              </a:rPr>
              <a:t>테이블 형태로 구성</a:t>
            </a:r>
            <a:r>
              <a:rPr lang="ko-KR" altLang="en-US" sz="1400" dirty="0"/>
              <a:t>하여 이해하기 쉬움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SQL(Structured Query Language) </a:t>
            </a:r>
            <a:r>
              <a:rPr lang="ko-KR" altLang="en-US" sz="1400" dirty="0"/>
              <a:t>언어를 사용하여 데이터 조작을 쉽게 할 수 있음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2C39A-31E5-4C5C-B222-AAA293C0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57" y="3013160"/>
            <a:ext cx="4777596" cy="1624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69114-3F2C-46D8-BD9A-B62BDE461BA9}"/>
              </a:ext>
            </a:extLst>
          </p:cNvPr>
          <p:cNvSpPr txBox="1"/>
          <p:nvPr/>
        </p:nvSpPr>
        <p:spPr>
          <a:xfrm>
            <a:off x="6294775" y="463754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RDBMS </a:t>
            </a:r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3639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FBC3-DF9B-46E5-9B55-FC7723AE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6A6E8-DBD0-4126-BC63-C7794C03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대표적인 </a:t>
            </a:r>
            <a:r>
              <a:rPr lang="en-US" altLang="ko-KR" dirty="0"/>
              <a:t>RDBMS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1"/>
            <a:r>
              <a:rPr lang="en-US" altLang="ko-KR" dirty="0"/>
              <a:t>Oracle</a:t>
            </a:r>
          </a:p>
          <a:p>
            <a:pPr lvl="2"/>
            <a:r>
              <a:rPr lang="ko-KR" altLang="en-US" dirty="0"/>
              <a:t>가장 대표적인 상용 </a:t>
            </a:r>
            <a:r>
              <a:rPr lang="en-US" altLang="ko-KR" dirty="0"/>
              <a:t>DBMS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학습용으로 사용할 수 있는 무료버전이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Microsoft SQL Server(=MS-SQL)</a:t>
            </a:r>
          </a:p>
          <a:p>
            <a:pPr lvl="2"/>
            <a:r>
              <a:rPr lang="ko-KR" altLang="en-US" dirty="0"/>
              <a:t>마이크로소프트사에서 개발한 </a:t>
            </a:r>
            <a:r>
              <a:rPr lang="en-US" altLang="ko-KR" dirty="0"/>
              <a:t>RDBMS</a:t>
            </a:r>
            <a:r>
              <a:rPr lang="ko-KR" altLang="en-US" dirty="0"/>
              <a:t>이고 </a:t>
            </a:r>
            <a:r>
              <a:rPr lang="en-US" altLang="ko-KR" dirty="0"/>
              <a:t>C#</a:t>
            </a:r>
            <a:r>
              <a:rPr lang="ko-KR" altLang="en-US" dirty="0"/>
              <a:t>과 가장 호환이 잘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점점 점유율이 올라가고 있는 추세이다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MySQL</a:t>
            </a:r>
          </a:p>
          <a:p>
            <a:pPr lvl="2"/>
            <a:r>
              <a:rPr lang="ko-KR" altLang="en-US" dirty="0"/>
              <a:t>대표적인 무료 </a:t>
            </a:r>
            <a:r>
              <a:rPr lang="en-US" altLang="ko-KR" dirty="0"/>
              <a:t>DBMS</a:t>
            </a:r>
            <a:r>
              <a:rPr lang="ko-KR" altLang="en-US" dirty="0"/>
              <a:t>이고 오라클에서 인수하였다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그외</a:t>
            </a:r>
            <a:endParaRPr lang="en-US" altLang="ko-KR" dirty="0"/>
          </a:p>
          <a:p>
            <a:pPr lvl="2"/>
            <a:r>
              <a:rPr lang="en-US" altLang="ko-KR" dirty="0" err="1"/>
              <a:t>Tibero</a:t>
            </a:r>
            <a:r>
              <a:rPr lang="en-US" altLang="ko-KR" dirty="0"/>
              <a:t>(Oracle </a:t>
            </a:r>
            <a:r>
              <a:rPr lang="ko-KR" altLang="en-US" dirty="0"/>
              <a:t>베이스의 국산 </a:t>
            </a:r>
            <a:r>
              <a:rPr lang="en-US" altLang="ko-KR" dirty="0"/>
              <a:t>DB), Maria DB(MySQL</a:t>
            </a:r>
            <a:r>
              <a:rPr lang="ko-KR" altLang="en-US" dirty="0"/>
              <a:t>에서 파생된 </a:t>
            </a:r>
            <a:r>
              <a:rPr lang="en-US" altLang="ko-KR" dirty="0"/>
              <a:t>DB)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1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7C4C-E8E5-4E93-84DE-E065C021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7CB7-3568-4864-A161-B458CB3D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ko-KR" altLang="en-US" dirty="0"/>
              <a:t>현실 세계의 개체와 개체들간의 관계를 이용해 개념적 구조로 표현하는 방법을 통하여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그려낸 다이어그램</a:t>
            </a:r>
            <a:endParaRPr lang="en-US" altLang="ko-KR" dirty="0"/>
          </a:p>
          <a:p>
            <a:pPr lvl="1"/>
            <a:r>
              <a:rPr lang="ko-KR" altLang="en-US" dirty="0"/>
              <a:t>개체</a:t>
            </a:r>
            <a:r>
              <a:rPr lang="en-US" altLang="ko-KR" dirty="0"/>
              <a:t>(Entity, </a:t>
            </a:r>
            <a:r>
              <a:rPr lang="ko-KR" altLang="en-US" dirty="0" err="1"/>
              <a:t>엔티티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고유한 이름과 하나 이상의 속성을 가짐</a:t>
            </a:r>
            <a:endParaRPr lang="en-US" altLang="ko-KR" dirty="0"/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b="1" u="sng" dirty="0"/>
              <a:t>학생</a:t>
            </a:r>
            <a:r>
              <a:rPr lang="en-US" altLang="ko-KR" b="1" u="sng" dirty="0"/>
              <a:t>(</a:t>
            </a:r>
            <a:r>
              <a:rPr lang="ko-KR" altLang="en-US" b="1" u="sng" dirty="0"/>
              <a:t>개체</a:t>
            </a:r>
            <a:r>
              <a:rPr lang="en-US" altLang="ko-KR" b="1" u="sng" dirty="0"/>
              <a:t>)</a:t>
            </a:r>
            <a:r>
              <a:rPr lang="en-US" altLang="ko-KR" dirty="0"/>
              <a:t> 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사각형으로 표기하며</a:t>
            </a:r>
            <a:r>
              <a:rPr lang="en-US" altLang="ko-KR" dirty="0"/>
              <a:t>, </a:t>
            </a:r>
            <a:r>
              <a:rPr lang="ko-KR" altLang="en-US" dirty="0"/>
              <a:t>가능한 대문자에 단수형으로 표기한다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8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lvl="2"/>
            <a:r>
              <a:rPr lang="ko-KR" altLang="en-US" dirty="0"/>
              <a:t>개체가 가지고 있는 요소 또는 성질</a:t>
            </a:r>
            <a:r>
              <a:rPr lang="en-US" altLang="ko-KR" dirty="0"/>
              <a:t>(</a:t>
            </a:r>
            <a:r>
              <a:rPr lang="ko-KR" altLang="en-US" dirty="0"/>
              <a:t>개체가 가지는 고유한 특성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의미상 더 이상 분리되지 않는 최소의 데이터 단위</a:t>
            </a:r>
            <a:endParaRPr lang="en-US" altLang="ko-KR" dirty="0"/>
          </a:p>
          <a:p>
            <a:pPr lvl="3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</a:t>
            </a:r>
            <a:r>
              <a:rPr lang="en-US" altLang="ko-KR" dirty="0"/>
              <a:t>(</a:t>
            </a:r>
            <a:r>
              <a:rPr lang="ko-KR" altLang="en-US" dirty="0"/>
              <a:t>개체</a:t>
            </a:r>
            <a:r>
              <a:rPr lang="en-US" altLang="ko-KR" dirty="0"/>
              <a:t>) : </a:t>
            </a:r>
            <a:r>
              <a:rPr lang="ko-KR" altLang="en-US" b="1" u="sng" dirty="0"/>
              <a:t>이름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학번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학과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속성</a:t>
            </a:r>
            <a:r>
              <a:rPr lang="en-US" altLang="ko-KR" b="1" u="sng" dirty="0"/>
              <a:t>)</a:t>
            </a:r>
          </a:p>
          <a:p>
            <a:pPr lvl="2"/>
            <a:r>
              <a:rPr lang="ko-KR" altLang="en-US" dirty="0"/>
              <a:t>동그라미</a:t>
            </a:r>
            <a:r>
              <a:rPr lang="en-US" altLang="ko-KR" dirty="0"/>
              <a:t>(Chen Model)</a:t>
            </a:r>
            <a:r>
              <a:rPr lang="ko-KR" altLang="en-US" dirty="0"/>
              <a:t> 혹은 표 형태</a:t>
            </a:r>
            <a:r>
              <a:rPr lang="en-US" altLang="ko-KR" dirty="0"/>
              <a:t>(Crow’s Foot Model)</a:t>
            </a:r>
            <a:r>
              <a:rPr lang="ko-KR" altLang="en-US" dirty="0"/>
              <a:t>로 표기</a:t>
            </a:r>
            <a:endParaRPr lang="en-US" altLang="ko-KR" dirty="0"/>
          </a:p>
          <a:p>
            <a:pPr lvl="2"/>
            <a:r>
              <a:rPr lang="ko-KR" altLang="en-US" dirty="0" err="1"/>
              <a:t>관계형</a:t>
            </a:r>
            <a:r>
              <a:rPr lang="ko-KR" altLang="en-US" dirty="0"/>
              <a:t> 데이터 베이스 활용에서는 </a:t>
            </a:r>
            <a:r>
              <a:rPr lang="en-US" altLang="ko-KR" dirty="0"/>
              <a:t>Crow’s Foot Model</a:t>
            </a:r>
            <a:r>
              <a:rPr lang="ko-KR" altLang="en-US" dirty="0"/>
              <a:t>이 편하다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속성명은</a:t>
            </a:r>
            <a:r>
              <a:rPr lang="ko-KR" altLang="en-US" dirty="0"/>
              <a:t> 단수형으로 명명하고 개체와 동일한 이름은 쓰지 않는다</a:t>
            </a:r>
            <a:r>
              <a:rPr lang="en-US" altLang="ko-KR" dirty="0"/>
              <a:t>.(</a:t>
            </a:r>
            <a:r>
              <a:rPr lang="ko-KR" altLang="en-US" dirty="0"/>
              <a:t>학생 개체에 학생 속성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속성이 필수 사항</a:t>
            </a:r>
            <a:r>
              <a:rPr lang="en-US" altLang="ko-KR" dirty="0"/>
              <a:t>(Not Null)</a:t>
            </a:r>
            <a:r>
              <a:rPr lang="ko-KR" altLang="en-US" dirty="0"/>
              <a:t>인지</a:t>
            </a:r>
            <a:r>
              <a:rPr lang="en-US" altLang="ko-KR" dirty="0"/>
              <a:t>, </a:t>
            </a:r>
            <a:r>
              <a:rPr lang="ko-KR" altLang="en-US" dirty="0"/>
              <a:t>필수 사항이 아닌지</a:t>
            </a:r>
            <a:r>
              <a:rPr lang="en-US" altLang="ko-KR" dirty="0"/>
              <a:t>(Null) </a:t>
            </a:r>
            <a:r>
              <a:rPr lang="ko-KR" altLang="en-US" dirty="0"/>
              <a:t>고려하여 작성한다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1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en-US" altLang="ko-KR" dirty="0"/>
              <a:t>E-R </a:t>
            </a:r>
            <a:r>
              <a:rPr lang="ko-KR" altLang="en-US" dirty="0"/>
              <a:t>다이어그램 표기 예시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69043" y="494792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6" name="타원 5"/>
          <p:cNvSpPr/>
          <p:nvPr/>
        </p:nvSpPr>
        <p:spPr>
          <a:xfrm>
            <a:off x="2145043" y="334772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85603" y="334772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타원 7"/>
          <p:cNvSpPr/>
          <p:nvPr/>
        </p:nvSpPr>
        <p:spPr>
          <a:xfrm>
            <a:off x="6036323" y="34391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cxnSp>
        <p:nvCxnSpPr>
          <p:cNvPr id="10" name="직선 연결선 9"/>
          <p:cNvCxnSpPr>
            <a:stCxn id="6" idx="4"/>
          </p:cNvCxnSpPr>
          <p:nvPr/>
        </p:nvCxnSpPr>
        <p:spPr>
          <a:xfrm>
            <a:off x="2947683" y="4028440"/>
            <a:ext cx="875482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4"/>
          </p:cNvCxnSpPr>
          <p:nvPr/>
        </p:nvCxnSpPr>
        <p:spPr>
          <a:xfrm flipH="1">
            <a:off x="4634243" y="4028440"/>
            <a:ext cx="254000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5426723" y="4099560"/>
            <a:ext cx="1137920" cy="848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23165" y="558621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Chen Model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79645" y="5637014"/>
            <a:ext cx="21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Crow’s Foot Model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20590"/>
              </p:ext>
            </p:extLst>
          </p:nvPr>
        </p:nvGraphicFramePr>
        <p:xfrm>
          <a:off x="9135818" y="388366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단일 값 속성</a:t>
            </a:r>
            <a:r>
              <a:rPr lang="en-US" altLang="ko-KR" dirty="0"/>
              <a:t>(Single-Value Attribute)</a:t>
            </a:r>
          </a:p>
          <a:p>
            <a:pPr lvl="2"/>
            <a:r>
              <a:rPr lang="ko-KR" altLang="en-US" dirty="0"/>
              <a:t>하나의 속성에 하나의 값이 들어가는 속성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학생 개체의 이름 속성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09759" y="4704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실선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09760" y="5171440"/>
            <a:ext cx="17576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582160" y="54965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6" name="타원 15"/>
          <p:cNvSpPr/>
          <p:nvPr/>
        </p:nvSpPr>
        <p:spPr>
          <a:xfrm>
            <a:off x="3058160" y="38963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98720" y="38963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19" name="직선 연결선 18"/>
          <p:cNvCxnSpPr>
            <a:stCxn id="16" idx="4"/>
          </p:cNvCxnSpPr>
          <p:nvPr/>
        </p:nvCxnSpPr>
        <p:spPr>
          <a:xfrm>
            <a:off x="3860800" y="4577080"/>
            <a:ext cx="875482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7" idx="4"/>
          </p:cNvCxnSpPr>
          <p:nvPr/>
        </p:nvCxnSpPr>
        <p:spPr>
          <a:xfrm flipH="1">
            <a:off x="5547360" y="4577080"/>
            <a:ext cx="254000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93AC779B09DA40B3087EA109B9025B" ma:contentTypeVersion="7" ma:contentTypeDescription="Create a new document." ma:contentTypeScope="" ma:versionID="d75d208e1b35966fce277e57e8c68382">
  <xsd:schema xmlns:xsd="http://www.w3.org/2001/XMLSchema" xmlns:xs="http://www.w3.org/2001/XMLSchema" xmlns:p="http://schemas.microsoft.com/office/2006/metadata/properties" xmlns:ns3="70e1990e-7336-4826-af2e-79e395bbd53b" targetNamespace="http://schemas.microsoft.com/office/2006/metadata/properties" ma:root="true" ma:fieldsID="cd66133cda720831fa29c08c5b37b68d" ns3:_="">
    <xsd:import namespace="70e1990e-7336-4826-af2e-79e395bbd5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e1990e-7336-4826-af2e-79e395bbd5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9CB47B-8341-4AC9-AB90-2AEB36DF54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93AEDF-36D4-4C53-BA3F-8AF8FFACAAF3}">
  <ds:schemaRefs>
    <ds:schemaRef ds:uri="http://schemas.microsoft.com/office/2006/documentManagement/types"/>
    <ds:schemaRef ds:uri="70e1990e-7336-4826-af2e-79e395bbd53b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CB62F4-AF70-49E6-885F-75CF11C42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e1990e-7336-4826-af2e-79e395bbd5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1025</Words>
  <Application>Microsoft Office PowerPoint</Application>
  <PresentationFormat>와이드스크린</PresentationFormat>
  <Paragraphs>244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Palatino Linotype</vt:lpstr>
      <vt:lpstr>갤러리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  <vt:lpstr>데이터베이스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응용SW기초기술활용</dc:title>
  <dc:creator>8147</dc:creator>
  <cp:lastModifiedBy>ddeng</cp:lastModifiedBy>
  <cp:revision>71</cp:revision>
  <dcterms:created xsi:type="dcterms:W3CDTF">2020-11-25T22:07:48Z</dcterms:created>
  <dcterms:modified xsi:type="dcterms:W3CDTF">2021-10-16T04:10:48Z</dcterms:modified>
</cp:coreProperties>
</file>