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C65C-20AF-827E-8394-1EAA298BF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BE2CE-EA22-B365-2907-EDC514868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407F-2805-A97C-6374-E374B0E0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BA26-D414-87A7-A3BA-58BD06E8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4219B-85F7-02B5-B495-0258E2B0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7837-38C2-EC34-DADA-6A353E96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71150-FF76-F014-CD96-3DFD2927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E3DA-C848-7BB3-4B20-24A411E0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5C5E-AC0A-8728-F34E-51417624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770A-373C-B26F-67AF-8DE97B1A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FE472-5B01-B31A-AE5C-A33D5CB88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12729-A855-C6F9-EA97-DD1356A2D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62B4-B454-01CD-D479-097D93AA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3486-1CE9-981E-E682-299C5C36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A42D-96E7-8BDB-3C7E-ECB5F408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F894-85FF-B3B4-072E-FA720CFE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6813-64E2-9847-CA55-19039C4F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9C1A-F4E2-6C91-C70B-0F41B2E2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FB01-F405-D3AE-709D-387F02B1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FD0C-90DE-974E-BF7E-F99A35FF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FC6F-A645-676B-4AA1-2997668A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F3EE-E3B5-6E7D-064D-66E7EB5C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3E845-EB09-7E35-99E8-A70DB49D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6A98-86A8-B34A-F184-F1207ED7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2DE59-2A73-ED52-C806-3871CF64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C46B-7D93-BC93-07BA-B7FEDD7F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04DF-FF51-68C9-1EA5-0EDDE1B7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0F12C-7A41-2D80-85F5-C036129E2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53C9F-161E-C68A-090C-F4F88A01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7D9D-8FC6-4BA6-2E96-B0770D19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F9B18-EECD-ED9F-4B8C-8E9E9FC7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5B18-1337-DA3D-B016-C6CD2891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0AF08-1169-7B68-4FFD-D6D1EBC26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A6435-1962-CD86-C927-4552BDC09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99F9F-78E4-BF1B-2EEA-46E89FC12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CBFA7-A647-42B3-7DEE-BD5FD5B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19C1-CBDC-C00F-C3D7-F78DD8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769E3-93CB-E665-F964-6B06ABA9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40A3F-CF23-3A4D-402C-FCF98DD0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E8EC-5163-1AC4-8642-D0D199BA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9B19-2D67-C2DD-B398-4390E619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34F6C-745A-B16B-F5D3-73D54181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88889-D7C0-4BE3-9A83-ED39E375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9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9DEED-3B8C-4A6D-C7B0-F43BF622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B2863-8A3D-40D4-35FB-D00B4FA1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AEB2E-9A66-F3EA-5F6A-490F1E19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02C7-7235-2483-0098-C5AFEA2D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48C6-46B0-2225-3CF3-15D0E671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98F6-BC74-3C70-D848-B517AD09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9363-185B-5721-749C-6910827C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270D3-0026-A151-F532-A7A1E2CB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EB353-FCAE-0A60-E366-C734E19B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3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92CF-9703-7515-7DBA-48606E4C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E7E04-ABAC-1C6D-C02B-12EB6C5C0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E06CF-5E77-12C6-0D34-648C1FBD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D9236-2F6F-AE53-3D9F-A837D74D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4142-A988-2756-10C1-4B23155C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A290F-1009-2B85-D906-F426325F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5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1911D-34BE-471E-4948-AE5FE172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AB5BA-039A-06F2-2B07-908ACC5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9F6A-908F-6553-0F75-33CEC80A3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9224-DA4B-871B-86DC-6AA791D5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18E3-DE36-5371-F072-45D38BB21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D161-CC9D-4B67-1D96-F3647352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197078"/>
            <a:ext cx="11146971" cy="1120094"/>
          </a:xfrm>
        </p:spPr>
        <p:txBody>
          <a:bodyPr>
            <a:noAutofit/>
          </a:bodyPr>
          <a:lstStyle/>
          <a:p>
            <a:r>
              <a:rPr lang="en-US" sz="4800" dirty="0"/>
              <a:t>MUL Improvement: Karatsuba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9A653-E668-E195-6670-89D64C376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3" y="1522867"/>
            <a:ext cx="11146971" cy="1655762"/>
          </a:xfrm>
        </p:spPr>
        <p:txBody>
          <a:bodyPr/>
          <a:lstStyle/>
          <a:p>
            <a:r>
              <a:rPr lang="en-US" dirty="0"/>
              <a:t>Let X = </a:t>
            </a:r>
            <a:r>
              <a:rPr lang="en-US" dirty="0" err="1"/>
              <a:t>Xl</a:t>
            </a:r>
            <a:r>
              <a:rPr lang="en-US" dirty="0"/>
              <a:t> * 2</a:t>
            </a:r>
            <a:r>
              <a:rPr lang="en-US" baseline="30000" dirty="0"/>
              <a:t>n/2</a:t>
            </a:r>
            <a:r>
              <a:rPr lang="en-US" dirty="0"/>
              <a:t> + </a:t>
            </a:r>
            <a:r>
              <a:rPr lang="en-US" dirty="0" err="1"/>
              <a:t>Xr</a:t>
            </a:r>
            <a:r>
              <a:rPr lang="en-US" dirty="0"/>
              <a:t> and Y = </a:t>
            </a:r>
            <a:r>
              <a:rPr lang="en-US" dirty="0" err="1"/>
              <a:t>Yl</a:t>
            </a:r>
            <a:r>
              <a:rPr lang="en-US" dirty="0"/>
              <a:t> * 2</a:t>
            </a:r>
            <a:r>
              <a:rPr lang="en-US" baseline="30000" dirty="0"/>
              <a:t>n/2</a:t>
            </a:r>
            <a:r>
              <a:rPr lang="en-US" dirty="0"/>
              <a:t> + Yr,</a:t>
            </a:r>
          </a:p>
          <a:p>
            <a:r>
              <a:rPr lang="en-US" dirty="0"/>
              <a:t>Where </a:t>
            </a:r>
            <a:r>
              <a:rPr lang="en-US" dirty="0" err="1"/>
              <a:t>Xl</a:t>
            </a:r>
            <a:r>
              <a:rPr lang="en-US" dirty="0"/>
              <a:t> and </a:t>
            </a:r>
            <a:r>
              <a:rPr lang="en-US" dirty="0" err="1"/>
              <a:t>Yl</a:t>
            </a:r>
            <a:r>
              <a:rPr lang="en-US" dirty="0"/>
              <a:t> are the leftmost n/2 bits and </a:t>
            </a:r>
            <a:r>
              <a:rPr lang="en-US" dirty="0" err="1"/>
              <a:t>Xr</a:t>
            </a:r>
            <a:r>
              <a:rPr lang="en-US" dirty="0"/>
              <a:t> and Yr are the rightmost n/2 bits of X and Y respectively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CB6F07-B329-7C01-3192-925A4BD0DC1F}"/>
              </a:ext>
            </a:extLst>
          </p:cNvPr>
          <p:cNvSpPr txBox="1">
            <a:spLocks/>
          </p:cNvSpPr>
          <p:nvPr/>
        </p:nvSpPr>
        <p:spPr>
          <a:xfrm>
            <a:off x="522513" y="3015343"/>
            <a:ext cx="1114697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Thus, the multiplication of X and Y can be represented as</a:t>
            </a:r>
          </a:p>
          <a:p>
            <a:r>
              <a:rPr lang="en-US" dirty="0"/>
              <a:t>XY = (</a:t>
            </a:r>
            <a:r>
              <a:rPr lang="en-US" dirty="0" err="1"/>
              <a:t>Xl</a:t>
            </a:r>
            <a:r>
              <a:rPr lang="en-US" dirty="0"/>
              <a:t> * 2</a:t>
            </a:r>
            <a:r>
              <a:rPr lang="en-US" baseline="30000" dirty="0"/>
              <a:t>n/2</a:t>
            </a:r>
            <a:r>
              <a:rPr lang="en-US" dirty="0"/>
              <a:t> + </a:t>
            </a:r>
            <a:r>
              <a:rPr lang="en-US" dirty="0" err="1"/>
              <a:t>Xr</a:t>
            </a:r>
            <a:r>
              <a:rPr lang="en-US" dirty="0"/>
              <a:t>)(</a:t>
            </a:r>
            <a:r>
              <a:rPr lang="en-US" dirty="0" err="1"/>
              <a:t>Yl</a:t>
            </a:r>
            <a:r>
              <a:rPr lang="en-US" dirty="0"/>
              <a:t> * 2</a:t>
            </a:r>
            <a:r>
              <a:rPr lang="en-US" baseline="30000" dirty="0"/>
              <a:t>n/2</a:t>
            </a:r>
            <a:r>
              <a:rPr lang="en-US" dirty="0"/>
              <a:t> + Yr)</a:t>
            </a:r>
          </a:p>
          <a:p>
            <a:r>
              <a:rPr lang="en-US" dirty="0"/>
              <a:t>	= 2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err="1"/>
              <a:t>XlYl</a:t>
            </a:r>
            <a:r>
              <a:rPr lang="en-US" dirty="0"/>
              <a:t> + 2</a:t>
            </a:r>
            <a:r>
              <a:rPr lang="en-US" baseline="30000" dirty="0"/>
              <a:t>n/2</a:t>
            </a:r>
            <a:r>
              <a:rPr lang="en-US" dirty="0"/>
              <a:t>(</a:t>
            </a:r>
            <a:r>
              <a:rPr lang="en-US" dirty="0" err="1"/>
              <a:t>XlYr</a:t>
            </a:r>
            <a:r>
              <a:rPr lang="en-US" dirty="0"/>
              <a:t> + </a:t>
            </a:r>
            <a:r>
              <a:rPr lang="en-US" dirty="0" err="1"/>
              <a:t>XrYl</a:t>
            </a:r>
            <a:r>
              <a:rPr lang="en-US" dirty="0"/>
              <a:t>) + </a:t>
            </a:r>
            <a:r>
              <a:rPr lang="en-US" dirty="0" err="1"/>
              <a:t>XrYr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655E54-9971-ED26-1320-6EFD2AA7C305}"/>
              </a:ext>
            </a:extLst>
          </p:cNvPr>
          <p:cNvSpPr txBox="1">
            <a:spLocks/>
          </p:cNvSpPr>
          <p:nvPr/>
        </p:nvSpPr>
        <p:spPr>
          <a:xfrm>
            <a:off x="522512" y="4507252"/>
            <a:ext cx="1114697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Here, </a:t>
            </a:r>
            <a:r>
              <a:rPr lang="en-US" dirty="0" err="1"/>
              <a:t>XlYr</a:t>
            </a:r>
            <a:r>
              <a:rPr lang="en-US" dirty="0"/>
              <a:t> + </a:t>
            </a:r>
            <a:r>
              <a:rPr lang="en-US" dirty="0" err="1"/>
              <a:t>XrYl</a:t>
            </a:r>
            <a:r>
              <a:rPr lang="en-US" dirty="0"/>
              <a:t> can also be written as</a:t>
            </a:r>
          </a:p>
          <a:p>
            <a:r>
              <a:rPr lang="en-US" dirty="0" err="1"/>
              <a:t>XlYr</a:t>
            </a:r>
            <a:r>
              <a:rPr lang="en-US" dirty="0"/>
              <a:t> + </a:t>
            </a:r>
            <a:r>
              <a:rPr lang="en-US" dirty="0" err="1"/>
              <a:t>XrYl</a:t>
            </a:r>
            <a:r>
              <a:rPr lang="en-US" dirty="0"/>
              <a:t> = (</a:t>
            </a:r>
            <a:r>
              <a:rPr lang="en-US" dirty="0" err="1"/>
              <a:t>Xl</a:t>
            </a:r>
            <a:r>
              <a:rPr lang="en-US" dirty="0"/>
              <a:t> + </a:t>
            </a:r>
            <a:r>
              <a:rPr lang="en-US" dirty="0" err="1"/>
              <a:t>Xr</a:t>
            </a:r>
            <a:r>
              <a:rPr lang="en-US" dirty="0"/>
              <a:t>)(</a:t>
            </a:r>
            <a:r>
              <a:rPr lang="en-US" dirty="0" err="1"/>
              <a:t>Yl</a:t>
            </a:r>
            <a:r>
              <a:rPr lang="en-US" dirty="0"/>
              <a:t> + Yr) – </a:t>
            </a:r>
            <a:r>
              <a:rPr lang="en-US" dirty="0" err="1"/>
              <a:t>XlYl</a:t>
            </a:r>
            <a:r>
              <a:rPr lang="en-US" dirty="0"/>
              <a:t> – </a:t>
            </a:r>
            <a:r>
              <a:rPr lang="en-US" dirty="0" err="1"/>
              <a:t>XrYr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5D1E6-146D-C809-82E2-676463B75DFE}"/>
              </a:ext>
            </a:extLst>
          </p:cNvPr>
          <p:cNvSpPr txBox="1"/>
          <p:nvPr/>
        </p:nvSpPr>
        <p:spPr>
          <a:xfrm>
            <a:off x="2585354" y="5584229"/>
            <a:ext cx="70212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So, XY will be</a:t>
            </a:r>
          </a:p>
          <a:p>
            <a:pPr algn="ctr"/>
            <a:r>
              <a:rPr lang="en-US" sz="2400" dirty="0"/>
              <a:t>XY = 2</a:t>
            </a:r>
            <a:r>
              <a:rPr lang="en-US" sz="2400" baseline="30000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XlYl</a:t>
            </a:r>
            <a:r>
              <a:rPr lang="en-US" sz="2400" dirty="0"/>
              <a:t> + 2</a:t>
            </a:r>
            <a:r>
              <a:rPr lang="en-US" sz="2400" baseline="30000" dirty="0"/>
              <a:t>n/2</a:t>
            </a:r>
            <a:r>
              <a:rPr lang="en-US" sz="2400" dirty="0"/>
              <a:t>((</a:t>
            </a:r>
            <a:r>
              <a:rPr lang="en-US" sz="2400" dirty="0" err="1"/>
              <a:t>Xl</a:t>
            </a:r>
            <a:r>
              <a:rPr lang="en-US" sz="2400" dirty="0"/>
              <a:t> + </a:t>
            </a:r>
            <a:r>
              <a:rPr lang="en-US" sz="2400" dirty="0" err="1"/>
              <a:t>Xr</a:t>
            </a:r>
            <a:r>
              <a:rPr lang="en-US" sz="2400" dirty="0"/>
              <a:t>)(</a:t>
            </a:r>
            <a:r>
              <a:rPr lang="en-US" sz="2400" dirty="0" err="1"/>
              <a:t>Yl</a:t>
            </a:r>
            <a:r>
              <a:rPr lang="en-US" sz="2400" dirty="0"/>
              <a:t> + Yr) – </a:t>
            </a:r>
            <a:r>
              <a:rPr lang="en-US" sz="2400" dirty="0" err="1"/>
              <a:t>XlYl</a:t>
            </a:r>
            <a:r>
              <a:rPr lang="en-US" sz="2400" dirty="0"/>
              <a:t> – </a:t>
            </a:r>
            <a:r>
              <a:rPr lang="en-US" sz="2400" dirty="0" err="1"/>
              <a:t>XrYr</a:t>
            </a:r>
            <a:r>
              <a:rPr lang="en-US" sz="2400" dirty="0"/>
              <a:t>) + </a:t>
            </a:r>
            <a:r>
              <a:rPr lang="en-US" sz="2400" dirty="0" err="1"/>
              <a:t>XrYr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31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76A4-26C3-DC60-F8DB-5D12E05F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43354"/>
            <a:ext cx="11038114" cy="13255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XY = 2</a:t>
            </a:r>
            <a:r>
              <a:rPr lang="en-US" sz="4400" baseline="30000" dirty="0"/>
              <a:t>n</a:t>
            </a:r>
            <a:r>
              <a:rPr lang="en-US" sz="4400" dirty="0"/>
              <a:t> </a:t>
            </a:r>
            <a:r>
              <a:rPr lang="en-US" sz="4400" dirty="0" err="1"/>
              <a:t>XlYl</a:t>
            </a:r>
            <a:r>
              <a:rPr lang="en-US" sz="4400" dirty="0"/>
              <a:t> + 2</a:t>
            </a:r>
            <a:r>
              <a:rPr lang="en-US" sz="4400" baseline="30000" dirty="0"/>
              <a:t>n/2</a:t>
            </a:r>
            <a:r>
              <a:rPr lang="en-US" sz="4400" dirty="0"/>
              <a:t>((</a:t>
            </a:r>
            <a:r>
              <a:rPr lang="en-US" sz="4400" dirty="0" err="1"/>
              <a:t>Xl</a:t>
            </a:r>
            <a:r>
              <a:rPr lang="en-US" sz="4400" dirty="0"/>
              <a:t> + </a:t>
            </a:r>
            <a:r>
              <a:rPr lang="en-US" sz="4400" dirty="0" err="1"/>
              <a:t>Xr</a:t>
            </a:r>
            <a:r>
              <a:rPr lang="en-US" sz="4400" dirty="0"/>
              <a:t>)(</a:t>
            </a:r>
            <a:r>
              <a:rPr lang="en-US" sz="4400" dirty="0" err="1"/>
              <a:t>Yl</a:t>
            </a:r>
            <a:r>
              <a:rPr lang="en-US" sz="4400" dirty="0"/>
              <a:t> + Yr) – </a:t>
            </a:r>
            <a:r>
              <a:rPr lang="en-US" sz="4400" dirty="0" err="1"/>
              <a:t>XlYl</a:t>
            </a:r>
            <a:r>
              <a:rPr lang="en-US" sz="4400" dirty="0"/>
              <a:t> – </a:t>
            </a:r>
            <a:r>
              <a:rPr lang="en-US" sz="4400" dirty="0" err="1"/>
              <a:t>XrYr</a:t>
            </a:r>
            <a:r>
              <a:rPr lang="en-US" sz="4400" dirty="0"/>
              <a:t>) + </a:t>
            </a:r>
            <a:r>
              <a:rPr lang="en-US" sz="4400" dirty="0" err="1"/>
              <a:t>XrYr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35B0-F0E6-A1FD-A0BE-8889489D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613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3 main multiplication needed to get the result: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XlYl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XrYr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US" dirty="0" err="1"/>
              <a:t>Xl</a:t>
            </a:r>
            <a:r>
              <a:rPr lang="en-US" dirty="0"/>
              <a:t> + </a:t>
            </a:r>
            <a:r>
              <a:rPr lang="en-US" dirty="0" err="1"/>
              <a:t>Xr</a:t>
            </a:r>
            <a:r>
              <a:rPr lang="en-US" dirty="0"/>
              <a:t>)(</a:t>
            </a:r>
            <a:r>
              <a:rPr lang="en-US" dirty="0" err="1"/>
              <a:t>Yl</a:t>
            </a:r>
            <a:r>
              <a:rPr lang="en-US" dirty="0"/>
              <a:t> + Yr)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of these can be calculated independently once X and Y are known, getting the result for the first and last 1/3 part, and the partial result for the middle 1/3.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getting all 3, calculate the middle 1/3 and do appropriate shifting and addition to get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20695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595675-570A-90F7-6105-B448675B6392}"/>
              </a:ext>
            </a:extLst>
          </p:cNvPr>
          <p:cNvCxnSpPr>
            <a:cxnSpLocks/>
          </p:cNvCxnSpPr>
          <p:nvPr/>
        </p:nvCxnSpPr>
        <p:spPr>
          <a:xfrm>
            <a:off x="1034143" y="1926774"/>
            <a:ext cx="1458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422EC-8719-2BD7-E3AB-D33A6A346FE9}"/>
              </a:ext>
            </a:extLst>
          </p:cNvPr>
          <p:cNvSpPr txBox="1"/>
          <p:nvPr/>
        </p:nvSpPr>
        <p:spPr>
          <a:xfrm>
            <a:off x="1219201" y="849556"/>
            <a:ext cx="1458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  B</a:t>
            </a:r>
          </a:p>
          <a:p>
            <a:r>
              <a:rPr lang="en-US" sz="3200" dirty="0"/>
              <a:t>C   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52970-1A31-FE35-71BD-F7565AD7548F}"/>
              </a:ext>
            </a:extLst>
          </p:cNvPr>
          <p:cNvSpPr txBox="1"/>
          <p:nvPr/>
        </p:nvSpPr>
        <p:spPr>
          <a:xfrm>
            <a:off x="685801" y="1926774"/>
            <a:ext cx="2340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AD  BD</a:t>
            </a:r>
          </a:p>
          <a:p>
            <a:r>
              <a:rPr lang="en-US" sz="2400" dirty="0"/>
              <a:t>AC  BC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82B01F-7BC9-EC6D-6E2C-53C6C31BF28B}"/>
              </a:ext>
            </a:extLst>
          </p:cNvPr>
          <p:cNvCxnSpPr>
            <a:cxnSpLocks/>
          </p:cNvCxnSpPr>
          <p:nvPr/>
        </p:nvCxnSpPr>
        <p:spPr>
          <a:xfrm>
            <a:off x="685801" y="2757771"/>
            <a:ext cx="18070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99F8E2-0C55-AE37-CBF8-7791F7A52EBB}"/>
              </a:ext>
            </a:extLst>
          </p:cNvPr>
          <p:cNvSpPr txBox="1"/>
          <p:nvPr/>
        </p:nvSpPr>
        <p:spPr>
          <a:xfrm>
            <a:off x="2231572" y="2342272"/>
            <a:ext cx="52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6CE326-F6F5-4408-29DE-D02FBF39E86A}"/>
              </a:ext>
            </a:extLst>
          </p:cNvPr>
          <p:cNvCxnSpPr/>
          <p:nvPr/>
        </p:nvCxnSpPr>
        <p:spPr>
          <a:xfrm>
            <a:off x="2498053" y="1001488"/>
            <a:ext cx="925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F1CA97-AC22-019A-D581-2ADD27A255F9}"/>
              </a:ext>
            </a:extLst>
          </p:cNvPr>
          <p:cNvSpPr txBox="1"/>
          <p:nvPr/>
        </p:nvSpPr>
        <p:spPr>
          <a:xfrm>
            <a:off x="3499538" y="770655"/>
            <a:ext cx="234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multiplication: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4F0F7B-C29A-0B98-1649-10B3929A65B3}"/>
              </a:ext>
            </a:extLst>
          </p:cNvPr>
          <p:cNvSpPr txBox="1"/>
          <p:nvPr/>
        </p:nvSpPr>
        <p:spPr>
          <a:xfrm>
            <a:off x="6738256" y="146170"/>
            <a:ext cx="306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Karatsuba Algorithm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F21E3-3FF5-E9BD-1F71-15625AA6E498}"/>
              </a:ext>
            </a:extLst>
          </p:cNvPr>
          <p:cNvSpPr txBox="1"/>
          <p:nvPr/>
        </p:nvSpPr>
        <p:spPr>
          <a:xfrm>
            <a:off x="6847113" y="632155"/>
            <a:ext cx="2340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(A+B)(C+D)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C79D9C9-DDFB-3A95-6D9C-D40A777A519B}"/>
              </a:ext>
            </a:extLst>
          </p:cNvPr>
          <p:cNvCxnSpPr/>
          <p:nvPr/>
        </p:nvCxnSpPr>
        <p:spPr>
          <a:xfrm>
            <a:off x="8584909" y="1001488"/>
            <a:ext cx="925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6AFAD4-AC88-961C-E11D-C64580CAEED1}"/>
              </a:ext>
            </a:extLst>
          </p:cNvPr>
          <p:cNvSpPr txBox="1"/>
          <p:nvPr/>
        </p:nvSpPr>
        <p:spPr>
          <a:xfrm>
            <a:off x="9586394" y="770655"/>
            <a:ext cx="234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multiplication: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2EF25-88F7-3AC1-17E9-9E1C834A83D8}"/>
              </a:ext>
            </a:extLst>
          </p:cNvPr>
          <p:cNvSpPr txBox="1"/>
          <p:nvPr/>
        </p:nvSpPr>
        <p:spPr>
          <a:xfrm>
            <a:off x="413654" y="250799"/>
            <a:ext cx="285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 2-bit MUL: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29AA5-7779-519B-0B11-A50B73E86F2F}"/>
              </a:ext>
            </a:extLst>
          </p:cNvPr>
          <p:cNvSpPr txBox="1"/>
          <p:nvPr/>
        </p:nvSpPr>
        <p:spPr>
          <a:xfrm>
            <a:off x="523167" y="3498390"/>
            <a:ext cx="366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Similar for 32-bit MUL: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547B5-F438-93D5-7C11-B8D031C3633B}"/>
              </a:ext>
            </a:extLst>
          </p:cNvPr>
          <p:cNvSpPr txBox="1"/>
          <p:nvPr/>
        </p:nvSpPr>
        <p:spPr>
          <a:xfrm>
            <a:off x="778328" y="4285174"/>
            <a:ext cx="234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multiplication: 32 x 32 = 1024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E84FED-373E-2225-5D7C-8BCECAAB4D85}"/>
              </a:ext>
            </a:extLst>
          </p:cNvPr>
          <p:cNvSpPr txBox="1"/>
          <p:nvPr/>
        </p:nvSpPr>
        <p:spPr>
          <a:xfrm>
            <a:off x="7125786" y="4285173"/>
            <a:ext cx="234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multiplication: 16 x 16 x 3 = 768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248E6C-4C66-1D56-8713-B75BBBE498B7}"/>
              </a:ext>
            </a:extLst>
          </p:cNvPr>
          <p:cNvCxnSpPr/>
          <p:nvPr/>
        </p:nvCxnSpPr>
        <p:spPr>
          <a:xfrm>
            <a:off x="8156448" y="4855464"/>
            <a:ext cx="283464" cy="356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6B2DA0-EA42-5352-30F2-C1CAE450438C}"/>
              </a:ext>
            </a:extLst>
          </p:cNvPr>
          <p:cNvSpPr txBox="1"/>
          <p:nvPr/>
        </p:nvSpPr>
        <p:spPr>
          <a:xfrm>
            <a:off x="8439912" y="5033772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part of the multiplication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C5EB9F-E0AF-028F-3293-BD11E0351A68}"/>
              </a:ext>
            </a:extLst>
          </p:cNvPr>
          <p:cNvCxnSpPr/>
          <p:nvPr/>
        </p:nvCxnSpPr>
        <p:spPr>
          <a:xfrm>
            <a:off x="7571232" y="4931504"/>
            <a:ext cx="0" cy="664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5E4065-D5FC-0C77-C566-8AA5EB5AF95C}"/>
              </a:ext>
            </a:extLst>
          </p:cNvPr>
          <p:cNvSpPr txBox="1"/>
          <p:nvPr/>
        </p:nvSpPr>
        <p:spPr>
          <a:xfrm>
            <a:off x="7129268" y="5610368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16-bit multiplication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840214-DFBF-CBE4-E7EF-AF49E088CE20}"/>
              </a:ext>
            </a:extLst>
          </p:cNvPr>
          <p:cNvCxnSpPr/>
          <p:nvPr/>
        </p:nvCxnSpPr>
        <p:spPr>
          <a:xfrm>
            <a:off x="1213541" y="4917264"/>
            <a:ext cx="0" cy="664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BCE1722-9BAA-72FD-3B91-2296BBDFEB6E}"/>
              </a:ext>
            </a:extLst>
          </p:cNvPr>
          <p:cNvSpPr txBox="1"/>
          <p:nvPr/>
        </p:nvSpPr>
        <p:spPr>
          <a:xfrm>
            <a:off x="771577" y="5596128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32-bit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66997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7131-0F61-2241-FDAE-6DBC9ABA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92" y="521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SG" sz="4000" dirty="0"/>
              <a:t>A FSM Hazard Detection Unit (Mealy Machine)</a:t>
            </a:r>
            <a:endParaRPr lang="zh-SG" altLang="en-US" sz="40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B9E724C-B621-98A7-4F66-7AE74672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825" y="4022865"/>
            <a:ext cx="6288404" cy="223917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16D41A3D-1962-E043-AEE9-2FFCE36AECE6}"/>
              </a:ext>
            </a:extLst>
          </p:cNvPr>
          <p:cNvGrpSpPr/>
          <p:nvPr/>
        </p:nvGrpSpPr>
        <p:grpSpPr>
          <a:xfrm>
            <a:off x="419844" y="1365921"/>
            <a:ext cx="5232261" cy="4707867"/>
            <a:chOff x="412675" y="943629"/>
            <a:chExt cx="5232261" cy="47078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172BD7-543D-F388-F025-D64C6813E329}"/>
                </a:ext>
              </a:extLst>
            </p:cNvPr>
            <p:cNvSpPr/>
            <p:nvPr/>
          </p:nvSpPr>
          <p:spPr>
            <a:xfrm>
              <a:off x="412675" y="2545364"/>
              <a:ext cx="1258067" cy="12887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IDLE</a:t>
              </a:r>
              <a:endParaRPr lang="zh-SG" alt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CFF290-1A63-0AFD-0449-C9B615D72CC7}"/>
                </a:ext>
              </a:extLst>
            </p:cNvPr>
            <p:cNvSpPr/>
            <p:nvPr/>
          </p:nvSpPr>
          <p:spPr>
            <a:xfrm>
              <a:off x="1854849" y="943629"/>
              <a:ext cx="1258067" cy="12887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STALL</a:t>
              </a:r>
            </a:p>
            <a:p>
              <a:pPr algn="ctr"/>
              <a:r>
                <a:rPr lang="en-US" altLang="zh-SG" dirty="0"/>
                <a:t>LOAD</a:t>
              </a:r>
            </a:p>
            <a:p>
              <a:pPr algn="ctr"/>
              <a:r>
                <a:rPr lang="en-US" altLang="zh-SG" dirty="0"/>
                <a:t>1</a:t>
              </a:r>
              <a:endParaRPr lang="zh-SG" alt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F0700A-19F9-1A29-F076-50E090394255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1041709" y="1810389"/>
              <a:ext cx="813140" cy="73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A663E5-1D06-03A7-68C0-ABEAC1E89ECB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3112916" y="1582659"/>
              <a:ext cx="921081" cy="5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43FA6B8-7928-D440-F433-42353AFEAD67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1670742" y="3189740"/>
              <a:ext cx="2734538" cy="1026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2F4162-2250-E081-39A3-B9A862FE91CC}"/>
                </a:ext>
              </a:extLst>
            </p:cNvPr>
            <p:cNvSpPr/>
            <p:nvPr/>
          </p:nvSpPr>
          <p:spPr>
            <a:xfrm>
              <a:off x="1652331" y="4362744"/>
              <a:ext cx="1258067" cy="12887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STALL</a:t>
              </a:r>
            </a:p>
            <a:p>
              <a:pPr algn="ctr"/>
              <a:r>
                <a:rPr lang="en-US" altLang="zh-SG" dirty="0"/>
                <a:t>LOAD</a:t>
              </a:r>
              <a:endParaRPr lang="zh-SG" alt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F59250F-E28B-5F6B-B7C4-4FE668BA8B9B}"/>
                </a:ext>
              </a:extLst>
            </p:cNvPr>
            <p:cNvSpPr/>
            <p:nvPr/>
          </p:nvSpPr>
          <p:spPr>
            <a:xfrm>
              <a:off x="4015586" y="943629"/>
              <a:ext cx="1258067" cy="12887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STALL</a:t>
              </a:r>
            </a:p>
            <a:p>
              <a:pPr algn="ctr"/>
              <a:r>
                <a:rPr lang="en-US" altLang="zh-SG" dirty="0"/>
                <a:t>LOAD</a:t>
              </a:r>
            </a:p>
            <a:p>
              <a:pPr algn="ctr"/>
              <a:r>
                <a:rPr lang="en-US" altLang="zh-SG" dirty="0"/>
                <a:t>2</a:t>
              </a:r>
              <a:endParaRPr lang="zh-SG" alt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8E3A827-46D7-A574-2360-91931820ABD9}"/>
                </a:ext>
              </a:extLst>
            </p:cNvPr>
            <p:cNvSpPr/>
            <p:nvPr/>
          </p:nvSpPr>
          <p:spPr>
            <a:xfrm>
              <a:off x="4386869" y="3577029"/>
              <a:ext cx="1258067" cy="12887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CLEARSTALL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F5C2C61-4701-81AA-03A4-E64DC9D6CDEA}"/>
                </a:ext>
              </a:extLst>
            </p:cNvPr>
            <p:cNvCxnSpPr>
              <a:cxnSpLocks/>
              <a:stCxn id="39" idx="4"/>
              <a:endCxn id="40" idx="0"/>
            </p:cNvCxnSpPr>
            <p:nvPr/>
          </p:nvCxnSpPr>
          <p:spPr>
            <a:xfrm>
              <a:off x="4644620" y="2232381"/>
              <a:ext cx="371283" cy="13446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B3A8A41-B2AD-C15C-B5C5-701339699232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1251930" y="3839462"/>
              <a:ext cx="584641" cy="7120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4E452E8-1711-EF2C-552F-21801D528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0398" y="4580255"/>
              <a:ext cx="1618643" cy="4344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1540481-D117-6354-854C-A26D49D20C27}"/>
              </a:ext>
            </a:extLst>
          </p:cNvPr>
          <p:cNvSpPr txBox="1"/>
          <p:nvPr/>
        </p:nvSpPr>
        <p:spPr>
          <a:xfrm>
            <a:off x="5652105" y="1016749"/>
            <a:ext cx="519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b="1" dirty="0"/>
              <a:t>FSM will stay in IDLE STATE if no hazard or control hazard, in control hazard it will flush the register walls</a:t>
            </a:r>
            <a:endParaRPr lang="zh-SG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C32EEF-A598-56E5-E39D-A2E8F09FA52C}"/>
              </a:ext>
            </a:extLst>
          </p:cNvPr>
          <p:cNvSpPr txBox="1"/>
          <p:nvPr/>
        </p:nvSpPr>
        <p:spPr>
          <a:xfrm>
            <a:off x="5597402" y="1905505"/>
            <a:ext cx="519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b="1" dirty="0">
                <a:solidFill>
                  <a:schemeClr val="accent2"/>
                </a:solidFill>
              </a:rPr>
              <a:t>FSM will enter STALL_LOAD state when encounter load-use hazard, and then enter clear state, stalling processor for 2 cycles</a:t>
            </a:r>
            <a:endParaRPr lang="zh-SG" altLang="en-US" b="1" dirty="0">
              <a:solidFill>
                <a:schemeClr val="accent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A42303-5364-1A3D-F52B-C088D93589CA}"/>
              </a:ext>
            </a:extLst>
          </p:cNvPr>
          <p:cNvSpPr txBox="1"/>
          <p:nvPr/>
        </p:nvSpPr>
        <p:spPr>
          <a:xfrm>
            <a:off x="5603936" y="2796063"/>
            <a:ext cx="5196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b="1" dirty="0">
                <a:solidFill>
                  <a:schemeClr val="accent1"/>
                </a:solidFill>
              </a:rPr>
              <a:t>FSM will enter STALL_LOAD_1 state when encounter store-load hazard, and then enter STALL_LOAD_2 state, finally clear state, stalling processor for 3 cycles</a:t>
            </a:r>
            <a:endParaRPr lang="zh-SG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3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4523dde-f9d1-4aa7-80a9-c0900420d3c3}" enabled="1" method="Privileged" siteId="{3dd8961f-e488-4e60-8e11-a82d994e18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420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Wingdings</vt:lpstr>
      <vt:lpstr>Office Theme</vt:lpstr>
      <vt:lpstr>MUL Improvement: Karatsuba Algorithm</vt:lpstr>
      <vt:lpstr>XY = 2n XlYl + 2n/2((Xl + Xr)(Yl + Yr) – XlYl – XrYr) + XrYr </vt:lpstr>
      <vt:lpstr>PowerPoint Presentation</vt:lpstr>
      <vt:lpstr>A FSM Hazard Detection Unit (Mealy Machine)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Suwibowo, Ella</dc:creator>
  <cp:lastModifiedBy>Ryan Li</cp:lastModifiedBy>
  <cp:revision>9</cp:revision>
  <dcterms:created xsi:type="dcterms:W3CDTF">2024-10-14T00:25:33Z</dcterms:created>
  <dcterms:modified xsi:type="dcterms:W3CDTF">2024-11-04T08:24:49Z</dcterms:modified>
</cp:coreProperties>
</file>