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85" r:id="rId2"/>
    <p:sldId id="303" r:id="rId3"/>
    <p:sldId id="259" r:id="rId4"/>
    <p:sldId id="276" r:id="rId5"/>
    <p:sldId id="262" r:id="rId6"/>
    <p:sldId id="286" r:id="rId7"/>
    <p:sldId id="287" r:id="rId8"/>
    <p:sldId id="288" r:id="rId9"/>
    <p:sldId id="289" r:id="rId10"/>
    <p:sldId id="290" r:id="rId11"/>
    <p:sldId id="291" r:id="rId12"/>
    <p:sldId id="292" r:id="rId13"/>
    <p:sldId id="293" r:id="rId14"/>
    <p:sldId id="294" r:id="rId15"/>
    <p:sldId id="295" r:id="rId16"/>
    <p:sldId id="296" r:id="rId17"/>
    <p:sldId id="308" r:id="rId18"/>
    <p:sldId id="298" r:id="rId19"/>
    <p:sldId id="311" r:id="rId20"/>
    <p:sldId id="299" r:id="rId21"/>
    <p:sldId id="300" r:id="rId22"/>
    <p:sldId id="301" r:id="rId23"/>
    <p:sldId id="302" r:id="rId24"/>
    <p:sldId id="273" r:id="rId25"/>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7" algn="l" defTabSz="457154" rtl="0" eaLnBrk="1" latinLnBrk="0" hangingPunct="1">
      <a:defRPr sz="1800" kern="1200">
        <a:solidFill>
          <a:schemeClr val="tx1"/>
        </a:solidFill>
        <a:latin typeface="+mn-lt"/>
        <a:ea typeface="+mn-ea"/>
        <a:cs typeface="+mn-cs"/>
      </a:defRPr>
    </a:lvl3pPr>
    <a:lvl4pPr marL="1371461" algn="l" defTabSz="457154" rtl="0" eaLnBrk="1" latinLnBrk="0" hangingPunct="1">
      <a:defRPr sz="1800" kern="1200">
        <a:solidFill>
          <a:schemeClr val="tx1"/>
        </a:solidFill>
        <a:latin typeface="+mn-lt"/>
        <a:ea typeface="+mn-ea"/>
        <a:cs typeface="+mn-cs"/>
      </a:defRPr>
    </a:lvl4pPr>
    <a:lvl5pPr marL="1828615" algn="l" defTabSz="457154" rtl="0" eaLnBrk="1" latinLnBrk="0" hangingPunct="1">
      <a:defRPr sz="1800" kern="1200">
        <a:solidFill>
          <a:schemeClr val="tx1"/>
        </a:solidFill>
        <a:latin typeface="+mn-lt"/>
        <a:ea typeface="+mn-ea"/>
        <a:cs typeface="+mn-cs"/>
      </a:defRPr>
    </a:lvl5pPr>
    <a:lvl6pPr marL="2285767" algn="l" defTabSz="457154" rtl="0" eaLnBrk="1" latinLnBrk="0" hangingPunct="1">
      <a:defRPr sz="1800" kern="1200">
        <a:solidFill>
          <a:schemeClr val="tx1"/>
        </a:solidFill>
        <a:latin typeface="+mn-lt"/>
        <a:ea typeface="+mn-ea"/>
        <a:cs typeface="+mn-cs"/>
      </a:defRPr>
    </a:lvl6pPr>
    <a:lvl7pPr marL="2742921" algn="l" defTabSz="457154" rtl="0" eaLnBrk="1" latinLnBrk="0" hangingPunct="1">
      <a:defRPr sz="1800" kern="1200">
        <a:solidFill>
          <a:schemeClr val="tx1"/>
        </a:solidFill>
        <a:latin typeface="+mn-lt"/>
        <a:ea typeface="+mn-ea"/>
        <a:cs typeface="+mn-cs"/>
      </a:defRPr>
    </a:lvl7pPr>
    <a:lvl8pPr marL="3200074" algn="l" defTabSz="457154" rtl="0" eaLnBrk="1" latinLnBrk="0" hangingPunct="1">
      <a:defRPr sz="1800" kern="1200">
        <a:solidFill>
          <a:schemeClr val="tx1"/>
        </a:solidFill>
        <a:latin typeface="+mn-lt"/>
        <a:ea typeface="+mn-ea"/>
        <a:cs typeface="+mn-cs"/>
      </a:defRPr>
    </a:lvl8pPr>
    <a:lvl9pPr marL="3657228" algn="l" defTabSz="4571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36A7B6-4CBC-C64B-B9C2-7B018265ADF0}">
          <p14:sldIdLst>
            <p14:sldId id="285"/>
            <p14:sldId id="303"/>
            <p14:sldId id="259"/>
          </p14:sldIdLst>
        </p14:section>
        <p14:section name="Languages &amp; Standards" id="{9F4BE45B-DD98-0C4C-9AD4-B40AA448CA34}">
          <p14:sldIdLst>
            <p14:sldId id="276"/>
            <p14:sldId id="262"/>
            <p14:sldId id="286"/>
          </p14:sldIdLst>
        </p14:section>
        <p14:section name="Tech Overview" id="{584688F8-AA32-8343-82FE-A4788401D8A3}">
          <p14:sldIdLst>
            <p14:sldId id="287"/>
            <p14:sldId id="288"/>
            <p14:sldId id="289"/>
            <p14:sldId id="290"/>
            <p14:sldId id="291"/>
            <p14:sldId id="292"/>
            <p14:sldId id="293"/>
            <p14:sldId id="294"/>
            <p14:sldId id="295"/>
            <p14:sldId id="296"/>
            <p14:sldId id="308"/>
            <p14:sldId id="298"/>
            <p14:sldId id="311"/>
          </p14:sldIdLst>
        </p14:section>
        <p14:section name="Archetype Structure" id="{BD07E53F-9EAE-5046-B886-D7AD5750C8C3}">
          <p14:sldIdLst>
            <p14:sldId id="299"/>
            <p14:sldId id="300"/>
            <p14:sldId id="301"/>
          </p14:sldIdLst>
        </p14:section>
        <p14:section name="Ending" id="{C92E1C59-D5C7-404E-89C5-BA72088FFBA7}">
          <p14:sldIdLst>
            <p14:sldId id="302"/>
            <p14:sldId id="273"/>
          </p14:sldIdLst>
        </p14:section>
      </p14:sectionLst>
    </p:ext>
    <p:ext uri="{EFAFB233-063F-42B5-8137-9DF3F51BA10A}">
      <p15:sldGuideLst xmlns:p15="http://schemas.microsoft.com/office/powerpoint/2012/main">
        <p15:guide id="1" orient="horz" pos="427">
          <p15:clr>
            <a:srgbClr val="A4A3A4"/>
          </p15:clr>
        </p15:guide>
        <p15:guide id="2" orient="horz" pos="4101">
          <p15:clr>
            <a:srgbClr val="A4A3A4"/>
          </p15:clr>
        </p15:guide>
        <p15:guide id="3" pos="5541">
          <p15:clr>
            <a:srgbClr val="A4A3A4"/>
          </p15:clr>
        </p15:guide>
        <p15:guide id="4" pos="417">
          <p15:clr>
            <a:srgbClr val="A4A3A4"/>
          </p15:clr>
        </p15:guide>
        <p15:guide id="5" pos="2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EDC"/>
    <a:srgbClr val="FBF3F3"/>
    <a:srgbClr val="D22F7B"/>
    <a:srgbClr val="CC006A"/>
    <a:srgbClr val="040000"/>
    <a:srgbClr val="9E9088"/>
    <a:srgbClr val="2A2522"/>
    <a:srgbClr val="8F8B89"/>
    <a:srgbClr val="B6B0AE"/>
    <a:srgbClr val="332D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78608" autoAdjust="0"/>
  </p:normalViewPr>
  <p:slideViewPr>
    <p:cSldViewPr snapToObjects="1">
      <p:cViewPr>
        <p:scale>
          <a:sx n="84" d="100"/>
          <a:sy n="84" d="100"/>
        </p:scale>
        <p:origin x="2752" y="248"/>
      </p:cViewPr>
      <p:guideLst>
        <p:guide orient="horz" pos="427"/>
        <p:guide orient="horz" pos="4101"/>
        <p:guide pos="5541"/>
        <p:guide pos="417"/>
        <p:guide pos="22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6B549-A41A-CA45-B8D0-B4113A2E7E13}" type="datetimeFigureOut">
              <a:rPr lang="en-US" smtClean="0"/>
              <a:t>3/10/17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7AC30-51E5-CC4C-8B5F-CCE3D4FEA7F5}" type="slidenum">
              <a:rPr lang="en-US" smtClean="0"/>
              <a:t>‹#›</a:t>
            </a:fld>
            <a:endParaRPr lang="en-US"/>
          </a:p>
        </p:txBody>
      </p:sp>
    </p:spTree>
    <p:extLst>
      <p:ext uri="{BB962C8B-B14F-4D97-AF65-F5344CB8AC3E}">
        <p14:creationId xmlns:p14="http://schemas.microsoft.com/office/powerpoint/2010/main" val="3795465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57C15-C29C-1A45-B627-B2E0973708FC}" type="datetimeFigureOut">
              <a:rPr lang="en-US" smtClean="0"/>
              <a:t>3/10/17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E29FC-A785-1D40-BBA7-278D4149D253}" type="slidenum">
              <a:rPr lang="en-US" smtClean="0"/>
              <a:t>‹#›</a:t>
            </a:fld>
            <a:endParaRPr lang="en-US"/>
          </a:p>
        </p:txBody>
      </p:sp>
    </p:spTree>
    <p:extLst>
      <p:ext uri="{BB962C8B-B14F-4D97-AF65-F5344CB8AC3E}">
        <p14:creationId xmlns:p14="http://schemas.microsoft.com/office/powerpoint/2010/main" val="1631407794"/>
      </p:ext>
    </p:extLst>
  </p:cSld>
  <p:clrMap bg1="lt1" tx1="dk1" bg2="lt2" tx2="dk2" accent1="accent1" accent2="accent2" accent3="accent3" accent4="accent4" accent5="accent5" accent6="accent6" hlink="hlink" folHlink="folHlink"/>
  <p:hf hdr="0" ftr="0" dt="0"/>
  <p:notesStyle>
    <a:lvl1pPr marL="0" algn="l" defTabSz="457154" rtl="0" eaLnBrk="1" latinLnBrk="0" hangingPunct="1">
      <a:defRPr sz="1200" kern="1200">
        <a:solidFill>
          <a:schemeClr val="tx1"/>
        </a:solidFill>
        <a:latin typeface="+mn-lt"/>
        <a:ea typeface="+mn-ea"/>
        <a:cs typeface="+mn-cs"/>
      </a:defRPr>
    </a:lvl1pPr>
    <a:lvl2pPr marL="457154" algn="l" defTabSz="457154" rtl="0" eaLnBrk="1" latinLnBrk="0" hangingPunct="1">
      <a:defRPr sz="1200" kern="1200">
        <a:solidFill>
          <a:schemeClr val="tx1"/>
        </a:solidFill>
        <a:latin typeface="+mn-lt"/>
        <a:ea typeface="+mn-ea"/>
        <a:cs typeface="+mn-cs"/>
      </a:defRPr>
    </a:lvl2pPr>
    <a:lvl3pPr marL="914307" algn="l" defTabSz="457154" rtl="0" eaLnBrk="1" latinLnBrk="0" hangingPunct="1">
      <a:defRPr sz="1200" kern="1200">
        <a:solidFill>
          <a:schemeClr val="tx1"/>
        </a:solidFill>
        <a:latin typeface="+mn-lt"/>
        <a:ea typeface="+mn-ea"/>
        <a:cs typeface="+mn-cs"/>
      </a:defRPr>
    </a:lvl3pPr>
    <a:lvl4pPr marL="1371461" algn="l" defTabSz="457154" rtl="0" eaLnBrk="1" latinLnBrk="0" hangingPunct="1">
      <a:defRPr sz="1200" kern="1200">
        <a:solidFill>
          <a:schemeClr val="tx1"/>
        </a:solidFill>
        <a:latin typeface="+mn-lt"/>
        <a:ea typeface="+mn-ea"/>
        <a:cs typeface="+mn-cs"/>
      </a:defRPr>
    </a:lvl4pPr>
    <a:lvl5pPr marL="1828615" algn="l" defTabSz="457154" rtl="0" eaLnBrk="1" latinLnBrk="0" hangingPunct="1">
      <a:defRPr sz="1200" kern="1200">
        <a:solidFill>
          <a:schemeClr val="tx1"/>
        </a:solidFill>
        <a:latin typeface="+mn-lt"/>
        <a:ea typeface="+mn-ea"/>
        <a:cs typeface="+mn-cs"/>
      </a:defRPr>
    </a:lvl5pPr>
    <a:lvl6pPr marL="2285767" algn="l" defTabSz="457154" rtl="0" eaLnBrk="1" latinLnBrk="0" hangingPunct="1">
      <a:defRPr sz="1200" kern="1200">
        <a:solidFill>
          <a:schemeClr val="tx1"/>
        </a:solidFill>
        <a:latin typeface="+mn-lt"/>
        <a:ea typeface="+mn-ea"/>
        <a:cs typeface="+mn-cs"/>
      </a:defRPr>
    </a:lvl6pPr>
    <a:lvl7pPr marL="2742921" algn="l" defTabSz="457154" rtl="0" eaLnBrk="1" latinLnBrk="0" hangingPunct="1">
      <a:defRPr sz="1200" kern="1200">
        <a:solidFill>
          <a:schemeClr val="tx1"/>
        </a:solidFill>
        <a:latin typeface="+mn-lt"/>
        <a:ea typeface="+mn-ea"/>
        <a:cs typeface="+mn-cs"/>
      </a:defRPr>
    </a:lvl7pPr>
    <a:lvl8pPr marL="3200074" algn="l" defTabSz="457154" rtl="0" eaLnBrk="1" latinLnBrk="0" hangingPunct="1">
      <a:defRPr sz="1200" kern="1200">
        <a:solidFill>
          <a:schemeClr val="tx1"/>
        </a:solidFill>
        <a:latin typeface="+mn-lt"/>
        <a:ea typeface="+mn-ea"/>
        <a:cs typeface="+mn-cs"/>
      </a:defRPr>
    </a:lvl8pPr>
    <a:lvl9pPr marL="3657228" algn="l" defTabSz="4571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p>
          <a:p>
            <a:r>
              <a:rPr lang="en-US" dirty="0" smtClean="0"/>
              <a:t>Provide participants with basic module information</a:t>
            </a:r>
          </a:p>
          <a:p>
            <a:endParaRPr lang="en-US" dirty="0" smtClean="0"/>
          </a:p>
          <a:p>
            <a:r>
              <a:rPr lang="en-US" b="1" dirty="0" smtClean="0"/>
              <a:t>HOW</a:t>
            </a:r>
          </a:p>
          <a:p>
            <a:pPr marL="171450" indent="-171450">
              <a:buFont typeface="Arial" charset="0"/>
              <a:buChar char="•"/>
            </a:pPr>
            <a:r>
              <a:rPr lang="en-US" dirty="0" smtClean="0"/>
              <a:t>Explain we are going</a:t>
            </a:r>
            <a:r>
              <a:rPr lang="en-US" baseline="0" dirty="0" smtClean="0"/>
              <a:t> to cover the technologies module</a:t>
            </a:r>
            <a:endParaRPr lang="en-US" dirty="0" smtClean="0"/>
          </a:p>
          <a:p>
            <a:endParaRPr lang="en-US" dirty="0" smtClean="0"/>
          </a:p>
          <a:p>
            <a:r>
              <a:rPr lang="en-US" b="1" dirty="0" smtClean="0"/>
              <a:t>TIME </a:t>
            </a:r>
          </a:p>
          <a:p>
            <a:r>
              <a:rPr lang="en-US" dirty="0" smtClean="0"/>
              <a:t>1 min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a:t>
            </a:fld>
            <a:endParaRPr lang="en-US"/>
          </a:p>
        </p:txBody>
      </p:sp>
    </p:spTree>
    <p:extLst>
      <p:ext uri="{BB962C8B-B14F-4D97-AF65-F5344CB8AC3E}">
        <p14:creationId xmlns:p14="http://schemas.microsoft.com/office/powerpoint/2010/main" val="904881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Basic information about artifacts and archetypes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pPr marL="171450" indent="-171450">
              <a:buFont typeface="Arial" charset="0"/>
              <a:buChar char="•"/>
            </a:pPr>
            <a:r>
              <a:rPr lang="en-US" sz="1200" u="none" kern="1200" baseline="0" dirty="0" smtClean="0">
                <a:solidFill>
                  <a:schemeClr val="tx1"/>
                </a:solidFill>
                <a:latin typeface="+mn-lt"/>
                <a:ea typeface="+mn-ea"/>
                <a:cs typeface="+mn-cs"/>
              </a:rPr>
              <a:t>Archetypes describe a project in every aspect (dependencies, build cycles, etc…)</a:t>
            </a:r>
          </a:p>
          <a:p>
            <a:pPr marL="171450" indent="-171450">
              <a:buFont typeface="Arial" charset="0"/>
              <a:buChar char="•"/>
            </a:pPr>
            <a:r>
              <a:rPr lang="en-US" sz="1200" u="none" kern="1200" baseline="0" dirty="0" smtClean="0">
                <a:solidFill>
                  <a:schemeClr val="tx1"/>
                </a:solidFill>
                <a:latin typeface="+mn-lt"/>
                <a:ea typeface="+mn-ea"/>
                <a:cs typeface="+mn-cs"/>
              </a:rPr>
              <a:t>Artifacts are deployable files (usually .jar)</a:t>
            </a:r>
          </a:p>
          <a:p>
            <a:pPr marL="171450" indent="-171450">
              <a:buFont typeface="Arial" charset="0"/>
              <a:buChar char="•"/>
            </a:pPr>
            <a:r>
              <a:rPr lang="en-US" sz="1200" u="none" kern="1200" baseline="0" dirty="0" smtClean="0">
                <a:solidFill>
                  <a:schemeClr val="tx1"/>
                </a:solidFill>
                <a:latin typeface="+mn-lt"/>
                <a:ea typeface="+mn-ea"/>
                <a:cs typeface="+mn-cs"/>
              </a:rPr>
              <a:t>Central repo = remote</a:t>
            </a:r>
          </a:p>
          <a:p>
            <a:pPr marL="171450" indent="-171450">
              <a:buFont typeface="Arial" charset="0"/>
              <a:buChar char="•"/>
            </a:pPr>
            <a:r>
              <a:rPr lang="en-US" sz="1200" u="none" kern="1200" baseline="0" dirty="0" smtClean="0">
                <a:solidFill>
                  <a:schemeClr val="tx1"/>
                </a:solidFill>
                <a:latin typeface="+mn-lt"/>
                <a:ea typeface="+mn-ea"/>
                <a:cs typeface="+mn-cs"/>
              </a:rPr>
              <a:t>Local repo = on your computer</a:t>
            </a:r>
          </a:p>
          <a:p>
            <a:pPr marL="171450" indent="-171450">
              <a:buFont typeface="Arial" charset="0"/>
              <a:buChar char="•"/>
            </a:pPr>
            <a:endParaRPr lang="en-US" sz="1200" u="none" kern="1200" baseline="0" dirty="0" smtClean="0">
              <a:solidFill>
                <a:schemeClr val="tx1"/>
              </a:solidFill>
              <a:latin typeface="+mn-lt"/>
              <a:ea typeface="+mn-ea"/>
              <a:cs typeface="+mn-cs"/>
            </a:endParaRPr>
          </a:p>
          <a:p>
            <a:pPr marL="0" indent="0">
              <a:buFont typeface="Arial" charset="0"/>
              <a:buNone/>
            </a:pPr>
            <a:r>
              <a:rPr lang="en-US" sz="1200" b="1" u="none" kern="1200" baseline="0" dirty="0" smtClean="0">
                <a:solidFill>
                  <a:schemeClr val="tx1"/>
                </a:solidFill>
                <a:latin typeface="+mn-lt"/>
                <a:ea typeface="+mn-ea"/>
                <a:cs typeface="+mn-cs"/>
              </a:rPr>
              <a:t>TIME</a:t>
            </a:r>
          </a:p>
          <a:p>
            <a:pPr marL="0" indent="0">
              <a:buFont typeface="Arial" charset="0"/>
              <a:buNone/>
            </a:pPr>
            <a:r>
              <a:rPr lang="en-US" sz="1200" b="0" u="none" kern="1200" baseline="0" dirty="0" smtClean="0">
                <a:solidFill>
                  <a:schemeClr val="tx1"/>
                </a:solidFill>
                <a:latin typeface="+mn-lt"/>
                <a:ea typeface="+mn-ea"/>
                <a:cs typeface="+mn-cs"/>
              </a:rPr>
              <a:t>1 min</a:t>
            </a:r>
          </a:p>
        </p:txBody>
      </p:sp>
      <p:sp>
        <p:nvSpPr>
          <p:cNvPr id="4" name="Slide Number Placeholder 3"/>
          <p:cNvSpPr>
            <a:spLocks noGrp="1"/>
          </p:cNvSpPr>
          <p:nvPr>
            <p:ph type="sldNum" sz="quarter" idx="10"/>
          </p:nvPr>
        </p:nvSpPr>
        <p:spPr/>
        <p:txBody>
          <a:bodyPr/>
          <a:lstStyle/>
          <a:p>
            <a:fld id="{961E29FC-A785-1D40-BBA7-278D4149D253}" type="slidenum">
              <a:rPr lang="en-US" smtClean="0"/>
              <a:t>12</a:t>
            </a:fld>
            <a:endParaRPr lang="en-US"/>
          </a:p>
        </p:txBody>
      </p:sp>
    </p:spTree>
    <p:extLst>
      <p:ext uri="{BB962C8B-B14F-4D97-AF65-F5344CB8AC3E}">
        <p14:creationId xmlns:p14="http://schemas.microsoft.com/office/powerpoint/2010/main" val="2822364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POM definition</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pPr marL="171450" indent="-171450">
              <a:buFont typeface="Arial" charset="0"/>
              <a:buChar char="•"/>
            </a:pPr>
            <a:r>
              <a:rPr lang="en-US" sz="1200" u="none" kern="1200" baseline="0" dirty="0" smtClean="0">
                <a:solidFill>
                  <a:schemeClr val="tx1"/>
                </a:solidFill>
                <a:latin typeface="+mn-lt"/>
                <a:ea typeface="+mn-ea"/>
                <a:cs typeface="+mn-cs"/>
              </a:rPr>
              <a:t>Maven basic knowledge for those who may not already be familiar with it.</a:t>
            </a:r>
          </a:p>
          <a:p>
            <a:pPr marL="171450" indent="-171450">
              <a:buFont typeface="Arial" charset="0"/>
              <a:buChar char="•"/>
            </a:pPr>
            <a:r>
              <a:rPr lang="en-US" sz="1200" u="none" kern="1200" baseline="0" dirty="0" smtClean="0">
                <a:solidFill>
                  <a:schemeClr val="tx1"/>
                </a:solidFill>
                <a:latin typeface="+mn-lt"/>
                <a:ea typeface="+mn-ea"/>
                <a:cs typeface="+mn-cs"/>
              </a:rPr>
              <a:t>If the participants are familiar with Maven details of this level can be skipped.</a:t>
            </a:r>
          </a:p>
          <a:p>
            <a:pPr marL="171450" indent="-171450">
              <a:buFont typeface="Arial" charset="0"/>
              <a:buChar char="•"/>
            </a:pPr>
            <a:r>
              <a:rPr lang="en-US" sz="1200" u="none" kern="1200" baseline="0" dirty="0" smtClean="0">
                <a:solidFill>
                  <a:schemeClr val="tx1"/>
                </a:solidFill>
                <a:latin typeface="+mn-lt"/>
                <a:ea typeface="+mn-ea"/>
                <a:cs typeface="+mn-cs"/>
              </a:rPr>
              <a:t>We can also define properties used throughout the project, plugins, profiles (custom lifecycle)</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u="none" kern="1200" baseline="0" dirty="0" smtClean="0">
                <a:solidFill>
                  <a:schemeClr val="tx1"/>
                </a:solidFill>
                <a:latin typeface="+mn-lt"/>
                <a:ea typeface="+mn-ea"/>
                <a:cs typeface="+mn-cs"/>
              </a:rPr>
              <a:t>2 min</a:t>
            </a:r>
          </a:p>
        </p:txBody>
      </p:sp>
      <p:sp>
        <p:nvSpPr>
          <p:cNvPr id="4" name="Slide Number Placeholder 3"/>
          <p:cNvSpPr>
            <a:spLocks noGrp="1"/>
          </p:cNvSpPr>
          <p:nvPr>
            <p:ph type="sldNum" sz="quarter" idx="10"/>
          </p:nvPr>
        </p:nvSpPr>
        <p:spPr/>
        <p:txBody>
          <a:bodyPr/>
          <a:lstStyle/>
          <a:p>
            <a:fld id="{961E29FC-A785-1D40-BBA7-278D4149D253}" type="slidenum">
              <a:rPr lang="en-US" smtClean="0"/>
              <a:t>13</a:t>
            </a:fld>
            <a:endParaRPr lang="en-US"/>
          </a:p>
        </p:txBody>
      </p:sp>
    </p:spTree>
    <p:extLst>
      <p:ext uri="{BB962C8B-B14F-4D97-AF65-F5344CB8AC3E}">
        <p14:creationId xmlns:p14="http://schemas.microsoft.com/office/powerpoint/2010/main" val="329312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Maven lifecycle</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MVN assumes that you always go through certain steps in a project.</a:t>
            </a:r>
          </a:p>
          <a:p>
            <a:r>
              <a:rPr lang="en-US" sz="1200" u="none" kern="1200" baseline="0" dirty="0" smtClean="0">
                <a:solidFill>
                  <a:schemeClr val="tx1"/>
                </a:solidFill>
                <a:latin typeface="+mn-lt"/>
                <a:ea typeface="+mn-ea"/>
                <a:cs typeface="+mn-cs"/>
              </a:rPr>
              <a:t>When calling a command, MVN goes through all the steps until (and including) the command we originally called. i.e.: if you call ‘compile’, it will first run ‘process-resources’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u="none" kern="1200" baseline="0" dirty="0" smtClean="0">
                <a:solidFill>
                  <a:schemeClr val="tx1"/>
                </a:solidFill>
                <a:latin typeface="+mn-lt"/>
                <a:ea typeface="+mn-ea"/>
                <a:cs typeface="+mn-cs"/>
              </a:rPr>
              <a:t>1 min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14</a:t>
            </a:fld>
            <a:endParaRPr lang="en-US"/>
          </a:p>
        </p:txBody>
      </p:sp>
    </p:spTree>
    <p:extLst>
      <p:ext uri="{BB962C8B-B14F-4D97-AF65-F5344CB8AC3E}">
        <p14:creationId xmlns:p14="http://schemas.microsoft.com/office/powerpoint/2010/main" val="4323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2">
              <a:lnSpc>
                <a:spcPct val="90000"/>
              </a:lnSpc>
              <a:buClr>
                <a:srgbClr val="D90B00"/>
              </a:buClr>
              <a:buSzPct val="150000"/>
              <a:buFont typeface="Arial" pitchFamily="34" charset="0"/>
              <a:buNone/>
            </a:pPr>
            <a:r>
              <a:rPr lang="en-US" b="1" dirty="0" smtClean="0">
                <a:latin typeface="Times New Roman" pitchFamily="18" charset="0"/>
              </a:rPr>
              <a:t>KEY</a:t>
            </a:r>
          </a:p>
          <a:p>
            <a:pPr lvl="2">
              <a:lnSpc>
                <a:spcPct val="90000"/>
              </a:lnSpc>
              <a:buClr>
                <a:srgbClr val="D90B00"/>
              </a:buClr>
              <a:buSzPct val="150000"/>
              <a:buFont typeface="Arial" pitchFamily="34" charset="0"/>
              <a:buNone/>
            </a:pPr>
            <a:r>
              <a:rPr lang="en-US" dirty="0" smtClean="0">
                <a:latin typeface="Times New Roman" pitchFamily="18" charset="0"/>
              </a:rPr>
              <a:t>BB</a:t>
            </a:r>
            <a:r>
              <a:rPr lang="en-US" baseline="0" dirty="0" smtClean="0">
                <a:latin typeface="Times New Roman" pitchFamily="18" charset="0"/>
              </a:rPr>
              <a:t> repository</a:t>
            </a:r>
          </a:p>
          <a:p>
            <a:pPr lvl="2">
              <a:lnSpc>
                <a:spcPct val="90000"/>
              </a:lnSpc>
              <a:buClr>
                <a:srgbClr val="D90B00"/>
              </a:buClr>
              <a:buSzPct val="150000"/>
              <a:buFont typeface="Arial" pitchFamily="34" charset="0"/>
              <a:buNone/>
            </a:pPr>
            <a:endParaRPr lang="en-US" baseline="0" dirty="0" smtClean="0">
              <a:latin typeface="Times New Roman" pitchFamily="18" charset="0"/>
            </a:endParaRPr>
          </a:p>
          <a:p>
            <a:pPr lvl="2">
              <a:lnSpc>
                <a:spcPct val="90000"/>
              </a:lnSpc>
              <a:buClr>
                <a:srgbClr val="D90B00"/>
              </a:buClr>
              <a:buSzPct val="150000"/>
              <a:buFont typeface="Arial" pitchFamily="34" charset="0"/>
              <a:buNone/>
            </a:pPr>
            <a:r>
              <a:rPr lang="en-US" b="1" baseline="0" dirty="0" smtClean="0">
                <a:latin typeface="Times New Roman" pitchFamily="18" charset="0"/>
              </a:rPr>
              <a:t>HOW</a:t>
            </a:r>
          </a:p>
          <a:p>
            <a:pPr marL="914307" marR="0" lvl="2" indent="0" algn="l" defTabSz="457154" rtl="0" eaLnBrk="1" fontAlgn="auto" latinLnBrk="0" hangingPunct="1">
              <a:lnSpc>
                <a:spcPct val="90000"/>
              </a:lnSpc>
              <a:spcBef>
                <a:spcPts val="0"/>
              </a:spcBef>
              <a:spcAft>
                <a:spcPts val="0"/>
              </a:spcAft>
              <a:buClr>
                <a:srgbClr val="D90B00"/>
              </a:buClr>
              <a:buSzPct val="150000"/>
              <a:buFont typeface="Arial" pitchFamily="34" charset="0"/>
              <a:buNone/>
              <a:tabLst/>
              <a:defRPr/>
            </a:pPr>
            <a:r>
              <a:rPr lang="en-US" sz="1200" u="none" kern="1200" baseline="0" dirty="0" smtClean="0">
                <a:solidFill>
                  <a:schemeClr val="tx1"/>
                </a:solidFill>
                <a:latin typeface="+mn-lt"/>
                <a:ea typeface="+mn-ea"/>
                <a:cs typeface="+mn-cs"/>
              </a:rPr>
              <a:t>We will use the Backbase repository throughout the exercises</a:t>
            </a:r>
            <a:endParaRPr lang="en-US" dirty="0" smtClean="0">
              <a:latin typeface="Times New Roman" pitchFamily="18" charset="0"/>
            </a:endParaRPr>
          </a:p>
          <a:p>
            <a:pPr lvl="2">
              <a:lnSpc>
                <a:spcPct val="90000"/>
              </a:lnSpc>
              <a:buClr>
                <a:srgbClr val="D90B00"/>
              </a:buClr>
              <a:buSzPct val="150000"/>
              <a:buFont typeface="Arial" pitchFamily="34" charset="0"/>
              <a:buNone/>
            </a:pPr>
            <a:endParaRPr lang="en-US" dirty="0" smtClean="0">
              <a:latin typeface="Times New Roman" pitchFamily="18" charset="0"/>
            </a:endParaRPr>
          </a:p>
          <a:p>
            <a:pPr lvl="2">
              <a:lnSpc>
                <a:spcPct val="90000"/>
              </a:lnSpc>
              <a:buClr>
                <a:srgbClr val="D90B00"/>
              </a:buClr>
              <a:buSzPct val="150000"/>
              <a:buFont typeface="Arial" pitchFamily="34" charset="0"/>
              <a:buNone/>
            </a:pPr>
            <a:r>
              <a:rPr lang="en-US" b="1" dirty="0" smtClean="0">
                <a:latin typeface="Times New Roman" pitchFamily="18" charset="0"/>
              </a:rPr>
              <a:t>TIME</a:t>
            </a:r>
          </a:p>
          <a:p>
            <a:pPr lvl="2">
              <a:lnSpc>
                <a:spcPct val="90000"/>
              </a:lnSpc>
              <a:buClr>
                <a:srgbClr val="D90B00"/>
              </a:buClr>
              <a:buSzPct val="150000"/>
              <a:buFont typeface="Arial" pitchFamily="34" charset="0"/>
              <a:buNone/>
            </a:pPr>
            <a:r>
              <a:rPr lang="en-US" b="0" dirty="0" smtClean="0">
                <a:latin typeface="Times New Roman" pitchFamily="18" charset="0"/>
              </a:rPr>
              <a:t>1</a:t>
            </a:r>
            <a:r>
              <a:rPr lang="en-US" b="0" baseline="0" dirty="0" smtClean="0">
                <a:latin typeface="Times New Roman" pitchFamily="18" charset="0"/>
              </a:rPr>
              <a:t> min</a:t>
            </a:r>
            <a:endParaRPr lang="en-US" b="0"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961E29FC-A785-1D40-BBA7-278D4149D253}" type="slidenum">
              <a:rPr lang="en-US" smtClean="0"/>
              <a:t>15</a:t>
            </a:fld>
            <a:endParaRPr lang="en-US"/>
          </a:p>
        </p:txBody>
      </p:sp>
    </p:spTree>
    <p:extLst>
      <p:ext uri="{BB962C8B-B14F-4D97-AF65-F5344CB8AC3E}">
        <p14:creationId xmlns:p14="http://schemas.microsoft.com/office/powerpoint/2010/main" val="217652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Jetty server</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Jetty is used as lightweight and convenient http server for development purposes. MVN has a Jetty plugin allowing developers to simply call ‘</a:t>
            </a:r>
            <a:r>
              <a:rPr lang="en-US" sz="1200" u="none" kern="1200" baseline="0" dirty="0" err="1" smtClean="0">
                <a:solidFill>
                  <a:schemeClr val="tx1"/>
                </a:solidFill>
                <a:latin typeface="+mn-lt"/>
                <a:ea typeface="+mn-ea"/>
                <a:cs typeface="+mn-cs"/>
              </a:rPr>
              <a:t>mvn</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jetty:run</a:t>
            </a:r>
            <a:r>
              <a:rPr lang="en-US" sz="1200" u="none" kern="1200" baseline="0" dirty="0" smtClean="0">
                <a:solidFill>
                  <a:schemeClr val="tx1"/>
                </a:solidFill>
                <a:latin typeface="+mn-lt"/>
                <a:ea typeface="+mn-ea"/>
                <a:cs typeface="+mn-cs"/>
              </a:rPr>
              <a:t>’ to run the portal locally.</a:t>
            </a:r>
          </a:p>
          <a:p>
            <a:r>
              <a:rPr lang="en-US" sz="1200" u="none" kern="1200" baseline="0" dirty="0" smtClean="0">
                <a:solidFill>
                  <a:schemeClr val="tx1"/>
                </a:solidFill>
                <a:latin typeface="+mn-lt"/>
                <a:ea typeface="+mn-ea"/>
                <a:cs typeface="+mn-cs"/>
              </a:rPr>
              <a:t>In production </a:t>
            </a:r>
            <a:r>
              <a:rPr lang="en-US" sz="1200" u="none" kern="1200" baseline="0" dirty="0" err="1" smtClean="0">
                <a:solidFill>
                  <a:schemeClr val="tx1"/>
                </a:solidFill>
                <a:latin typeface="+mn-lt"/>
                <a:ea typeface="+mn-ea"/>
                <a:cs typeface="+mn-cs"/>
              </a:rPr>
              <a:t>env</a:t>
            </a:r>
            <a:r>
              <a:rPr lang="en-US" sz="1200" u="none" kern="1200" baseline="0" dirty="0" smtClean="0">
                <a:solidFill>
                  <a:schemeClr val="tx1"/>
                </a:solidFill>
                <a:latin typeface="+mn-lt"/>
                <a:ea typeface="+mn-ea"/>
                <a:cs typeface="+mn-cs"/>
              </a:rPr>
              <a:t>, we use other http servers such as IBM Websphere.</a:t>
            </a:r>
          </a:p>
          <a:p>
            <a:r>
              <a:rPr lang="en-US" sz="1200" u="none" kern="1200" baseline="0" dirty="0" smtClean="0">
                <a:solidFill>
                  <a:schemeClr val="tx1"/>
                </a:solidFill>
                <a:latin typeface="+mn-lt"/>
                <a:ea typeface="+mn-ea"/>
                <a:cs typeface="+mn-cs"/>
              </a:rPr>
              <a:t>When running into issues, you can easily reset to initial data by calling the `clean` profile (see above)</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u="none" kern="1200" baseline="0" dirty="0" smtClean="0">
                <a:solidFill>
                  <a:schemeClr val="tx1"/>
                </a:solidFill>
                <a:latin typeface="+mn-lt"/>
                <a:ea typeface="+mn-ea"/>
                <a:cs typeface="+mn-cs"/>
              </a:rPr>
              <a:t>1 min</a:t>
            </a:r>
          </a:p>
        </p:txBody>
      </p:sp>
      <p:sp>
        <p:nvSpPr>
          <p:cNvPr id="4" name="Slide Number Placeholder 3"/>
          <p:cNvSpPr>
            <a:spLocks noGrp="1"/>
          </p:cNvSpPr>
          <p:nvPr>
            <p:ph type="sldNum" sz="quarter" idx="10"/>
          </p:nvPr>
        </p:nvSpPr>
        <p:spPr/>
        <p:txBody>
          <a:bodyPr/>
          <a:lstStyle/>
          <a:p>
            <a:fld id="{961E29FC-A785-1D40-BBA7-278D4149D253}" type="slidenum">
              <a:rPr lang="en-US" smtClean="0"/>
              <a:t>16</a:t>
            </a:fld>
            <a:endParaRPr lang="en-US"/>
          </a:p>
        </p:txBody>
      </p:sp>
    </p:spTree>
    <p:extLst>
      <p:ext uri="{BB962C8B-B14F-4D97-AF65-F5344CB8AC3E}">
        <p14:creationId xmlns:p14="http://schemas.microsoft.com/office/powerpoint/2010/main" val="172741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Project </a:t>
            </a:r>
            <a:r>
              <a:rPr lang="en-US" sz="1200" u="none" kern="1200" baseline="0" dirty="0" err="1" smtClean="0">
                <a:solidFill>
                  <a:schemeClr val="tx1"/>
                </a:solidFill>
                <a:latin typeface="+mn-lt"/>
                <a:ea typeface="+mn-ea"/>
                <a:cs typeface="+mn-cs"/>
              </a:rPr>
              <a:t>srtucture</a:t>
            </a:r>
            <a:endParaRPr lang="en-US" sz="1200" u="none" kern="1200" baseline="0" dirty="0" smtClean="0">
              <a:solidFill>
                <a:schemeClr val="tx1"/>
              </a:solidFill>
              <a:latin typeface="+mn-lt"/>
              <a:ea typeface="+mn-ea"/>
              <a:cs typeface="+mn-cs"/>
            </a:endParaRP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Describe the various folders.</a:t>
            </a:r>
          </a:p>
          <a:p>
            <a:r>
              <a:rPr lang="en-US" sz="1200" u="none" kern="1200" baseline="0" dirty="0" smtClean="0">
                <a:solidFill>
                  <a:schemeClr val="tx1"/>
                </a:solidFill>
                <a:latin typeface="+mn-lt"/>
                <a:ea typeface="+mn-ea"/>
                <a:cs typeface="+mn-cs"/>
              </a:rPr>
              <a:t>configuration/ :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files</a:t>
            </a:r>
          </a:p>
          <a:p>
            <a:pPr marL="171450" indent="-171450">
              <a:buFont typeface="Arial"/>
              <a:buChar char="•"/>
            </a:pPr>
            <a:r>
              <a:rPr lang="en-US" sz="1200" u="none" kern="1200" baseline="0" dirty="0" smtClean="0">
                <a:solidFill>
                  <a:schemeClr val="tx1"/>
                </a:solidFill>
                <a:latin typeface="+mn-lt"/>
                <a:ea typeface="+mn-ea"/>
                <a:cs typeface="+mn-cs"/>
              </a:rPr>
              <a:t>jetty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 web app folders, </a:t>
            </a:r>
            <a:r>
              <a:rPr lang="en-US" sz="1200" u="none" kern="1200" baseline="0" dirty="0" err="1" smtClean="0">
                <a:solidFill>
                  <a:schemeClr val="tx1"/>
                </a:solidFill>
                <a:latin typeface="+mn-lt"/>
                <a:ea typeface="+mn-ea"/>
                <a:cs typeface="+mn-cs"/>
              </a:rPr>
              <a:t>db</a:t>
            </a:r>
            <a:r>
              <a:rPr lang="en-US" sz="1200" u="none" kern="1200" baseline="0" dirty="0" smtClean="0">
                <a:solidFill>
                  <a:schemeClr val="tx1"/>
                </a:solidFill>
                <a:latin typeface="+mn-lt"/>
                <a:ea typeface="+mn-ea"/>
                <a:cs typeface="+mn-cs"/>
              </a:rPr>
              <a:t> files, etc…</a:t>
            </a:r>
          </a:p>
          <a:p>
            <a:pPr marL="171450" indent="-171450">
              <a:buFont typeface="Arial"/>
              <a:buChar char="•"/>
            </a:pPr>
            <a:r>
              <a:rPr lang="en-US" sz="1200" u="none" kern="1200" baseline="0" dirty="0" err="1" smtClean="0">
                <a:solidFill>
                  <a:schemeClr val="tx1"/>
                </a:solidFill>
                <a:latin typeface="+mn-lt"/>
                <a:ea typeface="+mn-ea"/>
                <a:cs typeface="+mn-cs"/>
              </a:rPr>
              <a:t>backbase.properties</a:t>
            </a:r>
            <a:r>
              <a:rPr lang="en-US" sz="1200" u="none" kern="1200" baseline="0" dirty="0" smtClean="0">
                <a:solidFill>
                  <a:schemeClr val="tx1"/>
                </a:solidFill>
                <a:latin typeface="+mn-lt"/>
                <a:ea typeface="+mn-ea"/>
                <a:cs typeface="+mn-cs"/>
              </a:rPr>
              <a:t> file: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related to CXP platform (most commonly used)</a:t>
            </a:r>
          </a:p>
          <a:p>
            <a:endParaRPr lang="en-US" sz="1200" u="none" kern="1200" baseline="0" dirty="0" smtClean="0">
              <a:solidFill>
                <a:schemeClr val="tx1"/>
              </a:solidFill>
              <a:latin typeface="+mn-lt"/>
              <a:ea typeface="+mn-ea"/>
              <a:cs typeface="+mn-cs"/>
            </a:endParaRPr>
          </a:p>
          <a:p>
            <a:r>
              <a:rPr lang="en-US" sz="1200" u="none" kern="1200" baseline="0" dirty="0" err="1" smtClean="0">
                <a:solidFill>
                  <a:schemeClr val="tx1"/>
                </a:solidFill>
                <a:latin typeface="+mn-lt"/>
                <a:ea typeface="+mn-ea"/>
                <a:cs typeface="+mn-cs"/>
              </a:rPr>
              <a:t>Webapps</a:t>
            </a:r>
            <a:r>
              <a:rPr lang="en-US" sz="1200" u="none" kern="1200" baseline="0" dirty="0" smtClean="0">
                <a:solidFill>
                  <a:schemeClr val="tx1"/>
                </a:solidFill>
                <a:latin typeface="+mn-lt"/>
                <a:ea typeface="+mn-ea"/>
                <a:cs typeface="+mn-cs"/>
              </a:rPr>
              <a:t>: portal, CS &amp; </a:t>
            </a:r>
            <a:r>
              <a:rPr lang="en-US" sz="1200" u="none" kern="1200" baseline="0" dirty="0" err="1" smtClean="0">
                <a:solidFill>
                  <a:schemeClr val="tx1"/>
                </a:solidFill>
                <a:latin typeface="+mn-lt"/>
                <a:ea typeface="+mn-ea"/>
                <a:cs typeface="+mn-cs"/>
              </a:rPr>
              <a:t>Orch</a:t>
            </a:r>
            <a:r>
              <a:rPr lang="en-US" sz="1200" u="none" kern="1200" baseline="0" dirty="0" smtClean="0">
                <a:solidFill>
                  <a:schemeClr val="tx1"/>
                </a:solidFill>
                <a:latin typeface="+mn-lt"/>
                <a:ea typeface="+mn-ea"/>
                <a:cs typeface="+mn-cs"/>
              </a:rPr>
              <a:t> are now in here</a:t>
            </a:r>
          </a:p>
          <a:p>
            <a:endParaRPr lang="en-US" sz="1200" u="none" kern="1200" baseline="0" dirty="0" smtClean="0">
              <a:solidFill>
                <a:schemeClr val="tx1"/>
              </a:solidFill>
              <a:latin typeface="+mn-lt"/>
              <a:ea typeface="+mn-ea"/>
              <a:cs typeface="+mn-cs"/>
            </a:endParaRPr>
          </a:p>
          <a:p>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 source files needed for portal </a:t>
            </a:r>
            <a:r>
              <a:rPr lang="en-US" sz="1200" u="none" kern="1200" baseline="0" dirty="0" err="1" smtClean="0">
                <a:solidFill>
                  <a:schemeClr val="tx1"/>
                </a:solidFill>
                <a:latin typeface="+mn-lt"/>
                <a:ea typeface="+mn-ea"/>
                <a:cs typeface="+mn-cs"/>
              </a:rPr>
              <a:t>dev</a:t>
            </a:r>
            <a:endParaRPr lang="en-US" sz="1200" u="none" kern="1200" baseline="0" dirty="0" smtClean="0">
              <a:solidFill>
                <a:schemeClr val="tx1"/>
              </a:solidFill>
              <a:latin typeface="+mn-lt"/>
              <a:ea typeface="+mn-ea"/>
              <a:cs typeface="+mn-cs"/>
            </a:endParaRPr>
          </a:p>
          <a:p>
            <a:pPr marL="171450" indent="-171450">
              <a:buFont typeface="Arial"/>
              <a:buChar char="•"/>
            </a:pPr>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/main/java: all java source files</a:t>
            </a:r>
          </a:p>
          <a:p>
            <a:pPr marL="171450" indent="-171450">
              <a:buFont typeface="Arial"/>
              <a:buChar char="•"/>
            </a:pPr>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/resources: resources important for the project (xml files used by the import tool, </a:t>
            </a:r>
            <a:r>
              <a:rPr lang="en-US" sz="1200" u="none" kern="1200" baseline="0" dirty="0" err="1" smtClean="0">
                <a:solidFill>
                  <a:schemeClr val="tx1"/>
                </a:solidFill>
                <a:latin typeface="+mn-lt"/>
                <a:ea typeface="+mn-ea"/>
                <a:cs typeface="+mn-cs"/>
              </a:rPr>
              <a:t>ptc</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files, spring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files in META-INF subfolder)</a:t>
            </a:r>
          </a:p>
          <a:p>
            <a:pPr marL="171450" indent="-171450">
              <a:buFont typeface="Arial"/>
              <a:buChar char="•"/>
            </a:pPr>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webapp</a:t>
            </a:r>
            <a:r>
              <a:rPr lang="en-US" sz="1200" u="none" kern="1200" baseline="0" dirty="0" smtClean="0">
                <a:solidFill>
                  <a:schemeClr val="tx1"/>
                </a:solidFill>
                <a:latin typeface="+mn-lt"/>
                <a:ea typeface="+mn-ea"/>
                <a:cs typeface="+mn-cs"/>
              </a:rPr>
              <a:t> : static files</a:t>
            </a:r>
          </a:p>
          <a:p>
            <a:pPr marL="171450" indent="-171450">
              <a:buFont typeface="Arial"/>
              <a:buChar char="•"/>
            </a:pPr>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webapp</a:t>
            </a:r>
            <a:r>
              <a:rPr lang="en-US" sz="1200" u="none" kern="1200" baseline="0" dirty="0" smtClean="0">
                <a:solidFill>
                  <a:schemeClr val="tx1"/>
                </a:solidFill>
                <a:latin typeface="+mn-lt"/>
                <a:ea typeface="+mn-ea"/>
                <a:cs typeface="+mn-cs"/>
              </a:rPr>
              <a:t>/static: </a:t>
            </a:r>
            <a:r>
              <a:rPr lang="en-US" sz="1200" u="none" kern="1200" baseline="0" dirty="0" err="1" smtClean="0">
                <a:solidFill>
                  <a:schemeClr val="tx1"/>
                </a:solidFill>
                <a:latin typeface="+mn-lt"/>
                <a:ea typeface="+mn-ea"/>
                <a:cs typeface="+mn-cs"/>
              </a:rPr>
              <a:t>js</a:t>
            </a:r>
            <a:r>
              <a:rPr lang="en-US" sz="1200" u="none" kern="1200" baseline="0" dirty="0" smtClean="0">
                <a:solidFill>
                  <a:schemeClr val="tx1"/>
                </a:solidFill>
                <a:latin typeface="+mn-lt"/>
                <a:ea typeface="+mn-ea"/>
                <a:cs typeface="+mn-cs"/>
              </a:rPr>
              <a:t> , </a:t>
            </a:r>
            <a:r>
              <a:rPr lang="en-US" sz="1200" u="none" kern="1200" baseline="0" dirty="0" err="1" smtClean="0">
                <a:solidFill>
                  <a:schemeClr val="tx1"/>
                </a:solidFill>
                <a:latin typeface="+mn-lt"/>
                <a:ea typeface="+mn-ea"/>
                <a:cs typeface="+mn-cs"/>
              </a:rPr>
              <a:t>css</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etc</a:t>
            </a:r>
            <a:endParaRPr lang="en-US" sz="1200" u="none" kern="1200" baseline="0" dirty="0" smtClean="0">
              <a:solidFill>
                <a:schemeClr val="tx1"/>
              </a:solidFill>
              <a:latin typeface="+mn-lt"/>
              <a:ea typeface="+mn-ea"/>
              <a:cs typeface="+mn-cs"/>
            </a:endParaRPr>
          </a:p>
          <a:p>
            <a:pPr marL="171450" indent="-171450">
              <a:buFont typeface="Arial"/>
              <a:buChar char="•"/>
            </a:pPr>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/WEB-INF: </a:t>
            </a:r>
            <a:r>
              <a:rPr lang="en-US" sz="1200" u="none" kern="1200" baseline="0" dirty="0" err="1" smtClean="0">
                <a:solidFill>
                  <a:schemeClr val="tx1"/>
                </a:solidFill>
                <a:latin typeface="+mn-lt"/>
                <a:ea typeface="+mn-ea"/>
                <a:cs typeface="+mn-cs"/>
              </a:rPr>
              <a:t>jsp</a:t>
            </a:r>
            <a:r>
              <a:rPr lang="en-US" sz="1200" u="none" kern="1200" baseline="0" dirty="0" smtClean="0">
                <a:solidFill>
                  <a:schemeClr val="tx1"/>
                </a:solidFill>
                <a:latin typeface="+mn-lt"/>
                <a:ea typeface="+mn-ea"/>
                <a:cs typeface="+mn-cs"/>
              </a:rPr>
              <a:t> files</a:t>
            </a:r>
          </a:p>
          <a:p>
            <a:pPr marL="171450" indent="-171450">
              <a:buFont typeface="Arial"/>
              <a:buChar char="•"/>
            </a:pPr>
            <a:endParaRPr lang="en-US" sz="1200" u="none" kern="1200" baseline="0" dirty="0" smtClean="0">
              <a:solidFill>
                <a:schemeClr val="tx1"/>
              </a:solidFill>
              <a:latin typeface="+mn-lt"/>
              <a:ea typeface="+mn-ea"/>
              <a:cs typeface="+mn-cs"/>
            </a:endParaRPr>
          </a:p>
          <a:p>
            <a:pPr marL="0" indent="0">
              <a:buFont typeface="Arial"/>
              <a:buNone/>
            </a:pPr>
            <a:r>
              <a:rPr lang="en-US" sz="1200" b="1" u="none" kern="1200" baseline="0" dirty="0" smtClean="0">
                <a:solidFill>
                  <a:schemeClr val="tx1"/>
                </a:solidFill>
                <a:latin typeface="+mn-lt"/>
                <a:ea typeface="+mn-ea"/>
                <a:cs typeface="+mn-cs"/>
              </a:rPr>
              <a:t>TIME</a:t>
            </a:r>
          </a:p>
          <a:p>
            <a:pPr marL="0" indent="0">
              <a:buFont typeface="Arial"/>
              <a:buNone/>
            </a:pPr>
            <a:r>
              <a:rPr lang="en-US" sz="1200" u="none" kern="1200" baseline="0" dirty="0" smtClean="0">
                <a:solidFill>
                  <a:schemeClr val="tx1"/>
                </a:solidFill>
                <a:latin typeface="+mn-lt"/>
                <a:ea typeface="+mn-ea"/>
                <a:cs typeface="+mn-cs"/>
              </a:rPr>
              <a:t>3 min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17</a:t>
            </a:fld>
            <a:endParaRPr lang="en-US"/>
          </a:p>
        </p:txBody>
      </p:sp>
    </p:spTree>
    <p:extLst>
      <p:ext uri="{BB962C8B-B14F-4D97-AF65-F5344CB8AC3E}">
        <p14:creationId xmlns:p14="http://schemas.microsoft.com/office/powerpoint/2010/main" val="89674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spcBef>
                <a:spcPts val="433"/>
              </a:spcBef>
              <a:buClrTx/>
            </a:pPr>
            <a:r>
              <a:rPr lang="en-US" sz="1200" b="1" dirty="0" smtClean="0">
                <a:latin typeface="Calibri" pitchFamily="34" charset="0"/>
                <a:cs typeface="Lucida Sans Unicode" pitchFamily="34" charset="0"/>
              </a:rPr>
              <a:t>KEY</a:t>
            </a:r>
          </a:p>
          <a:p>
            <a:pPr>
              <a:spcBef>
                <a:spcPts val="433"/>
              </a:spcBef>
              <a:buClrTx/>
            </a:pPr>
            <a:r>
              <a:rPr lang="en-US" sz="1200" dirty="0" smtClean="0">
                <a:latin typeface="Calibri" pitchFamily="34" charset="0"/>
                <a:cs typeface="Lucida Sans Unicode" pitchFamily="34" charset="0"/>
              </a:rPr>
              <a:t>POM</a:t>
            </a:r>
            <a:r>
              <a:rPr lang="en-US" sz="1200" baseline="0" dirty="0" smtClean="0">
                <a:latin typeface="Calibri" pitchFamily="34" charset="0"/>
                <a:cs typeface="Lucida Sans Unicode" pitchFamily="34" charset="0"/>
              </a:rPr>
              <a:t> example</a:t>
            </a:r>
          </a:p>
          <a:p>
            <a:pPr>
              <a:spcBef>
                <a:spcPts val="433"/>
              </a:spcBef>
              <a:buClrTx/>
            </a:pPr>
            <a:endParaRPr lang="en-US" sz="1200" baseline="0" dirty="0" smtClean="0">
              <a:latin typeface="Calibri" pitchFamily="34" charset="0"/>
              <a:cs typeface="Lucida Sans Unicode" pitchFamily="34" charset="0"/>
            </a:endParaRPr>
          </a:p>
          <a:p>
            <a:pPr>
              <a:spcBef>
                <a:spcPts val="433"/>
              </a:spcBef>
              <a:buClrTx/>
            </a:pPr>
            <a:r>
              <a:rPr lang="en-US" sz="1200" b="1" baseline="0" dirty="0" smtClean="0">
                <a:latin typeface="Calibri" pitchFamily="34" charset="0"/>
                <a:cs typeface="Lucida Sans Unicode" pitchFamily="34" charset="0"/>
              </a:rPr>
              <a:t>KEY</a:t>
            </a:r>
            <a:endParaRPr lang="en-US" sz="1200" b="1" dirty="0" smtClean="0">
              <a:latin typeface="Calibri" pitchFamily="34" charset="0"/>
              <a:cs typeface="Lucida Sans Unicode" pitchFamily="34" charset="0"/>
            </a:endParaRPr>
          </a:p>
          <a:p>
            <a:pPr>
              <a:spcBef>
                <a:spcPts val="433"/>
              </a:spcBef>
              <a:buClrTx/>
            </a:pPr>
            <a:r>
              <a:rPr lang="en-US" sz="1200" dirty="0" smtClean="0">
                <a:latin typeface="Calibri" pitchFamily="34" charset="0"/>
                <a:cs typeface="Lucida Sans Unicode" pitchFamily="34" charset="0"/>
              </a:rPr>
              <a:t>Provided by the archetype, already configured to access the Backbase </a:t>
            </a:r>
            <a:r>
              <a:rPr lang="en-US" sz="1200" dirty="0" err="1" smtClean="0">
                <a:latin typeface="Calibri" pitchFamily="34" charset="0"/>
                <a:cs typeface="Lucida Sans Unicode" pitchFamily="34" charset="0"/>
              </a:rPr>
              <a:t>artifactory</a:t>
            </a:r>
            <a:endParaRPr lang="en-US" sz="1200" dirty="0" smtClean="0">
              <a:latin typeface="Calibri" pitchFamily="34" charset="0"/>
              <a:cs typeface="Lucida Sans Unicode" pitchFamily="34" charset="0"/>
            </a:endParaRPr>
          </a:p>
          <a:p>
            <a:pPr>
              <a:spcBef>
                <a:spcPts val="433"/>
              </a:spcBef>
              <a:buClrTx/>
            </a:pPr>
            <a:r>
              <a:rPr lang="en-US" sz="1200" dirty="0" smtClean="0">
                <a:latin typeface="Calibri" pitchFamily="34" charset="0"/>
                <a:cs typeface="Lucida Sans Unicode" pitchFamily="34" charset="0"/>
              </a:rPr>
              <a:t>Open </a:t>
            </a:r>
            <a:r>
              <a:rPr lang="en-US" sz="1200" dirty="0" err="1" smtClean="0">
                <a:latin typeface="Calibri" pitchFamily="34" charset="0"/>
                <a:cs typeface="Lucida Sans Unicode" pitchFamily="34" charset="0"/>
              </a:rPr>
              <a:t>Pom.xml</a:t>
            </a:r>
            <a:r>
              <a:rPr lang="en-US" sz="1200" dirty="0" smtClean="0">
                <a:latin typeface="Calibri" pitchFamily="34" charset="0"/>
                <a:cs typeface="Lucida Sans Unicode" pitchFamily="34" charset="0"/>
              </a:rPr>
              <a:t> and walk through it, discuss about the DEPENDENCIES in the bb portal </a:t>
            </a:r>
            <a:r>
              <a:rPr lang="en-US" sz="1200" dirty="0" err="1" smtClean="0">
                <a:latin typeface="Calibri" pitchFamily="34" charset="0"/>
                <a:cs typeface="Lucida Sans Unicode" pitchFamily="34" charset="0"/>
              </a:rPr>
              <a:t>pom</a:t>
            </a:r>
            <a:endParaRPr lang="en-US" sz="1200" dirty="0" smtClean="0">
              <a:latin typeface="Calibri" pitchFamily="34" charset="0"/>
              <a:cs typeface="Lucida Sans Unicode" pitchFamily="34" charset="0"/>
            </a:endParaRPr>
          </a:p>
          <a:p>
            <a:pPr>
              <a:spcBef>
                <a:spcPts val="433"/>
              </a:spcBef>
              <a:buClrTx/>
            </a:pPr>
            <a:r>
              <a:rPr lang="en-US" sz="1200" dirty="0" smtClean="0">
                <a:latin typeface="Calibri" pitchFamily="34" charset="0"/>
                <a:cs typeface="Lucida Sans Unicode" pitchFamily="34" charset="0"/>
              </a:rPr>
              <a:t>Configuration of dependencies, plugins, properties, build cycles, </a:t>
            </a:r>
            <a:r>
              <a:rPr lang="en-US" sz="1200" dirty="0" err="1" smtClean="0">
                <a:latin typeface="Calibri" pitchFamily="34" charset="0"/>
                <a:cs typeface="Lucida Sans Unicode" pitchFamily="34" charset="0"/>
              </a:rPr>
              <a:t>etc</a:t>
            </a:r>
            <a:r>
              <a:rPr lang="en-US" sz="1200" dirty="0" smtClean="0">
                <a:latin typeface="Calibri" pitchFamily="34" charset="0"/>
                <a:cs typeface="Lucida Sans Unicode" pitchFamily="34" charset="0"/>
              </a:rPr>
              <a:t>…</a:t>
            </a:r>
          </a:p>
          <a:p>
            <a:pPr>
              <a:spcBef>
                <a:spcPts val="433"/>
              </a:spcBef>
              <a:buClrTx/>
            </a:pPr>
            <a:endParaRPr lang="en-US" sz="1200" dirty="0" smtClean="0">
              <a:latin typeface="Calibri" pitchFamily="34" charset="0"/>
              <a:cs typeface="Lucida Sans Unicode" pitchFamily="34" charset="0"/>
            </a:endParaRPr>
          </a:p>
          <a:p>
            <a:pPr>
              <a:spcBef>
                <a:spcPts val="433"/>
              </a:spcBef>
              <a:buClrTx/>
            </a:pPr>
            <a:r>
              <a:rPr lang="en-US" sz="1200" b="1" dirty="0" smtClean="0">
                <a:latin typeface="Calibri" pitchFamily="34" charset="0"/>
                <a:cs typeface="Lucida Sans Unicode" pitchFamily="34" charset="0"/>
              </a:rPr>
              <a:t>TIME</a:t>
            </a:r>
          </a:p>
          <a:p>
            <a:pPr>
              <a:spcBef>
                <a:spcPts val="433"/>
              </a:spcBef>
              <a:buClrTx/>
            </a:pPr>
            <a:r>
              <a:rPr lang="en-US" sz="1200" dirty="0" smtClean="0">
                <a:latin typeface="Calibri" pitchFamily="34" charset="0"/>
                <a:cs typeface="Lucida Sans Unicode" pitchFamily="34" charset="0"/>
              </a:rPr>
              <a:t>1</a:t>
            </a:r>
            <a:r>
              <a:rPr lang="en-US" sz="1200" baseline="0" dirty="0" smtClean="0">
                <a:latin typeface="Calibri" pitchFamily="34" charset="0"/>
                <a:cs typeface="Lucida Sans Unicode" pitchFamily="34" charset="0"/>
              </a:rPr>
              <a:t> min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18</a:t>
            </a:fld>
            <a:endParaRPr lang="en-US"/>
          </a:p>
        </p:txBody>
      </p:sp>
    </p:spTree>
    <p:extLst>
      <p:ext uri="{BB962C8B-B14F-4D97-AF65-F5344CB8AC3E}">
        <p14:creationId xmlns:p14="http://schemas.microsoft.com/office/powerpoint/2010/main" val="3196930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noProof="0" dirty="0" smtClean="0">
                <a:latin typeface="Times New Roman" pitchFamily="18" charset="0"/>
                <a:sym typeface="Wingdings" pitchFamily="2" charset="2"/>
              </a:rPr>
              <a:t>KEY</a:t>
            </a:r>
          </a:p>
          <a:p>
            <a:pPr eaLnBrk="1" hangingPunct="1"/>
            <a:r>
              <a:rPr lang="en-US" noProof="0" dirty="0" smtClean="0">
                <a:latin typeface="Times New Roman" pitchFamily="18" charset="0"/>
                <a:sym typeface="Wingdings" pitchFamily="2" charset="2"/>
              </a:rPr>
              <a:t>Project Installation</a:t>
            </a:r>
          </a:p>
          <a:p>
            <a:pPr eaLnBrk="1" hangingPunct="1"/>
            <a:endParaRPr lang="en-US" noProof="0" dirty="0" smtClean="0">
              <a:latin typeface="Times New Roman" pitchFamily="18" charset="0"/>
              <a:sym typeface="Wingdings" pitchFamily="2" charset="2"/>
            </a:endParaRPr>
          </a:p>
          <a:p>
            <a:pPr eaLnBrk="1" hangingPunct="1"/>
            <a:r>
              <a:rPr lang="en-US" b="1" noProof="0" dirty="0" smtClean="0">
                <a:latin typeface="Times New Roman" pitchFamily="18" charset="0"/>
                <a:sym typeface="Wingdings" pitchFamily="2" charset="2"/>
              </a:rPr>
              <a:t>HOW</a:t>
            </a:r>
          </a:p>
          <a:p>
            <a:pPr eaLnBrk="1" hangingPunct="1"/>
            <a:r>
              <a:rPr lang="en-US" baseline="0" noProof="0" dirty="0" smtClean="0">
                <a:latin typeface="Times New Roman" pitchFamily="18" charset="0"/>
                <a:sym typeface="Wingdings" pitchFamily="2" charset="2"/>
              </a:rPr>
              <a:t>Explain to participants that they will install a CXP development environment. Note that the installation guide will be different, depending on the Widget Collection used. You must guide them to use one or another, never both. Now we have two installation processes: One for Launchpad and other for Widget Collections 2.x</a:t>
            </a:r>
          </a:p>
          <a:p>
            <a:pPr eaLnBrk="1" hangingPunct="1"/>
            <a:endParaRPr lang="en-US" baseline="0" noProof="0" dirty="0" smtClean="0">
              <a:latin typeface="Times New Roman" pitchFamily="18" charset="0"/>
              <a:sym typeface="Wingdings" pitchFamily="2" charset="2"/>
            </a:endParaRPr>
          </a:p>
          <a:p>
            <a:pPr eaLnBrk="1" hangingPunct="1"/>
            <a:r>
              <a:rPr lang="en-US" b="1" baseline="0" noProof="0" dirty="0" smtClean="0">
                <a:latin typeface="Times New Roman" pitchFamily="18" charset="0"/>
                <a:sym typeface="Wingdings" pitchFamily="2" charset="2"/>
              </a:rPr>
              <a:t>TIME</a:t>
            </a:r>
          </a:p>
          <a:p>
            <a:pPr eaLnBrk="1" hangingPunct="1"/>
            <a:r>
              <a:rPr lang="en-US" baseline="0" noProof="0" dirty="0" smtClean="0">
                <a:latin typeface="Times New Roman" pitchFamily="18" charset="0"/>
                <a:sym typeface="Wingdings" pitchFamily="2" charset="2"/>
              </a:rPr>
              <a:t>90 min</a:t>
            </a:r>
          </a:p>
        </p:txBody>
      </p:sp>
      <p:sp>
        <p:nvSpPr>
          <p:cNvPr id="4" name="Slide Number Placeholder 3"/>
          <p:cNvSpPr>
            <a:spLocks noGrp="1"/>
          </p:cNvSpPr>
          <p:nvPr>
            <p:ph type="sldNum" sz="quarter" idx="10"/>
          </p:nvPr>
        </p:nvSpPr>
        <p:spPr/>
        <p:txBody>
          <a:bodyPr/>
          <a:lstStyle/>
          <a:p>
            <a:fld id="{961E29FC-A785-1D40-BBA7-278D4149D253}" type="slidenum">
              <a:rPr lang="en-US" smtClean="0"/>
              <a:t>19</a:t>
            </a:fld>
            <a:endParaRPr lang="en-US"/>
          </a:p>
        </p:txBody>
      </p:sp>
    </p:spTree>
    <p:extLst>
      <p:ext uri="{BB962C8B-B14F-4D97-AF65-F5344CB8AC3E}">
        <p14:creationId xmlns:p14="http://schemas.microsoft.com/office/powerpoint/2010/main" val="1492027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Project directories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/portalserver/configuration</a:t>
            </a:r>
          </a:p>
          <a:p>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/main: source files</a:t>
            </a:r>
          </a:p>
          <a:p>
            <a:r>
              <a:rPr lang="en-US" sz="1200" u="none" kern="1200" baseline="0" dirty="0" err="1" smtClean="0">
                <a:solidFill>
                  <a:schemeClr val="tx1"/>
                </a:solidFill>
                <a:latin typeface="+mn-lt"/>
                <a:ea typeface="+mn-ea"/>
                <a:cs typeface="+mn-cs"/>
              </a:rPr>
              <a:t>src</a:t>
            </a:r>
            <a:r>
              <a:rPr lang="en-US" sz="1200" u="none" kern="1200" baseline="0" dirty="0" smtClean="0">
                <a:solidFill>
                  <a:schemeClr val="tx1"/>
                </a:solidFill>
                <a:latin typeface="+mn-lt"/>
                <a:ea typeface="+mn-ea"/>
                <a:cs typeface="+mn-cs"/>
              </a:rPr>
              <a:t>/main/resources/ : resources files such as </a:t>
            </a:r>
            <a:r>
              <a:rPr lang="en-US" sz="1200" u="none" kern="1200" baseline="0" dirty="0" err="1" smtClean="0">
                <a:solidFill>
                  <a:schemeClr val="tx1"/>
                </a:solidFill>
                <a:latin typeface="+mn-lt"/>
                <a:ea typeface="+mn-ea"/>
                <a:cs typeface="+mn-cs"/>
              </a:rPr>
              <a:t>config</a:t>
            </a:r>
            <a:r>
              <a:rPr lang="en-US" sz="1200" u="none" kern="1200" baseline="0" dirty="0" smtClean="0">
                <a:solidFill>
                  <a:schemeClr val="tx1"/>
                </a:solidFill>
                <a:latin typeface="+mn-lt"/>
                <a:ea typeface="+mn-ea"/>
                <a:cs typeface="+mn-cs"/>
              </a:rPr>
              <a:t> files for spring, import files…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u="none" kern="1200" baseline="0" dirty="0" smtClean="0">
                <a:solidFill>
                  <a:schemeClr val="tx1"/>
                </a:solidFill>
                <a:latin typeface="+mn-lt"/>
                <a:ea typeface="+mn-ea"/>
                <a:cs typeface="+mn-cs"/>
              </a:rPr>
              <a:t>3 min</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21</a:t>
            </a:fld>
            <a:endParaRPr lang="en-US"/>
          </a:p>
        </p:txBody>
      </p:sp>
    </p:spTree>
    <p:extLst>
      <p:ext uri="{BB962C8B-B14F-4D97-AF65-F5344CB8AC3E}">
        <p14:creationId xmlns:p14="http://schemas.microsoft.com/office/powerpoint/2010/main" val="4006743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Files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Describe </a:t>
            </a:r>
            <a:r>
              <a:rPr lang="en-US" sz="1200" u="none" kern="1200" baseline="0" dirty="0" err="1" smtClean="0">
                <a:solidFill>
                  <a:schemeClr val="tx1"/>
                </a:solidFill>
                <a:latin typeface="+mn-lt"/>
                <a:ea typeface="+mn-ea"/>
                <a:cs typeface="+mn-cs"/>
              </a:rPr>
              <a:t>pom.xml</a:t>
            </a:r>
            <a:endParaRPr lang="en-US" sz="1200" u="none" kern="1200" baseline="0" dirty="0" smtClean="0">
              <a:solidFill>
                <a:schemeClr val="tx1"/>
              </a:solidFill>
              <a:latin typeface="+mn-lt"/>
              <a:ea typeface="+mn-ea"/>
              <a:cs typeface="+mn-cs"/>
            </a:endParaRP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2 min</a:t>
            </a:r>
            <a:endParaRPr lang="en-US" b="0" dirty="0"/>
          </a:p>
        </p:txBody>
      </p:sp>
      <p:sp>
        <p:nvSpPr>
          <p:cNvPr id="4" name="Slide Number Placeholder 3"/>
          <p:cNvSpPr>
            <a:spLocks noGrp="1"/>
          </p:cNvSpPr>
          <p:nvPr>
            <p:ph type="sldNum" sz="quarter" idx="10"/>
          </p:nvPr>
        </p:nvSpPr>
        <p:spPr/>
        <p:txBody>
          <a:bodyPr/>
          <a:lstStyle/>
          <a:p>
            <a:fld id="{961E29FC-A785-1D40-BBA7-278D4149D253}" type="slidenum">
              <a:rPr lang="en-US" smtClean="0"/>
              <a:t>22</a:t>
            </a:fld>
            <a:endParaRPr lang="en-US"/>
          </a:p>
        </p:txBody>
      </p:sp>
    </p:spTree>
    <p:extLst>
      <p:ext uri="{BB962C8B-B14F-4D97-AF65-F5344CB8AC3E}">
        <p14:creationId xmlns:p14="http://schemas.microsoft.com/office/powerpoint/2010/main" val="331920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p>
          <a:p>
            <a:r>
              <a:rPr lang="en-US" dirty="0" smtClean="0"/>
              <a:t>Module overview</a:t>
            </a:r>
          </a:p>
          <a:p>
            <a:endParaRPr lang="en-US" dirty="0" smtClean="0"/>
          </a:p>
          <a:p>
            <a:r>
              <a:rPr lang="en-US" b="1" dirty="0" smtClean="0"/>
              <a:t>HOW</a:t>
            </a:r>
          </a:p>
          <a:p>
            <a:pPr marL="171450" indent="-171450">
              <a:buFont typeface="Arial" charset="0"/>
              <a:buChar char="•"/>
            </a:pPr>
            <a:r>
              <a:rPr lang="en-US" dirty="0" smtClean="0"/>
              <a:t>Give an overview</a:t>
            </a:r>
            <a:r>
              <a:rPr lang="en-US" baseline="0" dirty="0" smtClean="0"/>
              <a:t> about the new module</a:t>
            </a:r>
            <a:endParaRPr lang="en-US" dirty="0" smtClean="0"/>
          </a:p>
          <a:p>
            <a:endParaRPr lang="en-US" dirty="0" smtClean="0"/>
          </a:p>
          <a:p>
            <a:r>
              <a:rPr lang="en-US" b="1" dirty="0" smtClean="0"/>
              <a:t>TIME </a:t>
            </a:r>
          </a:p>
          <a:p>
            <a:r>
              <a:rPr lang="en-US" dirty="0" smtClean="0"/>
              <a:t>1 min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a:t>
            </a:fld>
            <a:endParaRPr lang="en-US"/>
          </a:p>
        </p:txBody>
      </p:sp>
    </p:spTree>
    <p:extLst>
      <p:ext uri="{BB962C8B-B14F-4D97-AF65-F5344CB8AC3E}">
        <p14:creationId xmlns:p14="http://schemas.microsoft.com/office/powerpoint/2010/main" val="554792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p>
          <a:p>
            <a:r>
              <a:rPr lang="en-US" dirty="0" smtClean="0"/>
              <a:t>Module objectives</a:t>
            </a:r>
          </a:p>
          <a:p>
            <a:endParaRPr lang="en-US" dirty="0" smtClean="0"/>
          </a:p>
          <a:p>
            <a:r>
              <a:rPr lang="en-US" b="1" dirty="0" smtClean="0"/>
              <a:t>HOW</a:t>
            </a:r>
          </a:p>
          <a:p>
            <a:pPr marL="171450" indent="-171450">
              <a:buFont typeface="Arial" charset="0"/>
              <a:buChar char="•"/>
            </a:pPr>
            <a:r>
              <a:rPr lang="en-US" dirty="0" smtClean="0"/>
              <a:t>Explain</a:t>
            </a:r>
            <a:r>
              <a:rPr lang="en-US" baseline="0" dirty="0" smtClean="0"/>
              <a:t> each objective</a:t>
            </a:r>
            <a:endParaRPr lang="en-US" dirty="0" smtClean="0"/>
          </a:p>
          <a:p>
            <a:endParaRPr lang="en-US" dirty="0" smtClean="0"/>
          </a:p>
          <a:p>
            <a:r>
              <a:rPr lang="en-US" b="1" dirty="0" smtClean="0"/>
              <a:t>TIME </a:t>
            </a:r>
          </a:p>
          <a:p>
            <a:r>
              <a:rPr lang="en-US" dirty="0" smtClean="0"/>
              <a:t>1 min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3</a:t>
            </a:fld>
            <a:endParaRPr lang="en-US"/>
          </a:p>
        </p:txBody>
      </p:sp>
    </p:spTree>
    <p:extLst>
      <p:ext uri="{BB962C8B-B14F-4D97-AF65-F5344CB8AC3E}">
        <p14:creationId xmlns:p14="http://schemas.microsoft.com/office/powerpoint/2010/main" val="103343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KEY</a:t>
            </a:r>
          </a:p>
          <a:p>
            <a:r>
              <a:rPr lang="en-US" dirty="0" smtClean="0"/>
              <a:t>Show</a:t>
            </a:r>
            <a:r>
              <a:rPr lang="en-US" baseline="0" dirty="0" smtClean="0"/>
              <a:t> the CXP technology stack</a:t>
            </a:r>
          </a:p>
          <a:p>
            <a:endParaRPr lang="en-US" baseline="0" dirty="0" smtClean="0"/>
          </a:p>
          <a:p>
            <a:r>
              <a:rPr lang="en-US" b="1" baseline="0" dirty="0" smtClean="0"/>
              <a:t>HOW</a:t>
            </a:r>
            <a:endParaRPr lang="en-US" b="1" dirty="0" smtClean="0"/>
          </a:p>
          <a:p>
            <a:endParaRPr lang="en-US" dirty="0" smtClean="0"/>
          </a:p>
          <a:p>
            <a:r>
              <a:rPr lang="en-US" dirty="0" smtClean="0"/>
              <a:t>Fade</a:t>
            </a:r>
            <a:r>
              <a:rPr lang="en-US" baseline="0" dirty="0" smtClean="0"/>
              <a:t> in schedule:</a:t>
            </a:r>
          </a:p>
          <a:p>
            <a:endParaRPr lang="en-US" baseline="0" dirty="0" smtClean="0"/>
          </a:p>
          <a:p>
            <a:pPr marL="228600" indent="-228600">
              <a:buFont typeface="+mj-lt"/>
              <a:buAutoNum type="arabicPeriod"/>
            </a:pPr>
            <a:r>
              <a:rPr lang="en-US" baseline="0" dirty="0" smtClean="0"/>
              <a:t>Core technologies</a:t>
            </a:r>
          </a:p>
          <a:p>
            <a:pPr marL="228600" indent="-228600">
              <a:buFont typeface="+mj-lt"/>
              <a:buAutoNum type="arabicPeriod"/>
            </a:pPr>
            <a:r>
              <a:rPr lang="en-US" baseline="0" dirty="0" smtClean="0"/>
              <a:t>Commonly used standards and languages</a:t>
            </a:r>
          </a:p>
          <a:p>
            <a:pPr marL="228600" indent="-228600">
              <a:buFont typeface="+mj-lt"/>
              <a:buAutoNum type="arabicPeriod"/>
            </a:pPr>
            <a:r>
              <a:rPr lang="en-US" baseline="0" dirty="0" smtClean="0"/>
              <a:t>Other JS Frameworks</a:t>
            </a:r>
          </a:p>
          <a:p>
            <a:pPr marL="228600" indent="-228600">
              <a:buFont typeface="+mj-lt"/>
              <a:buAutoNum type="arabicPeriod"/>
            </a:pPr>
            <a:r>
              <a:rPr lang="en-US" baseline="0" dirty="0" smtClean="0"/>
              <a:t>Not restricted to </a:t>
            </a:r>
            <a:r>
              <a:rPr lang="en-US" baseline="0" dirty="0" err="1" smtClean="0"/>
              <a:t>js</a:t>
            </a:r>
            <a:r>
              <a:rPr lang="en-US" baseline="0" dirty="0" smtClean="0"/>
              <a:t> for widgets. Anything that can talk to the rest API</a:t>
            </a:r>
          </a:p>
          <a:p>
            <a:pPr marL="228600" indent="-228600">
              <a:buFont typeface="+mj-lt"/>
              <a:buAutoNum type="arabicPeriod"/>
            </a:pPr>
            <a:r>
              <a:rPr lang="en-US" baseline="0" dirty="0" smtClean="0"/>
              <a:t>Other build tools, mainly maven</a:t>
            </a:r>
          </a:p>
          <a:p>
            <a:pPr marL="228600" indent="-228600">
              <a:buFont typeface="+mj-lt"/>
              <a:buAutoNum type="arabicPeriod"/>
            </a:pPr>
            <a:r>
              <a:rPr lang="en-US" baseline="0" dirty="0" smtClean="0"/>
              <a:t>Other template languages </a:t>
            </a:r>
          </a:p>
          <a:p>
            <a:pPr marL="228600" indent="-228600">
              <a:buFont typeface="+mj-lt"/>
              <a:buAutoNum type="arabicPeriod"/>
            </a:pPr>
            <a:r>
              <a:rPr lang="en-US" baseline="0" dirty="0" smtClean="0"/>
              <a:t>Other integration scenarios</a:t>
            </a:r>
          </a:p>
          <a:p>
            <a:pPr marL="228600" indent="-228600">
              <a:buFont typeface="+mj-lt"/>
              <a:buAutoNum type="arabicPeriod"/>
            </a:pPr>
            <a:endParaRPr lang="en-US" baseline="0" dirty="0" smtClean="0"/>
          </a:p>
          <a:p>
            <a:pPr marL="0" indent="0">
              <a:buFont typeface="+mj-lt"/>
              <a:buNone/>
            </a:pPr>
            <a:r>
              <a:rPr lang="en-US" b="1" baseline="0" dirty="0" smtClean="0"/>
              <a:t>TIME</a:t>
            </a:r>
          </a:p>
          <a:p>
            <a:r>
              <a:rPr lang="en-US" dirty="0" smtClean="0"/>
              <a:t>5</a:t>
            </a:r>
            <a:r>
              <a:rPr lang="en-US" baseline="0" dirty="0" smtClean="0"/>
              <a:t> min</a:t>
            </a:r>
            <a:endParaRPr lang="en-US" dirty="0" smtClean="0"/>
          </a:p>
        </p:txBody>
      </p:sp>
      <p:sp>
        <p:nvSpPr>
          <p:cNvPr id="4" name="Slide Number Placeholder 3"/>
          <p:cNvSpPr>
            <a:spLocks noGrp="1"/>
          </p:cNvSpPr>
          <p:nvPr>
            <p:ph type="sldNum" sz="quarter" idx="10"/>
          </p:nvPr>
        </p:nvSpPr>
        <p:spPr/>
        <p:txBody>
          <a:bodyPr/>
          <a:lstStyle/>
          <a:p>
            <a:fld id="{961E29FC-A785-1D40-BBA7-278D4149D253}" type="slidenum">
              <a:rPr lang="en-US" smtClean="0"/>
              <a:t>5</a:t>
            </a:fld>
            <a:endParaRPr lang="en-US"/>
          </a:p>
        </p:txBody>
      </p:sp>
    </p:spTree>
    <p:extLst>
      <p:ext uri="{BB962C8B-B14F-4D97-AF65-F5344CB8AC3E}">
        <p14:creationId xmlns:p14="http://schemas.microsoft.com/office/powerpoint/2010/main" val="229211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b="0" u="none" kern="1200" baseline="0" dirty="0" smtClean="0">
                <a:solidFill>
                  <a:schemeClr val="tx1"/>
                </a:solidFill>
                <a:latin typeface="+mn-lt"/>
                <a:ea typeface="+mn-ea"/>
                <a:cs typeface="+mn-cs"/>
              </a:rPr>
              <a:t>Present the roles involved in the CXP development and customization</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Front-end developers: deals with front end issues</a:t>
            </a:r>
          </a:p>
          <a:p>
            <a:pPr marL="171450" indent="-171450">
              <a:buFont typeface="Arial"/>
              <a:buChar char="•"/>
            </a:pPr>
            <a:r>
              <a:rPr lang="en-US" sz="1200" u="none" kern="1200" baseline="0" dirty="0" smtClean="0">
                <a:solidFill>
                  <a:schemeClr val="tx1"/>
                </a:solidFill>
                <a:latin typeface="+mn-lt"/>
                <a:ea typeface="+mn-ea"/>
                <a:cs typeface="+mn-cs"/>
              </a:rPr>
              <a:t>developing widgets, containers</a:t>
            </a:r>
          </a:p>
          <a:p>
            <a:pPr marL="171450" indent="-171450">
              <a:buFont typeface="Arial"/>
              <a:buChar char="•"/>
            </a:pPr>
            <a:r>
              <a:rPr lang="en-US" sz="1200" u="none" kern="1200" baseline="0" dirty="0" smtClean="0">
                <a:solidFill>
                  <a:schemeClr val="tx1"/>
                </a:solidFill>
                <a:latin typeface="+mn-lt"/>
                <a:ea typeface="+mn-ea"/>
                <a:cs typeface="+mn-cs"/>
              </a:rPr>
              <a:t>using APIs</a:t>
            </a:r>
          </a:p>
          <a:p>
            <a:pPr marL="171450" indent="-171450">
              <a:buFont typeface="Arial"/>
              <a:buChar char="•"/>
            </a:pPr>
            <a:r>
              <a:rPr lang="en-US" sz="1200" u="none" kern="1200" baseline="0" dirty="0" smtClean="0">
                <a:solidFill>
                  <a:schemeClr val="tx1"/>
                </a:solidFill>
                <a:latin typeface="+mn-lt"/>
                <a:ea typeface="+mn-ea"/>
                <a:cs typeface="+mn-cs"/>
              </a:rPr>
              <a:t>UX optimization</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Backend developers: in charge of the server side</a:t>
            </a:r>
          </a:p>
          <a:p>
            <a:pPr marL="171450" indent="-171450">
              <a:buFont typeface="Arial"/>
              <a:buChar char="•"/>
            </a:pPr>
            <a:r>
              <a:rPr lang="en-US" sz="1200" u="none" kern="1200" baseline="0" dirty="0" smtClean="0">
                <a:solidFill>
                  <a:schemeClr val="tx1"/>
                </a:solidFill>
                <a:latin typeface="+mn-lt"/>
                <a:ea typeface="+mn-ea"/>
                <a:cs typeface="+mn-cs"/>
              </a:rPr>
              <a:t>services development</a:t>
            </a:r>
          </a:p>
          <a:p>
            <a:pPr marL="171450" indent="-171450">
              <a:buFont typeface="Arial"/>
              <a:buChar char="•"/>
            </a:pPr>
            <a:r>
              <a:rPr lang="en-US" sz="1200" u="none" kern="1200" baseline="0" dirty="0" smtClean="0">
                <a:solidFill>
                  <a:schemeClr val="tx1"/>
                </a:solidFill>
                <a:latin typeface="+mn-lt"/>
                <a:ea typeface="+mn-ea"/>
                <a:cs typeface="+mn-cs"/>
              </a:rPr>
              <a:t>Integration</a:t>
            </a:r>
          </a:p>
          <a:p>
            <a:pPr marL="171450" indent="-171450">
              <a:buFont typeface="Arial"/>
              <a:buChar char="•"/>
            </a:pPr>
            <a:r>
              <a:rPr lang="en-US" sz="1200" u="none" kern="1200" baseline="0" dirty="0" smtClean="0">
                <a:solidFill>
                  <a:schemeClr val="tx1"/>
                </a:solidFill>
                <a:latin typeface="+mn-lt"/>
                <a:ea typeface="+mn-ea"/>
                <a:cs typeface="+mn-cs"/>
              </a:rPr>
              <a:t>security</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Existing application developers: in charge of maintaining legacy / 3rd party applications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3 min</a:t>
            </a:r>
            <a:endParaRPr lang="en-US" b="0" dirty="0"/>
          </a:p>
        </p:txBody>
      </p:sp>
      <p:sp>
        <p:nvSpPr>
          <p:cNvPr id="4" name="Slide Number Placeholder 3"/>
          <p:cNvSpPr>
            <a:spLocks noGrp="1"/>
          </p:cNvSpPr>
          <p:nvPr>
            <p:ph type="sldNum" sz="quarter" idx="10"/>
          </p:nvPr>
        </p:nvSpPr>
        <p:spPr/>
        <p:txBody>
          <a:bodyPr/>
          <a:lstStyle/>
          <a:p>
            <a:fld id="{961E29FC-A785-1D40-BBA7-278D4149D253}" type="slidenum">
              <a:rPr lang="en-US" smtClean="0"/>
              <a:t>6</a:t>
            </a:fld>
            <a:endParaRPr lang="en-US"/>
          </a:p>
        </p:txBody>
      </p:sp>
    </p:spTree>
    <p:extLst>
      <p:ext uri="{BB962C8B-B14F-4D97-AF65-F5344CB8AC3E}">
        <p14:creationId xmlns:p14="http://schemas.microsoft.com/office/powerpoint/2010/main" val="202440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Spring as a key API</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Mentioned in PC1 module</a:t>
            </a:r>
          </a:p>
          <a:p>
            <a:r>
              <a:rPr lang="en-US" sz="1200" u="none" kern="1200" baseline="0" dirty="0" smtClean="0">
                <a:solidFill>
                  <a:schemeClr val="tx1"/>
                </a:solidFill>
                <a:latin typeface="+mn-lt"/>
                <a:ea typeface="+mn-ea"/>
                <a:cs typeface="+mn-cs"/>
              </a:rPr>
              <a:t>Spring IOC : Inversion of Control (aka Dependency injection)</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2 min</a:t>
            </a:r>
            <a:endParaRPr lang="en-US" b="0" dirty="0"/>
          </a:p>
        </p:txBody>
      </p:sp>
      <p:sp>
        <p:nvSpPr>
          <p:cNvPr id="4" name="Slide Number Placeholder 3"/>
          <p:cNvSpPr>
            <a:spLocks noGrp="1"/>
          </p:cNvSpPr>
          <p:nvPr>
            <p:ph type="sldNum" sz="quarter" idx="10"/>
          </p:nvPr>
        </p:nvSpPr>
        <p:spPr/>
        <p:txBody>
          <a:bodyPr/>
          <a:lstStyle/>
          <a:p>
            <a:fld id="{961E29FC-A785-1D40-BBA7-278D4149D253}" type="slidenum">
              <a:rPr lang="en-US" smtClean="0"/>
              <a:t>8</a:t>
            </a:fld>
            <a:endParaRPr lang="en-US"/>
          </a:p>
        </p:txBody>
      </p:sp>
    </p:spTree>
    <p:extLst>
      <p:ext uri="{BB962C8B-B14F-4D97-AF65-F5344CB8AC3E}">
        <p14:creationId xmlns:p14="http://schemas.microsoft.com/office/powerpoint/2010/main" val="407545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Explain the role of the </a:t>
            </a:r>
            <a:r>
              <a:rPr lang="en-US" sz="1200" u="none" kern="1200" baseline="0" dirty="0" err="1" smtClean="0">
                <a:solidFill>
                  <a:schemeClr val="tx1"/>
                </a:solidFill>
                <a:latin typeface="+mn-lt"/>
                <a:ea typeface="+mn-ea"/>
                <a:cs typeface="+mn-cs"/>
              </a:rPr>
              <a:t>Javascript</a:t>
            </a:r>
            <a:r>
              <a:rPr lang="en-US" sz="1200" u="none" kern="1200" baseline="0" dirty="0" smtClean="0">
                <a:solidFill>
                  <a:schemeClr val="tx1"/>
                </a:solidFill>
                <a:latin typeface="+mn-lt"/>
                <a:ea typeface="+mn-ea"/>
                <a:cs typeface="+mn-cs"/>
              </a:rPr>
              <a:t> language in CXP</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Portal Client is useful to inspect widget’s model, rendering the model client-side.</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1 min</a:t>
            </a:r>
            <a:endParaRPr lang="en-US" b="0" dirty="0"/>
          </a:p>
        </p:txBody>
      </p:sp>
      <p:sp>
        <p:nvSpPr>
          <p:cNvPr id="4" name="Slide Number Placeholder 3"/>
          <p:cNvSpPr>
            <a:spLocks noGrp="1"/>
          </p:cNvSpPr>
          <p:nvPr>
            <p:ph type="sldNum" sz="quarter" idx="10"/>
          </p:nvPr>
        </p:nvSpPr>
        <p:spPr/>
        <p:txBody>
          <a:bodyPr/>
          <a:lstStyle/>
          <a:p>
            <a:fld id="{961E29FC-A785-1D40-BBA7-278D4149D253}" type="slidenum">
              <a:rPr lang="en-US" smtClean="0"/>
              <a:t>9</a:t>
            </a:fld>
            <a:endParaRPr lang="en-US"/>
          </a:p>
        </p:txBody>
      </p:sp>
    </p:spTree>
    <p:extLst>
      <p:ext uri="{BB962C8B-B14F-4D97-AF65-F5344CB8AC3E}">
        <p14:creationId xmlns:p14="http://schemas.microsoft.com/office/powerpoint/2010/main" val="228626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b="0" u="none" kern="1200" baseline="0" dirty="0" smtClean="0">
                <a:solidFill>
                  <a:schemeClr val="tx1"/>
                </a:solidFill>
                <a:latin typeface="+mn-lt"/>
                <a:ea typeface="+mn-ea"/>
                <a:cs typeface="+mn-cs"/>
              </a:rPr>
              <a:t>Explain the role of XML in CXP</a:t>
            </a:r>
          </a:p>
          <a:p>
            <a:endParaRPr lang="en-US" sz="1200" b="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Explain that several descriptors use XML as a standard format, as well as for communication (e.g. REST services)</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1 min</a:t>
            </a:r>
          </a:p>
        </p:txBody>
      </p:sp>
      <p:sp>
        <p:nvSpPr>
          <p:cNvPr id="4" name="Slide Number Placeholder 3"/>
          <p:cNvSpPr>
            <a:spLocks noGrp="1"/>
          </p:cNvSpPr>
          <p:nvPr>
            <p:ph type="sldNum" sz="quarter" idx="10"/>
          </p:nvPr>
        </p:nvSpPr>
        <p:spPr/>
        <p:txBody>
          <a:bodyPr/>
          <a:lstStyle/>
          <a:p>
            <a:fld id="{961E29FC-A785-1D40-BBA7-278D4149D253}" type="slidenum">
              <a:rPr lang="en-US" smtClean="0"/>
              <a:t>10</a:t>
            </a:fld>
            <a:endParaRPr lang="en-US"/>
          </a:p>
        </p:txBody>
      </p:sp>
    </p:spTree>
    <p:extLst>
      <p:ext uri="{BB962C8B-B14F-4D97-AF65-F5344CB8AC3E}">
        <p14:creationId xmlns:p14="http://schemas.microsoft.com/office/powerpoint/2010/main" val="60120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u="none" kern="1200" baseline="0" dirty="0" smtClean="0">
                <a:solidFill>
                  <a:schemeClr val="tx1"/>
                </a:solidFill>
                <a:latin typeface="+mn-lt"/>
                <a:ea typeface="+mn-ea"/>
                <a:cs typeface="+mn-cs"/>
              </a:rPr>
              <a:t>KEY</a:t>
            </a:r>
          </a:p>
          <a:p>
            <a:r>
              <a:rPr lang="en-US" sz="1200" u="none" kern="1200" baseline="0" dirty="0" smtClean="0">
                <a:solidFill>
                  <a:schemeClr val="tx1"/>
                </a:solidFill>
                <a:latin typeface="+mn-lt"/>
                <a:ea typeface="+mn-ea"/>
                <a:cs typeface="+mn-cs"/>
              </a:rPr>
              <a:t>Give a brief overview of Maven</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HOW</a:t>
            </a:r>
          </a:p>
          <a:p>
            <a:r>
              <a:rPr lang="en-US" sz="1200" u="none" kern="1200" baseline="0" dirty="0" smtClean="0">
                <a:solidFill>
                  <a:schemeClr val="tx1"/>
                </a:solidFill>
                <a:latin typeface="+mn-lt"/>
                <a:ea typeface="+mn-ea"/>
                <a:cs typeface="+mn-cs"/>
              </a:rPr>
              <a:t>Provide Maven basic information for those who may not already be familiar with it. If the participants are familiar with Maven details of this level can be skipped. </a:t>
            </a:r>
          </a:p>
          <a:p>
            <a:r>
              <a:rPr lang="en-US" sz="1200" u="none" kern="1200" baseline="0" dirty="0" smtClean="0">
                <a:solidFill>
                  <a:schemeClr val="tx1"/>
                </a:solidFill>
                <a:latin typeface="+mn-lt"/>
                <a:ea typeface="+mn-ea"/>
                <a:cs typeface="+mn-cs"/>
              </a:rPr>
              <a:t>Software tool made for build automation. Built around the concept of the Project Object Model (</a:t>
            </a:r>
            <a:r>
              <a:rPr lang="en-US" sz="1200" u="none" kern="1200" baseline="0" dirty="0" err="1" smtClean="0">
                <a:solidFill>
                  <a:schemeClr val="tx1"/>
                </a:solidFill>
                <a:latin typeface="+mn-lt"/>
                <a:ea typeface="+mn-ea"/>
                <a:cs typeface="+mn-cs"/>
              </a:rPr>
              <a:t>POM.xml</a:t>
            </a:r>
            <a:r>
              <a:rPr lang="en-US" sz="1200" u="none" kern="1200" baseline="0" dirty="0" smtClean="0">
                <a:solidFill>
                  <a:schemeClr val="tx1"/>
                </a:solidFill>
                <a:latin typeface="+mn-lt"/>
                <a:ea typeface="+mn-ea"/>
                <a:cs typeface="+mn-cs"/>
              </a:rPr>
              <a:t>), specifying all the aspects of the project. MVN assumes that certain type of files will be found in certain folders (‘convention’)</a:t>
            </a:r>
          </a:p>
          <a:p>
            <a:endParaRPr lang="en-US" sz="1200" u="none" kern="1200" baseline="0" dirty="0" smtClean="0">
              <a:solidFill>
                <a:schemeClr val="tx1"/>
              </a:solidFill>
              <a:latin typeface="+mn-lt"/>
              <a:ea typeface="+mn-ea"/>
              <a:cs typeface="+mn-cs"/>
            </a:endParaRPr>
          </a:p>
          <a:p>
            <a:r>
              <a:rPr lang="en-US" sz="1200" b="1" u="none" kern="1200" baseline="0" dirty="0" smtClean="0">
                <a:solidFill>
                  <a:schemeClr val="tx1"/>
                </a:solidFill>
                <a:latin typeface="+mn-lt"/>
                <a:ea typeface="+mn-ea"/>
                <a:cs typeface="+mn-cs"/>
              </a:rPr>
              <a:t>TIME</a:t>
            </a:r>
          </a:p>
          <a:p>
            <a:r>
              <a:rPr lang="en-US" sz="1200" b="0" u="none" kern="1200" baseline="0" dirty="0" smtClean="0">
                <a:solidFill>
                  <a:schemeClr val="tx1"/>
                </a:solidFill>
                <a:latin typeface="+mn-lt"/>
                <a:ea typeface="+mn-ea"/>
                <a:cs typeface="+mn-cs"/>
              </a:rPr>
              <a:t>2 min</a:t>
            </a:r>
          </a:p>
        </p:txBody>
      </p:sp>
      <p:sp>
        <p:nvSpPr>
          <p:cNvPr id="4" name="Slide Number Placeholder 3"/>
          <p:cNvSpPr>
            <a:spLocks noGrp="1"/>
          </p:cNvSpPr>
          <p:nvPr>
            <p:ph type="sldNum" sz="quarter" idx="10"/>
          </p:nvPr>
        </p:nvSpPr>
        <p:spPr/>
        <p:txBody>
          <a:bodyPr/>
          <a:lstStyle/>
          <a:p>
            <a:fld id="{961E29FC-A785-1D40-BBA7-278D4149D253}" type="slidenum">
              <a:rPr lang="en-US" smtClean="0"/>
              <a:t>11</a:t>
            </a:fld>
            <a:endParaRPr lang="en-US"/>
          </a:p>
        </p:txBody>
      </p:sp>
    </p:spTree>
    <p:extLst>
      <p:ext uri="{BB962C8B-B14F-4D97-AF65-F5344CB8AC3E}">
        <p14:creationId xmlns:p14="http://schemas.microsoft.com/office/powerpoint/2010/main" val="1079163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request@backbase.com" TargetMode="External"/><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www.backbase.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B Device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10160" y="-1509"/>
            <a:ext cx="9154160" cy="6886893"/>
          </a:xfrm>
          <a:prstGeom prst="rect">
            <a:avLst/>
          </a:prstGeom>
        </p:spPr>
      </p:pic>
      <p:sp>
        <p:nvSpPr>
          <p:cNvPr id="2" name="Rectangle 1"/>
          <p:cNvSpPr/>
          <p:nvPr userDrawn="1"/>
        </p:nvSpPr>
        <p:spPr bwMode="auto">
          <a:xfrm>
            <a:off x="-10161" y="-1509"/>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090" y="2474754"/>
            <a:ext cx="8314248" cy="4228528"/>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3" name="Text Placeholder 13"/>
          <p:cNvSpPr>
            <a:spLocks noGrp="1"/>
          </p:cNvSpPr>
          <p:nvPr>
            <p:ph type="body" sz="quarter" idx="11" hasCustomPrompt="1"/>
          </p:nvPr>
        </p:nvSpPr>
        <p:spPr>
          <a:xfrm>
            <a:off x="357188" y="1465690"/>
            <a:ext cx="8535370" cy="461963"/>
          </a:xfrm>
          <a:prstGeom prst="rect">
            <a:avLst/>
          </a:prstGeom>
        </p:spPr>
        <p:txBody>
          <a:bodyPr vert="horz" lIns="91431" tIns="45715" rIns="91431" bIns="45715"/>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
        <p:nvSpPr>
          <p:cNvPr id="15" name="Text Placeholder 11"/>
          <p:cNvSpPr>
            <a:spLocks noGrp="1"/>
          </p:cNvSpPr>
          <p:nvPr>
            <p:ph type="body" sz="quarter" idx="10" hasCustomPrompt="1"/>
          </p:nvPr>
        </p:nvSpPr>
        <p:spPr>
          <a:xfrm>
            <a:off x="357188" y="675115"/>
            <a:ext cx="8535370" cy="923925"/>
          </a:xfrm>
          <a:prstGeom prst="rect">
            <a:avLst/>
          </a:prstGeom>
        </p:spPr>
        <p:txBody>
          <a:bodyPr vert="horz" lIns="91431" tIns="45715" rIns="91431" bIns="45715"/>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Tree>
    <p:extLst>
      <p:ext uri="{BB962C8B-B14F-4D97-AF65-F5344CB8AC3E}">
        <p14:creationId xmlns:p14="http://schemas.microsoft.com/office/powerpoint/2010/main" val="2234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Blank slide title</a:t>
            </a:r>
            <a:endParaRPr lang="en-US" dirty="0"/>
          </a:p>
        </p:txBody>
      </p:sp>
      <p:sp>
        <p:nvSpPr>
          <p:cNvPr id="8"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69657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15" name="Rectangle 14"/>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Full Width Content slide title</a:t>
            </a:r>
            <a:endParaRPr lang="en-US" dirty="0"/>
          </a:p>
        </p:txBody>
      </p:sp>
      <p:sp>
        <p:nvSpPr>
          <p:cNvPr id="5" name="Content Placeholder 4"/>
          <p:cNvSpPr>
            <a:spLocks noGrp="1"/>
          </p:cNvSpPr>
          <p:nvPr>
            <p:ph sz="quarter" idx="14"/>
          </p:nvPr>
        </p:nvSpPr>
        <p:spPr>
          <a:xfrm>
            <a:off x="357188" y="1120775"/>
            <a:ext cx="8439150" cy="5387975"/>
          </a:xfrm>
          <a:prstGeom prst="rect">
            <a:avLst/>
          </a:prstGeom>
        </p:spPr>
        <p:txBody>
          <a:bodyPr vert="horz" lIns="91431" tIns="45715" rIns="91431" bIns="45715"/>
          <a:lstStyle>
            <a:lvl1pPr marL="182545" indent="-182545">
              <a:buClr>
                <a:schemeClr val="tx1">
                  <a:lumMod val="50000"/>
                  <a:lumOff val="50000"/>
                </a:schemeClr>
              </a:buClr>
              <a:buSzPct val="80000"/>
              <a:buFont typeface="Wingdings" charset="2"/>
              <a:buChar char="§"/>
              <a:tabLst/>
              <a:defRPr sz="2400">
                <a:latin typeface="Roboto Light"/>
                <a:cs typeface="Roboto Light"/>
              </a:defRPr>
            </a:lvl1pPr>
            <a:lvl2pPr marL="630174" indent="-173020">
              <a:buClr>
                <a:schemeClr val="tx1">
                  <a:lumMod val="50000"/>
                  <a:lumOff val="50000"/>
                </a:schemeClr>
              </a:buClr>
              <a:buSzPct val="80000"/>
              <a:buFont typeface="Wingdings" charset="2"/>
              <a:buChar char="§"/>
              <a:tabLst/>
              <a:defRPr sz="2000">
                <a:latin typeface="Roboto Light"/>
                <a:cs typeface="Roboto Light"/>
              </a:defRPr>
            </a:lvl2pPr>
            <a:lvl3pPr marL="1080978" indent="-187306">
              <a:buClr>
                <a:schemeClr val="tx1">
                  <a:lumMod val="50000"/>
                  <a:lumOff val="50000"/>
                </a:schemeClr>
              </a:buClr>
              <a:buSzPct val="80000"/>
              <a:buFont typeface="Wingdings" charset="2"/>
              <a:buChar char="§"/>
              <a:tabLst/>
              <a:defRPr sz="2000">
                <a:latin typeface="Roboto Light"/>
                <a:cs typeface="Roboto Light"/>
              </a:defRPr>
            </a:lvl3pPr>
            <a:lvl4pPr marL="1523845" indent="-152385">
              <a:buClr>
                <a:schemeClr val="tx1">
                  <a:lumMod val="50000"/>
                  <a:lumOff val="50000"/>
                </a:schemeClr>
              </a:buClr>
              <a:buSzPct val="80000"/>
              <a:buFont typeface="Wingdings" charset="2"/>
              <a:buChar char="§"/>
              <a:tabLst/>
              <a:defRPr sz="2000">
                <a:latin typeface="Roboto Light"/>
                <a:cs typeface="Roboto Light"/>
              </a:defRPr>
            </a:lvl4pPr>
            <a:lvl5pPr marL="1971475" indent="-142860">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249711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Subtitle / Statement">
    <p:spTree>
      <p:nvGrpSpPr>
        <p:cNvPr id="1" name=""/>
        <p:cNvGrpSpPr/>
        <p:nvPr/>
      </p:nvGrpSpPr>
      <p:grpSpPr>
        <a:xfrm>
          <a:off x="0" y="0"/>
          <a:ext cx="0" cy="0"/>
          <a:chOff x="0" y="0"/>
          <a:chExt cx="0" cy="0"/>
        </a:xfrm>
      </p:grpSpPr>
      <p:sp>
        <p:nvSpPr>
          <p:cNvPr id="15" name="Rectangle 14"/>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Subtitle / Statement slide title</a:t>
            </a:r>
            <a:endParaRPr lang="en-US" dirty="0"/>
          </a:p>
        </p:txBody>
      </p:sp>
      <p:sp>
        <p:nvSpPr>
          <p:cNvPr id="5" name="Content Placeholder 4"/>
          <p:cNvSpPr>
            <a:spLocks noGrp="1"/>
          </p:cNvSpPr>
          <p:nvPr>
            <p:ph sz="quarter" idx="14"/>
          </p:nvPr>
        </p:nvSpPr>
        <p:spPr>
          <a:xfrm>
            <a:off x="357188" y="1988840"/>
            <a:ext cx="8439150" cy="4519910"/>
          </a:xfrm>
          <a:prstGeom prst="rect">
            <a:avLst/>
          </a:prstGeom>
        </p:spPr>
        <p:txBody>
          <a:bodyPr vert="horz" lIns="91431" tIns="45715" rIns="91431" bIns="45715"/>
          <a:lstStyle>
            <a:lvl1pPr marL="182545" indent="-182545">
              <a:buClr>
                <a:schemeClr val="tx1">
                  <a:lumMod val="50000"/>
                  <a:lumOff val="50000"/>
                </a:schemeClr>
              </a:buClr>
              <a:buSzPct val="80000"/>
              <a:buFont typeface="Wingdings" charset="2"/>
              <a:buChar char="§"/>
              <a:tabLst/>
              <a:defRPr sz="2400">
                <a:latin typeface="Roboto Light"/>
                <a:cs typeface="Roboto Light"/>
              </a:defRPr>
            </a:lvl1pPr>
            <a:lvl2pPr marL="630174" indent="-173020">
              <a:buClr>
                <a:schemeClr val="tx1">
                  <a:lumMod val="50000"/>
                  <a:lumOff val="50000"/>
                </a:schemeClr>
              </a:buClr>
              <a:buSzPct val="80000"/>
              <a:buFont typeface="Wingdings" charset="2"/>
              <a:buChar char="§"/>
              <a:tabLst/>
              <a:defRPr sz="2000">
                <a:latin typeface="Roboto Light"/>
                <a:cs typeface="Roboto Light"/>
              </a:defRPr>
            </a:lvl2pPr>
            <a:lvl3pPr marL="1080978" indent="-187306">
              <a:buClr>
                <a:schemeClr val="tx1">
                  <a:lumMod val="50000"/>
                  <a:lumOff val="50000"/>
                </a:schemeClr>
              </a:buClr>
              <a:buSzPct val="80000"/>
              <a:buFont typeface="Wingdings" charset="2"/>
              <a:buChar char="§"/>
              <a:tabLst/>
              <a:defRPr sz="2000">
                <a:latin typeface="Roboto Light"/>
                <a:cs typeface="Roboto Light"/>
              </a:defRPr>
            </a:lvl3pPr>
            <a:lvl4pPr marL="1523845" indent="-152385">
              <a:buClr>
                <a:schemeClr val="tx1">
                  <a:lumMod val="50000"/>
                  <a:lumOff val="50000"/>
                </a:schemeClr>
              </a:buClr>
              <a:buSzPct val="80000"/>
              <a:buFont typeface="Wingdings" charset="2"/>
              <a:buChar char="§"/>
              <a:tabLst/>
              <a:defRPr sz="2000">
                <a:latin typeface="Roboto Light"/>
                <a:cs typeface="Roboto Light"/>
              </a:defRPr>
            </a:lvl4pPr>
            <a:lvl5pPr marL="1971475" indent="-142860">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3" name="Text Placeholder 2"/>
          <p:cNvSpPr>
            <a:spLocks noGrp="1"/>
          </p:cNvSpPr>
          <p:nvPr>
            <p:ph type="body" sz="quarter" idx="15" hasCustomPrompt="1"/>
          </p:nvPr>
        </p:nvSpPr>
        <p:spPr>
          <a:xfrm>
            <a:off x="357188" y="1038226"/>
            <a:ext cx="8439150" cy="662583"/>
          </a:xfrm>
          <a:prstGeom prst="rect">
            <a:avLst/>
          </a:prstGeom>
        </p:spPr>
        <p:txBody>
          <a:bodyPr vert="horz" lIns="91431" tIns="45715" rIns="91431" bIns="45715"/>
          <a:lstStyle>
            <a:lvl1pPr marL="0" indent="0" algn="ctr">
              <a:buNone/>
              <a:defRPr baseline="0">
                <a:solidFill>
                  <a:schemeClr val="tx1">
                    <a:lumMod val="90000"/>
                    <a:lumOff val="10000"/>
                  </a:schemeClr>
                </a:solidFill>
                <a:latin typeface="Roboto Light"/>
                <a:cs typeface="Roboto Light"/>
              </a:defRPr>
            </a:lvl1pPr>
          </a:lstStyle>
          <a:p>
            <a:pPr lvl="0"/>
            <a:r>
              <a:rPr lang="en-US" dirty="0" smtClean="0"/>
              <a:t>Click to add a subtitle or statement</a:t>
            </a:r>
            <a:endParaRPr lang="en-US" dirty="0"/>
          </a:p>
        </p:txBody>
      </p:sp>
    </p:spTree>
    <p:extLst>
      <p:ext uri="{BB962C8B-B14F-4D97-AF65-F5344CB8AC3E}">
        <p14:creationId xmlns:p14="http://schemas.microsoft.com/office/powerpoint/2010/main" val="96411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of an image">
    <p:spTree>
      <p:nvGrpSpPr>
        <p:cNvPr id="1" name=""/>
        <p:cNvGrpSpPr/>
        <p:nvPr/>
      </p:nvGrpSpPr>
      <p:grpSpPr>
        <a:xfrm>
          <a:off x="0" y="0"/>
          <a:ext cx="0" cy="0"/>
          <a:chOff x="0" y="0"/>
          <a:chExt cx="0" cy="0"/>
        </a:xfrm>
      </p:grpSpPr>
      <p:sp>
        <p:nvSpPr>
          <p:cNvPr id="15" name="Rectangle 14"/>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a:solidFill>
                  <a:srgbClr val="E5DEDC"/>
                </a:solidFill>
                <a:latin typeface="Roboto Light"/>
                <a:cs typeface="Roboto Light"/>
              </a:defRPr>
            </a:lvl1pPr>
          </a:lstStyle>
          <a:p>
            <a:pPr lvl="0"/>
            <a:r>
              <a:rPr lang="en-US" dirty="0" smtClean="0"/>
              <a:t>Slide title</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1" name="Text Placeholder 14"/>
          <p:cNvSpPr>
            <a:spLocks noGrp="1"/>
          </p:cNvSpPr>
          <p:nvPr>
            <p:ph type="body" sz="quarter" idx="14"/>
          </p:nvPr>
        </p:nvSpPr>
        <p:spPr>
          <a:xfrm>
            <a:off x="346539" y="5445225"/>
            <a:ext cx="8449799" cy="1065113"/>
          </a:xfrm>
          <a:prstGeom prst="rect">
            <a:avLst/>
          </a:prstGeom>
        </p:spPr>
        <p:txBody>
          <a:bodyPr vert="horz" lIns="91431" tIns="45715" rIns="91431" bIns="45715"/>
          <a:lstStyle>
            <a:lvl1pPr marL="0" indent="0">
              <a:buNone/>
              <a:defRPr sz="18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endParaRPr lang="en-US" dirty="0"/>
          </a:p>
        </p:txBody>
      </p:sp>
      <p:sp>
        <p:nvSpPr>
          <p:cNvPr id="12" name="Picture Placeholder 10"/>
          <p:cNvSpPr>
            <a:spLocks noGrp="1"/>
          </p:cNvSpPr>
          <p:nvPr>
            <p:ph type="pic" sz="quarter" idx="11"/>
          </p:nvPr>
        </p:nvSpPr>
        <p:spPr>
          <a:xfrm>
            <a:off x="331866" y="1111250"/>
            <a:ext cx="8464471" cy="4045942"/>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Tree>
    <p:extLst>
      <p:ext uri="{BB962C8B-B14F-4D97-AF65-F5344CB8AC3E}">
        <p14:creationId xmlns:p14="http://schemas.microsoft.com/office/powerpoint/2010/main" val="196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flexibl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a:solidFill>
                  <a:srgbClr val="E5DEDC"/>
                </a:solidFill>
                <a:latin typeface="Roboto Light"/>
                <a:cs typeface="Roboto Light"/>
              </a:defRPr>
            </a:lvl1pPr>
          </a:lstStyle>
          <a:p>
            <a:pPr lvl="0"/>
            <a:r>
              <a:rPr lang="en-US" dirty="0" smtClean="0"/>
              <a:t>2 columns slide title</a:t>
            </a:r>
            <a:endParaRPr lang="en-US" dirty="0"/>
          </a:p>
        </p:txBody>
      </p:sp>
      <p:sp>
        <p:nvSpPr>
          <p:cNvPr id="15" name="Text Placeholder 14"/>
          <p:cNvSpPr>
            <a:spLocks noGrp="1"/>
          </p:cNvSpPr>
          <p:nvPr>
            <p:ph type="body" sz="quarter" idx="14" hasCustomPrompt="1"/>
          </p:nvPr>
        </p:nvSpPr>
        <p:spPr>
          <a:xfrm>
            <a:off x="5805664" y="1109664"/>
            <a:ext cx="2990675" cy="5399087"/>
          </a:xfrm>
          <a:prstGeom prst="rect">
            <a:avLst/>
          </a:prstGeom>
        </p:spPr>
        <p:txBody>
          <a:bodyPr vert="horz" lIns="91431" tIns="45715" rIns="91431" bIns="45715"/>
          <a:lstStyle>
            <a:lvl1pPr marL="0" indent="0">
              <a:buNone/>
              <a:defRPr sz="20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text</a:t>
            </a:r>
            <a:endParaRPr lang="en-US" dirty="0"/>
          </a:p>
        </p:txBody>
      </p:sp>
      <p:sp>
        <p:nvSpPr>
          <p:cNvPr id="17" name="Content Placeholder 16"/>
          <p:cNvSpPr>
            <a:spLocks noGrp="1"/>
          </p:cNvSpPr>
          <p:nvPr>
            <p:ph sz="quarter" idx="15" hasCustomPrompt="1"/>
          </p:nvPr>
        </p:nvSpPr>
        <p:spPr>
          <a:xfrm>
            <a:off x="357188" y="1109664"/>
            <a:ext cx="5016426" cy="5399086"/>
          </a:xfrm>
          <a:prstGeom prst="rect">
            <a:avLst/>
          </a:prstGeom>
        </p:spPr>
        <p:txBody>
          <a:bodyPr vert="horz" lIns="91431" tIns="45715" rIns="91431" bIns="45715"/>
          <a:lstStyle>
            <a:lvl1pPr marL="0" indent="0">
              <a:buNone/>
              <a:defRPr sz="200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content</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28182439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Cases">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760427"/>
            <a:ext cx="9150350" cy="6097574"/>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a:solidFill>
                  <a:srgbClr val="E5DEDC"/>
                </a:solidFill>
                <a:latin typeface="Roboto Light"/>
                <a:cs typeface="Roboto Light"/>
              </a:defRPr>
            </a:lvl1pPr>
          </a:lstStyle>
          <a:p>
            <a:pPr lvl="0"/>
            <a:r>
              <a:rPr lang="en-US" dirty="0" smtClean="0"/>
              <a:t>Customer Case Slide Title</a:t>
            </a:r>
            <a:endParaRPr lang="en-US" dirty="0"/>
          </a:p>
        </p:txBody>
      </p:sp>
      <p:sp>
        <p:nvSpPr>
          <p:cNvPr id="14"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71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 Showcase (Full height imag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760427"/>
            <a:ext cx="5796136" cy="6097574"/>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2" name="Rectangle 1"/>
          <p:cNvSpPr/>
          <p:nvPr userDrawn="1"/>
        </p:nvSpPr>
        <p:spPr>
          <a:xfrm>
            <a:off x="5796138" y="650240"/>
            <a:ext cx="3347862" cy="6207760"/>
          </a:xfrm>
          <a:prstGeom prst="rect">
            <a:avLst/>
          </a:prstGeom>
          <a:solidFill>
            <a:schemeClr val="bg2"/>
          </a:solidFill>
          <a:ln>
            <a:no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a:p>
        </p:txBody>
      </p:sp>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sp>
        <p:nvSpPr>
          <p:cNvPr id="12" name="Text Placeholder 14"/>
          <p:cNvSpPr>
            <a:spLocks noGrp="1"/>
          </p:cNvSpPr>
          <p:nvPr>
            <p:ph type="body" sz="quarter" idx="14" hasCustomPrompt="1"/>
          </p:nvPr>
        </p:nvSpPr>
        <p:spPr>
          <a:xfrm>
            <a:off x="6156176" y="1109664"/>
            <a:ext cx="2640162" cy="5399087"/>
          </a:xfrm>
          <a:prstGeom prst="rect">
            <a:avLst/>
          </a:prstGeom>
        </p:spPr>
        <p:txBody>
          <a:bodyPr vert="horz" lIns="91431" tIns="45715" rIns="91431" bIns="45715"/>
          <a:lstStyle>
            <a:lvl1pPr marL="0" indent="0">
              <a:buNone/>
              <a:defRPr sz="18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text</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159832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top)">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14384" y="2708554"/>
            <a:ext cx="4649738" cy="4068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109664"/>
            <a:ext cx="8618160" cy="1383233"/>
          </a:xfrm>
          <a:prstGeom prst="rect">
            <a:avLst/>
          </a:prstGeom>
        </p:spPr>
        <p:txBody>
          <a:bodyPr vert="horz" lIns="91431" tIns="45715" rIns="91431" bIns="45715"/>
          <a:lstStyle>
            <a:lvl1pPr marL="0" indent="0">
              <a:buNone/>
              <a:defRPr sz="18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text</a:t>
            </a:r>
          </a:p>
        </p:txBody>
      </p:sp>
      <p:sp>
        <p:nvSpPr>
          <p:cNvPr id="11" name="Picture Placeholder 10"/>
          <p:cNvSpPr>
            <a:spLocks noGrp="1"/>
          </p:cNvSpPr>
          <p:nvPr>
            <p:ph type="pic" sz="quarter" idx="11"/>
          </p:nvPr>
        </p:nvSpPr>
        <p:spPr>
          <a:xfrm>
            <a:off x="2411761" y="2924944"/>
            <a:ext cx="4248471" cy="2376264"/>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841408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righ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9" y="2819202"/>
            <a:ext cx="4558109" cy="398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5724127" y="1772817"/>
            <a:ext cx="3072210" cy="4735934"/>
          </a:xfrm>
          <a:prstGeom prst="rect">
            <a:avLst/>
          </a:prstGeom>
        </p:spPr>
        <p:txBody>
          <a:bodyPr vert="horz" lIns="91431" tIns="45715" rIns="91431" bIns="45715"/>
          <a:lstStyle>
            <a:lvl1pPr marL="0" indent="0">
              <a:buNone/>
              <a:defRPr sz="18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5724127" y="1124800"/>
            <a:ext cx="3072210" cy="504001"/>
          </a:xfrm>
          <a:prstGeom prst="rect">
            <a:avLst/>
          </a:prstGeom>
        </p:spPr>
        <p:txBody>
          <a:bodyPr vert="horz" lIns="91431" tIns="45715" rIns="91431" bIns="45715"/>
          <a:lstStyle>
            <a:lvl1pPr marL="0" indent="0">
              <a:buNone/>
              <a:defRPr sz="24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TITLE</a:t>
            </a:r>
            <a:endParaRPr lang="en-US" dirty="0"/>
          </a:p>
        </p:txBody>
      </p:sp>
      <p:sp>
        <p:nvSpPr>
          <p:cNvPr id="23" name="Picture Placeholder 10"/>
          <p:cNvSpPr>
            <a:spLocks noGrp="1"/>
          </p:cNvSpPr>
          <p:nvPr>
            <p:ph type="pic" sz="quarter" idx="11"/>
          </p:nvPr>
        </p:nvSpPr>
        <p:spPr>
          <a:xfrm>
            <a:off x="561773" y="3017272"/>
            <a:ext cx="4174564" cy="2304256"/>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1225095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lef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9600" y="2819202"/>
            <a:ext cx="4558109" cy="398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772817"/>
            <a:ext cx="3072210" cy="4735934"/>
          </a:xfrm>
          <a:prstGeom prst="rect">
            <a:avLst/>
          </a:prstGeom>
        </p:spPr>
        <p:txBody>
          <a:bodyPr vert="horz" lIns="91431" tIns="45715" rIns="91431" bIns="45715"/>
          <a:lstStyle>
            <a:lvl1pPr marL="0" indent="0">
              <a:buNone/>
              <a:defRPr sz="18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271840" y="1124800"/>
            <a:ext cx="3072210" cy="504001"/>
          </a:xfrm>
          <a:prstGeom prst="rect">
            <a:avLst/>
          </a:prstGeom>
        </p:spPr>
        <p:txBody>
          <a:bodyPr vert="horz" lIns="91431" tIns="45715" rIns="91431" bIns="45715"/>
          <a:lstStyle>
            <a:lvl1pPr marL="0" indent="0">
              <a:buNone/>
              <a:defRPr sz="2400">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TITLE</a:t>
            </a:r>
            <a:endParaRPr lang="en-US" dirty="0"/>
          </a:p>
        </p:txBody>
      </p:sp>
      <p:sp>
        <p:nvSpPr>
          <p:cNvPr id="11" name="Picture Placeholder 10"/>
          <p:cNvSpPr>
            <a:spLocks noGrp="1"/>
          </p:cNvSpPr>
          <p:nvPr>
            <p:ph type="pic" sz="quarter" idx="11"/>
          </p:nvPr>
        </p:nvSpPr>
        <p:spPr>
          <a:xfrm>
            <a:off x="4427985" y="3017272"/>
            <a:ext cx="4174564" cy="2304256"/>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3335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No Brand Device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09"/>
            <a:ext cx="9154160" cy="6886893"/>
          </a:xfrm>
          <a:prstGeom prst="rect">
            <a:avLst/>
          </a:prstGeom>
        </p:spPr>
      </p:pic>
      <p:sp>
        <p:nvSpPr>
          <p:cNvPr id="10" name="Rectangle 9"/>
          <p:cNvSpPr/>
          <p:nvPr userDrawn="1"/>
        </p:nvSpPr>
        <p:spPr bwMode="auto">
          <a:xfrm>
            <a:off x="-10161" y="-1509"/>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5" name="Text Placeholder 11"/>
          <p:cNvSpPr>
            <a:spLocks noGrp="1"/>
          </p:cNvSpPr>
          <p:nvPr>
            <p:ph type="body" sz="quarter" idx="10" hasCustomPrompt="1"/>
          </p:nvPr>
        </p:nvSpPr>
        <p:spPr>
          <a:xfrm>
            <a:off x="357188" y="675115"/>
            <a:ext cx="8535370" cy="923925"/>
          </a:xfrm>
          <a:prstGeom prst="rect">
            <a:avLst/>
          </a:prstGeom>
        </p:spPr>
        <p:txBody>
          <a:bodyPr vert="horz" lIns="91431" tIns="45715" rIns="91431" bIns="45715"/>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6" name="Text Placeholder 13"/>
          <p:cNvSpPr>
            <a:spLocks noGrp="1"/>
          </p:cNvSpPr>
          <p:nvPr>
            <p:ph type="body" sz="quarter" idx="11" hasCustomPrompt="1"/>
          </p:nvPr>
        </p:nvSpPr>
        <p:spPr>
          <a:xfrm>
            <a:off x="357188" y="1465690"/>
            <a:ext cx="8535370" cy="461963"/>
          </a:xfrm>
          <a:prstGeom prst="rect">
            <a:avLst/>
          </a:prstGeom>
        </p:spPr>
        <p:txBody>
          <a:bodyPr vert="horz" lIns="91431" tIns="45715" rIns="91431" bIns="45715"/>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2091" y="2474755"/>
            <a:ext cx="8314247" cy="422852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10778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alyst Slid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a:solidFill>
                  <a:srgbClr val="E5DEDC"/>
                </a:solidFill>
                <a:latin typeface="Roboto Light"/>
                <a:cs typeface="Roboto Light"/>
              </a:defRPr>
            </a:lvl1pPr>
          </a:lstStyle>
          <a:p>
            <a:pPr lvl="0"/>
            <a:r>
              <a:rPr lang="en-US" dirty="0" smtClean="0"/>
              <a:t>Analyst Slide Title</a:t>
            </a:r>
            <a:endParaRPr lang="en-US" dirty="0"/>
          </a:p>
        </p:txBody>
      </p:sp>
      <p:sp>
        <p:nvSpPr>
          <p:cNvPr id="11" name="Picture Placeholder 10"/>
          <p:cNvSpPr>
            <a:spLocks noGrp="1"/>
          </p:cNvSpPr>
          <p:nvPr>
            <p:ph type="pic" sz="quarter" idx="11" hasCustomPrompt="1"/>
          </p:nvPr>
        </p:nvSpPr>
        <p:spPr>
          <a:xfrm>
            <a:off x="357189" y="1109663"/>
            <a:ext cx="1875023" cy="1167209"/>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r>
              <a:rPr lang="en-US" dirty="0" smtClean="0"/>
              <a:t>Click to add Analyst’s logo</a:t>
            </a:r>
            <a:endParaRPr lang="en-US" dirty="0"/>
          </a:p>
        </p:txBody>
      </p:sp>
      <p:sp>
        <p:nvSpPr>
          <p:cNvPr id="15" name="Text Placeholder 14"/>
          <p:cNvSpPr>
            <a:spLocks noGrp="1"/>
          </p:cNvSpPr>
          <p:nvPr>
            <p:ph type="body" sz="quarter" idx="14" hasCustomPrompt="1"/>
          </p:nvPr>
        </p:nvSpPr>
        <p:spPr>
          <a:xfrm>
            <a:off x="2483770" y="1109664"/>
            <a:ext cx="6312570" cy="1167208"/>
          </a:xfrm>
          <a:prstGeom prst="rect">
            <a:avLst/>
          </a:prstGeom>
        </p:spPr>
        <p:txBody>
          <a:bodyPr vert="horz" lIns="91431" tIns="45715" rIns="91431" bIns="45715"/>
          <a:lstStyle>
            <a:lvl1pPr marL="0" indent="0">
              <a:buNone/>
              <a:defRPr sz="2000" baseline="0">
                <a:solidFill>
                  <a:schemeClr val="tx1"/>
                </a:solidFill>
                <a:latin typeface="Roboto Light"/>
                <a:cs typeface="Roboto Light"/>
              </a:defRPr>
            </a:lvl1pPr>
            <a:lvl2pPr marL="457154" indent="0">
              <a:buNone/>
              <a:defRPr sz="2000">
                <a:latin typeface="Roboto Light"/>
                <a:cs typeface="Roboto Light"/>
              </a:defRPr>
            </a:lvl2pPr>
            <a:lvl3pPr marL="914307" indent="0">
              <a:buNone/>
              <a:defRPr sz="2000">
                <a:latin typeface="Roboto Light"/>
                <a:cs typeface="Roboto Light"/>
              </a:defRPr>
            </a:lvl3pPr>
            <a:lvl4pPr marL="1371461" indent="0">
              <a:buNone/>
              <a:defRPr sz="2000">
                <a:latin typeface="Roboto Light"/>
                <a:cs typeface="Roboto Light"/>
              </a:defRPr>
            </a:lvl4pPr>
            <a:lvl5pPr marL="1828615" indent="0">
              <a:buNone/>
              <a:defRPr sz="2000">
                <a:latin typeface="Roboto Light"/>
                <a:cs typeface="Roboto Light"/>
              </a:defRPr>
            </a:lvl5pPr>
          </a:lstStyle>
          <a:p>
            <a:pPr lvl="0"/>
            <a:r>
              <a:rPr lang="en-US" dirty="0" smtClean="0"/>
              <a:t>Click to add some information about the analyst or the report</a:t>
            </a:r>
            <a:endParaRPr lang="en-US" dirty="0"/>
          </a:p>
        </p:txBody>
      </p:sp>
      <p:sp>
        <p:nvSpPr>
          <p:cNvPr id="17" name="Content Placeholder 16"/>
          <p:cNvSpPr>
            <a:spLocks noGrp="1"/>
          </p:cNvSpPr>
          <p:nvPr>
            <p:ph sz="quarter" idx="15" hasCustomPrompt="1"/>
          </p:nvPr>
        </p:nvSpPr>
        <p:spPr>
          <a:xfrm>
            <a:off x="4644009" y="2492896"/>
            <a:ext cx="4152330" cy="4015854"/>
          </a:xfrm>
          <a:prstGeom prst="rect">
            <a:avLst/>
          </a:prstGeom>
        </p:spPr>
        <p:txBody>
          <a:bodyPr vert="horz" lIns="91431" tIns="45715" rIns="91431" bIns="45715"/>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sp>
        <p:nvSpPr>
          <p:cNvPr id="18"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21" name="Content Placeholder 16"/>
          <p:cNvSpPr>
            <a:spLocks noGrp="1"/>
          </p:cNvSpPr>
          <p:nvPr>
            <p:ph sz="quarter" idx="16" hasCustomPrompt="1"/>
          </p:nvPr>
        </p:nvSpPr>
        <p:spPr>
          <a:xfrm>
            <a:off x="365760" y="2492896"/>
            <a:ext cx="4062224" cy="4015854"/>
          </a:xfrm>
          <a:prstGeom prst="rect">
            <a:avLst/>
          </a:prstGeom>
        </p:spPr>
        <p:txBody>
          <a:bodyPr vert="horz" lIns="91431" tIns="45715" rIns="91431" bIns="45715"/>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3425557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 Workshop - Devic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Demo / Workshop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3729" y="1737521"/>
            <a:ext cx="5143067" cy="4499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Picture Placeholder 10"/>
          <p:cNvSpPr>
            <a:spLocks noGrp="1"/>
          </p:cNvSpPr>
          <p:nvPr>
            <p:ph type="pic" sz="quarter" idx="11"/>
          </p:nvPr>
        </p:nvSpPr>
        <p:spPr>
          <a:xfrm>
            <a:off x="2321105" y="1958361"/>
            <a:ext cx="4699226" cy="2628381"/>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93068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Demo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2" name="Content Placeholder 16"/>
          <p:cNvSpPr>
            <a:spLocks noGrp="1"/>
          </p:cNvSpPr>
          <p:nvPr>
            <p:ph sz="quarter" idx="16" hasCustomPrompt="1"/>
          </p:nvPr>
        </p:nvSpPr>
        <p:spPr>
          <a:xfrm>
            <a:off x="365760" y="1038226"/>
            <a:ext cx="7230576" cy="5470525"/>
          </a:xfrm>
          <a:prstGeom prst="rect">
            <a:avLst/>
          </a:prstGeom>
        </p:spPr>
        <p:txBody>
          <a:bodyPr vert="horz" lIns="91431" tIns="45715" rIns="91431" bIns="45715"/>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grpSp>
        <p:nvGrpSpPr>
          <p:cNvPr id="16" name="Group 15"/>
          <p:cNvGrpSpPr/>
          <p:nvPr userDrawn="1"/>
        </p:nvGrpSpPr>
        <p:grpSpPr>
          <a:xfrm>
            <a:off x="7889196" y="755227"/>
            <a:ext cx="907142" cy="1075328"/>
            <a:chOff x="5899666" y="1737520"/>
            <a:chExt cx="907142" cy="1075328"/>
          </a:xfrm>
        </p:grpSpPr>
        <p:sp>
          <p:nvSpPr>
            <p:cNvPr id="17"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8" name="Picture 17" descr="eye-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546" y="2087134"/>
              <a:ext cx="574806" cy="307521"/>
            </a:xfrm>
            <a:prstGeom prst="rect">
              <a:avLst/>
            </a:prstGeom>
          </p:spPr>
        </p:pic>
      </p:grpSp>
    </p:spTree>
    <p:extLst>
      <p:ext uri="{BB962C8B-B14F-4D97-AF65-F5344CB8AC3E}">
        <p14:creationId xmlns:p14="http://schemas.microsoft.com/office/powerpoint/2010/main" val="371825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orkshop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3"/>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4" y="203201"/>
            <a:ext cx="2922911" cy="184666"/>
          </a:xfrm>
          <a:prstGeom prst="rect">
            <a:avLst/>
          </a:prstGeom>
          <a:noFill/>
          <a:ln w="9525" cap="flat">
            <a:noFill/>
            <a:miter lim="800000"/>
            <a:headEnd type="none" w="med" len="med"/>
            <a:tailEnd type="none" w="med" len="med"/>
          </a:ln>
        </p:spPr>
        <p:txBody>
          <a:bodyPr wrap="none" lIns="0" tIns="0" rIns="40635" bIns="0">
            <a:spAutoFit/>
          </a:bodyPr>
          <a:lstStyle/>
          <a:p>
            <a:pPr marL="39684"/>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baseline="0">
                <a:solidFill>
                  <a:srgbClr val="E5DEDC"/>
                </a:solidFill>
                <a:latin typeface="Roboto Light"/>
                <a:cs typeface="Roboto Light"/>
              </a:defRPr>
            </a:lvl1pPr>
          </a:lstStyle>
          <a:p>
            <a:pPr lvl="0"/>
            <a:r>
              <a:rPr lang="en-US" dirty="0" smtClean="0"/>
              <a:t>Workshop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grpSp>
        <p:nvGrpSpPr>
          <p:cNvPr id="9" name="Group 8"/>
          <p:cNvGrpSpPr/>
          <p:nvPr userDrawn="1"/>
        </p:nvGrpSpPr>
        <p:grpSpPr>
          <a:xfrm>
            <a:off x="7889196" y="755227"/>
            <a:ext cx="907142" cy="1075328"/>
            <a:chOff x="5899666" y="1737520"/>
            <a:chExt cx="907142" cy="1075328"/>
          </a:xfrm>
        </p:grpSpPr>
        <p:sp>
          <p:nvSpPr>
            <p:cNvPr id="10"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 name="Picture 10" descr="worksh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36" y="1967632"/>
              <a:ext cx="504944" cy="504944"/>
            </a:xfrm>
            <a:prstGeom prst="rect">
              <a:avLst/>
            </a:prstGeom>
          </p:spPr>
        </p:pic>
      </p:grpSp>
      <p:sp>
        <p:nvSpPr>
          <p:cNvPr id="12" name="Content Placeholder 16"/>
          <p:cNvSpPr>
            <a:spLocks noGrp="1"/>
          </p:cNvSpPr>
          <p:nvPr>
            <p:ph sz="quarter" idx="16" hasCustomPrompt="1"/>
          </p:nvPr>
        </p:nvSpPr>
        <p:spPr>
          <a:xfrm>
            <a:off x="365760" y="1038226"/>
            <a:ext cx="7230576" cy="5470525"/>
          </a:xfrm>
          <a:prstGeom prst="rect">
            <a:avLst/>
          </a:prstGeom>
        </p:spPr>
        <p:txBody>
          <a:bodyPr vert="horz" lIns="91431" tIns="45715" rIns="91431" bIns="45715"/>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spTree>
    <p:extLst>
      <p:ext uri="{BB962C8B-B14F-4D97-AF65-F5344CB8AC3E}">
        <p14:creationId xmlns:p14="http://schemas.microsoft.com/office/powerpoint/2010/main" val="224895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3" name="TextBox 2"/>
          <p:cNvSpPr txBox="1"/>
          <p:nvPr userDrawn="1"/>
        </p:nvSpPr>
        <p:spPr>
          <a:xfrm>
            <a:off x="3378344" y="1927881"/>
            <a:ext cx="2497781" cy="1200318"/>
          </a:xfrm>
          <a:prstGeom prst="rect">
            <a:avLst/>
          </a:prstGeom>
          <a:noFill/>
        </p:spPr>
        <p:txBody>
          <a:bodyPr wrap="none" lIns="91431" tIns="45715" rIns="91431" bIns="45715" rtlCol="0">
            <a:spAutoFit/>
          </a:bodyPr>
          <a:lstStyle/>
          <a:p>
            <a:r>
              <a:rPr lang="en-US" sz="7200" dirty="0" smtClean="0">
                <a:solidFill>
                  <a:schemeClr val="tx2">
                    <a:lumMod val="10000"/>
                    <a:lumOff val="90000"/>
                  </a:schemeClr>
                </a:solidFill>
                <a:latin typeface="Roboto Light"/>
                <a:cs typeface="Roboto Light"/>
              </a:rPr>
              <a:t>Break</a:t>
            </a:r>
            <a:endParaRPr lang="en-US" sz="7200" dirty="0">
              <a:solidFill>
                <a:schemeClr val="tx2">
                  <a:lumMod val="10000"/>
                  <a:lumOff val="90000"/>
                </a:schemeClr>
              </a:solidFill>
              <a:latin typeface="Roboto Light"/>
              <a:cs typeface="Roboto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144393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357188" y="1927881"/>
            <a:ext cx="8439150" cy="1200329"/>
          </a:xfrm>
          <a:prstGeom prst="rect">
            <a:avLst/>
          </a:prstGeom>
          <a:noFill/>
        </p:spPr>
        <p:txBody>
          <a:bodyPr wrap="square" lIns="91431" tIns="45715" rIns="91431" bIns="45715" rtlCol="0">
            <a:spAutoFit/>
          </a:bodyPr>
          <a:lstStyle/>
          <a:p>
            <a:pPr algn="ctr"/>
            <a:r>
              <a:rPr lang="en-US" sz="7200" dirty="0" smtClean="0">
                <a:solidFill>
                  <a:schemeClr val="tx2">
                    <a:lumMod val="10000"/>
                    <a:lumOff val="90000"/>
                  </a:schemeClr>
                </a:solidFill>
                <a:latin typeface="Roboto Light"/>
                <a:cs typeface="Roboto Light"/>
              </a:rPr>
              <a:t>Next Steps?</a:t>
            </a:r>
            <a:endParaRPr lang="en-US" sz="7200" dirty="0">
              <a:solidFill>
                <a:schemeClr val="tx2">
                  <a:lumMod val="10000"/>
                  <a:lumOff val="90000"/>
                </a:schemeClr>
              </a:solidFill>
              <a:latin typeface="Roboto Light"/>
              <a:cs typeface="Roboto Light"/>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488834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538820" y="5652060"/>
            <a:ext cx="3498055" cy="800209"/>
          </a:xfrm>
          <a:prstGeom prst="rect">
            <a:avLst/>
          </a:prstGeom>
          <a:noFill/>
        </p:spPr>
        <p:txBody>
          <a:bodyPr wrap="none" lIns="91431" tIns="45715" rIns="91431" bIns="45715" rtlCol="0">
            <a:spAutoFit/>
          </a:bodyPr>
          <a:lstStyle/>
          <a:p>
            <a:pPr algn="ctr"/>
            <a:r>
              <a:rPr lang="en-US" sz="2300" dirty="0" smtClean="0">
                <a:solidFill>
                  <a:schemeClr val="tx1">
                    <a:lumMod val="50000"/>
                    <a:lumOff val="50000"/>
                  </a:schemeClr>
                </a:solidFill>
                <a:latin typeface="Roboto Light"/>
                <a:cs typeface="Roboto Light"/>
                <a:hlinkClick r:id="rId2"/>
              </a:rPr>
              <a:t>www.backbase.com</a:t>
            </a:r>
            <a:endParaRPr lang="en-US" sz="2300" dirty="0">
              <a:solidFill>
                <a:schemeClr val="tx1">
                  <a:lumMod val="50000"/>
                  <a:lumOff val="50000"/>
                </a:schemeClr>
              </a:solidFill>
              <a:latin typeface="Roboto Light"/>
              <a:cs typeface="Roboto Light"/>
            </a:endParaRPr>
          </a:p>
          <a:p>
            <a:r>
              <a:rPr lang="en-US" sz="2300" dirty="0" smtClean="0">
                <a:solidFill>
                  <a:schemeClr val="tx1">
                    <a:lumMod val="50000"/>
                    <a:lumOff val="50000"/>
                  </a:schemeClr>
                </a:solidFill>
                <a:latin typeface="Roboto Light"/>
                <a:cs typeface="Roboto Light"/>
                <a:hlinkClick r:id="rId3"/>
              </a:rPr>
              <a:t>sales-eu@backbase.com</a:t>
            </a:r>
            <a:r>
              <a:rPr lang="en-US" sz="2300" dirty="0" smtClean="0">
                <a:solidFill>
                  <a:schemeClr val="tx1">
                    <a:lumMod val="50000"/>
                    <a:lumOff val="50000"/>
                  </a:schemeClr>
                </a:solidFill>
                <a:latin typeface="Roboto Light"/>
                <a:cs typeface="Roboto Light"/>
              </a:rPr>
              <a:t> </a:t>
            </a:r>
            <a:endParaRPr lang="en-US" sz="2300" dirty="0">
              <a:solidFill>
                <a:schemeClr val="tx1">
                  <a:lumMod val="50000"/>
                  <a:lumOff val="50000"/>
                </a:schemeClr>
              </a:solidFill>
              <a:latin typeface="Roboto Light"/>
              <a:cs typeface="Roboto Light"/>
            </a:endParaRPr>
          </a:p>
        </p:txBody>
      </p:sp>
      <p:sp>
        <p:nvSpPr>
          <p:cNvPr id="7" name="TextBox 6"/>
          <p:cNvSpPr txBox="1"/>
          <p:nvPr userDrawn="1"/>
        </p:nvSpPr>
        <p:spPr>
          <a:xfrm>
            <a:off x="4758186" y="5652060"/>
            <a:ext cx="4071930" cy="800209"/>
          </a:xfrm>
          <a:prstGeom prst="rect">
            <a:avLst/>
          </a:prstGeom>
          <a:noFill/>
        </p:spPr>
        <p:txBody>
          <a:bodyPr wrap="none" lIns="91431" tIns="45715" rIns="91431" bIns="45715" rtlCol="0">
            <a:spAutoFit/>
          </a:bodyPr>
          <a:lstStyle/>
          <a:p>
            <a:pPr algn="ctr"/>
            <a:r>
              <a:rPr lang="en-US" sz="2300" b="0" dirty="0" smtClean="0">
                <a:solidFill>
                  <a:schemeClr val="tx1">
                    <a:lumMod val="50000"/>
                    <a:lumOff val="50000"/>
                  </a:schemeClr>
                </a:solidFill>
                <a:latin typeface="Roboto Regular"/>
                <a:cs typeface="Roboto Regular"/>
              </a:rPr>
              <a:t>New </a:t>
            </a:r>
            <a:r>
              <a:rPr lang="en-US" sz="2300" b="0" dirty="0" smtClean="0">
                <a:solidFill>
                  <a:srgbClr val="9E9088"/>
                </a:solidFill>
                <a:latin typeface="Roboto Regular"/>
                <a:cs typeface="Roboto Regular"/>
              </a:rPr>
              <a:t>York:</a:t>
            </a:r>
            <a:r>
              <a:rPr lang="en-US" sz="2300" b="0" dirty="0" smtClean="0">
                <a:solidFill>
                  <a:schemeClr val="tx1">
                    <a:lumMod val="50000"/>
                    <a:lumOff val="50000"/>
                  </a:schemeClr>
                </a:solidFill>
                <a:latin typeface="Roboto Regular"/>
                <a:cs typeface="Roboto Regular"/>
              </a:rPr>
              <a:t> </a:t>
            </a:r>
            <a:r>
              <a:rPr lang="en-US" sz="2300" dirty="0" smtClean="0">
                <a:solidFill>
                  <a:schemeClr val="tx1">
                    <a:lumMod val="50000"/>
                    <a:lumOff val="50000"/>
                  </a:schemeClr>
                </a:solidFill>
                <a:latin typeface="Roboto Light"/>
                <a:cs typeface="Roboto Light"/>
              </a:rPr>
              <a:t>+1 646 478 7538</a:t>
            </a:r>
          </a:p>
          <a:p>
            <a:pPr algn="ctr"/>
            <a:r>
              <a:rPr lang="en-US" sz="2300" b="0" dirty="0" smtClean="0">
                <a:solidFill>
                  <a:schemeClr val="tx1">
                    <a:lumMod val="50000"/>
                    <a:lumOff val="50000"/>
                  </a:schemeClr>
                </a:solidFill>
                <a:latin typeface="Roboto Regular"/>
                <a:cs typeface="Roboto Regular"/>
              </a:rPr>
              <a:t>Amsterdam: </a:t>
            </a:r>
            <a:r>
              <a:rPr lang="en-US" sz="2300" dirty="0" smtClean="0">
                <a:solidFill>
                  <a:schemeClr val="tx1">
                    <a:lumMod val="50000"/>
                    <a:lumOff val="50000"/>
                  </a:schemeClr>
                </a:solidFill>
                <a:latin typeface="Roboto Light"/>
                <a:cs typeface="Roboto Light"/>
              </a:rPr>
              <a:t>+31 20 465 8888</a:t>
            </a:r>
            <a:endParaRPr lang="en-US" sz="2300" dirty="0">
              <a:solidFill>
                <a:schemeClr val="tx1">
                  <a:lumMod val="50000"/>
                  <a:lumOff val="50000"/>
                </a:schemeClr>
              </a:solidFill>
              <a:latin typeface="Roboto Light"/>
              <a:cs typeface="Roboto Light"/>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2" name="TextBox 11"/>
          <p:cNvSpPr txBox="1"/>
          <p:nvPr userDrawn="1"/>
        </p:nvSpPr>
        <p:spPr>
          <a:xfrm>
            <a:off x="357188" y="1927881"/>
            <a:ext cx="8439150" cy="1200329"/>
          </a:xfrm>
          <a:prstGeom prst="rect">
            <a:avLst/>
          </a:prstGeom>
          <a:noFill/>
        </p:spPr>
        <p:txBody>
          <a:bodyPr wrap="square" lIns="91431" tIns="45715" rIns="91431" bIns="45715" rtlCol="0">
            <a:spAutoFit/>
          </a:bodyPr>
          <a:lstStyle/>
          <a:p>
            <a:pPr algn="ctr"/>
            <a:r>
              <a:rPr lang="en-US" sz="7200" dirty="0" smtClean="0">
                <a:solidFill>
                  <a:schemeClr val="tx2">
                    <a:lumMod val="10000"/>
                    <a:lumOff val="90000"/>
                  </a:schemeClr>
                </a:solidFill>
                <a:latin typeface="Roboto Light"/>
                <a:cs typeface="Roboto Light"/>
              </a:rPr>
              <a:t>Thank you!</a:t>
            </a:r>
            <a:endParaRPr lang="en-US" sz="7200" dirty="0">
              <a:solidFill>
                <a:schemeClr val="tx2">
                  <a:lumMod val="10000"/>
                  <a:lumOff val="90000"/>
                </a:schemeClr>
              </a:solidFill>
              <a:latin typeface="Roboto Light"/>
              <a:cs typeface="Roboto Light"/>
            </a:endParaRPr>
          </a:p>
        </p:txBody>
      </p:sp>
      <p:sp>
        <p:nvSpPr>
          <p:cNvPr id="4" name="Text Placeholder 3"/>
          <p:cNvSpPr>
            <a:spLocks noGrp="1"/>
          </p:cNvSpPr>
          <p:nvPr>
            <p:ph type="body" sz="quarter" idx="10" hasCustomPrompt="1"/>
          </p:nvPr>
        </p:nvSpPr>
        <p:spPr>
          <a:xfrm>
            <a:off x="357189" y="3178175"/>
            <a:ext cx="8461375" cy="826889"/>
          </a:xfrm>
          <a:prstGeom prst="rect">
            <a:avLst/>
          </a:prstGeom>
        </p:spPr>
        <p:txBody>
          <a:bodyPr vert="horz" lIns="91431" tIns="45715" rIns="91431" bIns="45715"/>
          <a:lstStyle>
            <a:lvl1pPr marL="0" indent="0" algn="ctr">
              <a:buNone/>
              <a:defRPr sz="2000" baseline="0">
                <a:solidFill>
                  <a:schemeClr val="tx1">
                    <a:lumMod val="50000"/>
                    <a:lumOff val="50000"/>
                  </a:schemeClr>
                </a:solidFill>
                <a:latin typeface="Roboto Light"/>
                <a:cs typeface="Roboto Light"/>
              </a:defRPr>
            </a:lvl1pPr>
          </a:lstStyle>
          <a:p>
            <a:pPr lvl="0"/>
            <a:r>
              <a:rPr lang="en-US" dirty="0" smtClean="0"/>
              <a:t>Author Name (Optional)</a:t>
            </a:r>
          </a:p>
          <a:p>
            <a:pPr lvl="0"/>
            <a:r>
              <a:rPr lang="en-US" dirty="0" err="1" smtClean="0"/>
              <a:t>author@backbase.com</a:t>
            </a:r>
            <a:endParaRPr lang="en-US" dirty="0"/>
          </a:p>
        </p:txBody>
      </p:sp>
    </p:spTree>
    <p:extLst>
      <p:ext uri="{BB962C8B-B14F-4D97-AF65-F5344CB8AC3E}">
        <p14:creationId xmlns:p14="http://schemas.microsoft.com/office/powerpoint/2010/main" val="21993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No Devic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09"/>
            <a:ext cx="9154160" cy="6886893"/>
          </a:xfrm>
          <a:prstGeom prst="rect">
            <a:avLst/>
          </a:prstGeom>
        </p:spPr>
      </p:pic>
      <p:sp>
        <p:nvSpPr>
          <p:cNvPr id="8" name="Rectangle 7"/>
          <p:cNvSpPr/>
          <p:nvPr userDrawn="1"/>
        </p:nvSpPr>
        <p:spPr bwMode="auto">
          <a:xfrm>
            <a:off x="-10161" y="-1509"/>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1" name="Text Placeholder 11"/>
          <p:cNvSpPr>
            <a:spLocks noGrp="1"/>
          </p:cNvSpPr>
          <p:nvPr>
            <p:ph type="body" sz="quarter" idx="10" hasCustomPrompt="1"/>
          </p:nvPr>
        </p:nvSpPr>
        <p:spPr>
          <a:xfrm>
            <a:off x="357188" y="675115"/>
            <a:ext cx="8535370" cy="923925"/>
          </a:xfrm>
          <a:prstGeom prst="rect">
            <a:avLst/>
          </a:prstGeom>
        </p:spPr>
        <p:txBody>
          <a:bodyPr vert="horz" lIns="91431" tIns="45715" rIns="91431" bIns="45715"/>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3" name="Text Placeholder 13"/>
          <p:cNvSpPr>
            <a:spLocks noGrp="1"/>
          </p:cNvSpPr>
          <p:nvPr>
            <p:ph type="body" sz="quarter" idx="11" hasCustomPrompt="1"/>
          </p:nvPr>
        </p:nvSpPr>
        <p:spPr>
          <a:xfrm>
            <a:off x="357188" y="1465690"/>
            <a:ext cx="8535370" cy="461963"/>
          </a:xfrm>
          <a:prstGeom prst="rect">
            <a:avLst/>
          </a:prstGeom>
        </p:spPr>
        <p:txBody>
          <a:bodyPr vert="horz" lIns="91431" tIns="45715" rIns="91431" bIns="45715"/>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val="34889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No Devices) - Custom Picture">
    <p:spTree>
      <p:nvGrpSpPr>
        <p:cNvPr id="1" name=""/>
        <p:cNvGrpSpPr/>
        <p:nvPr/>
      </p:nvGrpSpPr>
      <p:grpSpPr>
        <a:xfrm>
          <a:off x="0" y="0"/>
          <a:ext cx="0" cy="0"/>
          <a:chOff x="0" y="0"/>
          <a:chExt cx="0" cy="0"/>
        </a:xfrm>
      </p:grpSpPr>
      <p:sp>
        <p:nvSpPr>
          <p:cNvPr id="8" name="Picture Placeholder 10"/>
          <p:cNvSpPr>
            <a:spLocks noGrp="1"/>
          </p:cNvSpPr>
          <p:nvPr>
            <p:ph type="pic" sz="quarter" idx="12"/>
          </p:nvPr>
        </p:nvSpPr>
        <p:spPr>
          <a:xfrm>
            <a:off x="0" y="0"/>
            <a:ext cx="9150350" cy="6858000"/>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0" name="Rectangle 9"/>
          <p:cNvSpPr/>
          <p:nvPr userDrawn="1"/>
        </p:nvSpPr>
        <p:spPr bwMode="auto">
          <a:xfrm>
            <a:off x="-10161" y="-1509"/>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13" name="Text Placeholder 11"/>
          <p:cNvSpPr>
            <a:spLocks noGrp="1"/>
          </p:cNvSpPr>
          <p:nvPr>
            <p:ph type="body" sz="quarter" idx="10" hasCustomPrompt="1"/>
          </p:nvPr>
        </p:nvSpPr>
        <p:spPr>
          <a:xfrm>
            <a:off x="357188" y="675115"/>
            <a:ext cx="8535370" cy="923925"/>
          </a:xfrm>
          <a:prstGeom prst="rect">
            <a:avLst/>
          </a:prstGeom>
        </p:spPr>
        <p:txBody>
          <a:bodyPr vert="horz" lIns="91431" tIns="45715" rIns="91431" bIns="45715"/>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5" name="Text Placeholder 13"/>
          <p:cNvSpPr>
            <a:spLocks noGrp="1"/>
          </p:cNvSpPr>
          <p:nvPr>
            <p:ph type="body" sz="quarter" idx="11" hasCustomPrompt="1"/>
          </p:nvPr>
        </p:nvSpPr>
        <p:spPr>
          <a:xfrm>
            <a:off x="357188" y="1465690"/>
            <a:ext cx="8535370" cy="461963"/>
          </a:xfrm>
          <a:prstGeom prst="rect">
            <a:avLst/>
          </a:prstGeom>
        </p:spPr>
        <p:txBody>
          <a:bodyPr vert="horz" lIns="91431" tIns="45715" rIns="91431" bIns="45715"/>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val="3369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s / Agenda">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5" y="182563"/>
            <a:ext cx="6262216" cy="369887"/>
          </a:xfrm>
          <a:prstGeom prst="rect">
            <a:avLst/>
          </a:prstGeom>
        </p:spPr>
        <p:txBody>
          <a:bodyPr vert="horz" lIns="91431" tIns="45715" rIns="91431" bIns="45715"/>
          <a:lstStyle>
            <a:lvl1pPr marL="0" indent="0" algn="r">
              <a:buNone/>
              <a:defRPr sz="1800">
                <a:solidFill>
                  <a:srgbClr val="E5DEDC"/>
                </a:solidFill>
                <a:latin typeface="Roboto Light"/>
                <a:cs typeface="Roboto Light"/>
              </a:defRPr>
            </a:lvl1pPr>
          </a:lstStyle>
          <a:p>
            <a:pPr lvl="0"/>
            <a:r>
              <a:rPr lang="en-US" dirty="0" smtClean="0"/>
              <a:t>Objectives Slide Title</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14" name="Text Placeholder 13"/>
          <p:cNvSpPr>
            <a:spLocks noGrp="1"/>
          </p:cNvSpPr>
          <p:nvPr>
            <p:ph type="body" sz="quarter" idx="14"/>
          </p:nvPr>
        </p:nvSpPr>
        <p:spPr>
          <a:xfrm>
            <a:off x="539552" y="1109664"/>
            <a:ext cx="8350448" cy="5400674"/>
          </a:xfrm>
          <a:prstGeom prst="rect">
            <a:avLst/>
          </a:prstGeom>
        </p:spPr>
        <p:txBody>
          <a:bodyPr vert="horz" lIns="91431" tIns="45715" rIns="91431" bIns="45715"/>
          <a:lstStyle>
            <a:lvl1pPr marL="514297" indent="-514297">
              <a:buFont typeface="+mj-lt"/>
              <a:buAutoNum type="arabicPeriod"/>
              <a:defRPr sz="4000">
                <a:solidFill>
                  <a:schemeClr val="tx1">
                    <a:lumMod val="10000"/>
                    <a:lumOff val="90000"/>
                  </a:schemeClr>
                </a:solidFill>
                <a:latin typeface="Roboto Thin"/>
                <a:cs typeface="Roboto Thin"/>
              </a:defRPr>
            </a:lvl1pPr>
            <a:lvl2pPr marL="457154" indent="0">
              <a:buNone/>
              <a:defRPr/>
            </a:lvl2pPr>
            <a:lvl3pPr marL="914307" indent="0">
              <a:buNone/>
              <a:defRPr/>
            </a:lvl3pPr>
            <a:lvl4pPr marL="1371461" indent="0">
              <a:buNone/>
              <a:defRPr/>
            </a:lvl4pPr>
            <a:lvl5pPr marL="1828615" indent="0">
              <a:buNone/>
              <a:defRPr/>
            </a:lvl5pPr>
          </a:lstStyle>
          <a:p>
            <a:pPr lvl="0"/>
            <a:endParaRPr lang="en-US" dirty="0" smtClean="0"/>
          </a:p>
          <a:p>
            <a:pPr lvl="0"/>
            <a:r>
              <a:rPr lang="en-US" dirty="0" smtClean="0"/>
              <a:t>Item first</a:t>
            </a:r>
          </a:p>
          <a:p>
            <a:pPr lvl="0"/>
            <a:r>
              <a:rPr lang="en-US" dirty="0" smtClean="0"/>
              <a:t>Item second</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Tree>
    <p:extLst>
      <p:ext uri="{BB962C8B-B14F-4D97-AF65-F5344CB8AC3E}">
        <p14:creationId xmlns:p14="http://schemas.microsoft.com/office/powerpoint/2010/main" val="33024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Cover - Picture 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09"/>
            <a:ext cx="9154160" cy="6886893"/>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8" name="Rectangle 7"/>
          <p:cNvSpPr/>
          <p:nvPr userDrawn="1"/>
        </p:nvSpPr>
        <p:spPr>
          <a:xfrm rot="10800000" flipV="1">
            <a:off x="-10160" y="3473236"/>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14" name="Text Placeholder 11"/>
          <p:cNvSpPr>
            <a:spLocks noGrp="1"/>
          </p:cNvSpPr>
          <p:nvPr>
            <p:ph type="body" sz="quarter" idx="11" hasCustomPrompt="1"/>
          </p:nvPr>
        </p:nvSpPr>
        <p:spPr>
          <a:xfrm>
            <a:off x="333412" y="3726103"/>
            <a:ext cx="8535370" cy="720080"/>
          </a:xfrm>
          <a:prstGeom prst="rect">
            <a:avLst/>
          </a:prstGeom>
        </p:spPr>
        <p:txBody>
          <a:bodyPr vert="horz" lIns="91431" tIns="45715" rIns="91431" bIns="45715"/>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5" name="Text Placeholder 13"/>
          <p:cNvSpPr>
            <a:spLocks noGrp="1"/>
          </p:cNvSpPr>
          <p:nvPr>
            <p:ph type="body" sz="quarter" idx="12" hasCustomPrompt="1"/>
          </p:nvPr>
        </p:nvSpPr>
        <p:spPr>
          <a:xfrm>
            <a:off x="332599" y="4451993"/>
            <a:ext cx="8535370" cy="461963"/>
          </a:xfrm>
          <a:prstGeom prst="rect">
            <a:avLst/>
          </a:prstGeom>
        </p:spPr>
        <p:txBody>
          <a:bodyPr vert="horz" lIns="91431" tIns="45715" rIns="91431" bIns="45715"/>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9955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Cover - Picture 2">
    <p:spTree>
      <p:nvGrpSpPr>
        <p:cNvPr id="1" name=""/>
        <p:cNvGrpSpPr/>
        <p:nvPr/>
      </p:nvGrpSpPr>
      <p:grpSpPr>
        <a:xfrm>
          <a:off x="0" y="0"/>
          <a:ext cx="0" cy="0"/>
          <a:chOff x="0" y="0"/>
          <a:chExt cx="0" cy="0"/>
        </a:xfrm>
      </p:grpSpPr>
      <p:pic>
        <p:nvPicPr>
          <p:cNvPr id="4" name="Picture 3" descr="iStock_000020433245Large BLURRY.jpg"/>
          <p:cNvPicPr>
            <a:picLocks noChangeAspect="1"/>
          </p:cNvPicPr>
          <p:nvPr userDrawn="1"/>
        </p:nvPicPr>
        <p:blipFill rotWithShape="1">
          <a:blip r:embed="rId2">
            <a:extLst>
              <a:ext uri="{28A0092B-C50C-407E-A947-70E740481C1C}">
                <a14:useLocalDpi xmlns:a14="http://schemas.microsoft.com/office/drawing/2010/main" val="0"/>
              </a:ext>
            </a:extLst>
          </a:blip>
          <a:srcRect l="9635" t="11807" r="11976" b="-27"/>
          <a:stretch/>
        </p:blipFill>
        <p:spPr>
          <a:xfrm>
            <a:off x="1" y="0"/>
            <a:ext cx="9144000" cy="6858000"/>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7" name="Rectangle 6"/>
          <p:cNvSpPr/>
          <p:nvPr userDrawn="1"/>
        </p:nvSpPr>
        <p:spPr>
          <a:xfrm rot="10800000" flipV="1">
            <a:off x="-10160" y="3473236"/>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pic>
        <p:nvPicPr>
          <p:cNvPr id="8" name="Picture 7"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9" name="Text Placeholder 11"/>
          <p:cNvSpPr>
            <a:spLocks noGrp="1"/>
          </p:cNvSpPr>
          <p:nvPr>
            <p:ph type="body" sz="quarter" idx="11" hasCustomPrompt="1"/>
          </p:nvPr>
        </p:nvSpPr>
        <p:spPr>
          <a:xfrm>
            <a:off x="333412" y="3726103"/>
            <a:ext cx="8535370" cy="720080"/>
          </a:xfrm>
          <a:prstGeom prst="rect">
            <a:avLst/>
          </a:prstGeom>
        </p:spPr>
        <p:txBody>
          <a:bodyPr vert="horz" lIns="91431" tIns="45715" rIns="91431" bIns="45715"/>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0" name="Text Placeholder 13"/>
          <p:cNvSpPr>
            <a:spLocks noGrp="1"/>
          </p:cNvSpPr>
          <p:nvPr>
            <p:ph type="body" sz="quarter" idx="12" hasCustomPrompt="1"/>
          </p:nvPr>
        </p:nvSpPr>
        <p:spPr>
          <a:xfrm>
            <a:off x="332599" y="4451993"/>
            <a:ext cx="8535370" cy="461963"/>
          </a:xfrm>
          <a:prstGeom prst="rect">
            <a:avLst/>
          </a:prstGeom>
        </p:spPr>
        <p:txBody>
          <a:bodyPr vert="horz" lIns="91431" tIns="45715" rIns="91431" bIns="45715"/>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28131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 Pictur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5155" t="6793" r="12357" b="124"/>
          <a:stretch/>
        </p:blipFill>
        <p:spPr>
          <a:xfrm>
            <a:off x="1" y="0"/>
            <a:ext cx="9144000" cy="6885384"/>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7" name="Rectangle 6"/>
          <p:cNvSpPr/>
          <p:nvPr userDrawn="1"/>
        </p:nvSpPr>
        <p:spPr>
          <a:xfrm rot="10800000" flipV="1">
            <a:off x="-10160" y="3473236"/>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sp>
        <p:nvSpPr>
          <p:cNvPr id="8" name="Text Placeholder 11"/>
          <p:cNvSpPr>
            <a:spLocks noGrp="1"/>
          </p:cNvSpPr>
          <p:nvPr>
            <p:ph type="body" sz="quarter" idx="11" hasCustomPrompt="1"/>
          </p:nvPr>
        </p:nvSpPr>
        <p:spPr>
          <a:xfrm>
            <a:off x="333412" y="3726103"/>
            <a:ext cx="8535370" cy="720080"/>
          </a:xfrm>
          <a:prstGeom prst="rect">
            <a:avLst/>
          </a:prstGeom>
        </p:spPr>
        <p:txBody>
          <a:bodyPr vert="horz" lIns="91431" tIns="45715" rIns="91431" bIns="45715"/>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9" name="Text Placeholder 13"/>
          <p:cNvSpPr>
            <a:spLocks noGrp="1"/>
          </p:cNvSpPr>
          <p:nvPr>
            <p:ph type="body" sz="quarter" idx="12" hasCustomPrompt="1"/>
          </p:nvPr>
        </p:nvSpPr>
        <p:spPr>
          <a:xfrm>
            <a:off x="332599" y="4451993"/>
            <a:ext cx="8535370" cy="461963"/>
          </a:xfrm>
          <a:prstGeom prst="rect">
            <a:avLst/>
          </a:prstGeom>
        </p:spPr>
        <p:txBody>
          <a:bodyPr vert="horz" lIns="91431" tIns="45715" rIns="91431" bIns="45715"/>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99558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Cover - Custom Pictur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0"/>
            <a:ext cx="9150350" cy="6858000"/>
          </a:xfrm>
          <a:prstGeom prst="rect">
            <a:avLst/>
          </a:prstGeom>
        </p:spPr>
        <p:txBody>
          <a:bodyPr vert="horz" lIns="91431" tIns="45715" rIns="91431" bIns="45715"/>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2"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25000"/>
                    <a:lumOff val="75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val="118364276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8"/>
          <a:stretch>
            <a:fillRect/>
          </a:stretch>
        </p:blipFill>
        <p:spPr>
          <a:xfrm>
            <a:off x="3797300" y="3340100"/>
            <a:ext cx="1536700" cy="177800"/>
          </a:xfrm>
          <a:prstGeom prst="rect">
            <a:avLst/>
          </a:prstGeom>
        </p:spPr>
      </p:pic>
      <p:sp>
        <p:nvSpPr>
          <p:cNvPr id="5" name="Slide Number Placeholder 5"/>
          <p:cNvSpPr>
            <a:spLocks noGrp="1"/>
          </p:cNvSpPr>
          <p:nvPr>
            <p:ph type="sldNum" sz="quarter" idx="4"/>
          </p:nvPr>
        </p:nvSpPr>
        <p:spPr>
          <a:xfrm>
            <a:off x="7447733" y="6560640"/>
            <a:ext cx="1669467" cy="254512"/>
          </a:xfrm>
          <a:prstGeom prst="rect">
            <a:avLst/>
          </a:prstGeom>
        </p:spPr>
        <p:txBody>
          <a:bodyPr vert="horz" lIns="91431" tIns="45715" rIns="91431" bIns="45715"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val="967417408"/>
      </p:ext>
    </p:extLst>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22" r:id="rId4"/>
    <p:sldLayoutId id="2147483702" r:id="rId5"/>
    <p:sldLayoutId id="2147483724" r:id="rId6"/>
    <p:sldLayoutId id="2147483723" r:id="rId7"/>
    <p:sldLayoutId id="2147483725" r:id="rId8"/>
    <p:sldLayoutId id="2147483703" r:id="rId9"/>
    <p:sldLayoutId id="2147483676" r:id="rId10"/>
    <p:sldLayoutId id="2147483652" r:id="rId11"/>
    <p:sldLayoutId id="2147483726" r:id="rId12"/>
    <p:sldLayoutId id="2147483727" r:id="rId13"/>
    <p:sldLayoutId id="2147483700" r:id="rId14"/>
    <p:sldLayoutId id="2147483705" r:id="rId15"/>
    <p:sldLayoutId id="2147483708" r:id="rId16"/>
    <p:sldLayoutId id="2147483714" r:id="rId17"/>
    <p:sldLayoutId id="2147483712" r:id="rId18"/>
    <p:sldLayoutId id="2147483713" r:id="rId19"/>
    <p:sldLayoutId id="2147483707" r:id="rId20"/>
    <p:sldLayoutId id="2147483719" r:id="rId21"/>
    <p:sldLayoutId id="2147483721" r:id="rId22"/>
    <p:sldLayoutId id="2147483720" r:id="rId23"/>
    <p:sldLayoutId id="2147483715" r:id="rId24"/>
    <p:sldLayoutId id="2147483716" r:id="rId25"/>
    <p:sldLayoutId id="2147483717" r:id="rId26"/>
  </p:sldLayoutIdLst>
  <p:hf hdr="0" ftr="0" dt="0"/>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5" indent="-285721"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4" indent="-228576"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37" indent="-228576"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1" indent="-228576"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5" indent="-228576"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498" indent="-228576"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2" indent="-228576"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04" indent="-228576"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7" algn="l" defTabSz="457154" rtl="0" eaLnBrk="1" latinLnBrk="0" hangingPunct="1">
        <a:defRPr sz="1800" kern="1200">
          <a:solidFill>
            <a:schemeClr val="tx1"/>
          </a:solidFill>
          <a:latin typeface="+mn-lt"/>
          <a:ea typeface="+mn-ea"/>
          <a:cs typeface="+mn-cs"/>
        </a:defRPr>
      </a:lvl3pPr>
      <a:lvl4pPr marL="1371461" algn="l" defTabSz="457154" rtl="0" eaLnBrk="1" latinLnBrk="0" hangingPunct="1">
        <a:defRPr sz="1800" kern="1200">
          <a:solidFill>
            <a:schemeClr val="tx1"/>
          </a:solidFill>
          <a:latin typeface="+mn-lt"/>
          <a:ea typeface="+mn-ea"/>
          <a:cs typeface="+mn-cs"/>
        </a:defRPr>
      </a:lvl4pPr>
      <a:lvl5pPr marL="1828615" algn="l" defTabSz="457154" rtl="0" eaLnBrk="1" latinLnBrk="0" hangingPunct="1">
        <a:defRPr sz="1800" kern="1200">
          <a:solidFill>
            <a:schemeClr val="tx1"/>
          </a:solidFill>
          <a:latin typeface="+mn-lt"/>
          <a:ea typeface="+mn-ea"/>
          <a:cs typeface="+mn-cs"/>
        </a:defRPr>
      </a:lvl5pPr>
      <a:lvl6pPr marL="2285767" algn="l" defTabSz="457154" rtl="0" eaLnBrk="1" latinLnBrk="0" hangingPunct="1">
        <a:defRPr sz="1800" kern="1200">
          <a:solidFill>
            <a:schemeClr val="tx1"/>
          </a:solidFill>
          <a:latin typeface="+mn-lt"/>
          <a:ea typeface="+mn-ea"/>
          <a:cs typeface="+mn-cs"/>
        </a:defRPr>
      </a:lvl6pPr>
      <a:lvl7pPr marL="2742921" algn="l" defTabSz="457154" rtl="0" eaLnBrk="1" latinLnBrk="0" hangingPunct="1">
        <a:defRPr sz="1800" kern="1200">
          <a:solidFill>
            <a:schemeClr val="tx1"/>
          </a:solidFill>
          <a:latin typeface="+mn-lt"/>
          <a:ea typeface="+mn-ea"/>
          <a:cs typeface="+mn-cs"/>
        </a:defRPr>
      </a:lvl7pPr>
      <a:lvl8pPr marL="3200074" algn="l" defTabSz="457154" rtl="0" eaLnBrk="1" latinLnBrk="0" hangingPunct="1">
        <a:defRPr sz="1800" kern="1200">
          <a:solidFill>
            <a:schemeClr val="tx1"/>
          </a:solidFill>
          <a:latin typeface="+mn-lt"/>
          <a:ea typeface="+mn-ea"/>
          <a:cs typeface="+mn-cs"/>
        </a:defRPr>
      </a:lvl8pPr>
      <a:lvl9pPr marL="3657228"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repo.backbase.com/repo"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HTTP_server" TargetMode="External"/><Relationship Id="rId4" Type="http://schemas.openxmlformats.org/officeDocument/2006/relationships/hyperlink" Target="http://en.wikipedia.org/wiki/Servlet" TargetMode="External"/><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my.backbase.com/docs/how-to-guides/article/getting-your-first-launchpad-based-portal-set-up" TargetMode="External"/><Relationship Id="rId4" Type="http://schemas.openxmlformats.org/officeDocument/2006/relationships/hyperlink" Target="https://my.backbase.com/docs/how-to-guides/article/setting-up-cxp-5-6-x-and-widget-collection-2-1-x-from-scratch" TargetMode="External"/><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Focus Area: Foundation</a:t>
            </a:r>
          </a:p>
        </p:txBody>
      </p:sp>
      <p:sp>
        <p:nvSpPr>
          <p:cNvPr id="4" name="Text Placeholder 3"/>
          <p:cNvSpPr>
            <a:spLocks noGrp="1"/>
          </p:cNvSpPr>
          <p:nvPr>
            <p:ph type="body" sz="quarter" idx="10"/>
          </p:nvPr>
        </p:nvSpPr>
        <p:spPr/>
        <p:txBody>
          <a:bodyPr/>
          <a:lstStyle/>
          <a:p>
            <a:r>
              <a:rPr lang="en-US" dirty="0" smtClean="0"/>
              <a:t>Portal Technologies</a:t>
            </a:r>
            <a:endParaRPr lang="en-US" dirty="0"/>
          </a:p>
        </p:txBody>
      </p:sp>
    </p:spTree>
    <p:extLst>
      <p:ext uri="{BB962C8B-B14F-4D97-AF65-F5344CB8AC3E}">
        <p14:creationId xmlns:p14="http://schemas.microsoft.com/office/powerpoint/2010/main" val="11953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XML</a:t>
            </a:r>
            <a:endParaRPr lang="en-US" dirty="0"/>
          </a:p>
        </p:txBody>
      </p:sp>
      <p:sp>
        <p:nvSpPr>
          <p:cNvPr id="3" name="Content Placeholder 2"/>
          <p:cNvSpPr>
            <a:spLocks noGrp="1"/>
          </p:cNvSpPr>
          <p:nvPr>
            <p:ph sz="quarter" idx="14"/>
          </p:nvPr>
        </p:nvSpPr>
        <p:spPr/>
        <p:txBody>
          <a:bodyPr/>
          <a:lstStyle/>
          <a:p>
            <a:r>
              <a:rPr lang="en-US" dirty="0"/>
              <a:t>Very ubiquitous throughout Portal</a:t>
            </a:r>
          </a:p>
          <a:p>
            <a:r>
              <a:rPr lang="en-US" dirty="0"/>
              <a:t>Most configuration</a:t>
            </a:r>
          </a:p>
          <a:p>
            <a:pPr lvl="1"/>
            <a:r>
              <a:rPr lang="en-US" dirty="0"/>
              <a:t>Web app</a:t>
            </a:r>
          </a:p>
          <a:p>
            <a:pPr lvl="1"/>
            <a:r>
              <a:rPr lang="en-US" dirty="0"/>
              <a:t>Spring</a:t>
            </a:r>
          </a:p>
          <a:p>
            <a:pPr lvl="1"/>
            <a:r>
              <a:rPr lang="en-US" dirty="0"/>
              <a:t>Maven</a:t>
            </a:r>
          </a:p>
          <a:p>
            <a:r>
              <a:rPr lang="en-US" dirty="0"/>
              <a:t>REST data interchange format</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10</a:t>
            </a:fld>
            <a:endParaRPr lang="en-US" dirty="0"/>
          </a:p>
        </p:txBody>
      </p:sp>
    </p:spTree>
    <p:extLst>
      <p:ext uri="{BB962C8B-B14F-4D97-AF65-F5344CB8AC3E}">
        <p14:creationId xmlns:p14="http://schemas.microsoft.com/office/powerpoint/2010/main" val="2243139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Apache MAVEN</a:t>
            </a:r>
            <a:endParaRPr lang="en-US" dirty="0"/>
          </a:p>
        </p:txBody>
      </p:sp>
      <p:sp>
        <p:nvSpPr>
          <p:cNvPr id="3" name="Content Placeholder 2"/>
          <p:cNvSpPr>
            <a:spLocks noGrp="1"/>
          </p:cNvSpPr>
          <p:nvPr>
            <p:ph sz="quarter" idx="14"/>
          </p:nvPr>
        </p:nvSpPr>
        <p:spPr/>
        <p:txBody>
          <a:bodyPr/>
          <a:lstStyle/>
          <a:p>
            <a:r>
              <a:rPr lang="en-US" dirty="0"/>
              <a:t>Software tool for software project management and build automation.</a:t>
            </a:r>
          </a:p>
          <a:p>
            <a:r>
              <a:rPr lang="en-US" dirty="0"/>
              <a:t>Based on the concept of a project object model (POM), Maven can manage a project's build, reporting and documentation from a central piece of information.</a:t>
            </a:r>
          </a:p>
          <a:p>
            <a:r>
              <a:rPr lang="en-US" dirty="0"/>
              <a:t>Convention over configuration</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/main/java</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/main/</a:t>
            </a:r>
            <a:r>
              <a:rPr lang="en-US" dirty="0" err="1">
                <a:latin typeface="Courier New" panose="02070309020205020404" pitchFamily="49" charset="0"/>
                <a:cs typeface="Courier New" panose="02070309020205020404" pitchFamily="49" charset="0"/>
              </a:rPr>
              <a:t>webapp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/test</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11</a:t>
            </a:fld>
            <a:endParaRPr lang="en-US" dirty="0"/>
          </a:p>
        </p:txBody>
      </p:sp>
    </p:spTree>
    <p:extLst>
      <p:ext uri="{BB962C8B-B14F-4D97-AF65-F5344CB8AC3E}">
        <p14:creationId xmlns:p14="http://schemas.microsoft.com/office/powerpoint/2010/main" val="128736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 to MAVEN</a:t>
            </a:r>
            <a:endParaRPr lang="en-US" dirty="0"/>
          </a:p>
        </p:txBody>
      </p:sp>
      <p:sp>
        <p:nvSpPr>
          <p:cNvPr id="3" name="Content Placeholder 2"/>
          <p:cNvSpPr>
            <a:spLocks noGrp="1"/>
          </p:cNvSpPr>
          <p:nvPr>
            <p:ph sz="quarter" idx="14"/>
          </p:nvPr>
        </p:nvSpPr>
        <p:spPr/>
        <p:txBody>
          <a:bodyPr/>
          <a:lstStyle/>
          <a:p>
            <a:r>
              <a:rPr lang="en-US" dirty="0"/>
              <a:t>Archetype is a Maven project </a:t>
            </a:r>
            <a:r>
              <a:rPr lang="en-US" dirty="0" err="1"/>
              <a:t>templating</a:t>
            </a:r>
            <a:r>
              <a:rPr lang="en-US" dirty="0"/>
              <a:t> toolkit</a:t>
            </a:r>
          </a:p>
          <a:p>
            <a:pPr lvl="1"/>
            <a:r>
              <a:rPr lang="en-US" dirty="0"/>
              <a:t>An original pattern or model from which all other things of the same kind are made.</a:t>
            </a:r>
          </a:p>
          <a:p>
            <a:r>
              <a:rPr lang="en-US" dirty="0"/>
              <a:t>Artifacts</a:t>
            </a:r>
          </a:p>
          <a:p>
            <a:pPr lvl="1"/>
            <a:r>
              <a:rPr lang="en-US" dirty="0"/>
              <a:t>An artifact is a file, (usually a JAR), that gets deployed to a Maven repository.</a:t>
            </a:r>
          </a:p>
          <a:p>
            <a:pPr lvl="1"/>
            <a:r>
              <a:rPr lang="en-US" dirty="0"/>
              <a:t>Each artifact has a group ID (usually a reversed domain name, like </a:t>
            </a:r>
            <a:r>
              <a:rPr lang="en-US" i="1" dirty="0"/>
              <a:t>com.example.foo</a:t>
            </a:r>
            <a:r>
              <a:rPr lang="en-US" dirty="0"/>
              <a:t>), an artifact ID (just a name), and a version string. </a:t>
            </a:r>
          </a:p>
          <a:p>
            <a:pPr lvl="1"/>
            <a:r>
              <a:rPr lang="en-US" dirty="0"/>
              <a:t>A project's dependencies are specified as artifacts.</a:t>
            </a:r>
          </a:p>
          <a:p>
            <a:pPr lvl="1"/>
            <a:r>
              <a:rPr lang="en-US" dirty="0" smtClean="0"/>
              <a:t>Artifacts </a:t>
            </a:r>
            <a:r>
              <a:rPr lang="en-US" dirty="0"/>
              <a:t>are stored in a repository</a:t>
            </a:r>
          </a:p>
          <a:p>
            <a:pPr lvl="2"/>
            <a:r>
              <a:rPr lang="en-US" dirty="0"/>
              <a:t>Central repository</a:t>
            </a:r>
          </a:p>
          <a:p>
            <a:pPr lvl="2"/>
            <a:r>
              <a:rPr lang="en-US" dirty="0"/>
              <a:t>Local repository</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12</a:t>
            </a:fld>
            <a:endParaRPr lang="en-US" dirty="0"/>
          </a:p>
        </p:txBody>
      </p:sp>
    </p:spTree>
    <p:extLst>
      <p:ext uri="{BB962C8B-B14F-4D97-AF65-F5344CB8AC3E}">
        <p14:creationId xmlns:p14="http://schemas.microsoft.com/office/powerpoint/2010/main" val="1405909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 to MAVEN</a:t>
            </a:r>
            <a:endParaRPr lang="en-US" dirty="0"/>
          </a:p>
        </p:txBody>
      </p:sp>
      <p:sp>
        <p:nvSpPr>
          <p:cNvPr id="3" name="Content Placeholder 2"/>
          <p:cNvSpPr>
            <a:spLocks noGrp="1"/>
          </p:cNvSpPr>
          <p:nvPr>
            <p:ph sz="quarter" idx="14"/>
          </p:nvPr>
        </p:nvSpPr>
        <p:spPr/>
        <p:txBody>
          <a:bodyPr/>
          <a:lstStyle/>
          <a:p>
            <a:r>
              <a:rPr lang="en-US" dirty="0"/>
              <a:t>The Project Object Model (</a:t>
            </a:r>
            <a:r>
              <a:rPr lang="en-US" dirty="0">
                <a:latin typeface="Courier New" panose="02070309020205020404" pitchFamily="49" charset="0"/>
                <a:cs typeface="Courier New" panose="02070309020205020404" pitchFamily="49" charset="0"/>
              </a:rPr>
              <a:t>pom.xml</a:t>
            </a:r>
            <a:r>
              <a:rPr lang="en-US" dirty="0"/>
              <a:t>)</a:t>
            </a:r>
          </a:p>
          <a:p>
            <a:pPr lvl="1"/>
            <a:r>
              <a:rPr lang="en-US" dirty="0"/>
              <a:t>Project meta data</a:t>
            </a:r>
          </a:p>
          <a:p>
            <a:pPr lvl="1"/>
            <a:r>
              <a:rPr lang="en-US" dirty="0"/>
              <a:t>Dependencies</a:t>
            </a:r>
          </a:p>
          <a:p>
            <a:pPr lvl="1"/>
            <a:r>
              <a:rPr lang="en-US" dirty="0"/>
              <a:t>Build lifecycle</a:t>
            </a:r>
          </a:p>
          <a:p>
            <a:pPr lvl="2"/>
            <a:r>
              <a:rPr lang="en-US" dirty="0"/>
              <a:t>Plugins</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13</a:t>
            </a:fld>
            <a:endParaRPr lang="en-US" dirty="0"/>
          </a:p>
        </p:txBody>
      </p:sp>
    </p:spTree>
    <p:extLst>
      <p:ext uri="{BB962C8B-B14F-4D97-AF65-F5344CB8AC3E}">
        <p14:creationId xmlns:p14="http://schemas.microsoft.com/office/powerpoint/2010/main" val="1536807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 to MAVEN</a:t>
            </a:r>
            <a:endParaRPr lang="en-US" dirty="0"/>
          </a:p>
        </p:txBody>
      </p:sp>
      <p:sp>
        <p:nvSpPr>
          <p:cNvPr id="3" name="Content Placeholder 2"/>
          <p:cNvSpPr>
            <a:spLocks noGrp="1"/>
          </p:cNvSpPr>
          <p:nvPr>
            <p:ph sz="quarter" idx="14"/>
          </p:nvPr>
        </p:nvSpPr>
        <p:spPr/>
        <p:txBody>
          <a:bodyPr/>
          <a:lstStyle/>
          <a:p>
            <a:r>
              <a:rPr lang="en-US" dirty="0" smtClean="0"/>
              <a:t>Build lifecycle</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06" y="1772816"/>
            <a:ext cx="8532812" cy="2383341"/>
          </a:xfrm>
          <a:prstGeom prst="rect">
            <a:avLst/>
          </a:prstGeom>
        </p:spPr>
      </p:pic>
    </p:spTree>
    <p:extLst>
      <p:ext uri="{BB962C8B-B14F-4D97-AF65-F5344CB8AC3E}">
        <p14:creationId xmlns:p14="http://schemas.microsoft.com/office/powerpoint/2010/main" val="82498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smtClean="0"/>
              <a:t>Backbase</a:t>
            </a:r>
            <a:r>
              <a:rPr lang="en-US" dirty="0" smtClean="0"/>
              <a:t> MAVEN Repository</a:t>
            </a:r>
            <a:endParaRPr lang="en-US" dirty="0"/>
          </a:p>
        </p:txBody>
      </p:sp>
      <p:sp>
        <p:nvSpPr>
          <p:cNvPr id="3" name="Content Placeholder 2"/>
          <p:cNvSpPr>
            <a:spLocks noGrp="1"/>
          </p:cNvSpPr>
          <p:nvPr>
            <p:ph sz="quarter" idx="14"/>
          </p:nvPr>
        </p:nvSpPr>
        <p:spPr/>
        <p:txBody>
          <a:bodyPr/>
          <a:lstStyle/>
          <a:p>
            <a:pPr marL="368262" indent="-368262">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err="1"/>
              <a:t>Backbase</a:t>
            </a:r>
            <a:r>
              <a:rPr lang="en-US" dirty="0"/>
              <a:t> hosts a repository that provides a convenient mechanism to setup a local Maven development environment.</a:t>
            </a:r>
          </a:p>
          <a:p>
            <a:pPr marL="368262" indent="-368262">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solidFill>
                  <a:schemeClr val="accent5"/>
                </a:solidFill>
                <a:hlinkClick r:id="rId3"/>
              </a:rPr>
              <a:t>https://repo.backbase.com/repo</a:t>
            </a:r>
            <a:r>
              <a:rPr lang="en-US" dirty="0">
                <a:solidFill>
                  <a:schemeClr val="accent5"/>
                </a:solidFill>
              </a:rPr>
              <a:t> </a:t>
            </a:r>
          </a:p>
          <a:p>
            <a:pPr marL="368262" indent="-368262" defTabSz="449217">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t>Archetypes available from this repository:</a:t>
            </a:r>
          </a:p>
          <a:p>
            <a:pPr marL="749224" lvl="1" indent="-379375" defTabSz="449217">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err="1"/>
              <a:t>Backbase</a:t>
            </a:r>
            <a:r>
              <a:rPr lang="en-US" dirty="0"/>
              <a:t> </a:t>
            </a:r>
            <a:r>
              <a:rPr lang="en-US" dirty="0" smtClean="0"/>
              <a:t>Portal Archetype Blank</a:t>
            </a:r>
          </a:p>
          <a:p>
            <a:pPr marL="749224" lvl="1" indent="-379375" defTabSz="449217">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smtClean="0"/>
              <a:t>Launchpad Archetype</a:t>
            </a:r>
            <a:endParaRPr lang="en-US" dirty="0"/>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15</a:t>
            </a:fld>
            <a:endParaRPr lang="en-US" dirty="0"/>
          </a:p>
        </p:txBody>
      </p:sp>
    </p:spTree>
    <p:extLst>
      <p:ext uri="{BB962C8B-B14F-4D97-AF65-F5344CB8AC3E}">
        <p14:creationId xmlns:p14="http://schemas.microsoft.com/office/powerpoint/2010/main" val="179910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JETTY</a:t>
            </a:r>
            <a:endParaRPr lang="en-US" dirty="0"/>
          </a:p>
        </p:txBody>
      </p:sp>
      <p:sp>
        <p:nvSpPr>
          <p:cNvPr id="3" name="Content Placeholder 2"/>
          <p:cNvSpPr>
            <a:spLocks noGrp="1"/>
          </p:cNvSpPr>
          <p:nvPr>
            <p:ph sz="quarter" idx="14"/>
          </p:nvPr>
        </p:nvSpPr>
        <p:spPr/>
        <p:txBody>
          <a:bodyPr/>
          <a:lstStyle/>
          <a:p>
            <a:pPr marL="495250" indent="-495250">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t>Jetty is lightweight </a:t>
            </a:r>
            <a:r>
              <a:rPr lang="en-US" dirty="0">
                <a:solidFill>
                  <a:schemeClr val="accent5"/>
                </a:solidFill>
                <a:hlinkClick r:id="rId3"/>
              </a:rPr>
              <a:t>HTTP server</a:t>
            </a:r>
            <a:r>
              <a:rPr lang="en-US" dirty="0">
                <a:solidFill>
                  <a:schemeClr val="accent5"/>
                </a:solidFill>
              </a:rPr>
              <a:t> </a:t>
            </a:r>
            <a:r>
              <a:rPr lang="en-US" dirty="0"/>
              <a:t>and </a:t>
            </a:r>
            <a:r>
              <a:rPr lang="en-US" dirty="0">
                <a:solidFill>
                  <a:srgbClr val="CCCCFF"/>
                </a:solidFill>
                <a:hlinkClick r:id="rId4"/>
              </a:rPr>
              <a:t>servlet</a:t>
            </a:r>
            <a:r>
              <a:rPr lang="en-US" dirty="0"/>
              <a:t> container </a:t>
            </a:r>
          </a:p>
          <a:p>
            <a:pPr marL="825416" lvl="1" indent="-495250">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latin typeface="Courier New" pitchFamily="49" charset="0"/>
                <a:cs typeface="Courier New" pitchFamily="49" charset="0"/>
              </a:rPr>
              <a:t>maven-jetty-plugin</a:t>
            </a:r>
          </a:p>
          <a:p>
            <a:pPr marL="495250" indent="-495250">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t>Run using command </a:t>
            </a:r>
          </a:p>
          <a:p>
            <a:pPr marL="495250" indent="-495250">
              <a:lnSpc>
                <a:spcPct val="150000"/>
              </a:lnSpc>
              <a:buNone/>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mvn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jetty:run</a:t>
            </a:r>
            <a:endParaRPr lang="en-US" b="1" dirty="0">
              <a:latin typeface="Courier New" pitchFamily="49" charset="0"/>
              <a:cs typeface="Courier New" pitchFamily="49" charset="0"/>
            </a:endParaRPr>
          </a:p>
          <a:p>
            <a:pPr marL="495250" indent="-495250">
              <a:lnSpc>
                <a:spcPct val="150000"/>
              </a:lnSpc>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dirty="0"/>
              <a:t>If you want your data to be </a:t>
            </a:r>
            <a:r>
              <a:rPr lang="en-US" u="sng" dirty="0"/>
              <a:t>reset to initial data</a:t>
            </a:r>
            <a:r>
              <a:rPr lang="en-US" dirty="0"/>
              <a:t> then before </a:t>
            </a:r>
            <a:r>
              <a:rPr lang="en-US" dirty="0" err="1"/>
              <a:t>jetty:run</a:t>
            </a:r>
            <a:r>
              <a:rPr lang="en-US" dirty="0"/>
              <a:t> first execute the </a:t>
            </a:r>
            <a:r>
              <a:rPr lang="en-US" dirty="0" smtClean="0"/>
              <a:t>command:</a:t>
            </a:r>
            <a:endParaRPr lang="en-US" dirty="0"/>
          </a:p>
          <a:p>
            <a:pPr marL="495250" indent="-495250">
              <a:lnSpc>
                <a:spcPct val="150000"/>
              </a:lnSpc>
              <a:buNone/>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mvn</a:t>
            </a:r>
            <a:r>
              <a:rPr lang="en-US" b="1" dirty="0">
                <a:latin typeface="Courier New" pitchFamily="49" charset="0"/>
                <a:cs typeface="Courier New" pitchFamily="49" charset="0"/>
              </a:rPr>
              <a:t> clean </a:t>
            </a:r>
            <a:r>
              <a:rPr lang="en-US" b="1" dirty="0" smtClean="0">
                <a:latin typeface="Courier New" pitchFamily="49" charset="0"/>
                <a:cs typeface="Courier New" pitchFamily="49" charset="0"/>
              </a:rPr>
              <a:t>install</a:t>
            </a:r>
            <a:r>
              <a:rPr lang="en-US" dirty="0" smtClean="0">
                <a:latin typeface="Courier New" panose="02070309020205020404" pitchFamily="49" charset="0"/>
                <a:ea typeface="Roboto Light" panose="02000000000000000000" pitchFamily="2" charset="0"/>
                <a:cs typeface="Courier New" panose="02070309020205020404" pitchFamily="49" charset="0"/>
              </a:rPr>
              <a:t> </a:t>
            </a:r>
            <a:r>
              <a:rPr lang="en-US" dirty="0" smtClean="0">
                <a:latin typeface="Roboto Light" panose="02000000000000000000" pitchFamily="2" charset="0"/>
                <a:ea typeface="Roboto Light" panose="02000000000000000000" pitchFamily="2" charset="0"/>
                <a:cs typeface="Courier New" pitchFamily="49" charset="0"/>
              </a:rPr>
              <a:t>(blank archetype)</a:t>
            </a:r>
          </a:p>
          <a:p>
            <a:pPr marL="495250" indent="-495250">
              <a:lnSpc>
                <a:spcPct val="150000"/>
              </a:lnSpc>
              <a:buNone/>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mvn</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clean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Pclean</a:t>
            </a:r>
            <a:r>
              <a:rPr lang="en-US" b="1" dirty="0" smtClean="0">
                <a:latin typeface="Courier New" pitchFamily="49" charset="0"/>
                <a:cs typeface="Courier New" pitchFamily="49" charset="0"/>
              </a:rPr>
              <a:t>-database</a:t>
            </a:r>
            <a:r>
              <a:rPr lang="en-US" dirty="0" smtClean="0">
                <a:latin typeface="Courier New" panose="02070309020205020404" pitchFamily="49" charset="0"/>
                <a:ea typeface="Roboto Light" panose="02000000000000000000" pitchFamily="2" charset="0"/>
                <a:cs typeface="Courier New" panose="02070309020205020404" pitchFamily="49" charset="0"/>
              </a:rPr>
              <a:t> </a:t>
            </a:r>
            <a:r>
              <a:rPr lang="en-US" dirty="0" smtClean="0">
                <a:latin typeface="Roboto Light" panose="02000000000000000000" pitchFamily="2" charset="0"/>
                <a:ea typeface="Roboto Light" panose="02000000000000000000" pitchFamily="2" charset="0"/>
                <a:cs typeface="Courier New" pitchFamily="49" charset="0"/>
              </a:rPr>
              <a:t>(</a:t>
            </a:r>
            <a:r>
              <a:rPr lang="en-US" dirty="0" err="1" smtClean="0">
                <a:latin typeface="Roboto Light" panose="02000000000000000000" pitchFamily="2" charset="0"/>
                <a:ea typeface="Roboto Light" panose="02000000000000000000" pitchFamily="2" charset="0"/>
                <a:cs typeface="Courier New" pitchFamily="49" charset="0"/>
              </a:rPr>
              <a:t>launchpad</a:t>
            </a:r>
            <a:r>
              <a:rPr lang="en-US" dirty="0" smtClean="0">
                <a:latin typeface="Roboto Light" panose="02000000000000000000" pitchFamily="2" charset="0"/>
                <a:ea typeface="Roboto Light" panose="02000000000000000000" pitchFamily="2" charset="0"/>
                <a:cs typeface="Courier New" pitchFamily="49" charset="0"/>
              </a:rPr>
              <a:t> </a:t>
            </a:r>
            <a:r>
              <a:rPr lang="en-US" dirty="0">
                <a:latin typeface="Roboto Light" panose="02000000000000000000" pitchFamily="2" charset="0"/>
                <a:ea typeface="Roboto Light" panose="02000000000000000000" pitchFamily="2" charset="0"/>
                <a:cs typeface="Courier New" pitchFamily="49" charset="0"/>
              </a:rPr>
              <a:t>archetype)</a:t>
            </a:r>
          </a:p>
          <a:p>
            <a:pPr marL="495250" indent="-495250">
              <a:lnSpc>
                <a:spcPct val="150000"/>
              </a:lnSpc>
              <a:buNone/>
              <a:tabLst>
                <a:tab pos="368262" algn="l"/>
                <a:tab pos="473027" algn="l"/>
                <a:tab pos="922245" algn="l"/>
                <a:tab pos="1371461" algn="l"/>
                <a:tab pos="1820678" algn="l"/>
                <a:tab pos="2269895" algn="l"/>
                <a:tab pos="2719112" algn="l"/>
                <a:tab pos="3168328" algn="l"/>
                <a:tab pos="3617545" algn="l"/>
                <a:tab pos="4058825" algn="l"/>
                <a:tab pos="4508042" algn="l"/>
                <a:tab pos="4957259" algn="l"/>
                <a:tab pos="5406475" algn="l"/>
                <a:tab pos="5855693" algn="l"/>
                <a:tab pos="6304909" algn="l"/>
                <a:tab pos="6754126" algn="l"/>
                <a:tab pos="7203343" algn="l"/>
                <a:tab pos="7652560" algn="l"/>
                <a:tab pos="8109713" algn="l"/>
                <a:tab pos="8558930" algn="l"/>
                <a:tab pos="9008147" algn="l"/>
                <a:tab pos="9409743" algn="l"/>
                <a:tab pos="10133570" algn="l"/>
                <a:tab pos="10857396" algn="l"/>
              </a:tabLst>
            </a:pPr>
            <a:endParaRPr lang="en-US" b="1"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16</a:t>
            </a:fld>
            <a:endParaRPr lang="en-US" dirty="0"/>
          </a:p>
        </p:txBody>
      </p:sp>
    </p:spTree>
    <p:extLst>
      <p:ext uri="{BB962C8B-B14F-4D97-AF65-F5344CB8AC3E}">
        <p14:creationId xmlns:p14="http://schemas.microsoft.com/office/powerpoint/2010/main" val="975561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428" y="760427"/>
            <a:ext cx="2372589" cy="9127998"/>
          </a:xfrm>
          <a:prstGeom prst="rect">
            <a:avLst/>
          </a:prstGeom>
        </p:spPr>
      </p:pic>
      <p:sp>
        <p:nvSpPr>
          <p:cNvPr id="10" name="Rectangle 9"/>
          <p:cNvSpPr/>
          <p:nvPr/>
        </p:nvSpPr>
        <p:spPr>
          <a:xfrm>
            <a:off x="0" y="-1508"/>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lIns="91431" tIns="45715" rIns="91431" bIns="45715" rtlCol="0" anchor="ctr"/>
          <a:lstStyle/>
          <a:p>
            <a:pPr algn="ctr"/>
            <a:endParaRPr lang="en-US" dirty="0">
              <a:latin typeface="Roboto Ligh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67" y="295649"/>
            <a:ext cx="1886156" cy="155076"/>
          </a:xfrm>
          <a:prstGeom prst="rect">
            <a:avLst/>
          </a:prstGeom>
        </p:spPr>
      </p:pic>
      <p:sp>
        <p:nvSpPr>
          <p:cNvPr id="2" name="Text Placeholder 1"/>
          <p:cNvSpPr>
            <a:spLocks noGrp="1"/>
          </p:cNvSpPr>
          <p:nvPr>
            <p:ph type="body" sz="quarter" idx="13"/>
          </p:nvPr>
        </p:nvSpPr>
        <p:spPr/>
        <p:txBody>
          <a:bodyPr/>
          <a:lstStyle/>
          <a:p>
            <a:r>
              <a:rPr lang="en-US" dirty="0" smtClean="0"/>
              <a:t>Archetype Project Structure</a:t>
            </a:r>
            <a:endParaRPr lang="en-US" dirty="0"/>
          </a:p>
        </p:txBody>
      </p:sp>
      <p:sp>
        <p:nvSpPr>
          <p:cNvPr id="5" name="Text Placeholder 4"/>
          <p:cNvSpPr>
            <a:spLocks noGrp="1"/>
          </p:cNvSpPr>
          <p:nvPr>
            <p:ph type="body" sz="quarter" idx="14"/>
          </p:nvPr>
        </p:nvSpPr>
        <p:spPr>
          <a:xfrm>
            <a:off x="4860032" y="1109664"/>
            <a:ext cx="3936307" cy="5399087"/>
          </a:xfrm>
        </p:spPr>
        <p:txBody>
          <a:bodyPr/>
          <a:lstStyle/>
          <a:p>
            <a:r>
              <a:rPr lang="en-US" dirty="0"/>
              <a:t>Highlights</a:t>
            </a:r>
          </a:p>
          <a:p>
            <a:pPr marL="800019" lvl="1" indent="-342865">
              <a:buFont typeface="Wingdings" panose="05000000000000000000" pitchFamily="2" charset="2"/>
              <a:buChar char="§"/>
            </a:pPr>
            <a:r>
              <a:rPr lang="en-US" dirty="0" err="1" smtClean="0">
                <a:latin typeface="Roboto Medium"/>
                <a:cs typeface="Roboto Medium"/>
              </a:rPr>
              <a:t>webapps</a:t>
            </a:r>
            <a:r>
              <a:rPr lang="en-US" dirty="0" smtClean="0">
                <a:latin typeface="Roboto Medium"/>
                <a:cs typeface="Roboto Medium"/>
              </a:rPr>
              <a:t>/ </a:t>
            </a:r>
            <a:r>
              <a:rPr lang="en-US" dirty="0" smtClean="0"/>
              <a:t>: Portal, CS, </a:t>
            </a:r>
            <a:r>
              <a:rPr lang="en-US" smtClean="0"/>
              <a:t>Solr </a:t>
            </a:r>
            <a:r>
              <a:rPr lang="en-US" dirty="0" smtClean="0"/>
              <a:t>&amp; Orchestrator</a:t>
            </a:r>
          </a:p>
          <a:p>
            <a:pPr marL="800019" lvl="1" indent="-342865">
              <a:buFont typeface="Wingdings" panose="05000000000000000000" pitchFamily="2" charset="2"/>
              <a:buChar char="§"/>
            </a:pPr>
            <a:r>
              <a:rPr lang="en-US" dirty="0">
                <a:latin typeface="Roboto Medium"/>
                <a:cs typeface="Roboto Medium"/>
              </a:rPr>
              <a:t>c</a:t>
            </a:r>
            <a:r>
              <a:rPr lang="en-US" dirty="0" smtClean="0">
                <a:latin typeface="Roboto Medium"/>
                <a:cs typeface="Roboto Medium"/>
              </a:rPr>
              <a:t>onfiguration/ </a:t>
            </a:r>
            <a:r>
              <a:rPr lang="en-US" dirty="0" smtClean="0"/>
              <a:t>: all Backbase-specific configuration</a:t>
            </a:r>
          </a:p>
          <a:p>
            <a:pPr marL="800019" lvl="1" indent="-342865">
              <a:buFont typeface="Wingdings" panose="05000000000000000000" pitchFamily="2" charset="2"/>
              <a:buChar char="§"/>
            </a:pPr>
            <a:r>
              <a:rPr lang="en-US" dirty="0">
                <a:latin typeface="Roboto Medium"/>
                <a:cs typeface="Roboto Medium"/>
              </a:rPr>
              <a:t>s</a:t>
            </a:r>
            <a:r>
              <a:rPr lang="en-US" dirty="0" smtClean="0">
                <a:latin typeface="Roboto Medium"/>
                <a:cs typeface="Roboto Medium"/>
              </a:rPr>
              <a:t>ervices/</a:t>
            </a:r>
            <a:r>
              <a:rPr lang="en-US" dirty="0" smtClean="0"/>
              <a:t> : custom Camel services</a:t>
            </a:r>
          </a:p>
          <a:p>
            <a:pPr marL="800019" lvl="1" indent="-342865">
              <a:buFont typeface="Wingdings" panose="05000000000000000000" pitchFamily="2" charset="2"/>
              <a:buChar char="§"/>
            </a:pPr>
            <a:r>
              <a:rPr lang="en-US" dirty="0">
                <a:latin typeface="Roboto Medium"/>
                <a:cs typeface="Roboto Medium"/>
              </a:rPr>
              <a:t>s</a:t>
            </a:r>
            <a:r>
              <a:rPr lang="en-US" dirty="0" smtClean="0">
                <a:latin typeface="Roboto Medium"/>
                <a:cs typeface="Roboto Medium"/>
              </a:rPr>
              <a:t>tatics/ </a:t>
            </a:r>
            <a:r>
              <a:rPr lang="en-US" dirty="0" smtClean="0"/>
              <a:t>: Launchpad collection &amp; custom items</a:t>
            </a:r>
          </a:p>
          <a:p>
            <a:pPr marL="800019" lvl="1" indent="-342865">
              <a:buFont typeface="Wingdings" panose="05000000000000000000" pitchFamily="2" charset="2"/>
              <a:buChar char="§"/>
            </a:pPr>
            <a:r>
              <a:rPr lang="en-US" dirty="0" err="1" smtClean="0">
                <a:latin typeface="Roboto Medium"/>
                <a:cs typeface="Roboto Medium"/>
              </a:rPr>
              <a:t>styleguide</a:t>
            </a:r>
            <a:r>
              <a:rPr lang="en-US" dirty="0" smtClean="0">
                <a:latin typeface="Roboto Medium"/>
                <a:cs typeface="Roboto Medium"/>
              </a:rPr>
              <a:t>/ </a:t>
            </a:r>
            <a:r>
              <a:rPr lang="en-US" dirty="0" smtClean="0"/>
              <a:t>: documentation of Launchpad Components</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17</a:t>
            </a:fld>
            <a:endParaRPr lang="en-US" dirty="0"/>
          </a:p>
        </p:txBody>
      </p:sp>
    </p:spTree>
    <p:extLst>
      <p:ext uri="{BB962C8B-B14F-4D97-AF65-F5344CB8AC3E}">
        <p14:creationId xmlns:p14="http://schemas.microsoft.com/office/powerpoint/2010/main" val="305679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1.04094E-7 L 0 -0.44344 " pathEditMode="relative" rAng="0" ptsTypes="AA">
                                      <p:cBhvr>
                                        <p:cTn id="13" dur="2000" fill="hold"/>
                                        <p:tgtEl>
                                          <p:spTgt spid="8"/>
                                        </p:tgtEl>
                                        <p:attrNameLst>
                                          <p:attrName>ppt_x</p:attrName>
                                          <p:attrName>ppt_y</p:attrName>
                                        </p:attrNameLst>
                                      </p:cBhvr>
                                      <p:rCtr x="0" y="-221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Project Object Model (POM)</a:t>
            </a:r>
            <a:endParaRPr lang="en-US" dirty="0"/>
          </a:p>
        </p:txBody>
      </p:sp>
      <p:sp>
        <p:nvSpPr>
          <p:cNvPr id="5" name="Slide Number Placeholder 4"/>
          <p:cNvSpPr>
            <a:spLocks noGrp="1"/>
          </p:cNvSpPr>
          <p:nvPr>
            <p:ph type="sldNum" sz="quarter" idx="4"/>
          </p:nvPr>
        </p:nvSpPr>
        <p:spPr/>
        <p:txBody>
          <a:bodyPr/>
          <a:lstStyle/>
          <a:p>
            <a:fld id="{6FF59741-7650-A046-95B5-8D31235C520E}" type="slidenum">
              <a:rPr lang="en-US" smtClean="0"/>
              <a:pPr/>
              <a:t>18</a:t>
            </a:fld>
            <a:endParaRPr lang="en-US" dirty="0"/>
          </a:p>
        </p:txBody>
      </p:sp>
      <p:pic>
        <p:nvPicPr>
          <p:cNvPr id="8" name="Picture 6"/>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738667" y="1548096"/>
            <a:ext cx="7676191" cy="4533334"/>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47372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19</a:t>
            </a:fld>
            <a:endParaRPr lang="en-US" dirty="0"/>
          </a:p>
        </p:txBody>
      </p:sp>
      <p:sp>
        <p:nvSpPr>
          <p:cNvPr id="3" name="Text Placeholder 2"/>
          <p:cNvSpPr>
            <a:spLocks noGrp="1"/>
          </p:cNvSpPr>
          <p:nvPr>
            <p:ph type="body" sz="quarter" idx="13"/>
          </p:nvPr>
        </p:nvSpPr>
        <p:spPr/>
        <p:txBody>
          <a:bodyPr/>
          <a:lstStyle/>
          <a:p>
            <a:r>
              <a:rPr lang="en-US" dirty="0" smtClean="0"/>
              <a:t>CXP Installation</a:t>
            </a:r>
            <a:endParaRPr lang="en-US" dirty="0"/>
          </a:p>
        </p:txBody>
      </p:sp>
      <p:sp>
        <p:nvSpPr>
          <p:cNvPr id="4" name="Content Placeholder 3"/>
          <p:cNvSpPr>
            <a:spLocks noGrp="1"/>
          </p:cNvSpPr>
          <p:nvPr>
            <p:ph sz="quarter" idx="16"/>
          </p:nvPr>
        </p:nvSpPr>
        <p:spPr/>
        <p:txBody>
          <a:bodyPr/>
          <a:lstStyle/>
          <a:p>
            <a:r>
              <a:rPr lang="en-US" sz="2400" b="1" dirty="0"/>
              <a:t>Installing a CXP Development Environment</a:t>
            </a:r>
          </a:p>
          <a:p>
            <a:endParaRPr lang="en-US" sz="2400" b="1" dirty="0">
              <a:solidFill>
                <a:srgbClr val="FF0000"/>
              </a:solidFill>
            </a:endParaRPr>
          </a:p>
          <a:p>
            <a:r>
              <a:rPr lang="en-US" sz="2400" b="1" dirty="0" smtClean="0">
                <a:solidFill>
                  <a:srgbClr val="FF0000"/>
                </a:solidFill>
              </a:rPr>
              <a:t>Launchpad-based Project</a:t>
            </a:r>
          </a:p>
          <a:p>
            <a:endParaRPr lang="en-US" dirty="0"/>
          </a:p>
          <a:p>
            <a:r>
              <a:rPr lang="en-US" dirty="0">
                <a:hlinkClick r:id="rId3"/>
              </a:rPr>
              <a:t>https://my.backbase.com/docs/how-to-guides/article//</a:t>
            </a:r>
            <a:r>
              <a:rPr lang="en-US" dirty="0" smtClean="0">
                <a:hlinkClick r:id="rId3"/>
              </a:rPr>
              <a:t>getting-your-first-launchpad-based-portal-set-up</a:t>
            </a:r>
            <a:endParaRPr lang="en-US" dirty="0" smtClean="0"/>
          </a:p>
          <a:p>
            <a:endParaRPr lang="en-US" dirty="0" smtClean="0"/>
          </a:p>
          <a:p>
            <a:r>
              <a:rPr lang="en-US" sz="2400" b="1" dirty="0" smtClean="0">
                <a:solidFill>
                  <a:srgbClr val="FF0000"/>
                </a:solidFill>
              </a:rPr>
              <a:t>Widget </a:t>
            </a:r>
            <a:r>
              <a:rPr lang="en-US" sz="2400" b="1" dirty="0">
                <a:solidFill>
                  <a:srgbClr val="FF0000"/>
                </a:solidFill>
              </a:rPr>
              <a:t>Collections 2.x </a:t>
            </a:r>
            <a:r>
              <a:rPr lang="en-US" sz="2400" b="1" dirty="0" smtClean="0">
                <a:solidFill>
                  <a:srgbClr val="FF0000"/>
                </a:solidFill>
              </a:rPr>
              <a:t>Project</a:t>
            </a:r>
          </a:p>
          <a:p>
            <a:endParaRPr lang="en-US" sz="2400" b="1" dirty="0">
              <a:solidFill>
                <a:srgbClr val="FF0000"/>
              </a:solidFill>
            </a:endParaRPr>
          </a:p>
          <a:p>
            <a:r>
              <a:rPr lang="en-US" dirty="0">
                <a:hlinkClick r:id="rId4"/>
              </a:rPr>
              <a:t>https://my.backbase.com/docs/how-to-guides/article//</a:t>
            </a:r>
            <a:r>
              <a:rPr lang="en-US" dirty="0" smtClean="0">
                <a:hlinkClick r:id="rId4"/>
              </a:rPr>
              <a:t>setting-up-cxp-5-6-x-and-widget-collection-2-1-x-from-scratch</a:t>
            </a:r>
            <a:endParaRPr lang="en-US" dirty="0" smtClean="0"/>
          </a:p>
          <a:p>
            <a:endParaRPr lang="en-US" dirty="0" smtClean="0"/>
          </a:p>
        </p:txBody>
      </p:sp>
    </p:spTree>
    <p:extLst>
      <p:ext uri="{BB962C8B-B14F-4D97-AF65-F5344CB8AC3E}">
        <p14:creationId xmlns:p14="http://schemas.microsoft.com/office/powerpoint/2010/main" val="108281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Training Overview</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a:t>
            </a:fld>
            <a:endParaRPr lang="en-US" dirty="0"/>
          </a:p>
        </p:txBody>
      </p:sp>
      <p:sp>
        <p:nvSpPr>
          <p:cNvPr id="22" name="Rectangle 21"/>
          <p:cNvSpPr/>
          <p:nvPr/>
        </p:nvSpPr>
        <p:spPr bwMode="auto">
          <a:xfrm>
            <a:off x="395537" y="1196752"/>
            <a:ext cx="8453840" cy="5014892"/>
          </a:xfrm>
          <a:custGeom>
            <a:avLst/>
            <a:gdLst>
              <a:gd name="connsiteX0" fmla="*/ 0 w 8197858"/>
              <a:gd name="connsiteY0" fmla="*/ 0 h 5256584"/>
              <a:gd name="connsiteX1" fmla="*/ 8197858 w 8197858"/>
              <a:gd name="connsiteY1" fmla="*/ 0 h 5256584"/>
              <a:gd name="connsiteX2" fmla="*/ 8197858 w 8197858"/>
              <a:gd name="connsiteY2" fmla="*/ 5256584 h 5256584"/>
              <a:gd name="connsiteX3" fmla="*/ 0 w 8197858"/>
              <a:gd name="connsiteY3" fmla="*/ 5256584 h 5256584"/>
              <a:gd name="connsiteX4" fmla="*/ 0 w 8197858"/>
              <a:gd name="connsiteY4" fmla="*/ 0 h 5256584"/>
              <a:gd name="connsiteX0" fmla="*/ 0 w 8309825"/>
              <a:gd name="connsiteY0" fmla="*/ 130629 h 5387213"/>
              <a:gd name="connsiteX1" fmla="*/ 8309825 w 8309825"/>
              <a:gd name="connsiteY1" fmla="*/ 0 h 5387213"/>
              <a:gd name="connsiteX2" fmla="*/ 8197858 w 8309825"/>
              <a:gd name="connsiteY2" fmla="*/ 5387213 h 5387213"/>
              <a:gd name="connsiteX3" fmla="*/ 0 w 8309825"/>
              <a:gd name="connsiteY3" fmla="*/ 5387213 h 5387213"/>
              <a:gd name="connsiteX4" fmla="*/ 0 w 8309825"/>
              <a:gd name="connsiteY4" fmla="*/ 130629 h 5387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825" h="5387213">
                <a:moveTo>
                  <a:pt x="0" y="130629"/>
                </a:moveTo>
                <a:lnTo>
                  <a:pt x="8309825" y="0"/>
                </a:lnTo>
                <a:lnTo>
                  <a:pt x="8197858" y="5387213"/>
                </a:lnTo>
                <a:lnTo>
                  <a:pt x="0" y="5387213"/>
                </a:lnTo>
                <a:lnTo>
                  <a:pt x="0" y="130629"/>
                </a:lnTo>
                <a:close/>
              </a:path>
            </a:pathLst>
          </a:custGeom>
          <a:solidFill>
            <a:schemeClr val="tx1">
              <a:lumMod val="90000"/>
              <a:lumOff val="10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4" name="Rectangle 23"/>
          <p:cNvSpPr/>
          <p:nvPr/>
        </p:nvSpPr>
        <p:spPr bwMode="auto">
          <a:xfrm>
            <a:off x="632202" y="4725145"/>
            <a:ext cx="7840286" cy="1220037"/>
          </a:xfrm>
          <a:custGeom>
            <a:avLst/>
            <a:gdLst>
              <a:gd name="connsiteX0" fmla="*/ 0 w 7709657"/>
              <a:gd name="connsiteY0" fmla="*/ 0 h 1191492"/>
              <a:gd name="connsiteX1" fmla="*/ 7709657 w 7709657"/>
              <a:gd name="connsiteY1" fmla="*/ 0 h 1191492"/>
              <a:gd name="connsiteX2" fmla="*/ 7709657 w 7709657"/>
              <a:gd name="connsiteY2" fmla="*/ 1191492 h 1191492"/>
              <a:gd name="connsiteX3" fmla="*/ 0 w 7709657"/>
              <a:gd name="connsiteY3" fmla="*/ 1191492 h 1191492"/>
              <a:gd name="connsiteX4" fmla="*/ 0 w 7709657"/>
              <a:gd name="connsiteY4" fmla="*/ 0 h 1191492"/>
              <a:gd name="connsiteX0" fmla="*/ 0 w 7840286"/>
              <a:gd name="connsiteY0" fmla="*/ 0 h 1275467"/>
              <a:gd name="connsiteX1" fmla="*/ 7709657 w 7840286"/>
              <a:gd name="connsiteY1" fmla="*/ 0 h 1275467"/>
              <a:gd name="connsiteX2" fmla="*/ 7840286 w 7840286"/>
              <a:gd name="connsiteY2" fmla="*/ 1275467 h 1275467"/>
              <a:gd name="connsiteX3" fmla="*/ 0 w 7840286"/>
              <a:gd name="connsiteY3" fmla="*/ 1191492 h 1275467"/>
              <a:gd name="connsiteX4" fmla="*/ 0 w 7840286"/>
              <a:gd name="connsiteY4" fmla="*/ 0 h 127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286" h="1275467">
                <a:moveTo>
                  <a:pt x="0" y="0"/>
                </a:moveTo>
                <a:lnTo>
                  <a:pt x="7709657" y="0"/>
                </a:lnTo>
                <a:lnTo>
                  <a:pt x="7840286" y="1275467"/>
                </a:lnTo>
                <a:lnTo>
                  <a:pt x="0" y="1191492"/>
                </a:lnTo>
                <a:lnTo>
                  <a:pt x="0" y="0"/>
                </a:lnTo>
                <a:close/>
              </a:path>
            </a:pathLst>
          </a:custGeom>
          <a:solidFill>
            <a:schemeClr val="tx1">
              <a:lumMod val="75000"/>
              <a:lumOff val="25000"/>
            </a:schemeClr>
          </a:solidFill>
          <a:ln w="3175" cap="flat" cmpd="sng" algn="ctr">
            <a:noFill/>
            <a:prstDash val="solid"/>
            <a:round/>
            <a:headEnd type="none" w="med" len="med"/>
            <a:tailEnd type="none" w="med" len="med"/>
          </a:ln>
          <a:effectLst/>
        </p:spPr>
        <p:txBody>
          <a:bodyPr vert="horz" wrap="none" lIns="91431" tIns="45715" rIns="91431" bIns="45715" numCol="1" rtlCol="0" anchor="t" anchorCtr="0" compatLnSpc="1">
            <a:prstTxWarp prst="textNoShape">
              <a:avLst/>
            </a:prstTxWarp>
          </a:bodyPr>
          <a:lstStyle/>
          <a:p>
            <a:pPr algn="ctr"/>
            <a:endParaRPr lang="nl-NL" sz="500" dirty="0"/>
          </a:p>
          <a:p>
            <a:pPr algn="ctr"/>
            <a:r>
              <a:rPr lang="nl-NL" sz="1000" dirty="0">
                <a:solidFill>
                  <a:schemeClr val="bg1"/>
                </a:solidFill>
                <a:latin typeface="Roboto Regular" panose="02000000000000000000" pitchFamily="2" charset="0"/>
                <a:ea typeface="Roboto Regular" panose="02000000000000000000" pitchFamily="2" charset="0"/>
              </a:rPr>
              <a:t>Foundation</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1" name="Rectangle 20"/>
          <p:cNvSpPr/>
          <p:nvPr/>
        </p:nvSpPr>
        <p:spPr bwMode="auto">
          <a:xfrm>
            <a:off x="607720" y="2286729"/>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31" tIns="45715" rIns="91431" bIns="45715" numCol="1" rtlCol="0" anchor="t" anchorCtr="0" compatLnSpc="1">
            <a:prstTxWarp prst="textNoShape">
              <a:avLst/>
            </a:prstTxWarp>
          </a:bodyPr>
          <a:lstStyle/>
          <a:p>
            <a:pPr algn="ctr"/>
            <a:endParaRPr lang="nl-NL" sz="1000" dirty="0">
              <a:latin typeface="Roboto Regular" panose="02000000000000000000" pitchFamily="2" charset="0"/>
              <a:ea typeface="Roboto Regular" panose="02000000000000000000" pitchFamily="2" charset="0"/>
            </a:endParaRPr>
          </a:p>
          <a:p>
            <a:pPr algn="ctr"/>
            <a:r>
              <a:rPr lang="nl-NL" sz="1000" dirty="0">
                <a:solidFill>
                  <a:schemeClr val="bg1"/>
                </a:solidFill>
                <a:latin typeface="Roboto Regular" panose="02000000000000000000" pitchFamily="2" charset="0"/>
                <a:ea typeface="Roboto Regular" panose="02000000000000000000" pitchFamily="2" charset="0"/>
              </a:rPr>
              <a:t>Back-end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5" name="Rectangle 4"/>
          <p:cNvSpPr/>
          <p:nvPr/>
        </p:nvSpPr>
        <p:spPr bwMode="auto">
          <a:xfrm>
            <a:off x="817983"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Services</a:t>
            </a:r>
          </a:p>
          <a:p>
            <a:pPr algn="ctr"/>
            <a:r>
              <a:rPr lang="nl-NL" sz="1000" dirty="0">
                <a:latin typeface="Roboto Regular" panose="02000000000000000000" pitchFamily="2" charset="0"/>
                <a:ea typeface="Roboto Regular" panose="02000000000000000000" pitchFamily="2" charset="0"/>
              </a:rPr>
              <a:t>Integration</a:t>
            </a:r>
            <a:endParaRPr lang="en-US" sz="1000" dirty="0">
              <a:latin typeface="Roboto Regular" panose="02000000000000000000" pitchFamily="2" charset="0"/>
              <a:ea typeface="Roboto Regular" panose="02000000000000000000" pitchFamily="2" charset="0"/>
            </a:endParaRPr>
          </a:p>
        </p:txBody>
      </p:sp>
      <p:sp>
        <p:nvSpPr>
          <p:cNvPr id="6" name="Rectangle 4"/>
          <p:cNvSpPr/>
          <p:nvPr/>
        </p:nvSpPr>
        <p:spPr bwMode="auto">
          <a:xfrm>
            <a:off x="2017637"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Content</a:t>
            </a:r>
          </a:p>
          <a:p>
            <a:pPr algn="ctr"/>
            <a:r>
              <a:rPr lang="nl-NL" sz="1000" dirty="0" smtClean="0">
                <a:latin typeface="Roboto Regular" panose="02000000000000000000" pitchFamily="2" charset="0"/>
                <a:ea typeface="Roboto Regular" panose="02000000000000000000" pitchFamily="2" charset="0"/>
              </a:rPr>
              <a:t>Services</a:t>
            </a:r>
            <a:endParaRPr lang="en-US" sz="1000" dirty="0">
              <a:latin typeface="Roboto Regular" panose="02000000000000000000" pitchFamily="2" charset="0"/>
              <a:ea typeface="Roboto Regular" panose="02000000000000000000" pitchFamily="2" charset="0"/>
            </a:endParaRPr>
          </a:p>
        </p:txBody>
      </p:sp>
      <p:sp>
        <p:nvSpPr>
          <p:cNvPr id="7" name="Rectangle 4"/>
          <p:cNvSpPr/>
          <p:nvPr/>
        </p:nvSpPr>
        <p:spPr bwMode="auto">
          <a:xfrm>
            <a:off x="3217289"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Advanced</a:t>
            </a:r>
          </a:p>
          <a:p>
            <a:pPr algn="ctr"/>
            <a:r>
              <a:rPr lang="nl-NL" sz="1000" dirty="0" smtClean="0">
                <a:latin typeface="Roboto Regular" panose="02000000000000000000" pitchFamily="2" charset="0"/>
                <a:ea typeface="Roboto Regular" panose="02000000000000000000" pitchFamily="2" charset="0"/>
              </a:rPr>
              <a:t>Security</a:t>
            </a:r>
            <a:endParaRPr lang="en-US" sz="1000" dirty="0">
              <a:latin typeface="Roboto Regular" panose="02000000000000000000" pitchFamily="2" charset="0"/>
              <a:ea typeface="Roboto Regular" panose="02000000000000000000" pitchFamily="2" charset="0"/>
            </a:endParaRPr>
          </a:p>
        </p:txBody>
      </p:sp>
      <p:sp>
        <p:nvSpPr>
          <p:cNvPr id="8" name="Rectangle 4"/>
          <p:cNvSpPr/>
          <p:nvPr/>
        </p:nvSpPr>
        <p:spPr bwMode="auto">
          <a:xfrm>
            <a:off x="1378685"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Targeting</a:t>
            </a:r>
            <a:endParaRPr lang="en-US" sz="1000" dirty="0">
              <a:latin typeface="Roboto Regular" panose="02000000000000000000" pitchFamily="2" charset="0"/>
              <a:ea typeface="Roboto Regular" panose="02000000000000000000" pitchFamily="2" charset="0"/>
            </a:endParaRPr>
          </a:p>
        </p:txBody>
      </p:sp>
      <p:sp>
        <p:nvSpPr>
          <p:cNvPr id="9" name="Rectangle 4"/>
          <p:cNvSpPr/>
          <p:nvPr/>
        </p:nvSpPr>
        <p:spPr bwMode="auto">
          <a:xfrm>
            <a:off x="2691631"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Publishing</a:t>
            </a:r>
            <a:endParaRPr lang="en-US" sz="1000" dirty="0">
              <a:latin typeface="Roboto Regular" panose="02000000000000000000" pitchFamily="2" charset="0"/>
              <a:ea typeface="Roboto Regular" panose="02000000000000000000" pitchFamily="2" charset="0"/>
            </a:endParaRPr>
          </a:p>
        </p:txBody>
      </p:sp>
      <p:sp>
        <p:nvSpPr>
          <p:cNvPr id="10" name="Rectangle 4"/>
          <p:cNvSpPr/>
          <p:nvPr/>
        </p:nvSpPr>
        <p:spPr bwMode="auto">
          <a:xfrm>
            <a:off x="1020086"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Portal Essentials</a:t>
            </a:r>
            <a:endParaRPr lang="en-US" sz="1000" dirty="0">
              <a:latin typeface="Roboto Regular" panose="02000000000000000000" pitchFamily="2" charset="0"/>
              <a:ea typeface="Roboto Regular" panose="02000000000000000000" pitchFamily="2" charset="0"/>
            </a:endParaRPr>
          </a:p>
        </p:txBody>
      </p:sp>
      <p:sp>
        <p:nvSpPr>
          <p:cNvPr id="11" name="Rectangle 4"/>
          <p:cNvSpPr/>
          <p:nvPr/>
        </p:nvSpPr>
        <p:spPr bwMode="auto">
          <a:xfrm>
            <a:off x="2900135"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accent1"/>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solidFill>
                  <a:schemeClr val="bg1"/>
                </a:solidFill>
                <a:latin typeface="Roboto Regular" panose="02000000000000000000" pitchFamily="2" charset="0"/>
                <a:ea typeface="Roboto Regular" panose="02000000000000000000" pitchFamily="2" charset="0"/>
              </a:rPr>
              <a:t>Portal Technologies</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12" name="Rectangle 4"/>
          <p:cNvSpPr/>
          <p:nvPr/>
        </p:nvSpPr>
        <p:spPr bwMode="auto">
          <a:xfrm>
            <a:off x="4780184"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Portal Tools</a:t>
            </a:r>
            <a:endParaRPr lang="en-US" sz="1000" dirty="0">
              <a:latin typeface="Roboto Regular" panose="02000000000000000000" pitchFamily="2" charset="0"/>
              <a:ea typeface="Roboto Regular" panose="02000000000000000000" pitchFamily="2" charset="0"/>
            </a:endParaRPr>
          </a:p>
        </p:txBody>
      </p:sp>
      <p:sp>
        <p:nvSpPr>
          <p:cNvPr id="13" name="Rectangle 4"/>
          <p:cNvSpPr/>
          <p:nvPr/>
        </p:nvSpPr>
        <p:spPr bwMode="auto">
          <a:xfrm>
            <a:off x="6660232"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Portal APIs</a:t>
            </a:r>
            <a:endParaRPr lang="en-US" sz="1000" dirty="0">
              <a:latin typeface="Roboto Regular" panose="02000000000000000000" pitchFamily="2" charset="0"/>
              <a:ea typeface="Roboto Regular" panose="02000000000000000000" pitchFamily="2" charset="0"/>
            </a:endParaRPr>
          </a:p>
        </p:txBody>
      </p:sp>
      <p:sp>
        <p:nvSpPr>
          <p:cNvPr id="26" name="Rectangle 25"/>
          <p:cNvSpPr/>
          <p:nvPr/>
        </p:nvSpPr>
        <p:spPr bwMode="auto">
          <a:xfrm>
            <a:off x="651269" y="1544824"/>
            <a:ext cx="7821219" cy="516024"/>
          </a:xfrm>
          <a:custGeom>
            <a:avLst/>
            <a:gdLst>
              <a:gd name="connsiteX0" fmla="*/ 0 w 7523875"/>
              <a:gd name="connsiteY0" fmla="*/ 0 h 432048"/>
              <a:gd name="connsiteX1" fmla="*/ 7523875 w 7523875"/>
              <a:gd name="connsiteY1" fmla="*/ 0 h 432048"/>
              <a:gd name="connsiteX2" fmla="*/ 7523875 w 7523875"/>
              <a:gd name="connsiteY2" fmla="*/ 432048 h 432048"/>
              <a:gd name="connsiteX3" fmla="*/ 0 w 7523875"/>
              <a:gd name="connsiteY3" fmla="*/ 432048 h 432048"/>
              <a:gd name="connsiteX4" fmla="*/ 0 w 7523875"/>
              <a:gd name="connsiteY4" fmla="*/ 0 h 432048"/>
              <a:gd name="connsiteX0" fmla="*/ 0 w 7607850"/>
              <a:gd name="connsiteY0" fmla="*/ 83976 h 516024"/>
              <a:gd name="connsiteX1" fmla="*/ 7607850 w 7607850"/>
              <a:gd name="connsiteY1" fmla="*/ 0 h 516024"/>
              <a:gd name="connsiteX2" fmla="*/ 7523875 w 7607850"/>
              <a:gd name="connsiteY2" fmla="*/ 516024 h 516024"/>
              <a:gd name="connsiteX3" fmla="*/ 0 w 7607850"/>
              <a:gd name="connsiteY3" fmla="*/ 516024 h 516024"/>
              <a:gd name="connsiteX4" fmla="*/ 0 w 7607850"/>
              <a:gd name="connsiteY4" fmla="*/ 83976 h 5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50" h="516024">
                <a:moveTo>
                  <a:pt x="0" y="83976"/>
                </a:moveTo>
                <a:lnTo>
                  <a:pt x="7607850" y="0"/>
                </a:lnTo>
                <a:lnTo>
                  <a:pt x="7523875" y="516024"/>
                </a:lnTo>
                <a:lnTo>
                  <a:pt x="0" y="516024"/>
                </a:lnTo>
                <a:lnTo>
                  <a:pt x="0" y="83976"/>
                </a:lnTo>
                <a:close/>
              </a:path>
            </a:pathLst>
          </a:custGeom>
          <a:solidFill>
            <a:schemeClr val="tx1">
              <a:lumMod val="50000"/>
              <a:lumOff val="50000"/>
            </a:schemeClr>
          </a:solidFill>
          <a:ln w="3175" cap="flat" cmpd="sng" algn="ctr">
            <a:noFill/>
            <a:prstDash val="solid"/>
            <a:round/>
            <a:headEnd type="none" w="med" len="med"/>
            <a:tailEnd type="none" w="med" len="med"/>
          </a:ln>
          <a:effectLst/>
        </p:spPr>
        <p:txBody>
          <a:bodyPr vert="horz" wrap="none" lIns="91431" tIns="45715" rIns="91431" bIns="45715"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Group Workshop</a:t>
            </a:r>
            <a:endParaRPr lang="en-US" sz="1000" dirty="0">
              <a:latin typeface="Roboto Regular" panose="02000000000000000000" pitchFamily="2" charset="0"/>
              <a:ea typeface="Roboto Regular" panose="02000000000000000000" pitchFamily="2" charset="0"/>
            </a:endParaRPr>
          </a:p>
        </p:txBody>
      </p:sp>
      <p:sp>
        <p:nvSpPr>
          <p:cNvPr id="29" name="Rectangle 20"/>
          <p:cNvSpPr/>
          <p:nvPr/>
        </p:nvSpPr>
        <p:spPr bwMode="auto">
          <a:xfrm>
            <a:off x="4680972" y="2286729"/>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18" tIns="45710" rIns="91418" bIns="45710" numCol="1" rtlCol="0" anchor="t" anchorCtr="0" compatLnSpc="1">
            <a:prstTxWarp prst="textNoShape">
              <a:avLst/>
            </a:prstTxWarp>
          </a:bodyPr>
          <a:lstStyle/>
          <a:p>
            <a:pPr algn="ctr"/>
            <a:endParaRPr lang="nl-NL" sz="1000" dirty="0">
              <a:solidFill>
                <a:schemeClr val="bg1"/>
              </a:solidFill>
              <a:latin typeface="Roboto Regular" panose="02000000000000000000" pitchFamily="2" charset="0"/>
              <a:ea typeface="Roboto Regular" panose="02000000000000000000" pitchFamily="2" charset="0"/>
            </a:endParaRPr>
          </a:p>
          <a:p>
            <a:pPr algn="ctr"/>
            <a:r>
              <a:rPr lang="nl-NL" sz="1000" dirty="0">
                <a:solidFill>
                  <a:schemeClr val="bg1"/>
                </a:solidFill>
                <a:latin typeface="Roboto Regular" panose="02000000000000000000" pitchFamily="2" charset="0"/>
                <a:ea typeface="Roboto Regular" panose="02000000000000000000" pitchFamily="2" charset="0"/>
              </a:rPr>
              <a:t>Front-end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30" name="Rectangle 4"/>
          <p:cNvSpPr/>
          <p:nvPr/>
        </p:nvSpPr>
        <p:spPr bwMode="auto">
          <a:xfrm>
            <a:off x="5364088" y="2796290"/>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18" tIns="45710" rIns="91418" bIns="45710" numCol="1" rtlCol="0" anchor="ctr" anchorCtr="0" compatLnSpc="1">
            <a:prstTxWarp prst="textNoShape">
              <a:avLst/>
            </a:prstTxWarp>
          </a:bodyPr>
          <a:lstStyle/>
          <a:p>
            <a:pPr algn="ctr"/>
            <a:r>
              <a:rPr lang="nl-NL" sz="1000" dirty="0">
                <a:latin typeface="Roboto Regular" panose="02000000000000000000" pitchFamily="2" charset="0"/>
                <a:ea typeface="Roboto Regular" panose="02000000000000000000" pitchFamily="2" charset="0"/>
              </a:rPr>
              <a:t>Widget</a:t>
            </a:r>
            <a:br>
              <a:rPr lang="nl-NL" sz="1000" dirty="0">
                <a:latin typeface="Roboto Regular" panose="02000000000000000000" pitchFamily="2" charset="0"/>
                <a:ea typeface="Roboto Regular" panose="02000000000000000000" pitchFamily="2" charset="0"/>
              </a:rPr>
            </a:br>
            <a:r>
              <a:rPr lang="nl-NL" sz="1000" dirty="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31" name="Rectangle 4"/>
          <p:cNvSpPr/>
          <p:nvPr/>
        </p:nvSpPr>
        <p:spPr bwMode="auto">
          <a:xfrm>
            <a:off x="6732240" y="2796290"/>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18" tIns="45710" rIns="91418" bIns="4571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a:t>
            </a:r>
            <a:endParaRPr lang="nl-NL" sz="1000" dirty="0">
              <a:latin typeface="Roboto Regular" panose="02000000000000000000" pitchFamily="2" charset="0"/>
              <a:ea typeface="Roboto Regular" panose="02000000000000000000" pitchFamily="2" charset="0"/>
            </a:endParaRPr>
          </a:p>
          <a:p>
            <a:pPr algn="ctr"/>
            <a:r>
              <a:rPr lang="nl-NL" sz="1000" dirty="0" err="1" smtClean="0">
                <a:latin typeface="Roboto Regular" panose="02000000000000000000" pitchFamily="2" charset="0"/>
                <a:ea typeface="Roboto Regular" panose="02000000000000000000" pitchFamily="2" charset="0"/>
              </a:rPr>
              <a:t>Extras</a:t>
            </a:r>
            <a:endParaRPr lang="en-US" sz="1000" dirty="0">
              <a:latin typeface="Roboto Regular" panose="02000000000000000000" pitchFamily="2" charset="0"/>
              <a:ea typeface="Roboto Regular" panose="02000000000000000000" pitchFamily="2" charset="0"/>
            </a:endParaRPr>
          </a:p>
        </p:txBody>
      </p:sp>
      <p:sp>
        <p:nvSpPr>
          <p:cNvPr id="32" name="Rectangle 4"/>
          <p:cNvSpPr/>
          <p:nvPr/>
        </p:nvSpPr>
        <p:spPr bwMode="auto">
          <a:xfrm>
            <a:off x="6084168"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18" tIns="45710" rIns="91418" bIns="4571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Container</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Tree>
    <p:extLst>
      <p:ext uri="{BB962C8B-B14F-4D97-AF65-F5344CB8AC3E}">
        <p14:creationId xmlns:p14="http://schemas.microsoft.com/office/powerpoint/2010/main" val="557635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20</a:t>
            </a:fld>
            <a:endParaRPr lang="en-US" dirty="0"/>
          </a:p>
        </p:txBody>
      </p:sp>
      <p:sp>
        <p:nvSpPr>
          <p:cNvPr id="5" name="Text Placeholder 4"/>
          <p:cNvSpPr>
            <a:spLocks noGrp="1"/>
          </p:cNvSpPr>
          <p:nvPr>
            <p:ph type="body" sz="quarter" idx="11"/>
          </p:nvPr>
        </p:nvSpPr>
        <p:spPr/>
        <p:txBody>
          <a:bodyPr/>
          <a:lstStyle/>
          <a:p>
            <a:r>
              <a:rPr lang="en-US" dirty="0" smtClean="0"/>
              <a:t>Archetype Structure</a:t>
            </a:r>
            <a:endParaRPr lang="en-US" dirty="0"/>
          </a:p>
        </p:txBody>
      </p:sp>
      <p:sp>
        <p:nvSpPr>
          <p:cNvPr id="6" name="Text Placeholder 5"/>
          <p:cNvSpPr>
            <a:spLocks noGrp="1"/>
          </p:cNvSpPr>
          <p:nvPr>
            <p:ph type="body" sz="quarter" idx="12"/>
          </p:nvPr>
        </p:nvSpPr>
        <p:spPr/>
        <p:txBody>
          <a:bodyPr/>
          <a:lstStyle/>
          <a:p>
            <a:r>
              <a:rPr lang="en-US" dirty="0"/>
              <a:t>Portal Technologies</a:t>
            </a:r>
          </a:p>
        </p:txBody>
      </p:sp>
    </p:spTree>
    <p:extLst>
      <p:ext uri="{BB962C8B-B14F-4D97-AF65-F5344CB8AC3E}">
        <p14:creationId xmlns:p14="http://schemas.microsoft.com/office/powerpoint/2010/main" val="2382382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Directories</a:t>
            </a:r>
            <a:endParaRPr lang="en-US" dirty="0"/>
          </a:p>
        </p:txBody>
      </p:sp>
      <p:sp>
        <p:nvSpPr>
          <p:cNvPr id="6" name="Content Placeholder 5"/>
          <p:cNvSpPr>
            <a:spLocks noGrp="1"/>
          </p:cNvSpPr>
          <p:nvPr>
            <p:ph sz="quarter" idx="14"/>
          </p:nvPr>
        </p:nvSpPr>
        <p:spPr/>
        <p:txBody>
          <a:bodyPr/>
          <a:lstStyle/>
          <a:p>
            <a:pPr>
              <a:lnSpc>
                <a:spcPct val="150000"/>
              </a:lnSpc>
              <a:defRPr/>
            </a:pPr>
            <a:r>
              <a:rPr lang="en-US" dirty="0" smtClean="0"/>
              <a:t>Configuration: </a:t>
            </a:r>
            <a:r>
              <a:rPr lang="en-US" dirty="0">
                <a:latin typeface="Courier New" pitchFamily="49" charset="0"/>
                <a:cs typeface="Courier New" pitchFamily="49" charset="0"/>
              </a:rPr>
              <a:t>/configuration</a:t>
            </a:r>
          </a:p>
          <a:p>
            <a:pPr>
              <a:lnSpc>
                <a:spcPct val="150000"/>
              </a:lnSpc>
              <a:defRPr/>
            </a:pPr>
            <a:r>
              <a:rPr lang="en-US" dirty="0"/>
              <a:t>Source and </a:t>
            </a:r>
            <a:r>
              <a:rPr lang="en-US" dirty="0" smtClean="0"/>
              <a:t>test: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a:t>
            </a:r>
            <a:r>
              <a:rPr lang="en-US" dirty="0">
                <a:latin typeface="Roboto Light" panose="02000000000000000000" pitchFamily="2" charset="0"/>
                <a:ea typeface="Roboto Light" panose="02000000000000000000" pitchFamily="2" charset="0"/>
                <a:cs typeface="Courier New" pitchFamily="49" charset="0"/>
              </a:rPr>
              <a:t>,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/test</a:t>
            </a:r>
          </a:p>
          <a:p>
            <a:pPr lvl="1">
              <a:lnSpc>
                <a:spcPct val="150000"/>
              </a:lnSpc>
              <a:defRPr/>
            </a:pPr>
            <a:r>
              <a:rPr lang="en-US" dirty="0"/>
              <a:t>Resources and </a:t>
            </a:r>
            <a:r>
              <a:rPr lang="en-US" dirty="0" err="1" smtClean="0"/>
              <a:t>config</a:t>
            </a:r>
            <a:r>
              <a:rPr lang="en-US" dirty="0" smtClean="0"/>
              <a:t>: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/main/resources</a:t>
            </a:r>
          </a:p>
          <a:p>
            <a:pPr lvl="2">
              <a:lnSpc>
                <a:spcPct val="150000"/>
              </a:lnSpc>
              <a:defRPr/>
            </a:pPr>
            <a:r>
              <a:rPr lang="en-US" dirty="0">
                <a:cs typeface="Courier New" pitchFamily="49" charset="0"/>
              </a:rPr>
              <a:t>Spring </a:t>
            </a:r>
            <a:r>
              <a:rPr lang="en-US" dirty="0" err="1" smtClean="0">
                <a:cs typeface="Courier New" pitchFamily="49" charset="0"/>
              </a:rPr>
              <a:t>config</a:t>
            </a:r>
            <a:r>
              <a:rPr lang="en-US" dirty="0" smtClean="0">
                <a:cs typeface="Courier New" pitchFamily="49" charset="0"/>
              </a:rPr>
              <a:t>: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/main/resources/META-INF/spring</a:t>
            </a:r>
          </a:p>
          <a:p>
            <a:pPr lvl="2">
              <a:lnSpc>
                <a:spcPct val="150000"/>
              </a:lnSpc>
              <a:defRPr/>
            </a:pPr>
            <a:r>
              <a:rPr lang="en-US" dirty="0">
                <a:cs typeface="Courier New" pitchFamily="49" charset="0"/>
              </a:rPr>
              <a:t>Portal import </a:t>
            </a:r>
            <a:r>
              <a:rPr lang="en-US" dirty="0" smtClean="0">
                <a:cs typeface="Courier New" pitchFamily="49" charset="0"/>
              </a:rPr>
              <a:t>scripts: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/main/resources/import</a:t>
            </a:r>
          </a:p>
          <a:p>
            <a:pPr lvl="1">
              <a:lnSpc>
                <a:spcPct val="150000"/>
              </a:lnSpc>
              <a:defRPr/>
            </a:pPr>
            <a:r>
              <a:rPr lang="en-US" dirty="0"/>
              <a:t>Java </a:t>
            </a:r>
            <a:r>
              <a:rPr lang="en-US" dirty="0" smtClean="0"/>
              <a:t>code: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/main/java</a:t>
            </a:r>
          </a:p>
          <a:p>
            <a:pPr lvl="1">
              <a:lnSpc>
                <a:spcPct val="150000"/>
              </a:lnSpc>
              <a:defRPr/>
            </a:pPr>
            <a:r>
              <a:rPr lang="en-US" dirty="0" err="1"/>
              <a:t>Webapp</a:t>
            </a:r>
            <a:r>
              <a:rPr lang="en-US" dirty="0"/>
              <a:t> </a:t>
            </a:r>
            <a:r>
              <a:rPr lang="en-US" dirty="0" smtClean="0"/>
              <a:t>code: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a:t>
            </a:r>
            <a:r>
              <a:rPr lang="en-US" dirty="0" err="1">
                <a:latin typeface="Courier New" pitchFamily="49" charset="0"/>
                <a:cs typeface="Courier New" pitchFamily="49" charset="0"/>
              </a:rPr>
              <a:t>webapp</a:t>
            </a:r>
            <a:endParaRPr lang="en-US" dirty="0">
              <a:latin typeface="Courier New" pitchFamily="49" charset="0"/>
              <a:cs typeface="Courier New" pitchFamily="49" charset="0"/>
            </a:endParaRPr>
          </a:p>
          <a:p>
            <a:pPr lvl="2">
              <a:lnSpc>
                <a:spcPct val="150000"/>
              </a:lnSpc>
              <a:defRPr/>
            </a:pPr>
            <a:r>
              <a:rPr lang="en-US" dirty="0"/>
              <a:t>Static </a:t>
            </a:r>
            <a:r>
              <a:rPr lang="en-US" dirty="0" smtClean="0"/>
              <a:t>files: </a:t>
            </a:r>
            <a:r>
              <a:rPr lang="en-US" dirty="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a:t>
            </a:r>
            <a:r>
              <a:rPr lang="en-US" dirty="0" err="1">
                <a:latin typeface="Courier New" pitchFamily="49" charset="0"/>
                <a:cs typeface="Courier New" pitchFamily="49" charset="0"/>
              </a:rPr>
              <a:t>webapp</a:t>
            </a:r>
            <a:r>
              <a:rPr lang="en-US" dirty="0">
                <a:latin typeface="Courier New" pitchFamily="49" charset="0"/>
                <a:cs typeface="Courier New" pitchFamily="49" charset="0"/>
              </a:rPr>
              <a:t>/static</a:t>
            </a:r>
          </a:p>
          <a:p>
            <a:pPr lvl="2">
              <a:lnSpc>
                <a:spcPct val="150000"/>
              </a:lnSpc>
              <a:defRPr/>
            </a:pPr>
            <a:r>
              <a:rPr lang="en-US" dirty="0" smtClean="0"/>
              <a:t>WEB-INF: </a:t>
            </a:r>
            <a:r>
              <a:rPr lang="en-US" dirty="0" smtClean="0">
                <a:latin typeface="Courier New" pitchFamily="49" charset="0"/>
                <a:cs typeface="Courier New" pitchFamily="49" charset="0"/>
              </a:rPr>
              <a:t>/</a:t>
            </a:r>
            <a:r>
              <a:rPr lang="en-US" dirty="0" err="1">
                <a:latin typeface="Courier New" pitchFamily="49" charset="0"/>
                <a:cs typeface="Courier New" pitchFamily="49" charset="0"/>
              </a:rPr>
              <a:t>src</a:t>
            </a:r>
            <a:r>
              <a:rPr lang="en-US" dirty="0">
                <a:latin typeface="Courier New" pitchFamily="49" charset="0"/>
                <a:cs typeface="Courier New" pitchFamily="49" charset="0"/>
              </a:rPr>
              <a:t>/main/</a:t>
            </a:r>
            <a:r>
              <a:rPr lang="en-US" dirty="0" err="1">
                <a:latin typeface="Courier New" pitchFamily="49" charset="0"/>
                <a:cs typeface="Courier New" pitchFamily="49" charset="0"/>
              </a:rPr>
              <a:t>webapp</a:t>
            </a:r>
            <a:r>
              <a:rPr lang="en-US" dirty="0">
                <a:latin typeface="Courier New" pitchFamily="49" charset="0"/>
                <a:cs typeface="Courier New" pitchFamily="49" charset="0"/>
              </a:rPr>
              <a:t>/WEB-INF</a:t>
            </a:r>
          </a:p>
          <a:p>
            <a:pPr>
              <a:lnSpc>
                <a:spcPct val="150000"/>
              </a:lnSpc>
              <a:defRPr/>
            </a:pPr>
            <a:r>
              <a:rPr lang="en-US" dirty="0"/>
              <a:t>Maven build </a:t>
            </a:r>
            <a:r>
              <a:rPr lang="en-US" dirty="0" smtClean="0"/>
              <a:t>directory: </a:t>
            </a:r>
            <a:r>
              <a:rPr lang="en-US" dirty="0">
                <a:latin typeface="Courier New" pitchFamily="49" charset="0"/>
                <a:cs typeface="Courier New" pitchFamily="49" charset="0"/>
              </a:rPr>
              <a:t>/target</a:t>
            </a:r>
          </a:p>
          <a:p>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21</a:t>
            </a:fld>
            <a:endParaRPr lang="en-US" dirty="0"/>
          </a:p>
        </p:txBody>
      </p:sp>
    </p:spTree>
    <p:extLst>
      <p:ext uri="{BB962C8B-B14F-4D97-AF65-F5344CB8AC3E}">
        <p14:creationId xmlns:p14="http://schemas.microsoft.com/office/powerpoint/2010/main" val="3950850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Files</a:t>
            </a:r>
            <a:endParaRPr lang="en-US" dirty="0"/>
          </a:p>
        </p:txBody>
      </p:sp>
      <p:sp>
        <p:nvSpPr>
          <p:cNvPr id="3" name="Content Placeholder 2"/>
          <p:cNvSpPr>
            <a:spLocks noGrp="1"/>
          </p:cNvSpPr>
          <p:nvPr>
            <p:ph sz="quarter" idx="14"/>
          </p:nvPr>
        </p:nvSpPr>
        <p:spPr/>
        <p:txBody>
          <a:bodyPr/>
          <a:lstStyle/>
          <a:p>
            <a:pPr>
              <a:lnSpc>
                <a:spcPct val="150000"/>
              </a:lnSpc>
              <a:defRPr/>
            </a:pPr>
            <a:r>
              <a:rPr lang="en-US" dirty="0"/>
              <a:t>POM (Project </a:t>
            </a:r>
            <a:r>
              <a:rPr lang="en-US" dirty="0" smtClean="0"/>
              <a:t>Object Model): </a:t>
            </a:r>
            <a:r>
              <a:rPr lang="en-US" dirty="0">
                <a:latin typeface="Courier New" pitchFamily="49" charset="0"/>
                <a:cs typeface="Courier New" pitchFamily="49" charset="0"/>
              </a:rPr>
              <a:t>/pom.xml</a:t>
            </a:r>
          </a:p>
          <a:p>
            <a:pPr lvl="1">
              <a:lnSpc>
                <a:spcPct val="150000"/>
              </a:lnSpc>
              <a:defRPr/>
            </a:pPr>
            <a:r>
              <a:rPr lang="en-US" dirty="0">
                <a:cs typeface="Courier New" pitchFamily="49" charset="0"/>
              </a:rPr>
              <a:t>Dependencies</a:t>
            </a:r>
          </a:p>
          <a:p>
            <a:pPr lvl="1">
              <a:lnSpc>
                <a:spcPct val="150000"/>
              </a:lnSpc>
              <a:defRPr/>
            </a:pPr>
            <a:r>
              <a:rPr lang="en-US" dirty="0">
                <a:cs typeface="Courier New" pitchFamily="49" charset="0"/>
              </a:rPr>
              <a:t>Build </a:t>
            </a:r>
          </a:p>
          <a:p>
            <a:pPr lvl="1">
              <a:lnSpc>
                <a:spcPct val="150000"/>
              </a:lnSpc>
              <a:defRPr/>
            </a:pPr>
            <a:r>
              <a:rPr lang="en-US" dirty="0">
                <a:cs typeface="Courier New" pitchFamily="49" charset="0"/>
              </a:rPr>
              <a:t>Plugins</a:t>
            </a:r>
          </a:p>
          <a:p>
            <a:pPr lvl="2">
              <a:lnSpc>
                <a:spcPct val="150000"/>
              </a:lnSpc>
              <a:defRPr/>
            </a:pPr>
            <a:r>
              <a:rPr lang="en-US" dirty="0">
                <a:cs typeface="Courier New" pitchFamily="49" charset="0"/>
              </a:rPr>
              <a:t>Jetty</a:t>
            </a:r>
          </a:p>
          <a:p>
            <a:pPr>
              <a:lnSpc>
                <a:spcPct val="150000"/>
              </a:lnSpc>
              <a:defRPr/>
            </a:pPr>
            <a:r>
              <a:rPr lang="en-US" dirty="0"/>
              <a:t>Web app </a:t>
            </a:r>
            <a:r>
              <a:rPr lang="en-US" dirty="0" err="1" smtClean="0"/>
              <a:t>config</a:t>
            </a:r>
            <a:r>
              <a:rPr lang="en-US" dirty="0" smtClean="0"/>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/main/</a:t>
            </a:r>
            <a:r>
              <a:rPr lang="en-US" dirty="0" err="1" smtClean="0">
                <a:latin typeface="Courier New" pitchFamily="49" charset="0"/>
                <a:cs typeface="Courier New" pitchFamily="49" charset="0"/>
              </a:rPr>
              <a:t>webapp</a:t>
            </a:r>
            <a:r>
              <a:rPr lang="en-US" dirty="0" smtClean="0">
                <a:latin typeface="Courier New" pitchFamily="49" charset="0"/>
                <a:cs typeface="Courier New" pitchFamily="49" charset="0"/>
              </a:rPr>
              <a:t>/WEB-INF/web.xml</a:t>
            </a:r>
            <a:endParaRPr lang="en-US" dirty="0">
              <a:latin typeface="Courier New" pitchFamily="49" charset="0"/>
              <a:cs typeface="Courier New" pitchFamily="49" charset="0"/>
            </a:endParaRPr>
          </a:p>
          <a:p>
            <a:pPr lvl="1">
              <a:lnSpc>
                <a:spcPct val="150000"/>
              </a:lnSpc>
              <a:defRPr/>
            </a:pPr>
            <a:r>
              <a:rPr lang="en-US" dirty="0">
                <a:cs typeface="Courier New" pitchFamily="49" charset="0"/>
              </a:rPr>
              <a:t>Links to Spring </a:t>
            </a:r>
            <a:r>
              <a:rPr lang="en-US" dirty="0" err="1" smtClean="0">
                <a:cs typeface="Courier New" pitchFamily="49" charset="0"/>
              </a:rPr>
              <a:t>config</a:t>
            </a:r>
            <a:endParaRPr lang="en-US" dirty="0">
              <a:cs typeface="Courier New" pitchFamily="49" charset="0"/>
            </a:endParaRPr>
          </a:p>
        </p:txBody>
      </p:sp>
      <p:sp>
        <p:nvSpPr>
          <p:cNvPr id="4" name="Slide Number Placeholder 3"/>
          <p:cNvSpPr>
            <a:spLocks noGrp="1"/>
          </p:cNvSpPr>
          <p:nvPr>
            <p:ph type="sldNum" sz="quarter" idx="4"/>
          </p:nvPr>
        </p:nvSpPr>
        <p:spPr/>
        <p:txBody>
          <a:bodyPr/>
          <a:lstStyle/>
          <a:p>
            <a:fld id="{6FF59741-7650-A046-95B5-8D31235C520E}" type="slidenum">
              <a:rPr lang="en-US" smtClean="0"/>
              <a:pPr/>
              <a:t>22</a:t>
            </a:fld>
            <a:endParaRPr lang="en-US" dirty="0"/>
          </a:p>
        </p:txBody>
      </p:sp>
    </p:spTree>
    <p:extLst>
      <p:ext uri="{BB962C8B-B14F-4D97-AF65-F5344CB8AC3E}">
        <p14:creationId xmlns:p14="http://schemas.microsoft.com/office/powerpoint/2010/main" val="3389257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Points To Remember</a:t>
            </a:r>
            <a:endParaRPr lang="en-US" dirty="0"/>
          </a:p>
        </p:txBody>
      </p:sp>
      <p:sp>
        <p:nvSpPr>
          <p:cNvPr id="5" name="Text Placeholder 4"/>
          <p:cNvSpPr>
            <a:spLocks noGrp="1"/>
          </p:cNvSpPr>
          <p:nvPr>
            <p:ph type="body" sz="quarter" idx="14"/>
          </p:nvPr>
        </p:nvSpPr>
        <p:spPr/>
        <p:txBody>
          <a:bodyPr/>
          <a:lstStyle/>
          <a:p>
            <a:pPr marL="457200" indent="-457200">
              <a:buFont typeface="Arial" charset="0"/>
              <a:buChar char="•"/>
            </a:pPr>
            <a:r>
              <a:rPr lang="en-US" sz="2800" dirty="0"/>
              <a:t>Portal uses a core set of technologies, </a:t>
            </a:r>
            <a:br>
              <a:rPr lang="en-US" sz="2800" dirty="0"/>
            </a:br>
            <a:r>
              <a:rPr lang="en-US" sz="2800" dirty="0"/>
              <a:t>but can integrate with many more</a:t>
            </a:r>
          </a:p>
          <a:p>
            <a:pPr marL="457200" indent="-457200">
              <a:buFont typeface="Arial" charset="0"/>
              <a:buChar char="•"/>
            </a:pPr>
            <a:r>
              <a:rPr lang="en-US" sz="2800" dirty="0"/>
              <a:t>Maven is a convenient way to run </a:t>
            </a:r>
            <a:br>
              <a:rPr lang="en-US" sz="2800" dirty="0"/>
            </a:br>
            <a:r>
              <a:rPr lang="en-US" sz="2800" dirty="0"/>
              <a:t>a local Portal development </a:t>
            </a:r>
            <a:r>
              <a:rPr lang="en-US" sz="2800" dirty="0" smtClean="0"/>
              <a:t>environment</a:t>
            </a:r>
            <a:endParaRPr lang="en-US" sz="2800" dirty="0"/>
          </a:p>
        </p:txBody>
      </p:sp>
    </p:spTree>
    <p:extLst>
      <p:ext uri="{BB962C8B-B14F-4D97-AF65-F5344CB8AC3E}">
        <p14:creationId xmlns:p14="http://schemas.microsoft.com/office/powerpoint/2010/main" val="406974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24</a:t>
            </a:fld>
            <a:endParaRPr lang="en-US" dirty="0"/>
          </a:p>
        </p:txBody>
      </p:sp>
    </p:spTree>
    <p:extLst>
      <p:ext uri="{BB962C8B-B14F-4D97-AF65-F5344CB8AC3E}">
        <p14:creationId xmlns:p14="http://schemas.microsoft.com/office/powerpoint/2010/main" val="1231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Objectives</a:t>
            </a:r>
            <a:endParaRPr lang="en-US" dirty="0"/>
          </a:p>
        </p:txBody>
      </p:sp>
      <p:sp>
        <p:nvSpPr>
          <p:cNvPr id="5" name="Text Placeholder 4"/>
          <p:cNvSpPr>
            <a:spLocks noGrp="1"/>
          </p:cNvSpPr>
          <p:nvPr>
            <p:ph type="body" sz="quarter" idx="14"/>
          </p:nvPr>
        </p:nvSpPr>
        <p:spPr/>
        <p:txBody>
          <a:bodyPr/>
          <a:lstStyle/>
          <a:p>
            <a:r>
              <a:rPr lang="en-US" sz="2400" dirty="0" smtClean="0"/>
              <a:t>Get to know </a:t>
            </a:r>
            <a:r>
              <a:rPr lang="en-US" sz="2400" dirty="0"/>
              <a:t>the technologies Portal is using under the hood</a:t>
            </a:r>
          </a:p>
          <a:p>
            <a:r>
              <a:rPr lang="en-US" sz="2400" dirty="0" smtClean="0"/>
              <a:t>Get to know </a:t>
            </a:r>
            <a:r>
              <a:rPr lang="en-US" sz="2400" dirty="0"/>
              <a:t>how to install and run a Portal server in your development environment</a:t>
            </a:r>
          </a:p>
          <a:p>
            <a:r>
              <a:rPr lang="en-US" sz="2400" dirty="0" smtClean="0"/>
              <a:t>Become </a:t>
            </a:r>
            <a:r>
              <a:rPr lang="en-US" sz="2400" dirty="0"/>
              <a:t>familiar with </a:t>
            </a:r>
            <a:r>
              <a:rPr lang="en-US" sz="2400" dirty="0" smtClean="0"/>
              <a:t>the </a:t>
            </a:r>
            <a:r>
              <a:rPr lang="en-US" sz="2400" dirty="0"/>
              <a:t>development setup’s directories and files</a:t>
            </a:r>
          </a:p>
          <a:p>
            <a:endParaRPr lang="en-US" sz="2400" dirty="0"/>
          </a:p>
        </p:txBody>
      </p:sp>
    </p:spTree>
    <p:extLst>
      <p:ext uri="{BB962C8B-B14F-4D97-AF65-F5344CB8AC3E}">
        <p14:creationId xmlns:p14="http://schemas.microsoft.com/office/powerpoint/2010/main" val="412011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4</a:t>
            </a:fld>
            <a:endParaRPr lang="en-US" dirty="0"/>
          </a:p>
        </p:txBody>
      </p:sp>
      <p:sp>
        <p:nvSpPr>
          <p:cNvPr id="2" name="Text Placeholder 1"/>
          <p:cNvSpPr>
            <a:spLocks noGrp="1"/>
          </p:cNvSpPr>
          <p:nvPr>
            <p:ph type="body" sz="quarter" idx="11"/>
          </p:nvPr>
        </p:nvSpPr>
        <p:spPr/>
        <p:txBody>
          <a:bodyPr/>
          <a:lstStyle/>
          <a:p>
            <a:r>
              <a:rPr lang="en-US" dirty="0" smtClean="0"/>
              <a:t>Languages and Standards</a:t>
            </a:r>
            <a:endParaRPr lang="en-US" dirty="0"/>
          </a:p>
        </p:txBody>
      </p:sp>
      <p:sp>
        <p:nvSpPr>
          <p:cNvPr id="4" name="Text Placeholder 3"/>
          <p:cNvSpPr>
            <a:spLocks noGrp="1"/>
          </p:cNvSpPr>
          <p:nvPr>
            <p:ph type="body" sz="quarter" idx="12"/>
          </p:nvPr>
        </p:nvSpPr>
        <p:spPr/>
        <p:txBody>
          <a:bodyPr/>
          <a:lstStyle/>
          <a:p>
            <a:r>
              <a:rPr lang="en-US" dirty="0"/>
              <a:t>Portal </a:t>
            </a:r>
            <a:r>
              <a:rPr lang="en-US" dirty="0" smtClean="0"/>
              <a:t>Technologies</a:t>
            </a:r>
            <a:endParaRPr lang="en-US" dirty="0"/>
          </a:p>
        </p:txBody>
      </p:sp>
    </p:spTree>
    <p:extLst>
      <p:ext uri="{BB962C8B-B14F-4D97-AF65-F5344CB8AC3E}">
        <p14:creationId xmlns:p14="http://schemas.microsoft.com/office/powerpoint/2010/main" val="193050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smtClean="0"/>
              <a:t>Portal Skillsets</a:t>
            </a:r>
            <a:endParaRPr lang="en-US" dirty="0"/>
          </a:p>
        </p:txBody>
      </p:sp>
      <p:grpSp>
        <p:nvGrpSpPr>
          <p:cNvPr id="40" name="Group 39"/>
          <p:cNvGrpSpPr/>
          <p:nvPr/>
        </p:nvGrpSpPr>
        <p:grpSpPr>
          <a:xfrm>
            <a:off x="1976940" y="1923364"/>
            <a:ext cx="5156736" cy="4356714"/>
            <a:chOff x="2811303" y="2735005"/>
            <a:chExt cx="7333129" cy="6195207"/>
          </a:xfrm>
          <a:solidFill>
            <a:schemeClr val="tx2">
              <a:lumMod val="50000"/>
              <a:lumOff val="50000"/>
            </a:schemeClr>
          </a:solidFill>
        </p:grpSpPr>
        <p:sp>
          <p:nvSpPr>
            <p:cNvPr id="41" name="Oval 40"/>
            <p:cNvSpPr/>
            <p:nvPr/>
          </p:nvSpPr>
          <p:spPr bwMode="auto">
            <a:xfrm>
              <a:off x="7475576" y="3343989"/>
              <a:ext cx="2668856" cy="2585454"/>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Black" panose="02000000000000000000" pitchFamily="2" charset="0"/>
                  <a:ea typeface="Roboto Black" panose="02000000000000000000" pitchFamily="2" charset="0"/>
                </a:rPr>
                <a:t>Java</a:t>
              </a:r>
              <a:endParaRPr lang="nl-NL" sz="2500" dirty="0">
                <a:latin typeface="Roboto Black" panose="02000000000000000000" pitchFamily="2" charset="0"/>
                <a:ea typeface="Roboto Black" panose="02000000000000000000" pitchFamily="2" charset="0"/>
              </a:endParaRPr>
            </a:p>
          </p:txBody>
        </p:sp>
        <p:sp>
          <p:nvSpPr>
            <p:cNvPr id="42" name="Oval 41"/>
            <p:cNvSpPr/>
            <p:nvPr/>
          </p:nvSpPr>
          <p:spPr bwMode="auto">
            <a:xfrm>
              <a:off x="4584277" y="2735005"/>
              <a:ext cx="2179621" cy="2009782"/>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700" dirty="0">
                  <a:latin typeface="Roboto Black" panose="02000000000000000000" pitchFamily="2" charset="0"/>
                  <a:ea typeface="Roboto Black" panose="02000000000000000000" pitchFamily="2" charset="0"/>
                </a:rPr>
                <a:t>HTML</a:t>
              </a:r>
              <a:endParaRPr lang="nl-NL" sz="2500" dirty="0">
                <a:latin typeface="Roboto Black" panose="02000000000000000000" pitchFamily="2" charset="0"/>
                <a:ea typeface="Roboto Black" panose="02000000000000000000" pitchFamily="2" charset="0"/>
              </a:endParaRPr>
            </a:p>
          </p:txBody>
        </p:sp>
        <p:sp>
          <p:nvSpPr>
            <p:cNvPr id="43" name="Oval 42"/>
            <p:cNvSpPr/>
            <p:nvPr/>
          </p:nvSpPr>
          <p:spPr bwMode="auto">
            <a:xfrm>
              <a:off x="2811303" y="3085696"/>
              <a:ext cx="1651085" cy="1551019"/>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Black" panose="02000000000000000000" pitchFamily="2" charset="0"/>
                  <a:ea typeface="Roboto Black" panose="02000000000000000000" pitchFamily="2" charset="0"/>
                </a:rPr>
                <a:t>CSS</a:t>
              </a:r>
              <a:endParaRPr lang="en-US" sz="2500" dirty="0">
                <a:latin typeface="Roboto Black" panose="02000000000000000000" pitchFamily="2" charset="0"/>
                <a:ea typeface="Roboto Black" panose="02000000000000000000" pitchFamily="2" charset="0"/>
              </a:endParaRPr>
            </a:p>
          </p:txBody>
        </p:sp>
        <p:sp>
          <p:nvSpPr>
            <p:cNvPr id="44" name="Oval 43"/>
            <p:cNvSpPr/>
            <p:nvPr/>
          </p:nvSpPr>
          <p:spPr bwMode="auto">
            <a:xfrm>
              <a:off x="7634428" y="5924570"/>
              <a:ext cx="1698752" cy="1595797"/>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Black" panose="02000000000000000000" pitchFamily="2" charset="0"/>
                  <a:ea typeface="Roboto Black" panose="02000000000000000000" pitchFamily="2" charset="0"/>
                </a:rPr>
                <a:t>XML</a:t>
              </a:r>
              <a:endParaRPr lang="en-US" dirty="0">
                <a:latin typeface="Roboto Black" panose="02000000000000000000" pitchFamily="2" charset="0"/>
                <a:ea typeface="Roboto Black" panose="02000000000000000000" pitchFamily="2" charset="0"/>
              </a:endParaRPr>
            </a:p>
          </p:txBody>
        </p:sp>
        <p:sp>
          <p:nvSpPr>
            <p:cNvPr id="45" name="Oval 44"/>
            <p:cNvSpPr/>
            <p:nvPr/>
          </p:nvSpPr>
          <p:spPr bwMode="auto">
            <a:xfrm>
              <a:off x="3161146" y="4636715"/>
              <a:ext cx="2602486" cy="2444759"/>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Black" panose="02000000000000000000" pitchFamily="2" charset="0"/>
                  <a:ea typeface="Roboto Black" panose="02000000000000000000" pitchFamily="2" charset="0"/>
                </a:rPr>
                <a:t>Javascript</a:t>
              </a:r>
              <a:endParaRPr lang="en-US" sz="2500" dirty="0">
                <a:latin typeface="Roboto Black" panose="02000000000000000000" pitchFamily="2" charset="0"/>
                <a:ea typeface="Roboto Black" panose="02000000000000000000" pitchFamily="2" charset="0"/>
              </a:endParaRPr>
            </a:p>
          </p:txBody>
        </p:sp>
        <p:sp>
          <p:nvSpPr>
            <p:cNvPr id="46" name="Oval 45"/>
            <p:cNvSpPr/>
            <p:nvPr/>
          </p:nvSpPr>
          <p:spPr bwMode="auto">
            <a:xfrm>
              <a:off x="6158929" y="7365227"/>
              <a:ext cx="1665953" cy="1564985"/>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a:latin typeface="Roboto Black" panose="02000000000000000000" pitchFamily="2" charset="0"/>
                  <a:ea typeface="Roboto Black" panose="02000000000000000000" pitchFamily="2" charset="0"/>
                </a:rPr>
                <a:t>Maven</a:t>
              </a:r>
              <a:endParaRPr lang="en-US" sz="2500" dirty="0">
                <a:latin typeface="Roboto Black" panose="02000000000000000000" pitchFamily="2" charset="0"/>
                <a:ea typeface="Roboto Black" panose="02000000000000000000" pitchFamily="2" charset="0"/>
              </a:endParaRPr>
            </a:p>
          </p:txBody>
        </p:sp>
      </p:grpSp>
      <p:grpSp>
        <p:nvGrpSpPr>
          <p:cNvPr id="47" name="Group 46"/>
          <p:cNvGrpSpPr/>
          <p:nvPr/>
        </p:nvGrpSpPr>
        <p:grpSpPr>
          <a:xfrm>
            <a:off x="972687" y="3472220"/>
            <a:ext cx="3224411" cy="2454313"/>
            <a:chOff x="1383207" y="4937463"/>
            <a:chExt cx="4585269" cy="3490011"/>
          </a:xfrm>
          <a:solidFill>
            <a:schemeClr val="tx2">
              <a:lumMod val="25000"/>
              <a:lumOff val="75000"/>
            </a:schemeClr>
          </a:solidFill>
        </p:grpSpPr>
        <p:sp>
          <p:nvSpPr>
            <p:cNvPr id="48" name="Oval 47"/>
            <p:cNvSpPr/>
            <p:nvPr/>
          </p:nvSpPr>
          <p:spPr bwMode="auto">
            <a:xfrm>
              <a:off x="4717453" y="7044818"/>
              <a:ext cx="1251023" cy="1175204"/>
            </a:xfrm>
            <a:prstGeom prst="ellipse">
              <a:avLst/>
            </a:prstGeom>
            <a:solidFill>
              <a:schemeClr val="tx2">
                <a:lumMod val="10000"/>
                <a:lumOff val="90000"/>
              </a:schemeClr>
            </a:solid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err="1" smtClean="0">
                  <a:latin typeface="Roboto Thin" pitchFamily="2" charset="0"/>
                  <a:ea typeface="Roboto Thin" pitchFamily="2" charset="0"/>
                </a:rPr>
                <a:t>Require.js</a:t>
              </a:r>
              <a:endParaRPr lang="en-US" sz="2500" dirty="0">
                <a:latin typeface="Roboto Thin" pitchFamily="2" charset="0"/>
                <a:ea typeface="Roboto Thin" pitchFamily="2" charset="0"/>
              </a:endParaRPr>
            </a:p>
          </p:txBody>
        </p:sp>
        <p:sp>
          <p:nvSpPr>
            <p:cNvPr id="49" name="Oval 48"/>
            <p:cNvSpPr/>
            <p:nvPr/>
          </p:nvSpPr>
          <p:spPr bwMode="auto">
            <a:xfrm>
              <a:off x="1383207" y="4937463"/>
              <a:ext cx="1525675" cy="1433210"/>
            </a:xfrm>
            <a:prstGeom prst="ellipse">
              <a:avLst/>
            </a:prstGeom>
            <a:solidFill>
              <a:schemeClr val="tx2">
                <a:lumMod val="10000"/>
                <a:lumOff val="90000"/>
              </a:schemeClr>
            </a:solid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err="1" smtClean="0">
                  <a:latin typeface="Roboto Thin" pitchFamily="2" charset="0"/>
                  <a:ea typeface="Roboto Thin" pitchFamily="2" charset="0"/>
                </a:rPr>
                <a:t>Angular.js</a:t>
              </a:r>
              <a:endParaRPr lang="en-US" sz="2500" dirty="0">
                <a:latin typeface="Roboto Thin" pitchFamily="2" charset="0"/>
                <a:ea typeface="Roboto Thin" pitchFamily="2" charset="0"/>
              </a:endParaRPr>
            </a:p>
          </p:txBody>
        </p:sp>
        <p:sp>
          <p:nvSpPr>
            <p:cNvPr id="50" name="Oval 49"/>
            <p:cNvSpPr/>
            <p:nvPr/>
          </p:nvSpPr>
          <p:spPr bwMode="auto">
            <a:xfrm>
              <a:off x="3333254" y="7252270"/>
              <a:ext cx="1251023" cy="1175204"/>
            </a:xfrm>
            <a:prstGeom prst="ellipse">
              <a:avLst/>
            </a:prstGeom>
            <a:solidFill>
              <a:schemeClr val="tx2">
                <a:lumMod val="10000"/>
                <a:lumOff val="90000"/>
              </a:schemeClr>
            </a:solid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smtClean="0">
                  <a:latin typeface="Roboto Thin" pitchFamily="2" charset="0"/>
                  <a:ea typeface="Roboto Thin" pitchFamily="2" charset="0"/>
                </a:rPr>
                <a:t>D3.js</a:t>
              </a:r>
              <a:endParaRPr lang="en-US" sz="2500" dirty="0">
                <a:latin typeface="Roboto Thin" pitchFamily="2" charset="0"/>
                <a:ea typeface="Roboto Thin" pitchFamily="2" charset="0"/>
              </a:endParaRPr>
            </a:p>
          </p:txBody>
        </p:sp>
      </p:grpSp>
      <p:sp>
        <p:nvSpPr>
          <p:cNvPr id="51" name="Oval 50"/>
          <p:cNvSpPr/>
          <p:nvPr/>
        </p:nvSpPr>
        <p:spPr bwMode="auto">
          <a:xfrm>
            <a:off x="5655179" y="5485000"/>
            <a:ext cx="924159" cy="883064"/>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25312" tIns="25312" rIns="25312" bIns="25312" numCol="1" rtlCol="0" anchor="ctr" anchorCtr="0" compatLnSpc="1">
            <a:prstTxWarp prst="textNoShape">
              <a:avLst/>
            </a:prstTxWarp>
            <a:normAutofit/>
          </a:bodyPr>
          <a:lstStyle/>
          <a:p>
            <a:pPr algn="ctr"/>
            <a:r>
              <a:rPr lang="en-US" sz="1400" dirty="0">
                <a:latin typeface="Roboto Thin" pitchFamily="2" charset="0"/>
                <a:ea typeface="Roboto Thin" pitchFamily="2" charset="0"/>
              </a:rPr>
              <a:t>Ant</a:t>
            </a:r>
            <a:endParaRPr lang="en-US" sz="2500" dirty="0">
              <a:latin typeface="Roboto Thin" pitchFamily="2" charset="0"/>
              <a:ea typeface="Roboto Thin" pitchFamily="2" charset="0"/>
            </a:endParaRPr>
          </a:p>
        </p:txBody>
      </p:sp>
      <p:sp>
        <p:nvSpPr>
          <p:cNvPr id="54" name="Oval 53"/>
          <p:cNvSpPr/>
          <p:nvPr/>
        </p:nvSpPr>
        <p:spPr bwMode="auto">
          <a:xfrm>
            <a:off x="683568" y="5301208"/>
            <a:ext cx="749739" cy="690889"/>
          </a:xfrm>
          <a:prstGeom prst="ellipse">
            <a:avLst/>
          </a:prstGeom>
          <a:solidFill>
            <a:schemeClr val="tx2">
              <a:lumMod val="10000"/>
              <a:lumOff val="90000"/>
            </a:schemeClr>
          </a:solidFill>
          <a:ln w="9525" cap="flat" cmpd="sng" algn="ctr">
            <a:noFill/>
            <a:prstDash val="solid"/>
            <a:round/>
            <a:headEnd type="none" w="med" len="med"/>
            <a:tailEnd type="none" w="med" len="med"/>
          </a:ln>
          <a:effectLst/>
          <a:extLst/>
        </p:spPr>
        <p:txBody>
          <a:bodyPr vert="horz" wrap="none" lIns="25312" tIns="25312" rIns="25312" bIns="25312" numCol="1" rtlCol="0" anchor="ctr" anchorCtr="0" compatLnSpc="1">
            <a:prstTxWarp prst="textNoShape">
              <a:avLst/>
            </a:prstTxWarp>
            <a:normAutofit/>
          </a:bodyPr>
          <a:lstStyle/>
          <a:p>
            <a:pPr algn="ctr"/>
            <a:r>
              <a:rPr lang="en-US" sz="1400" dirty="0">
                <a:latin typeface="Roboto Thin" pitchFamily="2" charset="0"/>
                <a:ea typeface="Roboto Thin" pitchFamily="2" charset="0"/>
              </a:rPr>
              <a:t>Android</a:t>
            </a:r>
            <a:endParaRPr lang="en-US" sz="2500" dirty="0">
              <a:latin typeface="Roboto Thin" pitchFamily="2" charset="0"/>
              <a:ea typeface="Roboto Thin" pitchFamily="2" charset="0"/>
            </a:endParaRPr>
          </a:p>
        </p:txBody>
      </p:sp>
      <p:sp>
        <p:nvSpPr>
          <p:cNvPr id="55" name="Oval 54"/>
          <p:cNvSpPr/>
          <p:nvPr/>
        </p:nvSpPr>
        <p:spPr bwMode="auto">
          <a:xfrm>
            <a:off x="1475656" y="5877272"/>
            <a:ext cx="792088" cy="690889"/>
          </a:xfrm>
          <a:prstGeom prst="ellipse">
            <a:avLst/>
          </a:prstGeom>
          <a:solidFill>
            <a:schemeClr val="tx2">
              <a:lumMod val="10000"/>
              <a:lumOff val="90000"/>
            </a:schemeClr>
          </a:solidFill>
          <a:ln w="9525" cap="flat" cmpd="sng" algn="ctr">
            <a:noFill/>
            <a:prstDash val="solid"/>
            <a:round/>
            <a:headEnd type="none" w="med" len="med"/>
            <a:tailEnd type="none" w="med" len="med"/>
          </a:ln>
          <a:effectLst/>
          <a:extLst/>
        </p:spPr>
        <p:txBody>
          <a:bodyPr vert="horz" wrap="none" lIns="25312" tIns="25312" rIns="25312" bIns="25312" numCol="1" rtlCol="0" anchor="ctr" anchorCtr="0" compatLnSpc="1">
            <a:prstTxWarp prst="textNoShape">
              <a:avLst/>
            </a:prstTxWarp>
            <a:normAutofit/>
          </a:bodyPr>
          <a:lstStyle/>
          <a:p>
            <a:pPr algn="ctr"/>
            <a:r>
              <a:rPr lang="en-US" sz="1400" dirty="0" err="1">
                <a:latin typeface="Roboto Thin" pitchFamily="2" charset="0"/>
                <a:ea typeface="Roboto Thin" pitchFamily="2" charset="0"/>
              </a:rPr>
              <a:t>iOS</a:t>
            </a:r>
            <a:endParaRPr lang="en-US" sz="2500" dirty="0">
              <a:latin typeface="Roboto Thin" pitchFamily="2" charset="0"/>
              <a:ea typeface="Roboto Thin" pitchFamily="2" charset="0"/>
            </a:endParaRPr>
          </a:p>
        </p:txBody>
      </p:sp>
      <p:grpSp>
        <p:nvGrpSpPr>
          <p:cNvPr id="56" name="Group 55"/>
          <p:cNvGrpSpPr/>
          <p:nvPr/>
        </p:nvGrpSpPr>
        <p:grpSpPr>
          <a:xfrm>
            <a:off x="6668762" y="905315"/>
            <a:ext cx="1194582" cy="4697026"/>
            <a:chOff x="9414070" y="1287348"/>
            <a:chExt cx="1698753" cy="6679123"/>
          </a:xfrm>
          <a:solidFill>
            <a:schemeClr val="tx2">
              <a:lumMod val="10000"/>
              <a:lumOff val="90000"/>
            </a:schemeClr>
          </a:solidFill>
        </p:grpSpPr>
        <p:sp>
          <p:nvSpPr>
            <p:cNvPr id="58" name="Oval 57"/>
            <p:cNvSpPr/>
            <p:nvPr/>
          </p:nvSpPr>
          <p:spPr bwMode="auto">
            <a:xfrm>
              <a:off x="9414070" y="6370675"/>
              <a:ext cx="1698753" cy="1595796"/>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700" dirty="0" err="1" smtClean="0">
                  <a:latin typeface="Roboto Thin" pitchFamily="2" charset="0"/>
                  <a:ea typeface="Roboto Thin" pitchFamily="2" charset="0"/>
                </a:rPr>
                <a:t>Solr</a:t>
              </a:r>
              <a:endParaRPr lang="en-US" sz="2800" dirty="0">
                <a:latin typeface="Roboto Thin" pitchFamily="2" charset="0"/>
                <a:ea typeface="Roboto Thin" pitchFamily="2" charset="0"/>
              </a:endParaRPr>
            </a:p>
          </p:txBody>
        </p:sp>
        <p:sp>
          <p:nvSpPr>
            <p:cNvPr id="61" name="Oval 60"/>
            <p:cNvSpPr/>
            <p:nvPr/>
          </p:nvSpPr>
          <p:spPr bwMode="auto">
            <a:xfrm>
              <a:off x="9858820" y="1287348"/>
              <a:ext cx="1205576" cy="1132511"/>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700" dirty="0">
                  <a:latin typeface="Roboto Thin" pitchFamily="2" charset="0"/>
                  <a:ea typeface="Roboto Thin" pitchFamily="2" charset="0"/>
                </a:rPr>
                <a:t>Node</a:t>
              </a:r>
              <a:endParaRPr lang="en-US" sz="2800" dirty="0">
                <a:latin typeface="Roboto Thin" pitchFamily="2" charset="0"/>
                <a:ea typeface="Roboto Thin" pitchFamily="2" charset="0"/>
              </a:endParaRPr>
            </a:p>
          </p:txBody>
        </p:sp>
      </p:grpSp>
      <p:grpSp>
        <p:nvGrpSpPr>
          <p:cNvPr id="63" name="Group 62"/>
          <p:cNvGrpSpPr/>
          <p:nvPr/>
        </p:nvGrpSpPr>
        <p:grpSpPr>
          <a:xfrm>
            <a:off x="1509123" y="1374363"/>
            <a:ext cx="6787966" cy="4045092"/>
            <a:chOff x="2146045" y="1954331"/>
            <a:chExt cx="9652818" cy="5752083"/>
          </a:xfrm>
          <a:solidFill>
            <a:schemeClr val="tx2">
              <a:lumMod val="25000"/>
              <a:lumOff val="75000"/>
            </a:schemeClr>
          </a:solidFill>
        </p:grpSpPr>
        <p:grpSp>
          <p:nvGrpSpPr>
            <p:cNvPr id="64" name="Group 63"/>
            <p:cNvGrpSpPr/>
            <p:nvPr/>
          </p:nvGrpSpPr>
          <p:grpSpPr>
            <a:xfrm>
              <a:off x="2146045" y="2142777"/>
              <a:ext cx="9652818" cy="5563637"/>
              <a:chOff x="2146045" y="2142777"/>
              <a:chExt cx="9652818" cy="5563637"/>
            </a:xfrm>
            <a:grpFill/>
          </p:grpSpPr>
          <p:sp>
            <p:nvSpPr>
              <p:cNvPr id="66" name="Oval 65"/>
              <p:cNvSpPr/>
              <p:nvPr/>
            </p:nvSpPr>
            <p:spPr bwMode="auto">
              <a:xfrm>
                <a:off x="6705257" y="2142777"/>
                <a:ext cx="1614182" cy="1478415"/>
              </a:xfrm>
              <a:prstGeom prst="ellipse">
                <a:avLst/>
              </a:prstGeom>
              <a:grpFill/>
              <a:ln w="0"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700" dirty="0">
                    <a:latin typeface="Roboto Thin" pitchFamily="2" charset="0"/>
                    <a:ea typeface="Roboto Thin" pitchFamily="2" charset="0"/>
                  </a:rPr>
                  <a:t>Google</a:t>
                </a:r>
              </a:p>
              <a:p>
                <a:pPr algn="ctr"/>
                <a:r>
                  <a:rPr lang="en-US" sz="1700" dirty="0">
                    <a:latin typeface="Roboto Thin" pitchFamily="2" charset="0"/>
                    <a:ea typeface="Roboto Thin" pitchFamily="2" charset="0"/>
                  </a:rPr>
                  <a:t>Closure</a:t>
                </a:r>
                <a:endParaRPr lang="nl-NL" sz="1700" dirty="0">
                  <a:latin typeface="Roboto Thin" pitchFamily="2" charset="0"/>
                  <a:ea typeface="Roboto Thin" pitchFamily="2" charset="0"/>
                </a:endParaRPr>
              </a:p>
            </p:txBody>
          </p:sp>
          <p:sp>
            <p:nvSpPr>
              <p:cNvPr id="67" name="Oval 66"/>
              <p:cNvSpPr/>
              <p:nvPr/>
            </p:nvSpPr>
            <p:spPr bwMode="auto">
              <a:xfrm>
                <a:off x="2146045" y="6456533"/>
                <a:ext cx="1330518" cy="1249881"/>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err="1" smtClean="0">
                    <a:latin typeface="Roboto Thin" pitchFamily="2" charset="0"/>
                    <a:ea typeface="Roboto Thin" pitchFamily="2" charset="0"/>
                  </a:rPr>
                  <a:t>jQuery</a:t>
                </a:r>
                <a:endParaRPr lang="en-US" sz="2500" dirty="0">
                  <a:latin typeface="Roboto Thin" pitchFamily="2" charset="0"/>
                  <a:ea typeface="Roboto Thin" pitchFamily="2" charset="0"/>
                </a:endParaRPr>
              </a:p>
            </p:txBody>
          </p:sp>
          <p:sp>
            <p:nvSpPr>
              <p:cNvPr id="68" name="Oval 67"/>
              <p:cNvSpPr/>
              <p:nvPr/>
            </p:nvSpPr>
            <p:spPr bwMode="auto">
              <a:xfrm>
                <a:off x="5866534" y="5650888"/>
                <a:ext cx="1698752" cy="1595796"/>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Thin" pitchFamily="2" charset="0"/>
                    <a:ea typeface="Roboto Thin" pitchFamily="2" charset="0"/>
                  </a:rPr>
                  <a:t>XSLT</a:t>
                </a:r>
                <a:endParaRPr lang="en-US" dirty="0">
                  <a:latin typeface="Roboto Thin" pitchFamily="2" charset="0"/>
                  <a:ea typeface="Roboto Thin" pitchFamily="2" charset="0"/>
                </a:endParaRPr>
              </a:p>
            </p:txBody>
          </p:sp>
          <p:sp>
            <p:nvSpPr>
              <p:cNvPr id="69" name="Oval 68"/>
              <p:cNvSpPr/>
              <p:nvPr/>
            </p:nvSpPr>
            <p:spPr bwMode="auto">
              <a:xfrm>
                <a:off x="9970063" y="2579673"/>
                <a:ext cx="1828800" cy="1771650"/>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a:latin typeface="Roboto Thin" pitchFamily="2" charset="0"/>
                    <a:ea typeface="Roboto Thin" pitchFamily="2" charset="0"/>
                  </a:rPr>
                  <a:t>Spring</a:t>
                </a:r>
                <a:endParaRPr lang="nl-NL" sz="2500" dirty="0">
                  <a:latin typeface="Roboto Thin" pitchFamily="2" charset="0"/>
                  <a:ea typeface="Roboto Thin" pitchFamily="2" charset="0"/>
                </a:endParaRPr>
              </a:p>
            </p:txBody>
          </p:sp>
          <p:sp>
            <p:nvSpPr>
              <p:cNvPr id="70" name="Oval 69"/>
              <p:cNvSpPr/>
              <p:nvPr/>
            </p:nvSpPr>
            <p:spPr bwMode="auto">
              <a:xfrm>
                <a:off x="5785634" y="4720853"/>
                <a:ext cx="966163" cy="907607"/>
              </a:xfrm>
              <a:prstGeom prst="ellipse">
                <a:avLst/>
              </a:prstGeom>
              <a:grp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400" dirty="0">
                    <a:latin typeface="Roboto Thin" pitchFamily="2" charset="0"/>
                    <a:ea typeface="Roboto Thin" pitchFamily="2" charset="0"/>
                  </a:rPr>
                  <a:t>JSON</a:t>
                </a:r>
                <a:endParaRPr lang="en-US" sz="2500" dirty="0">
                  <a:latin typeface="Roboto Thin" pitchFamily="2" charset="0"/>
                  <a:ea typeface="Roboto Thin" pitchFamily="2" charset="0"/>
                </a:endParaRPr>
              </a:p>
            </p:txBody>
          </p:sp>
        </p:grpSp>
        <p:sp>
          <p:nvSpPr>
            <p:cNvPr id="65" name="Oval 64"/>
            <p:cNvSpPr/>
            <p:nvPr/>
          </p:nvSpPr>
          <p:spPr bwMode="auto">
            <a:xfrm>
              <a:off x="8483804" y="1954331"/>
              <a:ext cx="1339472" cy="1226811"/>
            </a:xfrm>
            <a:prstGeom prst="ellipse">
              <a:avLst/>
            </a:prstGeom>
            <a:grpFill/>
            <a:ln w="0"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1700" dirty="0">
                  <a:latin typeface="Roboto Thin" pitchFamily="2" charset="0"/>
                  <a:ea typeface="Roboto Thin" pitchFamily="2" charset="0"/>
                </a:rPr>
                <a:t>JSP</a:t>
              </a:r>
              <a:endParaRPr lang="nl-NL" dirty="0">
                <a:latin typeface="Roboto Thin" pitchFamily="2" charset="0"/>
                <a:ea typeface="Roboto Thin" pitchFamily="2" charset="0"/>
              </a:endParaRPr>
            </a:p>
          </p:txBody>
        </p:sp>
      </p:grpSp>
      <p:sp>
        <p:nvSpPr>
          <p:cNvPr id="35" name="Oval 34"/>
          <p:cNvSpPr/>
          <p:nvPr/>
        </p:nvSpPr>
        <p:spPr bwMode="auto">
          <a:xfrm>
            <a:off x="1803923" y="1096914"/>
            <a:ext cx="879733" cy="826450"/>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35996" tIns="35996" rIns="35996" bIns="35996" numCol="1" rtlCol="0" anchor="ctr" anchorCtr="0" compatLnSpc="1">
            <a:prstTxWarp prst="textNoShape">
              <a:avLst/>
            </a:prstTxWarp>
            <a:normAutofit/>
          </a:bodyPr>
          <a:lstStyle/>
          <a:p>
            <a:pPr algn="ctr"/>
            <a:r>
              <a:rPr lang="en-US" sz="1400" dirty="0" smtClean="0">
                <a:latin typeface="Roboto Thin" pitchFamily="2" charset="0"/>
                <a:ea typeface="Roboto Thin" pitchFamily="2" charset="0"/>
              </a:rPr>
              <a:t>Bower</a:t>
            </a:r>
            <a:endParaRPr lang="en-US" sz="2500" dirty="0">
              <a:latin typeface="Roboto Thin" pitchFamily="2" charset="0"/>
              <a:ea typeface="Roboto Thin" pitchFamily="2" charset="0"/>
            </a:endParaRPr>
          </a:p>
        </p:txBody>
      </p:sp>
      <p:sp>
        <p:nvSpPr>
          <p:cNvPr id="36" name="Oval 35"/>
          <p:cNvSpPr/>
          <p:nvPr/>
        </p:nvSpPr>
        <p:spPr bwMode="auto">
          <a:xfrm>
            <a:off x="879286" y="1623836"/>
            <a:ext cx="1072871" cy="1007890"/>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35996" tIns="35996" rIns="35996" bIns="35996" numCol="1" rtlCol="0" anchor="ctr" anchorCtr="0" compatLnSpc="1">
            <a:prstTxWarp prst="textNoShape">
              <a:avLst/>
            </a:prstTxWarp>
            <a:normAutofit/>
          </a:bodyPr>
          <a:lstStyle/>
          <a:p>
            <a:pPr algn="ctr"/>
            <a:r>
              <a:rPr lang="en-US" sz="1400" dirty="0">
                <a:latin typeface="Roboto Thin" pitchFamily="2" charset="0"/>
                <a:ea typeface="Roboto Thin" pitchFamily="2" charset="0"/>
              </a:rPr>
              <a:t>Twitter</a:t>
            </a:r>
          </a:p>
          <a:p>
            <a:pPr algn="ctr"/>
            <a:r>
              <a:rPr lang="en-US" sz="1400" dirty="0">
                <a:latin typeface="Roboto Thin" pitchFamily="2" charset="0"/>
                <a:ea typeface="Roboto Thin" pitchFamily="2" charset="0"/>
              </a:rPr>
              <a:t>Bootstrap</a:t>
            </a:r>
            <a:endParaRPr lang="en-US" sz="2500" dirty="0">
              <a:latin typeface="Roboto Thin" pitchFamily="2" charset="0"/>
              <a:ea typeface="Roboto Thin" pitchFamily="2" charset="0"/>
            </a:endParaRPr>
          </a:p>
        </p:txBody>
      </p:sp>
      <p:sp>
        <p:nvSpPr>
          <p:cNvPr id="37" name="Oval 36"/>
          <p:cNvSpPr/>
          <p:nvPr/>
        </p:nvSpPr>
        <p:spPr bwMode="auto">
          <a:xfrm>
            <a:off x="2743365" y="1416576"/>
            <a:ext cx="805119" cy="710982"/>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35996" tIns="35996" rIns="35996" bIns="35996" numCol="1" rtlCol="0" anchor="ctr" anchorCtr="0" compatLnSpc="1">
            <a:prstTxWarp prst="textNoShape">
              <a:avLst/>
            </a:prstTxWarp>
            <a:normAutofit/>
          </a:bodyPr>
          <a:lstStyle/>
          <a:p>
            <a:pPr algn="ctr"/>
            <a:r>
              <a:rPr lang="en-US" sz="1400" dirty="0" smtClean="0">
                <a:latin typeface="Roboto Thin" pitchFamily="2" charset="0"/>
                <a:ea typeface="Roboto Thin" pitchFamily="2" charset="0"/>
              </a:rPr>
              <a:t>SASS</a:t>
            </a:r>
            <a:endParaRPr lang="en-US" sz="1400" dirty="0">
              <a:latin typeface="Roboto Thin" pitchFamily="2" charset="0"/>
              <a:ea typeface="Roboto Thin" pitchFamily="2" charset="0"/>
            </a:endParaRPr>
          </a:p>
        </p:txBody>
      </p:sp>
      <p:sp>
        <p:nvSpPr>
          <p:cNvPr id="38" name="Oval 37"/>
          <p:cNvSpPr/>
          <p:nvPr/>
        </p:nvSpPr>
        <p:spPr bwMode="auto">
          <a:xfrm>
            <a:off x="7133676" y="3210596"/>
            <a:ext cx="1286032" cy="1245894"/>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36000" tIns="36000" rIns="36000" bIns="36000" numCol="1" rtlCol="0" anchor="ctr" anchorCtr="0" compatLnSpc="1">
            <a:prstTxWarp prst="textNoShape">
              <a:avLst/>
            </a:prstTxWarp>
            <a:normAutofit/>
          </a:bodyPr>
          <a:lstStyle/>
          <a:p>
            <a:pPr algn="ctr"/>
            <a:r>
              <a:rPr lang="en-US" sz="2000" dirty="0" smtClean="0">
                <a:latin typeface="Roboto Thin" pitchFamily="2" charset="0"/>
                <a:ea typeface="Roboto Thin" pitchFamily="2" charset="0"/>
              </a:rPr>
              <a:t>Camel</a:t>
            </a:r>
            <a:endParaRPr lang="nl-NL" sz="2500" dirty="0">
              <a:latin typeface="Roboto Thin" pitchFamily="2" charset="0"/>
              <a:ea typeface="Roboto Thin" pitchFamily="2" charset="0"/>
            </a:endParaRPr>
          </a:p>
        </p:txBody>
      </p:sp>
      <p:sp>
        <p:nvSpPr>
          <p:cNvPr id="71" name="Oval 70"/>
          <p:cNvSpPr/>
          <p:nvPr/>
        </p:nvSpPr>
        <p:spPr bwMode="auto">
          <a:xfrm>
            <a:off x="6732240" y="5786296"/>
            <a:ext cx="924159" cy="883064"/>
          </a:xfrm>
          <a:prstGeom prst="ellipse">
            <a:avLst/>
          </a:prstGeom>
          <a:solidFill>
            <a:schemeClr val="tx2">
              <a:lumMod val="25000"/>
              <a:lumOff val="75000"/>
            </a:schemeClr>
          </a:solidFill>
          <a:ln w="9525" cap="flat" cmpd="sng" algn="ctr">
            <a:noFill/>
            <a:prstDash val="solid"/>
            <a:round/>
            <a:headEnd type="none" w="med" len="med"/>
            <a:tailEnd type="none" w="med" len="med"/>
          </a:ln>
          <a:effectLst/>
          <a:extLst/>
        </p:spPr>
        <p:txBody>
          <a:bodyPr vert="horz" wrap="none" lIns="25312" tIns="25312" rIns="25312" bIns="25312" numCol="1" rtlCol="0" anchor="ctr" anchorCtr="0" compatLnSpc="1">
            <a:prstTxWarp prst="textNoShape">
              <a:avLst/>
            </a:prstTxWarp>
            <a:normAutofit/>
          </a:bodyPr>
          <a:lstStyle/>
          <a:p>
            <a:pPr algn="ctr"/>
            <a:r>
              <a:rPr lang="en-US" sz="1400" dirty="0" smtClean="0">
                <a:latin typeface="Roboto Thin" pitchFamily="2" charset="0"/>
                <a:ea typeface="Roboto Thin" pitchFamily="2" charset="0"/>
              </a:rPr>
              <a:t>Jenkins</a:t>
            </a:r>
            <a:endParaRPr lang="en-US" sz="2500" dirty="0">
              <a:latin typeface="Roboto Thin" pitchFamily="2" charset="0"/>
              <a:ea typeface="Roboto Thin" pitchFamily="2" charset="0"/>
            </a:endParaRPr>
          </a:p>
        </p:txBody>
      </p:sp>
    </p:spTree>
    <p:extLst>
      <p:ext uri="{BB962C8B-B14F-4D97-AF65-F5344CB8AC3E}">
        <p14:creationId xmlns:p14="http://schemas.microsoft.com/office/powerpoint/2010/main" val="258046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4" grpId="0" animBg="1"/>
      <p:bldP spid="55" grpId="0" animBg="1"/>
      <p:bldP spid="35" grpId="0" animBg="1"/>
      <p:bldP spid="36" grpId="0" animBg="1"/>
      <p:bldP spid="37" grpId="0" animBg="1"/>
      <p:bldP spid="38"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4"/>
          </p:nvPr>
        </p:nvSpPr>
        <p:spPr>
          <a:xfrm>
            <a:off x="6481333" y="5335764"/>
            <a:ext cx="1577588" cy="247207"/>
          </a:xfrm>
        </p:spPr>
        <p:txBody>
          <a:bodyPr/>
          <a:lstStyle/>
          <a:p>
            <a:fld id="{6FF59741-7650-A046-95B5-8D31235C520E}" type="slidenum">
              <a:rPr lang="en-US" smtClean="0">
                <a:latin typeface="Roboto Light" pitchFamily="2" charset="0"/>
                <a:ea typeface="Roboto Light" pitchFamily="2" charset="0"/>
              </a:rPr>
              <a:pPr/>
              <a:t>6</a:t>
            </a:fld>
            <a:endParaRPr lang="en-US" dirty="0">
              <a:latin typeface="Roboto Light" pitchFamily="2" charset="0"/>
              <a:ea typeface="Roboto Light" pitchFamily="2" charset="0"/>
            </a:endParaRPr>
          </a:p>
        </p:txBody>
      </p:sp>
      <p:sp>
        <p:nvSpPr>
          <p:cNvPr id="43" name="Freeform 12"/>
          <p:cNvSpPr>
            <a:spLocks/>
          </p:cNvSpPr>
          <p:nvPr/>
        </p:nvSpPr>
        <p:spPr bwMode="auto">
          <a:xfrm rot="10800000">
            <a:off x="1396301" y="1556792"/>
            <a:ext cx="6776099" cy="1150283"/>
          </a:xfrm>
          <a:custGeom>
            <a:avLst/>
            <a:gdLst/>
            <a:ahLst/>
            <a:cxnLst>
              <a:cxn ang="0">
                <a:pos x="190" y="0"/>
              </a:cxn>
              <a:cxn ang="0">
                <a:pos x="0" y="20700"/>
              </a:cxn>
              <a:cxn ang="0">
                <a:pos x="21600" y="21600"/>
              </a:cxn>
              <a:cxn ang="0">
                <a:pos x="21267" y="0"/>
              </a:cxn>
              <a:cxn ang="0">
                <a:pos x="190" y="0"/>
              </a:cxn>
              <a:cxn ang="0">
                <a:pos x="190" y="0"/>
              </a:cxn>
            </a:cxnLst>
            <a:rect l="0" t="0" r="r" b="b"/>
            <a:pathLst>
              <a:path w="21600" h="21600">
                <a:moveTo>
                  <a:pt x="190" y="0"/>
                </a:moveTo>
                <a:lnTo>
                  <a:pt x="0" y="20700"/>
                </a:lnTo>
                <a:lnTo>
                  <a:pt x="21600" y="21600"/>
                </a:lnTo>
                <a:lnTo>
                  <a:pt x="21267" y="0"/>
                </a:lnTo>
                <a:lnTo>
                  <a:pt x="190" y="0"/>
                </a:lnTo>
                <a:close/>
                <a:moveTo>
                  <a:pt x="190" y="0"/>
                </a:moveTo>
              </a:path>
            </a:pathLst>
          </a:custGeom>
          <a:solidFill>
            <a:schemeClr val="tx1">
              <a:lumMod val="25000"/>
              <a:lumOff val="75000"/>
            </a:schemeClr>
          </a:solidFill>
          <a:ln w="6350" cap="flat">
            <a:noFill/>
            <a:prstDash val="solid"/>
            <a:miter lim="800000"/>
            <a:headEnd type="none" w="med" len="med"/>
            <a:tailEnd type="none" w="med" len="med"/>
          </a:ln>
        </p:spPr>
        <p:txBody>
          <a:bodyPr lIns="0" tIns="0" rIns="0" bIns="0"/>
          <a:lstStyle/>
          <a:p>
            <a:endParaRPr lang="en-US" sz="1000">
              <a:latin typeface="Roboto Light" pitchFamily="2" charset="0"/>
              <a:ea typeface="Roboto Light" pitchFamily="2" charset="0"/>
            </a:endParaRPr>
          </a:p>
        </p:txBody>
      </p:sp>
      <p:sp>
        <p:nvSpPr>
          <p:cNvPr id="44" name="Freeform 12"/>
          <p:cNvSpPr>
            <a:spLocks/>
          </p:cNvSpPr>
          <p:nvPr/>
        </p:nvSpPr>
        <p:spPr bwMode="auto">
          <a:xfrm>
            <a:off x="4915169" y="2941448"/>
            <a:ext cx="3175780" cy="2881752"/>
          </a:xfrm>
          <a:custGeom>
            <a:avLst/>
            <a:gdLst/>
            <a:ahLst/>
            <a:cxnLst>
              <a:cxn ang="0">
                <a:pos x="190" y="0"/>
              </a:cxn>
              <a:cxn ang="0">
                <a:pos x="0" y="20700"/>
              </a:cxn>
              <a:cxn ang="0">
                <a:pos x="21600" y="21600"/>
              </a:cxn>
              <a:cxn ang="0">
                <a:pos x="21267" y="0"/>
              </a:cxn>
              <a:cxn ang="0">
                <a:pos x="190" y="0"/>
              </a:cxn>
              <a:cxn ang="0">
                <a:pos x="190" y="0"/>
              </a:cxn>
            </a:cxnLst>
            <a:rect l="0" t="0" r="r" b="b"/>
            <a:pathLst>
              <a:path w="21600" h="21600">
                <a:moveTo>
                  <a:pt x="190" y="0"/>
                </a:moveTo>
                <a:lnTo>
                  <a:pt x="0" y="20700"/>
                </a:lnTo>
                <a:lnTo>
                  <a:pt x="21600" y="21600"/>
                </a:lnTo>
                <a:lnTo>
                  <a:pt x="21267" y="0"/>
                </a:lnTo>
                <a:lnTo>
                  <a:pt x="190" y="0"/>
                </a:lnTo>
                <a:close/>
                <a:moveTo>
                  <a:pt x="190" y="0"/>
                </a:moveTo>
              </a:path>
            </a:pathLst>
          </a:custGeom>
          <a:solidFill>
            <a:schemeClr val="tx1">
              <a:lumMod val="25000"/>
              <a:lumOff val="75000"/>
            </a:schemeClr>
          </a:solidFill>
          <a:ln w="6350" cap="flat">
            <a:noFill/>
            <a:prstDash val="solid"/>
            <a:miter lim="800000"/>
            <a:headEnd type="none" w="med" len="med"/>
            <a:tailEnd type="none" w="med" len="med"/>
          </a:ln>
        </p:spPr>
        <p:txBody>
          <a:bodyPr lIns="0" tIns="0" rIns="0" bIns="0"/>
          <a:lstStyle/>
          <a:p>
            <a:endParaRPr lang="en-US" sz="2700">
              <a:latin typeface="Roboto Light" pitchFamily="2" charset="0"/>
              <a:ea typeface="Roboto Light" pitchFamily="2" charset="0"/>
            </a:endParaRPr>
          </a:p>
        </p:txBody>
      </p:sp>
      <p:sp>
        <p:nvSpPr>
          <p:cNvPr id="45" name="Freeform 12"/>
          <p:cNvSpPr>
            <a:spLocks/>
          </p:cNvSpPr>
          <p:nvPr/>
        </p:nvSpPr>
        <p:spPr bwMode="auto">
          <a:xfrm>
            <a:off x="1307350" y="3162984"/>
            <a:ext cx="3175780" cy="2416210"/>
          </a:xfrm>
          <a:custGeom>
            <a:avLst/>
            <a:gdLst/>
            <a:ahLst/>
            <a:cxnLst>
              <a:cxn ang="0">
                <a:pos x="190" y="0"/>
              </a:cxn>
              <a:cxn ang="0">
                <a:pos x="0" y="20700"/>
              </a:cxn>
              <a:cxn ang="0">
                <a:pos x="21600" y="21600"/>
              </a:cxn>
              <a:cxn ang="0">
                <a:pos x="21267" y="0"/>
              </a:cxn>
              <a:cxn ang="0">
                <a:pos x="190" y="0"/>
              </a:cxn>
              <a:cxn ang="0">
                <a:pos x="190" y="0"/>
              </a:cxn>
            </a:cxnLst>
            <a:rect l="0" t="0" r="r" b="b"/>
            <a:pathLst>
              <a:path w="21600" h="21600">
                <a:moveTo>
                  <a:pt x="190" y="0"/>
                </a:moveTo>
                <a:lnTo>
                  <a:pt x="0" y="20700"/>
                </a:lnTo>
                <a:lnTo>
                  <a:pt x="21600" y="21600"/>
                </a:lnTo>
                <a:lnTo>
                  <a:pt x="21267" y="0"/>
                </a:lnTo>
                <a:lnTo>
                  <a:pt x="190" y="0"/>
                </a:lnTo>
                <a:close/>
                <a:moveTo>
                  <a:pt x="190" y="0"/>
                </a:moveTo>
              </a:path>
            </a:pathLst>
          </a:custGeom>
          <a:solidFill>
            <a:schemeClr val="tx1">
              <a:lumMod val="25000"/>
              <a:lumOff val="75000"/>
            </a:schemeClr>
          </a:solidFill>
          <a:ln w="6350" cap="flat">
            <a:noFill/>
            <a:prstDash val="solid"/>
            <a:miter lim="800000"/>
            <a:headEnd type="none" w="med" len="med"/>
            <a:tailEnd type="none" w="med" len="med"/>
          </a:ln>
        </p:spPr>
        <p:txBody>
          <a:bodyPr lIns="0" tIns="0" rIns="0" bIns="0"/>
          <a:lstStyle/>
          <a:p>
            <a:endParaRPr lang="en-US" sz="1000">
              <a:latin typeface="Roboto Light" pitchFamily="2" charset="0"/>
              <a:ea typeface="Roboto Light" pitchFamily="2" charset="0"/>
            </a:endParaRPr>
          </a:p>
        </p:txBody>
      </p:sp>
      <p:sp>
        <p:nvSpPr>
          <p:cNvPr id="46" name="Rectangle 32"/>
          <p:cNvSpPr>
            <a:spLocks noChangeArrowheads="1"/>
          </p:cNvSpPr>
          <p:nvPr/>
        </p:nvSpPr>
        <p:spPr bwMode="auto">
          <a:xfrm>
            <a:off x="5779245" y="3236997"/>
            <a:ext cx="2214196" cy="2342197"/>
          </a:xfrm>
          <a:prstGeom prst="rect">
            <a:avLst/>
          </a:prstGeom>
          <a:solidFill>
            <a:schemeClr val="accent4"/>
          </a:solidFill>
          <a:ln w="25400" cap="flat">
            <a:noFill/>
            <a:miter lim="800000"/>
            <a:headEnd type="none" w="med" len="med"/>
            <a:tailEnd type="none" w="med" len="med"/>
          </a:ln>
        </p:spPr>
        <p:txBody>
          <a:bodyPr lIns="0" tIns="0" rIns="0" bIns="0" anchor="t" anchorCtr="0"/>
          <a:lstStyle/>
          <a:p>
            <a:pPr algn="ctr"/>
            <a:endParaRPr lang="en-US" sz="2700" dirty="0">
              <a:latin typeface="Roboto Light" pitchFamily="2" charset="0"/>
              <a:ea typeface="Roboto Light" pitchFamily="2" charset="0"/>
              <a:cs typeface="ヒラギノ角ゴ ProN W3" charset="0"/>
              <a:sym typeface="Gill Sans" charset="0"/>
            </a:endParaRPr>
          </a:p>
          <a:p>
            <a:pPr algn="ctr"/>
            <a:r>
              <a:rPr lang="en-US" sz="1000" dirty="0">
                <a:latin typeface="Roboto Light" pitchFamily="2" charset="0"/>
                <a:ea typeface="Roboto Light" pitchFamily="2" charset="0"/>
                <a:cs typeface="ヒラギノ角ゴ ProN W3" charset="0"/>
                <a:sym typeface="Gill Sans" charset="0"/>
              </a:rPr>
              <a:t>Portal Services API</a:t>
            </a:r>
          </a:p>
          <a:p>
            <a:pPr algn="ctr"/>
            <a:endParaRPr lang="en-US" sz="1000" dirty="0">
              <a:latin typeface="Roboto Light" pitchFamily="2" charset="0"/>
              <a:ea typeface="Roboto Light" pitchFamily="2" charset="0"/>
              <a:cs typeface="ヒラギノ角ゴ ProN W3" charset="0"/>
              <a:sym typeface="Gill Sans" charset="0"/>
            </a:endParaRPr>
          </a:p>
          <a:p>
            <a:pPr algn="ctr"/>
            <a:endParaRPr lang="en-US" sz="1000" dirty="0">
              <a:latin typeface="Roboto Light" pitchFamily="2" charset="0"/>
              <a:ea typeface="Roboto Light" pitchFamily="2" charset="0"/>
              <a:cs typeface="ヒラギノ角ゴ ProN W3" charset="0"/>
              <a:sym typeface="Gill Sans" charset="0"/>
            </a:endParaRPr>
          </a:p>
          <a:p>
            <a:pPr algn="ctr"/>
            <a:endParaRPr lang="en-US" sz="1000" dirty="0">
              <a:latin typeface="Roboto Light" pitchFamily="2" charset="0"/>
              <a:ea typeface="Roboto Light" pitchFamily="2" charset="0"/>
              <a:cs typeface="ヒラギノ角ゴ ProN W3" charset="0"/>
              <a:sym typeface="Gill Sans" charset="0"/>
            </a:endParaRPr>
          </a:p>
          <a:p>
            <a:pPr algn="ctr"/>
            <a:endParaRPr lang="en-US" sz="1000" dirty="0">
              <a:latin typeface="Roboto Light" pitchFamily="2" charset="0"/>
              <a:ea typeface="Roboto Light" pitchFamily="2" charset="0"/>
              <a:cs typeface="ヒラギノ角ゴ ProN W3" charset="0"/>
              <a:sym typeface="Gill Sans" charset="0"/>
            </a:endParaRPr>
          </a:p>
          <a:p>
            <a:pPr algn="ctr"/>
            <a:endParaRPr lang="en-US" sz="1000" dirty="0">
              <a:latin typeface="Roboto Light" pitchFamily="2" charset="0"/>
              <a:ea typeface="Roboto Light" pitchFamily="2" charset="0"/>
              <a:cs typeface="ヒラギノ角ゴ ProN W3" charset="0"/>
              <a:sym typeface="Gill Sans" charset="0"/>
            </a:endParaRPr>
          </a:p>
          <a:p>
            <a:pPr algn="ctr"/>
            <a:endParaRPr lang="en-US" sz="1000" dirty="0">
              <a:latin typeface="Roboto Light" pitchFamily="2" charset="0"/>
              <a:ea typeface="Roboto Light" pitchFamily="2" charset="0"/>
              <a:cs typeface="ヒラギノ角ゴ ProN W3" charset="0"/>
              <a:sym typeface="Gill Sans" charset="0"/>
            </a:endParaRPr>
          </a:p>
        </p:txBody>
      </p:sp>
      <p:sp>
        <p:nvSpPr>
          <p:cNvPr id="47" name="AutoShape 14"/>
          <p:cNvSpPr>
            <a:spLocks noChangeArrowheads="1"/>
          </p:cNvSpPr>
          <p:nvPr/>
        </p:nvSpPr>
        <p:spPr bwMode="auto">
          <a:xfrm>
            <a:off x="1671882" y="4026466"/>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a:latin typeface="Roboto Light" pitchFamily="2" charset="0"/>
                <a:ea typeface="Roboto Light" pitchFamily="2" charset="0"/>
                <a:cs typeface="Lucida Sans Unicode" pitchFamily="34" charset="0"/>
              </a:rPr>
              <a:t>Single Sign On</a:t>
            </a:r>
          </a:p>
        </p:txBody>
      </p:sp>
      <p:sp>
        <p:nvSpPr>
          <p:cNvPr id="48" name="AutoShape 15"/>
          <p:cNvSpPr>
            <a:spLocks noChangeArrowheads="1"/>
          </p:cNvSpPr>
          <p:nvPr/>
        </p:nvSpPr>
        <p:spPr bwMode="auto">
          <a:xfrm>
            <a:off x="1673383" y="3642525"/>
            <a:ext cx="1149101"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a:latin typeface="Roboto Light" pitchFamily="2" charset="0"/>
                <a:ea typeface="Roboto Light" pitchFamily="2" charset="0"/>
                <a:cs typeface="Lucida Sans Unicode" pitchFamily="34" charset="0"/>
              </a:rPr>
              <a:t>ECM / WCM</a:t>
            </a:r>
          </a:p>
        </p:txBody>
      </p:sp>
      <p:sp>
        <p:nvSpPr>
          <p:cNvPr id="49" name="AutoShape 16"/>
          <p:cNvSpPr>
            <a:spLocks noChangeArrowheads="1"/>
          </p:cNvSpPr>
          <p:nvPr/>
        </p:nvSpPr>
        <p:spPr bwMode="auto">
          <a:xfrm>
            <a:off x="1671882" y="4415034"/>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a:latin typeface="Roboto Light" pitchFamily="2" charset="0"/>
                <a:ea typeface="Roboto Light" pitchFamily="2" charset="0"/>
                <a:cs typeface="Lucida Sans Unicode" pitchFamily="34" charset="0"/>
              </a:rPr>
              <a:t>CRM</a:t>
            </a:r>
          </a:p>
        </p:txBody>
      </p:sp>
      <p:sp>
        <p:nvSpPr>
          <p:cNvPr id="50" name="AutoShape 38"/>
          <p:cNvSpPr>
            <a:spLocks noChangeArrowheads="1"/>
          </p:cNvSpPr>
          <p:nvPr/>
        </p:nvSpPr>
        <p:spPr bwMode="auto">
          <a:xfrm>
            <a:off x="6058270" y="4010625"/>
            <a:ext cx="1656146" cy="309928"/>
          </a:xfrm>
          <a:prstGeom prst="rect">
            <a:avLst/>
          </a:prstGeom>
          <a:solidFill>
            <a:schemeClr val="tx1">
              <a:lumMod val="25000"/>
              <a:lumOff val="75000"/>
            </a:schemeClr>
          </a:solidFill>
          <a:ln w="9525" algn="ctr">
            <a:noFill/>
            <a:round/>
            <a:headEnd/>
            <a:tailEnd/>
          </a:ln>
        </p:spPr>
        <p:txBody>
          <a:bodyPr wrap="none" lIns="87435" tIns="43717" rIns="87435" bIns="43717" anchor="ctr"/>
          <a:lstStyle/>
          <a:p>
            <a:r>
              <a:rPr lang="en-US" sz="800" dirty="0">
                <a:latin typeface="Roboto Light" pitchFamily="2" charset="0"/>
                <a:ea typeface="Roboto Light" pitchFamily="2" charset="0"/>
                <a:cs typeface="Lucida Sans Unicode" pitchFamily="34" charset="0"/>
              </a:rPr>
              <a:t>Personalization Service </a:t>
            </a:r>
          </a:p>
        </p:txBody>
      </p:sp>
      <p:sp>
        <p:nvSpPr>
          <p:cNvPr id="51" name="AutoShape 38"/>
          <p:cNvSpPr>
            <a:spLocks noChangeArrowheads="1"/>
          </p:cNvSpPr>
          <p:nvPr/>
        </p:nvSpPr>
        <p:spPr bwMode="auto">
          <a:xfrm>
            <a:off x="6058270" y="3655025"/>
            <a:ext cx="1656146" cy="302219"/>
          </a:xfrm>
          <a:prstGeom prst="rect">
            <a:avLst/>
          </a:prstGeom>
          <a:solidFill>
            <a:schemeClr val="tx1">
              <a:lumMod val="25000"/>
              <a:lumOff val="75000"/>
            </a:schemeClr>
          </a:solidFill>
          <a:ln w="9525" algn="ctr">
            <a:noFill/>
            <a:round/>
            <a:headEnd/>
            <a:tailEnd/>
          </a:ln>
        </p:spPr>
        <p:txBody>
          <a:bodyPr wrap="none" lIns="87435" tIns="43717" rIns="87435" bIns="43717" anchor="ctr"/>
          <a:lstStyle/>
          <a:p>
            <a:r>
              <a:rPr lang="en-US" sz="800" dirty="0">
                <a:latin typeface="Roboto Light" pitchFamily="2" charset="0"/>
                <a:ea typeface="Roboto Light" pitchFamily="2" charset="0"/>
                <a:cs typeface="Lucida Sans Unicode" pitchFamily="34" charset="0"/>
              </a:rPr>
              <a:t>Security Service</a:t>
            </a:r>
          </a:p>
        </p:txBody>
      </p:sp>
      <p:sp>
        <p:nvSpPr>
          <p:cNvPr id="52" name="Rectangle 32"/>
          <p:cNvSpPr>
            <a:spLocks noChangeArrowheads="1"/>
          </p:cNvSpPr>
          <p:nvPr/>
        </p:nvSpPr>
        <p:spPr bwMode="auto">
          <a:xfrm rot="-5400000">
            <a:off x="4207768" y="4151728"/>
            <a:ext cx="2326882" cy="528047"/>
          </a:xfrm>
          <a:prstGeom prst="rect">
            <a:avLst/>
          </a:prstGeom>
          <a:solidFill>
            <a:schemeClr val="tx1">
              <a:lumMod val="50000"/>
              <a:lumOff val="50000"/>
            </a:schemeClr>
          </a:solidFill>
          <a:ln w="9525" algn="ctr">
            <a:noFill/>
            <a:miter lim="800000"/>
            <a:headEnd/>
            <a:tailEnd/>
          </a:ln>
        </p:spPr>
        <p:txBody>
          <a:bodyPr wrap="none" lIns="87435" tIns="43717" rIns="87435" bIns="43717" anchor="ctr"/>
          <a:lstStyle/>
          <a:p>
            <a:pPr algn="ctr"/>
            <a:r>
              <a:rPr lang="en-US" sz="1100" dirty="0">
                <a:latin typeface="Roboto Light" pitchFamily="2" charset="0"/>
                <a:ea typeface="Roboto Light" pitchFamily="2" charset="0"/>
                <a:cs typeface="Lucida Sans Unicode" pitchFamily="34" charset="0"/>
              </a:rPr>
              <a:t>Server</a:t>
            </a:r>
          </a:p>
          <a:p>
            <a:pPr algn="ctr"/>
            <a:r>
              <a:rPr lang="en-US" sz="1100" dirty="0">
                <a:latin typeface="Roboto Light" pitchFamily="2" charset="0"/>
                <a:ea typeface="Roboto Light" pitchFamily="2" charset="0"/>
                <a:cs typeface="Lucida Sans Unicode" pitchFamily="34" charset="0"/>
              </a:rPr>
              <a:t>Customization</a:t>
            </a:r>
          </a:p>
        </p:txBody>
      </p:sp>
      <p:sp>
        <p:nvSpPr>
          <p:cNvPr id="53" name="AutoShape 16"/>
          <p:cNvSpPr>
            <a:spLocks noChangeArrowheads="1"/>
          </p:cNvSpPr>
          <p:nvPr/>
        </p:nvSpPr>
        <p:spPr bwMode="auto">
          <a:xfrm>
            <a:off x="3043003" y="3642525"/>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900" dirty="0">
                <a:latin typeface="Roboto Light" pitchFamily="2" charset="0"/>
                <a:ea typeface="Roboto Light" pitchFamily="2" charset="0"/>
                <a:cs typeface="Lucida Sans Unicode" pitchFamily="34" charset="0"/>
              </a:rPr>
              <a:t>Biz. Web Services</a:t>
            </a:r>
          </a:p>
        </p:txBody>
      </p:sp>
      <p:sp>
        <p:nvSpPr>
          <p:cNvPr id="54" name="AutoShape 16"/>
          <p:cNvSpPr>
            <a:spLocks noChangeArrowheads="1"/>
          </p:cNvSpPr>
          <p:nvPr/>
        </p:nvSpPr>
        <p:spPr bwMode="auto">
          <a:xfrm>
            <a:off x="3043003" y="4026466"/>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dirty="0">
                <a:latin typeface="Roboto Light" pitchFamily="2" charset="0"/>
                <a:ea typeface="Roboto Light" pitchFamily="2" charset="0"/>
                <a:cs typeface="Lucida Sans Unicode" pitchFamily="34" charset="0"/>
              </a:rPr>
              <a:t>ESB / BPM</a:t>
            </a:r>
          </a:p>
        </p:txBody>
      </p:sp>
      <p:sp>
        <p:nvSpPr>
          <p:cNvPr id="55" name="AutoShape 16"/>
          <p:cNvSpPr>
            <a:spLocks noChangeArrowheads="1"/>
          </p:cNvSpPr>
          <p:nvPr/>
        </p:nvSpPr>
        <p:spPr bwMode="auto">
          <a:xfrm>
            <a:off x="3043003" y="4415034"/>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a:latin typeface="Roboto Light" pitchFamily="2" charset="0"/>
                <a:ea typeface="Roboto Light" pitchFamily="2" charset="0"/>
                <a:cs typeface="Lucida Sans Unicode" pitchFamily="34" charset="0"/>
              </a:rPr>
              <a:t>Traditional Apps</a:t>
            </a:r>
          </a:p>
        </p:txBody>
      </p:sp>
      <p:sp>
        <p:nvSpPr>
          <p:cNvPr id="56" name="AutoShape 26"/>
          <p:cNvSpPr>
            <a:spLocks noChangeArrowheads="1"/>
          </p:cNvSpPr>
          <p:nvPr/>
        </p:nvSpPr>
        <p:spPr bwMode="auto">
          <a:xfrm>
            <a:off x="4253611" y="3876900"/>
            <a:ext cx="781569" cy="383941"/>
          </a:xfrm>
          <a:prstGeom prst="leftRightArrow">
            <a:avLst>
              <a:gd name="adj1" fmla="val 50000"/>
              <a:gd name="adj2" fmla="val 41847"/>
            </a:avLst>
          </a:prstGeom>
          <a:solidFill>
            <a:srgbClr val="EAEAEA"/>
          </a:solidFill>
          <a:ln w="9525">
            <a:solidFill>
              <a:schemeClr val="tx1"/>
            </a:solidFill>
            <a:miter lim="800000"/>
            <a:headEnd/>
            <a:tailEnd/>
          </a:ln>
        </p:spPr>
        <p:txBody>
          <a:bodyPr wrap="none" lIns="87435" tIns="43717" rIns="87435" bIns="43717" anchor="ctr"/>
          <a:lstStyle/>
          <a:p>
            <a:pPr algn="ctr"/>
            <a:r>
              <a:rPr lang="en-US" sz="800" dirty="0">
                <a:latin typeface="Roboto Light" pitchFamily="2" charset="0"/>
                <a:ea typeface="Roboto Light" pitchFamily="2" charset="0"/>
              </a:rPr>
              <a:t>http / Java </a:t>
            </a:r>
          </a:p>
        </p:txBody>
      </p:sp>
      <p:sp>
        <p:nvSpPr>
          <p:cNvPr id="57" name="AutoShape 38"/>
          <p:cNvSpPr>
            <a:spLocks noChangeArrowheads="1"/>
          </p:cNvSpPr>
          <p:nvPr/>
        </p:nvSpPr>
        <p:spPr bwMode="auto">
          <a:xfrm>
            <a:off x="6058270" y="4373934"/>
            <a:ext cx="1656146" cy="309928"/>
          </a:xfrm>
          <a:prstGeom prst="rect">
            <a:avLst/>
          </a:prstGeom>
          <a:solidFill>
            <a:schemeClr val="tx1">
              <a:lumMod val="25000"/>
              <a:lumOff val="75000"/>
            </a:schemeClr>
          </a:solidFill>
          <a:ln w="9525" algn="ctr">
            <a:noFill/>
            <a:round/>
            <a:headEnd/>
            <a:tailEnd/>
          </a:ln>
        </p:spPr>
        <p:txBody>
          <a:bodyPr wrap="none" lIns="87435" tIns="43717" rIns="87435" bIns="43717" anchor="ctr"/>
          <a:lstStyle/>
          <a:p>
            <a:r>
              <a:rPr lang="en-US" sz="800" dirty="0">
                <a:latin typeface="Roboto Light" pitchFamily="2" charset="0"/>
                <a:ea typeface="Roboto Light" pitchFamily="2" charset="0"/>
                <a:cs typeface="Lucida Sans Unicode" pitchFamily="34" charset="0"/>
              </a:rPr>
              <a:t>Integration Service  </a:t>
            </a:r>
          </a:p>
        </p:txBody>
      </p:sp>
      <p:sp>
        <p:nvSpPr>
          <p:cNvPr id="58" name="AutoShape 38"/>
          <p:cNvSpPr>
            <a:spLocks noChangeArrowheads="1"/>
          </p:cNvSpPr>
          <p:nvPr/>
        </p:nvSpPr>
        <p:spPr bwMode="auto">
          <a:xfrm>
            <a:off x="6058270" y="4737243"/>
            <a:ext cx="1656146" cy="309928"/>
          </a:xfrm>
          <a:prstGeom prst="rect">
            <a:avLst/>
          </a:prstGeom>
          <a:solidFill>
            <a:schemeClr val="tx1">
              <a:lumMod val="25000"/>
              <a:lumOff val="75000"/>
            </a:schemeClr>
          </a:solidFill>
          <a:ln w="9525" algn="ctr">
            <a:noFill/>
            <a:round/>
            <a:headEnd/>
            <a:tailEnd/>
          </a:ln>
        </p:spPr>
        <p:txBody>
          <a:bodyPr wrap="none" lIns="87435" tIns="43717" rIns="87435" bIns="43717" anchor="ctr"/>
          <a:lstStyle/>
          <a:p>
            <a:r>
              <a:rPr lang="en-US" sz="800" dirty="0">
                <a:latin typeface="Roboto Light" pitchFamily="2" charset="0"/>
                <a:ea typeface="Roboto Light" pitchFamily="2" charset="0"/>
                <a:cs typeface="Lucida Sans Unicode" pitchFamily="34" charset="0"/>
              </a:rPr>
              <a:t>Content Service </a:t>
            </a:r>
          </a:p>
        </p:txBody>
      </p:sp>
      <p:sp>
        <p:nvSpPr>
          <p:cNvPr id="59" name="AutoShape 38"/>
          <p:cNvSpPr>
            <a:spLocks noChangeArrowheads="1"/>
          </p:cNvSpPr>
          <p:nvPr/>
        </p:nvSpPr>
        <p:spPr bwMode="auto">
          <a:xfrm>
            <a:off x="6058270" y="5100551"/>
            <a:ext cx="1656146" cy="309928"/>
          </a:xfrm>
          <a:prstGeom prst="rect">
            <a:avLst/>
          </a:prstGeom>
          <a:solidFill>
            <a:schemeClr val="tx1">
              <a:lumMod val="25000"/>
              <a:lumOff val="75000"/>
            </a:schemeClr>
          </a:solidFill>
          <a:ln w="9525" algn="ctr">
            <a:noFill/>
            <a:round/>
            <a:headEnd/>
            <a:tailEnd/>
          </a:ln>
        </p:spPr>
        <p:txBody>
          <a:bodyPr wrap="none" lIns="87435" tIns="43717" rIns="87435" bIns="43717" anchor="ctr"/>
          <a:lstStyle/>
          <a:p>
            <a:r>
              <a:rPr lang="en-US" sz="800" dirty="0">
                <a:latin typeface="Roboto Light" pitchFamily="2" charset="0"/>
                <a:ea typeface="Roboto Light" pitchFamily="2" charset="0"/>
                <a:cs typeface="Lucida Sans Unicode" pitchFamily="34" charset="0"/>
              </a:rPr>
              <a:t>Presentation Service </a:t>
            </a:r>
          </a:p>
        </p:txBody>
      </p:sp>
      <p:sp>
        <p:nvSpPr>
          <p:cNvPr id="60" name="Rectangle 20"/>
          <p:cNvSpPr>
            <a:spLocks noChangeArrowheads="1"/>
          </p:cNvSpPr>
          <p:nvPr/>
        </p:nvSpPr>
        <p:spPr bwMode="auto">
          <a:xfrm>
            <a:off x="5124131" y="2190681"/>
            <a:ext cx="2823249" cy="353102"/>
          </a:xfrm>
          <a:prstGeom prst="rect">
            <a:avLst/>
          </a:prstGeom>
          <a:solidFill>
            <a:schemeClr val="accent4"/>
          </a:solidFill>
          <a:ln w="25400" cap="flat">
            <a:noFill/>
            <a:miter lim="800000"/>
            <a:headEnd type="none" w="med" len="med"/>
            <a:tailEnd type="none" w="med" len="med"/>
          </a:ln>
        </p:spPr>
        <p:txBody>
          <a:bodyPr lIns="0" tIns="0" rIns="0" bIns="0" anchor="ctr" anchorCtr="1"/>
          <a:lstStyle/>
          <a:p>
            <a:pPr algn="ctr"/>
            <a:r>
              <a:rPr lang="en-US" sz="1000" dirty="0">
                <a:latin typeface="Roboto Light" pitchFamily="2" charset="0"/>
                <a:ea typeface="Roboto Light" pitchFamily="2" charset="0"/>
                <a:cs typeface="ヒラギノ角ゴ ProN W3" charset="0"/>
                <a:sym typeface="Gill Sans" charset="0"/>
              </a:rPr>
              <a:t>Portal Client API</a:t>
            </a:r>
          </a:p>
        </p:txBody>
      </p:sp>
      <p:sp>
        <p:nvSpPr>
          <p:cNvPr id="61" name="Rectangle 20"/>
          <p:cNvSpPr>
            <a:spLocks noChangeArrowheads="1"/>
          </p:cNvSpPr>
          <p:nvPr/>
        </p:nvSpPr>
        <p:spPr bwMode="auto">
          <a:xfrm>
            <a:off x="5133132" y="1772816"/>
            <a:ext cx="2823249" cy="353103"/>
          </a:xfrm>
          <a:prstGeom prst="rect">
            <a:avLst/>
          </a:prstGeom>
          <a:solidFill>
            <a:schemeClr val="tx1">
              <a:lumMod val="50000"/>
              <a:lumOff val="50000"/>
            </a:schemeClr>
          </a:solidFill>
          <a:ln w="9525" algn="ctr">
            <a:noFill/>
            <a:miter lim="800000"/>
            <a:headEnd/>
            <a:tailEnd/>
          </a:ln>
        </p:spPr>
        <p:txBody>
          <a:bodyPr wrap="none" lIns="87435" tIns="43717" rIns="87435" bIns="43717" anchor="ctr"/>
          <a:lstStyle/>
          <a:p>
            <a:pPr algn="ctr"/>
            <a:r>
              <a:rPr lang="en-US" sz="900" dirty="0">
                <a:latin typeface="Roboto Light" pitchFamily="2" charset="0"/>
                <a:ea typeface="Roboto Light" pitchFamily="2" charset="0"/>
                <a:cs typeface="Lucida Sans Unicode" pitchFamily="34" charset="0"/>
              </a:rPr>
              <a:t>GUI Customization</a:t>
            </a:r>
          </a:p>
        </p:txBody>
      </p:sp>
      <p:sp>
        <p:nvSpPr>
          <p:cNvPr id="62" name="Rectangle 20"/>
          <p:cNvSpPr>
            <a:spLocks noChangeArrowheads="1"/>
          </p:cNvSpPr>
          <p:nvPr/>
        </p:nvSpPr>
        <p:spPr bwMode="auto">
          <a:xfrm>
            <a:off x="1763835" y="2133582"/>
            <a:ext cx="792070" cy="792553"/>
          </a:xfrm>
          <a:prstGeom prst="rect">
            <a:avLst/>
          </a:prstGeom>
          <a:solidFill>
            <a:schemeClr val="accent4"/>
          </a:solidFill>
          <a:ln w="25400" cap="flat">
            <a:noFill/>
            <a:miter lim="800000"/>
            <a:headEnd type="none" w="med" len="med"/>
            <a:tailEnd type="none" w="med" len="med"/>
          </a:ln>
        </p:spPr>
        <p:txBody>
          <a:bodyPr lIns="0" tIns="0" rIns="0" bIns="0" anchor="ctr" anchorCtr="1"/>
          <a:lstStyle/>
          <a:p>
            <a:pPr algn="ctr"/>
            <a:r>
              <a:rPr lang="en-US" sz="1000" dirty="0">
                <a:latin typeface="Roboto Light" pitchFamily="2" charset="0"/>
                <a:ea typeface="Roboto Light" pitchFamily="2" charset="0"/>
                <a:cs typeface="ヒラギノ角ゴ ProN W3" charset="0"/>
                <a:sym typeface="Gill Sans" charset="0"/>
              </a:rPr>
              <a:t>Widgets</a:t>
            </a:r>
          </a:p>
          <a:p>
            <a:pPr algn="ctr"/>
            <a:r>
              <a:rPr lang="en-US" sz="1000" dirty="0">
                <a:latin typeface="Roboto Light" pitchFamily="2" charset="0"/>
                <a:ea typeface="Roboto Light" pitchFamily="2" charset="0"/>
                <a:cs typeface="ヒラギノ角ゴ ProN W3" charset="0"/>
                <a:sym typeface="Gill Sans" charset="0"/>
              </a:rPr>
              <a:t>API</a:t>
            </a:r>
          </a:p>
        </p:txBody>
      </p:sp>
      <p:sp>
        <p:nvSpPr>
          <p:cNvPr id="63" name="TextBox 62"/>
          <p:cNvSpPr txBox="1"/>
          <p:nvPr/>
        </p:nvSpPr>
        <p:spPr>
          <a:xfrm>
            <a:off x="1461462" y="1599411"/>
            <a:ext cx="779307" cy="242176"/>
          </a:xfrm>
          <a:prstGeom prst="rect">
            <a:avLst/>
          </a:prstGeom>
          <a:noFill/>
        </p:spPr>
        <p:txBody>
          <a:bodyPr wrap="none" lIns="87435" tIns="43717" rIns="87435" bIns="43717" rtlCol="0">
            <a:spAutoFit/>
          </a:bodyPr>
          <a:lstStyle/>
          <a:p>
            <a:r>
              <a:rPr lang="en-US" sz="1000" dirty="0">
                <a:latin typeface="Roboto Light" pitchFamily="2" charset="0"/>
                <a:ea typeface="Roboto Light" pitchFamily="2" charset="0"/>
              </a:rPr>
              <a:t>BROWSER</a:t>
            </a:r>
          </a:p>
        </p:txBody>
      </p:sp>
      <p:sp>
        <p:nvSpPr>
          <p:cNvPr id="64" name="TextBox 63"/>
          <p:cNvSpPr txBox="1"/>
          <p:nvPr/>
        </p:nvSpPr>
        <p:spPr>
          <a:xfrm>
            <a:off x="7329095" y="2967563"/>
            <a:ext cx="649464" cy="242176"/>
          </a:xfrm>
          <a:prstGeom prst="rect">
            <a:avLst/>
          </a:prstGeom>
          <a:noFill/>
        </p:spPr>
        <p:txBody>
          <a:bodyPr wrap="none" lIns="87435" tIns="43717" rIns="87435" bIns="43717" rtlCol="0">
            <a:spAutoFit/>
          </a:bodyPr>
          <a:lstStyle/>
          <a:p>
            <a:r>
              <a:rPr lang="en-US" sz="1000" dirty="0">
                <a:latin typeface="Roboto Light" pitchFamily="2" charset="0"/>
                <a:ea typeface="Roboto Light" pitchFamily="2" charset="0"/>
              </a:rPr>
              <a:t>SERVER</a:t>
            </a:r>
          </a:p>
        </p:txBody>
      </p:sp>
      <p:sp>
        <p:nvSpPr>
          <p:cNvPr id="65" name="Rectangle 64"/>
          <p:cNvSpPr/>
          <p:nvPr/>
        </p:nvSpPr>
        <p:spPr>
          <a:xfrm>
            <a:off x="1612017" y="3267624"/>
            <a:ext cx="2566343" cy="246628"/>
          </a:xfrm>
          <a:prstGeom prst="rect">
            <a:avLst/>
          </a:prstGeom>
          <a:solidFill>
            <a:schemeClr val="bg1"/>
          </a:solidFill>
        </p:spPr>
        <p:txBody>
          <a:bodyPr wrap="none" lIns="87435" tIns="43717" rIns="87435" bIns="43717">
            <a:spAutoFit/>
          </a:bodyPr>
          <a:lstStyle/>
          <a:p>
            <a:pPr algn="ctr"/>
            <a:r>
              <a:rPr lang="en-US" sz="1000" dirty="0">
                <a:latin typeface="Roboto Light" pitchFamily="2" charset="0"/>
                <a:ea typeface="Roboto Light" pitchFamily="2" charset="0"/>
                <a:cs typeface="Lucida Sans Unicode" pitchFamily="34" charset="0"/>
              </a:rPr>
              <a:t>Existing Services / Systems / Applications </a:t>
            </a:r>
          </a:p>
        </p:txBody>
      </p:sp>
      <p:sp>
        <p:nvSpPr>
          <p:cNvPr id="66" name="AutoShape 16"/>
          <p:cNvSpPr>
            <a:spLocks noChangeArrowheads="1"/>
          </p:cNvSpPr>
          <p:nvPr/>
        </p:nvSpPr>
        <p:spPr bwMode="auto">
          <a:xfrm>
            <a:off x="1671882" y="4785097"/>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dirty="0">
                <a:latin typeface="Roboto Light" pitchFamily="2" charset="0"/>
                <a:ea typeface="Roboto Light" pitchFamily="2" charset="0"/>
                <a:cs typeface="Lucida Sans Unicode" pitchFamily="34" charset="0"/>
              </a:rPr>
              <a:t>….</a:t>
            </a:r>
          </a:p>
        </p:txBody>
      </p:sp>
      <p:sp>
        <p:nvSpPr>
          <p:cNvPr id="67" name="AutoShape 16"/>
          <p:cNvSpPr>
            <a:spLocks noChangeArrowheads="1"/>
          </p:cNvSpPr>
          <p:nvPr/>
        </p:nvSpPr>
        <p:spPr bwMode="auto">
          <a:xfrm>
            <a:off x="3043003" y="4791265"/>
            <a:ext cx="1152102" cy="302219"/>
          </a:xfrm>
          <a:prstGeom prst="rect">
            <a:avLst/>
          </a:prstGeom>
          <a:solidFill>
            <a:schemeClr val="tx1">
              <a:lumMod val="50000"/>
              <a:lumOff val="50000"/>
            </a:schemeClr>
          </a:solidFill>
          <a:ln w="19050">
            <a:noFill/>
            <a:round/>
            <a:headEnd/>
            <a:tailEnd/>
          </a:ln>
        </p:spPr>
        <p:txBody>
          <a:bodyPr wrap="none" lIns="87416" tIns="43709" rIns="87416" bIns="43709" anchor="ctr"/>
          <a:lstStyle/>
          <a:p>
            <a:r>
              <a:rPr lang="en-US" sz="1000" dirty="0">
                <a:latin typeface="Roboto Light" pitchFamily="2" charset="0"/>
                <a:ea typeface="Roboto Light" pitchFamily="2" charset="0"/>
                <a:cs typeface="Lucida Sans Unicode" pitchFamily="34" charset="0"/>
              </a:rPr>
              <a:t>…</a:t>
            </a:r>
          </a:p>
        </p:txBody>
      </p:sp>
      <p:sp>
        <p:nvSpPr>
          <p:cNvPr id="68" name="Rectangle 20"/>
          <p:cNvSpPr>
            <a:spLocks noChangeArrowheads="1"/>
          </p:cNvSpPr>
          <p:nvPr/>
        </p:nvSpPr>
        <p:spPr bwMode="auto">
          <a:xfrm>
            <a:off x="2627911" y="2148895"/>
            <a:ext cx="792070" cy="792553"/>
          </a:xfrm>
          <a:prstGeom prst="rect">
            <a:avLst/>
          </a:prstGeom>
          <a:solidFill>
            <a:schemeClr val="accent4"/>
          </a:solidFill>
          <a:ln w="25400" cap="flat">
            <a:noFill/>
            <a:miter lim="800000"/>
            <a:headEnd type="none" w="med" len="med"/>
            <a:tailEnd type="none" w="med" len="med"/>
          </a:ln>
        </p:spPr>
        <p:txBody>
          <a:bodyPr lIns="0" tIns="0" rIns="0" bIns="0" anchor="ctr" anchorCtr="1"/>
          <a:lstStyle/>
          <a:p>
            <a:pPr algn="ctr"/>
            <a:r>
              <a:rPr lang="en-US" sz="1000" dirty="0">
                <a:latin typeface="Roboto Light" pitchFamily="2" charset="0"/>
                <a:ea typeface="Roboto Light" pitchFamily="2" charset="0"/>
                <a:cs typeface="ヒラギノ角ゴ ProN W3" charset="0"/>
                <a:sym typeface="Gill Sans" charset="0"/>
              </a:rPr>
              <a:t>Widgets</a:t>
            </a:r>
          </a:p>
          <a:p>
            <a:pPr algn="ctr"/>
            <a:r>
              <a:rPr lang="en-US" sz="1000" dirty="0">
                <a:latin typeface="Roboto Light" pitchFamily="2" charset="0"/>
                <a:ea typeface="Roboto Light" pitchFamily="2" charset="0"/>
                <a:cs typeface="ヒラギノ角ゴ ProN W3" charset="0"/>
                <a:sym typeface="Gill Sans" charset="0"/>
              </a:rPr>
              <a:t>API</a:t>
            </a:r>
          </a:p>
        </p:txBody>
      </p:sp>
      <p:sp>
        <p:nvSpPr>
          <p:cNvPr id="69" name="Rectangle 20"/>
          <p:cNvSpPr>
            <a:spLocks noChangeArrowheads="1"/>
          </p:cNvSpPr>
          <p:nvPr/>
        </p:nvSpPr>
        <p:spPr bwMode="auto">
          <a:xfrm>
            <a:off x="3491987" y="2164209"/>
            <a:ext cx="792070" cy="792553"/>
          </a:xfrm>
          <a:prstGeom prst="rect">
            <a:avLst/>
          </a:prstGeom>
          <a:solidFill>
            <a:schemeClr val="accent4"/>
          </a:solidFill>
          <a:ln w="25400" cap="flat">
            <a:noFill/>
            <a:miter lim="800000"/>
            <a:headEnd type="none" w="med" len="med"/>
            <a:tailEnd type="none" w="med" len="med"/>
          </a:ln>
        </p:spPr>
        <p:txBody>
          <a:bodyPr lIns="0" tIns="0" rIns="0" bIns="0" anchor="ctr" anchorCtr="1"/>
          <a:lstStyle/>
          <a:p>
            <a:pPr algn="ctr"/>
            <a:r>
              <a:rPr lang="en-US" sz="1000" dirty="0">
                <a:latin typeface="Roboto Light" pitchFamily="2" charset="0"/>
                <a:ea typeface="Roboto Light" pitchFamily="2" charset="0"/>
                <a:cs typeface="ヒラギノ角ゴ ProN W3" charset="0"/>
                <a:sym typeface="Gill Sans" charset="0"/>
              </a:rPr>
              <a:t>Widgets</a:t>
            </a:r>
          </a:p>
          <a:p>
            <a:pPr algn="ctr"/>
            <a:r>
              <a:rPr lang="en-US" sz="1000" dirty="0">
                <a:latin typeface="Roboto Light" pitchFamily="2" charset="0"/>
                <a:ea typeface="Roboto Light" pitchFamily="2" charset="0"/>
                <a:cs typeface="ヒラギノ角ゴ ProN W3" charset="0"/>
                <a:sym typeface="Gill Sans" charset="0"/>
              </a:rPr>
              <a:t>API</a:t>
            </a:r>
          </a:p>
        </p:txBody>
      </p:sp>
      <p:sp>
        <p:nvSpPr>
          <p:cNvPr id="2" name="Text Placeholder 1"/>
          <p:cNvSpPr>
            <a:spLocks noGrp="1"/>
          </p:cNvSpPr>
          <p:nvPr>
            <p:ph type="body" sz="quarter" idx="13"/>
          </p:nvPr>
        </p:nvSpPr>
        <p:spPr/>
        <p:txBody>
          <a:bodyPr/>
          <a:lstStyle/>
          <a:p>
            <a:r>
              <a:rPr lang="en-US" dirty="0" smtClean="0"/>
              <a:t>Portal Skillsets</a:t>
            </a:r>
            <a:endParaRPr lang="en-US" dirty="0"/>
          </a:p>
        </p:txBody>
      </p:sp>
      <p:grpSp>
        <p:nvGrpSpPr>
          <p:cNvPr id="32" name="Group 31"/>
          <p:cNvGrpSpPr/>
          <p:nvPr/>
        </p:nvGrpSpPr>
        <p:grpSpPr>
          <a:xfrm>
            <a:off x="210826" y="869975"/>
            <a:ext cx="3066826" cy="1046857"/>
            <a:chOff x="829381" y="1973039"/>
            <a:chExt cx="5022724" cy="171450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9381" y="1973039"/>
              <a:ext cx="1714500" cy="1714500"/>
            </a:xfrm>
            <a:prstGeom prst="rect">
              <a:avLst/>
            </a:prstGeom>
          </p:spPr>
        </p:pic>
        <p:sp>
          <p:nvSpPr>
            <p:cNvPr id="34" name="TextBox 33"/>
            <p:cNvSpPr txBox="1"/>
            <p:nvPr/>
          </p:nvSpPr>
          <p:spPr>
            <a:xfrm>
              <a:off x="1915334" y="2006107"/>
              <a:ext cx="3936771" cy="453658"/>
            </a:xfrm>
            <a:prstGeom prst="rect">
              <a:avLst/>
            </a:prstGeom>
            <a:noFill/>
          </p:spPr>
          <p:txBody>
            <a:bodyPr wrap="square" rtlCol="0">
              <a:spAutoFit/>
            </a:bodyPr>
            <a:lstStyle/>
            <a:p>
              <a:pPr algn="l"/>
              <a:r>
                <a:rPr lang="en-US" sz="1200" dirty="0">
                  <a:latin typeface="Roboto Black" pitchFamily="2" charset="0"/>
                  <a:ea typeface="Roboto Black" pitchFamily="2" charset="0"/>
                </a:rPr>
                <a:t>Client side developer</a:t>
              </a:r>
              <a:endParaRPr lang="nl-NL" sz="1200" dirty="0">
                <a:latin typeface="Roboto Black" pitchFamily="2" charset="0"/>
                <a:ea typeface="Roboto Black" pitchFamily="2" charset="0"/>
              </a:endParaRPr>
            </a:p>
          </p:txBody>
        </p:sp>
      </p:grpSp>
      <p:grpSp>
        <p:nvGrpSpPr>
          <p:cNvPr id="35" name="Group 34"/>
          <p:cNvGrpSpPr/>
          <p:nvPr/>
        </p:nvGrpSpPr>
        <p:grpSpPr>
          <a:xfrm>
            <a:off x="0" y="5142418"/>
            <a:ext cx="3923928" cy="1172938"/>
            <a:chOff x="1337337" y="7123324"/>
            <a:chExt cx="5735661" cy="1714500"/>
          </a:xfrm>
        </p:grpSpPr>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337337" y="7123324"/>
              <a:ext cx="1714500" cy="1714500"/>
            </a:xfrm>
            <a:prstGeom prst="rect">
              <a:avLst/>
            </a:prstGeom>
          </p:spPr>
        </p:pic>
        <p:sp>
          <p:nvSpPr>
            <p:cNvPr id="37" name="TextBox 36"/>
            <p:cNvSpPr txBox="1"/>
            <p:nvPr/>
          </p:nvSpPr>
          <p:spPr>
            <a:xfrm>
              <a:off x="3136226" y="8003087"/>
              <a:ext cx="3936772" cy="404893"/>
            </a:xfrm>
            <a:prstGeom prst="rect">
              <a:avLst/>
            </a:prstGeom>
            <a:noFill/>
          </p:spPr>
          <p:txBody>
            <a:bodyPr wrap="square" rtlCol="0">
              <a:spAutoFit/>
            </a:bodyPr>
            <a:lstStyle/>
            <a:p>
              <a:pPr algn="l"/>
              <a:r>
                <a:rPr lang="en-US" sz="1200" dirty="0">
                  <a:latin typeface="Roboto Black" pitchFamily="2" charset="0"/>
                  <a:ea typeface="Roboto Black" pitchFamily="2" charset="0"/>
                </a:rPr>
                <a:t>Existing applications developer</a:t>
              </a:r>
              <a:endParaRPr lang="nl-NL" sz="1200" dirty="0">
                <a:latin typeface="Roboto Black" pitchFamily="2" charset="0"/>
                <a:ea typeface="Roboto Black" pitchFamily="2" charset="0"/>
              </a:endParaRPr>
            </a:p>
          </p:txBody>
        </p:sp>
      </p:grpSp>
      <p:grpSp>
        <p:nvGrpSpPr>
          <p:cNvPr id="41" name="Group 40"/>
          <p:cNvGrpSpPr/>
          <p:nvPr/>
        </p:nvGrpSpPr>
        <p:grpSpPr>
          <a:xfrm>
            <a:off x="5812731" y="5593770"/>
            <a:ext cx="3295773" cy="1147598"/>
            <a:chOff x="5730520" y="5521762"/>
            <a:chExt cx="3295773" cy="1147598"/>
          </a:xfrm>
        </p:grpSpPr>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695" y="5521762"/>
              <a:ext cx="1147598" cy="1147598"/>
            </a:xfrm>
            <a:prstGeom prst="rect">
              <a:avLst/>
            </a:prstGeom>
          </p:spPr>
        </p:pic>
        <p:sp>
          <p:nvSpPr>
            <p:cNvPr id="40" name="TextBox 39"/>
            <p:cNvSpPr txBox="1"/>
            <p:nvPr/>
          </p:nvSpPr>
          <p:spPr>
            <a:xfrm>
              <a:off x="5730520" y="6093296"/>
              <a:ext cx="2153848" cy="276999"/>
            </a:xfrm>
            <a:prstGeom prst="rect">
              <a:avLst/>
            </a:prstGeom>
            <a:noFill/>
          </p:spPr>
          <p:txBody>
            <a:bodyPr wrap="square" rtlCol="0">
              <a:spAutoFit/>
            </a:bodyPr>
            <a:lstStyle/>
            <a:p>
              <a:pPr algn="r"/>
              <a:r>
                <a:rPr lang="en-US" sz="1200" dirty="0">
                  <a:latin typeface="Roboto Black" pitchFamily="2" charset="0"/>
                  <a:ea typeface="Roboto Black" pitchFamily="2" charset="0"/>
                </a:rPr>
                <a:t>Java backend developer</a:t>
              </a:r>
              <a:endParaRPr lang="nl-NL" sz="1200" dirty="0">
                <a:latin typeface="Roboto Black" pitchFamily="2" charset="0"/>
                <a:ea typeface="Roboto Black" pitchFamily="2" charset="0"/>
              </a:endParaRPr>
            </a:p>
          </p:txBody>
        </p:sp>
      </p:grpSp>
    </p:spTree>
    <p:extLst>
      <p:ext uri="{BB962C8B-B14F-4D97-AF65-F5344CB8AC3E}">
        <p14:creationId xmlns:p14="http://schemas.microsoft.com/office/powerpoint/2010/main" val="158283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7</a:t>
            </a:fld>
            <a:endParaRPr lang="en-US" dirty="0"/>
          </a:p>
        </p:txBody>
      </p:sp>
      <p:sp>
        <p:nvSpPr>
          <p:cNvPr id="5" name="Text Placeholder 4"/>
          <p:cNvSpPr>
            <a:spLocks noGrp="1"/>
          </p:cNvSpPr>
          <p:nvPr>
            <p:ph type="body" sz="quarter" idx="11"/>
          </p:nvPr>
        </p:nvSpPr>
        <p:spPr/>
        <p:txBody>
          <a:bodyPr/>
          <a:lstStyle/>
          <a:p>
            <a:r>
              <a:rPr lang="en-US" dirty="0" smtClean="0"/>
              <a:t>Technologies Overview</a:t>
            </a:r>
            <a:endParaRPr lang="en-US" dirty="0"/>
          </a:p>
        </p:txBody>
      </p:sp>
      <p:sp>
        <p:nvSpPr>
          <p:cNvPr id="6" name="Text Placeholder 5"/>
          <p:cNvSpPr>
            <a:spLocks noGrp="1"/>
          </p:cNvSpPr>
          <p:nvPr>
            <p:ph type="body" sz="quarter" idx="12"/>
          </p:nvPr>
        </p:nvSpPr>
        <p:spPr/>
        <p:txBody>
          <a:bodyPr/>
          <a:lstStyle/>
          <a:p>
            <a:r>
              <a:rPr lang="en-US" dirty="0"/>
              <a:t>Portal Technologies</a:t>
            </a:r>
          </a:p>
        </p:txBody>
      </p:sp>
    </p:spTree>
    <p:extLst>
      <p:ext uri="{BB962C8B-B14F-4D97-AF65-F5344CB8AC3E}">
        <p14:creationId xmlns:p14="http://schemas.microsoft.com/office/powerpoint/2010/main" val="393979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Java</a:t>
            </a:r>
            <a:endParaRPr lang="en-US" dirty="0"/>
          </a:p>
        </p:txBody>
      </p:sp>
      <p:sp>
        <p:nvSpPr>
          <p:cNvPr id="6" name="Content Placeholder 5"/>
          <p:cNvSpPr>
            <a:spLocks noGrp="1"/>
          </p:cNvSpPr>
          <p:nvPr>
            <p:ph sz="quarter" idx="14"/>
          </p:nvPr>
        </p:nvSpPr>
        <p:spPr/>
        <p:txBody>
          <a:bodyPr/>
          <a:lstStyle/>
          <a:p>
            <a:r>
              <a:rPr lang="en-US" dirty="0"/>
              <a:t>Portal is an Enterprise Java Application</a:t>
            </a:r>
          </a:p>
          <a:p>
            <a:r>
              <a:rPr lang="en-US" dirty="0"/>
              <a:t>Makes heavy use of Spring under the hood</a:t>
            </a:r>
          </a:p>
          <a:p>
            <a:r>
              <a:rPr lang="en-US" dirty="0"/>
              <a:t>Key area’s of Spring</a:t>
            </a:r>
          </a:p>
          <a:p>
            <a:pPr lvl="1"/>
            <a:r>
              <a:rPr lang="en-US" dirty="0"/>
              <a:t>Spring IOC</a:t>
            </a:r>
          </a:p>
          <a:p>
            <a:pPr lvl="1"/>
            <a:r>
              <a:rPr lang="en-US" dirty="0"/>
              <a:t>Spring MVC</a:t>
            </a:r>
          </a:p>
          <a:p>
            <a:pPr lvl="1"/>
            <a:r>
              <a:rPr lang="en-US" dirty="0"/>
              <a:t>Spring Security</a:t>
            </a:r>
          </a:p>
          <a:p>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8</a:t>
            </a:fld>
            <a:endParaRPr lang="en-US" dirty="0"/>
          </a:p>
        </p:txBody>
      </p:sp>
    </p:spTree>
    <p:extLst>
      <p:ext uri="{BB962C8B-B14F-4D97-AF65-F5344CB8AC3E}">
        <p14:creationId xmlns:p14="http://schemas.microsoft.com/office/powerpoint/2010/main" val="2318562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err="1" smtClean="0"/>
              <a:t>Javascript</a:t>
            </a:r>
            <a:endParaRPr lang="en-US" dirty="0"/>
          </a:p>
        </p:txBody>
      </p:sp>
      <p:sp>
        <p:nvSpPr>
          <p:cNvPr id="3" name="Content Placeholder 2"/>
          <p:cNvSpPr>
            <a:spLocks noGrp="1"/>
          </p:cNvSpPr>
          <p:nvPr>
            <p:ph sz="quarter" idx="14"/>
          </p:nvPr>
        </p:nvSpPr>
        <p:spPr/>
        <p:txBody>
          <a:bodyPr/>
          <a:lstStyle/>
          <a:p>
            <a:r>
              <a:rPr lang="en-US" dirty="0"/>
              <a:t>Portal client can render the model client side with JS</a:t>
            </a:r>
          </a:p>
          <a:p>
            <a:r>
              <a:rPr lang="en-US" dirty="0"/>
              <a:t>Widget behavior is usually written with JS</a:t>
            </a:r>
          </a:p>
          <a:p>
            <a:r>
              <a:rPr lang="en-US" dirty="0"/>
              <a:t>jQuery is shipped with Portal as a Portal Client dependency</a:t>
            </a:r>
          </a:p>
          <a:p>
            <a:pPr lvl="1"/>
            <a:r>
              <a:rPr lang="en-US" dirty="0"/>
              <a:t>But not a widget dependency</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9</a:t>
            </a:fld>
            <a:endParaRPr lang="en-US" dirty="0"/>
          </a:p>
        </p:txBody>
      </p:sp>
    </p:spTree>
    <p:extLst>
      <p:ext uri="{BB962C8B-B14F-4D97-AF65-F5344CB8AC3E}">
        <p14:creationId xmlns:p14="http://schemas.microsoft.com/office/powerpoint/2010/main" val="1063495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BASE 1">
      <a:dk1>
        <a:srgbClr val="2B2623"/>
      </a:dk1>
      <a:lt1>
        <a:srgbClr val="FFFFFF"/>
      </a:lt1>
      <a:dk2>
        <a:srgbClr val="2B2623"/>
      </a:dk2>
      <a:lt2>
        <a:srgbClr val="FFFFFF"/>
      </a:lt2>
      <a:accent1>
        <a:srgbClr val="BD2727"/>
      </a:accent1>
      <a:accent2>
        <a:srgbClr val="E5540F"/>
      </a:accent2>
      <a:accent3>
        <a:srgbClr val="ECAC03"/>
      </a:accent3>
      <a:accent4>
        <a:srgbClr val="71962D"/>
      </a:accent4>
      <a:accent5>
        <a:srgbClr val="215BA7"/>
      </a:accent5>
      <a:accent6>
        <a:srgbClr val="602D61"/>
      </a:accent6>
      <a:hlink>
        <a:srgbClr val="9E9088"/>
      </a:hlink>
      <a:folHlink>
        <a:srgbClr val="9E90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5000"/>
            <a:lumOff val="75000"/>
          </a:schemeClr>
        </a:solidFill>
        <a:ln w="317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900" b="1" dirty="0">
            <a:solidFill>
              <a:schemeClr val="bg1"/>
            </a:solidFill>
            <a:latin typeface="Roboto Light"/>
          </a:defRPr>
        </a:defPPr>
      </a:lstStyle>
    </a:spDef>
    <a:lnDef>
      <a:spPr>
        <a:ln>
          <a:solidFill>
            <a:srgbClr val="474747"/>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6760</TotalTime>
  <Words>1492</Words>
  <Application>Microsoft Macintosh PowerPoint</Application>
  <PresentationFormat>On-screen Show (4:3)</PresentationFormat>
  <Paragraphs>438</Paragraphs>
  <Slides>24</Slides>
  <Notes>19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Calibri</vt:lpstr>
      <vt:lpstr>Courier New</vt:lpstr>
      <vt:lpstr>Gill Sans</vt:lpstr>
      <vt:lpstr>Helvetica Neue Light</vt:lpstr>
      <vt:lpstr>Lucida Sans Unicode</vt:lpstr>
      <vt:lpstr>Roboto Black</vt:lpstr>
      <vt:lpstr>Roboto Light</vt:lpstr>
      <vt:lpstr>Roboto Medium</vt:lpstr>
      <vt:lpstr>Roboto Regular</vt:lpstr>
      <vt:lpstr>Roboto Thin</vt:lpstr>
      <vt:lpstr>Times New Roman</vt:lpstr>
      <vt:lpstr>Wingdings</vt:lpstr>
      <vt:lpstr>ヒラギノ角ゴ ProN W3</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Microsoft Office User</cp:lastModifiedBy>
  <cp:revision>455</cp:revision>
  <dcterms:created xsi:type="dcterms:W3CDTF">2013-06-24T07:33:57Z</dcterms:created>
  <dcterms:modified xsi:type="dcterms:W3CDTF">2017-03-10T12:47:12Z</dcterms:modified>
</cp:coreProperties>
</file>