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5"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1BE"/>
    <a:srgbClr val="6FCD10"/>
    <a:srgbClr val="EAE2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100" autoAdjust="0"/>
  </p:normalViewPr>
  <p:slideViewPr>
    <p:cSldViewPr snapToGrid="0" snapToObjects="1">
      <p:cViewPr varScale="1">
        <p:scale>
          <a:sx n="118" d="100"/>
          <a:sy n="118" d="100"/>
        </p:scale>
        <p:origin x="-473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443C6C-4355-BB41-81E4-0B7347537885}" type="datetimeFigureOut">
              <a:rPr lang="en-US" smtClean="0"/>
              <a:t>10/01/16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EB9BBE-7BDE-0346-960C-F5316702D8FA}" type="slidenum">
              <a:rPr lang="en-US" smtClean="0"/>
              <a:t>‹#›</a:t>
            </a:fld>
            <a:endParaRPr lang="en-US"/>
          </a:p>
        </p:txBody>
      </p:sp>
    </p:spTree>
    <p:extLst>
      <p:ext uri="{BB962C8B-B14F-4D97-AF65-F5344CB8AC3E}">
        <p14:creationId xmlns:p14="http://schemas.microsoft.com/office/powerpoint/2010/main" val="3520414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 Hello and welcome. In this lecture we’ll look at how the web works</a:t>
            </a:r>
          </a:p>
          <a:p>
            <a:endParaRPr lang="en-US" dirty="0"/>
          </a:p>
        </p:txBody>
      </p:sp>
      <p:sp>
        <p:nvSpPr>
          <p:cNvPr id="4" name="Slide Number Placeholder 3"/>
          <p:cNvSpPr>
            <a:spLocks noGrp="1"/>
          </p:cNvSpPr>
          <p:nvPr>
            <p:ph type="sldNum" sz="quarter" idx="10"/>
          </p:nvPr>
        </p:nvSpPr>
        <p:spPr/>
        <p:txBody>
          <a:bodyPr/>
          <a:lstStyle/>
          <a:p>
            <a:fld id="{9EE43AC0-6599-A949-8B91-1FCE3DBA5B27}" type="slidenum">
              <a:rPr lang="en-US" smtClean="0"/>
              <a:t>1</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 The network is </a:t>
            </a:r>
            <a:r>
              <a:rPr lang="en-US" sz="1200" kern="1200" dirty="0" err="1" smtClean="0">
                <a:solidFill>
                  <a:schemeClr val="tx1"/>
                </a:solidFill>
                <a:latin typeface="+mn-lt"/>
                <a:ea typeface="+mn-ea"/>
                <a:cs typeface="+mn-cs"/>
              </a:rPr>
              <a:t>organised</a:t>
            </a:r>
            <a:r>
              <a:rPr lang="en-US" sz="1200" kern="1200" dirty="0" smtClean="0">
                <a:solidFill>
                  <a:schemeClr val="tx1"/>
                </a:solidFill>
                <a:latin typeface="+mn-lt"/>
                <a:ea typeface="+mn-ea"/>
                <a:cs typeface="+mn-cs"/>
              </a:rPr>
              <a:t> as</a:t>
            </a:r>
            <a:r>
              <a:rPr lang="en-US" sz="1200" kern="1200" baseline="0" dirty="0" smtClean="0">
                <a:solidFill>
                  <a:schemeClr val="tx1"/>
                </a:solidFill>
                <a:latin typeface="+mn-lt"/>
                <a:ea typeface="+mn-ea"/>
                <a:cs typeface="+mn-cs"/>
              </a:rPr>
              <a:t> a stack</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At the bottom of this</a:t>
            </a:r>
            <a:r>
              <a:rPr lang="en-US" sz="1200" kern="1200" baseline="0" dirty="0" smtClean="0">
                <a:solidFill>
                  <a:schemeClr val="tx1"/>
                </a:solidFill>
                <a:latin typeface="+mn-lt"/>
                <a:ea typeface="+mn-ea"/>
                <a:cs typeface="+mn-cs"/>
              </a:rPr>
              <a:t> stack</a:t>
            </a:r>
            <a:r>
              <a:rPr lang="en-US" sz="1200" kern="1200" dirty="0" smtClean="0">
                <a:solidFill>
                  <a:schemeClr val="tx1"/>
                </a:solidFill>
                <a:latin typeface="+mn-lt"/>
                <a:ea typeface="+mn-ea"/>
                <a:cs typeface="+mn-cs"/>
              </a:rPr>
              <a:t> we fine the physical link, which is where data travels</a:t>
            </a:r>
            <a:r>
              <a:rPr lang="en-US" sz="1200" kern="1200" baseline="0" dirty="0" smtClean="0">
                <a:solidFill>
                  <a:schemeClr val="tx1"/>
                </a:solidFill>
                <a:latin typeface="+mn-lt"/>
                <a:ea typeface="+mn-ea"/>
                <a:cs typeface="+mn-cs"/>
              </a:rPr>
              <a:t> usually in binary format (e.g. 0s and 1s)</a:t>
            </a:r>
          </a:p>
          <a:p>
            <a:r>
              <a:rPr lang="en-US" sz="1200" kern="1200" baseline="0" dirty="0" smtClean="0">
                <a:solidFill>
                  <a:schemeClr val="tx1"/>
                </a:solidFill>
                <a:latin typeface="+mn-lt"/>
                <a:ea typeface="+mn-ea"/>
                <a:cs typeface="+mn-cs"/>
              </a:rPr>
              <a:t>	- They Physical Layer represent the networking hardware transmission technology, what most of us understand by “network”</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data is transferred</a:t>
            </a:r>
            <a:r>
              <a:rPr lang="en-US" sz="1200" kern="1200" baseline="0" dirty="0" smtClean="0">
                <a:solidFill>
                  <a:schemeClr val="tx1"/>
                </a:solidFill>
                <a:latin typeface="+mn-lt"/>
                <a:ea typeface="+mn-ea"/>
                <a:cs typeface="+mn-cs"/>
              </a:rPr>
              <a:t> between adjacent nodes in a Wide Area Network (WAN) or Local Area Network (LAN)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a:t>
            </a:r>
            <a:r>
              <a:rPr lang="en-US" sz="1200" kern="1200" baseline="0" dirty="0" smtClean="0">
                <a:solidFill>
                  <a:schemeClr val="tx1"/>
                </a:solidFill>
                <a:latin typeface="+mn-lt"/>
                <a:ea typeface="+mn-ea"/>
                <a:cs typeface="+mn-cs"/>
              </a:rPr>
              <a:t> is responsible for packet forwarding. It defines the connection model (e.g. connectionless communication such as IP), host addressing (IP addresses) and message forwarding (how to forward packets across subnets via routers)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a:t>
            </a:r>
            <a:r>
              <a:rPr lang="en-US" sz="1200" kern="1200" baseline="0" dirty="0" smtClean="0">
                <a:solidFill>
                  <a:schemeClr val="tx1"/>
                </a:solidFill>
                <a:latin typeface="+mn-lt"/>
                <a:ea typeface="+mn-ea"/>
                <a:cs typeface="+mn-cs"/>
              </a:rPr>
              <a:t> The best-known transport protocol is TCP. This layer offers services such as connection-oriented data stream support, reliability, flow control and multiplexing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2</a:t>
            </a:fld>
            <a:endParaRPr lang="en-US"/>
          </a:p>
        </p:txBody>
      </p:sp>
    </p:spTree>
    <p:extLst>
      <p:ext uri="{BB962C8B-B14F-4D97-AF65-F5344CB8AC3E}">
        <p14:creationId xmlns:p14="http://schemas.microsoft.com/office/powerpoint/2010/main" val="131732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EB9BBE-7BDE-0346-960C-F5316702D8FA}" type="slidenum">
              <a:rPr lang="en-US" smtClean="0"/>
              <a:t>3</a:t>
            </a:fld>
            <a:endParaRPr lang="en-US"/>
          </a:p>
        </p:txBody>
      </p:sp>
    </p:spTree>
    <p:extLst>
      <p:ext uri="{BB962C8B-B14F-4D97-AF65-F5344CB8AC3E}">
        <p14:creationId xmlns:p14="http://schemas.microsoft.com/office/powerpoint/2010/main" val="223862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Before delving into the </a:t>
            </a:r>
            <a:r>
              <a:rPr lang="en-US" sz="1200" kern="1200" dirty="0" err="1" smtClean="0">
                <a:solidFill>
                  <a:schemeClr val="tx1"/>
                </a:solidFill>
                <a:latin typeface="+mn-lt"/>
                <a:ea typeface="+mn-ea"/>
                <a:cs typeface="+mn-cs"/>
              </a:rPr>
              <a:t>nitty</a:t>
            </a:r>
            <a:r>
              <a:rPr lang="en-US" sz="1200" kern="1200" dirty="0" smtClean="0">
                <a:solidFill>
                  <a:schemeClr val="tx1"/>
                </a:solidFill>
                <a:latin typeface="+mn-lt"/>
                <a:ea typeface="+mn-ea"/>
                <a:cs typeface="+mn-cs"/>
              </a:rPr>
              <a:t> and gritty of the web, I’d like us to have a look at how the network works. It’s important to have an understanding of this because the Web is a giant network and any web application relies on the network to transmit and receive its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works in layers. At the very bottom there’s the physical link which transmits bits (0s and 1s) either through electric signals or wirelessly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the data is sent, e.g. whether we’re using Ethernet, Wi-Fi, </a:t>
            </a:r>
            <a:r>
              <a:rPr lang="en-US" sz="1200" kern="1200" dirty="0" err="1" smtClean="0">
                <a:solidFill>
                  <a:schemeClr val="tx1"/>
                </a:solidFill>
                <a:latin typeface="+mn-lt"/>
                <a:ea typeface="+mn-ea"/>
                <a:cs typeface="+mn-cs"/>
              </a:rPr>
              <a:t>etc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 defines the protocol that will be used to send the data, e.g. are we sending packets, and if so how many bits are we sending in each packet, etc.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 e.g. via TCP, UDP, etc. In order for two end-points to send data, they need to agree on a protocol. For instance, with TCP, a handshake between sender and receiver needs to be established first any data can be transmitted and once the transmission is complete, a connection termination series of messages closes the connection.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4</a:t>
            </a:fld>
            <a:endParaRPr lang="en-US"/>
          </a:p>
        </p:txBody>
      </p:sp>
    </p:spTree>
    <p:extLst>
      <p:ext uri="{BB962C8B-B14F-4D97-AF65-F5344CB8AC3E}">
        <p14:creationId xmlns:p14="http://schemas.microsoft.com/office/powerpoint/2010/main" val="2833115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EB9BBE-7BDE-0346-960C-F5316702D8FA}" type="slidenum">
              <a:rPr lang="en-US" smtClean="0"/>
              <a:t>5</a:t>
            </a:fld>
            <a:endParaRPr lang="en-US"/>
          </a:p>
        </p:txBody>
      </p:sp>
    </p:spTree>
    <p:extLst>
      <p:ext uri="{BB962C8B-B14F-4D97-AF65-F5344CB8AC3E}">
        <p14:creationId xmlns:p14="http://schemas.microsoft.com/office/powerpoint/2010/main" val="2450699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Model-View-Controller patterns. This pattern has the advantage of separating responsibilities. The Model represents the data we want to display / store. The View represents what users will see (typically HTML pages). The Controller is the man-in-the-middle which orchestrates activities between the business logic which retrieves / stores model objects and chooses the view which will display the result to the user. </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6</a:t>
            </a:fld>
            <a:endParaRPr lang="en-US"/>
          </a:p>
        </p:txBody>
      </p:sp>
    </p:spTree>
    <p:extLst>
      <p:ext uri="{BB962C8B-B14F-4D97-AF65-F5344CB8AC3E}">
        <p14:creationId xmlns:p14="http://schemas.microsoft.com/office/powerpoint/2010/main" val="367117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EB9BBE-7BDE-0346-960C-F5316702D8FA}" type="slidenum">
              <a:rPr lang="en-US" smtClean="0"/>
              <a:t>7</a:t>
            </a:fld>
            <a:endParaRPr lang="en-US"/>
          </a:p>
        </p:txBody>
      </p:sp>
    </p:spTree>
    <p:extLst>
      <p:ext uri="{BB962C8B-B14F-4D97-AF65-F5344CB8AC3E}">
        <p14:creationId xmlns:p14="http://schemas.microsoft.com/office/powerpoint/2010/main" val="3729318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7 and 8) MVC served by Spring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All requests are intercepted by the Dispatcher Servlet (Controller) which delegates to the Handler Mapping the decision of which Controller will serve that particular request. The Handler Mapping contains a dictionary of request paths </a:t>
            </a:r>
            <a:r>
              <a:rPr lang="en-US" sz="1200" kern="1200" dirty="0" err="1" smtClean="0">
                <a:solidFill>
                  <a:schemeClr val="tx1"/>
                </a:solidFill>
                <a:latin typeface="+mn-lt"/>
                <a:ea typeface="+mn-ea"/>
                <a:cs typeface="+mn-cs"/>
              </a:rPr>
              <a:t>vs</a:t>
            </a:r>
            <a:r>
              <a:rPr lang="en-US" sz="1200" kern="1200" dirty="0" smtClean="0">
                <a:solidFill>
                  <a:schemeClr val="tx1"/>
                </a:solidFill>
                <a:latin typeface="+mn-lt"/>
                <a:ea typeface="+mn-ea"/>
                <a:cs typeface="+mn-cs"/>
              </a:rPr>
              <a:t> methods to execute. For example, we might decide that all requests with path /users will invoke the method </a:t>
            </a:r>
            <a:r>
              <a:rPr lang="en-US" sz="1200" kern="1200" dirty="0" err="1" smtClean="0">
                <a:solidFill>
                  <a:schemeClr val="tx1"/>
                </a:solidFill>
                <a:latin typeface="+mn-lt"/>
                <a:ea typeface="+mn-ea"/>
                <a:cs typeface="+mn-cs"/>
              </a:rPr>
              <a:t>listUsers</a:t>
            </a:r>
            <a:r>
              <a:rPr lang="en-US" sz="1200" kern="1200" dirty="0" smtClean="0">
                <a:solidFill>
                  <a:schemeClr val="tx1"/>
                </a:solidFill>
                <a:latin typeface="+mn-lt"/>
                <a:ea typeface="+mn-ea"/>
                <a:cs typeface="+mn-cs"/>
              </a:rPr>
              <a:t> on the </a:t>
            </a:r>
            <a:r>
              <a:rPr lang="en-US" sz="1200" kern="1200" dirty="0" err="1" smtClean="0">
                <a:solidFill>
                  <a:schemeClr val="tx1"/>
                </a:solidFill>
                <a:latin typeface="+mn-lt"/>
                <a:ea typeface="+mn-ea"/>
                <a:cs typeface="+mn-cs"/>
              </a:rPr>
              <a:t>UserController</a:t>
            </a:r>
            <a:r>
              <a:rPr lang="en-US" sz="1200" kern="1200" dirty="0" smtClean="0">
                <a:solidFill>
                  <a:schemeClr val="tx1"/>
                </a:solidFill>
                <a:latin typeface="+mn-lt"/>
                <a:ea typeface="+mn-ea"/>
                <a:cs typeface="+mn-cs"/>
              </a:rPr>
              <a:t>. We’ll see how this is implemented later on in the course.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Controller which has been handled the request might invoke some business logic (typically the route to the some data store, e.g. relational database). Also, typically either the controller or the business logic will manufacture some object Model. Once the Controller has completed processing the request, it returns a view name which the View Resolver uses to decide which HTML page to show next. The View is then prepared and rendered in the response sent to the user. </a:t>
            </a:r>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8</a:t>
            </a:fld>
            <a:endParaRPr lang="en-US"/>
          </a:p>
        </p:txBody>
      </p:sp>
    </p:spTree>
    <p:extLst>
      <p:ext uri="{BB962C8B-B14F-4D97-AF65-F5344CB8AC3E}">
        <p14:creationId xmlns:p14="http://schemas.microsoft.com/office/powerpoint/2010/main" val="762417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10/01/16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18632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10/01/16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319913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10/01/16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174265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10/01/16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51044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86FC1CC-993E-4145-B143-361D1B4E10E7}" type="datetimeFigureOut">
              <a:rPr lang="en-US" smtClean="0"/>
              <a:t>10/01/16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42574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86FC1CC-993E-4145-B143-361D1B4E10E7}" type="datetimeFigureOut">
              <a:rPr lang="en-US" smtClean="0"/>
              <a:t>10/01/16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48111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86FC1CC-993E-4145-B143-361D1B4E10E7}" type="datetimeFigureOut">
              <a:rPr lang="en-US" smtClean="0"/>
              <a:t>10/01/16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31932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86FC1CC-993E-4145-B143-361D1B4E10E7}" type="datetimeFigureOut">
              <a:rPr lang="en-US" smtClean="0"/>
              <a:t>10/01/16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81100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FC1CC-993E-4145-B143-361D1B4E10E7}" type="datetimeFigureOut">
              <a:rPr lang="en-US" smtClean="0"/>
              <a:t>10/01/16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64298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86FC1CC-993E-4145-B143-361D1B4E10E7}" type="datetimeFigureOut">
              <a:rPr lang="en-US" smtClean="0"/>
              <a:t>10/01/16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82495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86FC1CC-993E-4145-B143-361D1B4E10E7}" type="datetimeFigureOut">
              <a:rPr lang="en-US" smtClean="0"/>
              <a:t>10/01/16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18130980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FC1CC-993E-4145-B143-361D1B4E10E7}" type="datetimeFigureOut">
              <a:rPr lang="en-US" smtClean="0"/>
              <a:t>10/01/16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BCC8A-4B1E-6144-A66E-19D3EC72700B}" type="slidenum">
              <a:rPr lang="en-US" smtClean="0"/>
              <a:t>‹#›</a:t>
            </a:fld>
            <a:endParaRPr lang="en-US"/>
          </a:p>
        </p:txBody>
      </p:sp>
    </p:spTree>
    <p:extLst>
      <p:ext uri="{BB962C8B-B14F-4D97-AF65-F5344CB8AC3E}">
        <p14:creationId xmlns:p14="http://schemas.microsoft.com/office/powerpoint/2010/main" val="298618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devopsfolks.com" TargetMode="Externa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devopsfolks.com" TargetMode="Externa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the Web works</a:t>
            </a:r>
            <a:endParaRPr lang="en-US" dirty="0"/>
          </a:p>
        </p:txBody>
      </p:sp>
      <p:sp>
        <p:nvSpPr>
          <p:cNvPr id="3" name="Subtitle 2"/>
          <p:cNvSpPr>
            <a:spLocks noGrp="1"/>
          </p:cNvSpPr>
          <p:nvPr>
            <p:ph type="subTitle" idx="1"/>
          </p:nvPr>
        </p:nvSpPr>
        <p:spPr/>
        <p:txBody>
          <a:bodyPr>
            <a:normAutofit fontScale="92500"/>
          </a:bodyPr>
          <a:lstStyle/>
          <a:p>
            <a:r>
              <a:rPr lang="en-US" dirty="0" smtClean="0"/>
              <a:t>Startup-ready web skeleton with Spring Boot, HTML5, CSS3, Javascript/</a:t>
            </a:r>
            <a:r>
              <a:rPr lang="en-US" dirty="0" err="1" smtClean="0"/>
              <a:t>Jquery</a:t>
            </a:r>
            <a:r>
              <a:rPr lang="en-US" dirty="0" smtClean="0"/>
              <a:t>, Bootstrap, Stripe</a:t>
            </a:r>
            <a:r>
              <a:rPr lang="en-US" dirty="0" smtClean="0"/>
              <a:t> and AWS</a:t>
            </a:r>
            <a:r>
              <a:rPr lang="en-US" dirty="0" smtClean="0"/>
              <a:t> </a:t>
            </a:r>
            <a:endParaRPr lang="en-US"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5770" y="374260"/>
            <a:ext cx="1202430" cy="727470"/>
          </a:xfrm>
          <a:prstGeom prst="rect">
            <a:avLst/>
          </a:prstGeom>
        </p:spPr>
      </p:pic>
      <p:pic>
        <p:nvPicPr>
          <p:cNvPr id="5" name="Picture 4"/>
          <p:cNvPicPr>
            <a:picLocks noChangeAspect="1"/>
          </p:cNvPicPr>
          <p:nvPr/>
        </p:nvPicPr>
        <p:blipFill>
          <a:blip r:embed="rId5"/>
          <a:stretch>
            <a:fillRect/>
          </a:stretch>
        </p:blipFill>
        <p:spPr>
          <a:xfrm>
            <a:off x="585058" y="1553432"/>
            <a:ext cx="1997627" cy="627826"/>
          </a:xfrm>
          <a:prstGeom prst="rect">
            <a:avLst/>
          </a:prstGeom>
        </p:spPr>
      </p:pic>
      <p:pic>
        <p:nvPicPr>
          <p:cNvPr id="6" name="Picture 5"/>
          <p:cNvPicPr>
            <a:picLocks noChangeAspect="1"/>
          </p:cNvPicPr>
          <p:nvPr/>
        </p:nvPicPr>
        <p:blipFill>
          <a:blip r:embed="rId6"/>
          <a:stretch>
            <a:fillRect/>
          </a:stretch>
        </p:blipFill>
        <p:spPr>
          <a:xfrm>
            <a:off x="2720869" y="1544394"/>
            <a:ext cx="1696046" cy="636864"/>
          </a:xfrm>
          <a:prstGeom prst="rect">
            <a:avLst/>
          </a:prstGeom>
        </p:spPr>
      </p:pic>
      <p:pic>
        <p:nvPicPr>
          <p:cNvPr id="7" name="Picture 6"/>
          <p:cNvPicPr>
            <a:picLocks noChangeAspect="1"/>
          </p:cNvPicPr>
          <p:nvPr/>
        </p:nvPicPr>
        <p:blipFill>
          <a:blip r:embed="rId7"/>
          <a:stretch>
            <a:fillRect/>
          </a:stretch>
        </p:blipFill>
        <p:spPr>
          <a:xfrm>
            <a:off x="4581957" y="1455058"/>
            <a:ext cx="1450147" cy="849696"/>
          </a:xfrm>
          <a:prstGeom prst="rect">
            <a:avLst/>
          </a:prstGeom>
        </p:spPr>
      </p:pic>
      <p:pic>
        <p:nvPicPr>
          <p:cNvPr id="8" name="Picture 7"/>
          <p:cNvPicPr>
            <a:picLocks noChangeAspect="1"/>
          </p:cNvPicPr>
          <p:nvPr/>
        </p:nvPicPr>
        <p:blipFill>
          <a:blip r:embed="rId8"/>
          <a:stretch>
            <a:fillRect/>
          </a:stretch>
        </p:blipFill>
        <p:spPr>
          <a:xfrm>
            <a:off x="7034195" y="1621958"/>
            <a:ext cx="1376673" cy="572927"/>
          </a:xfrm>
          <a:prstGeom prst="rect">
            <a:avLst/>
          </a:prstGeom>
        </p:spPr>
      </p:pic>
      <p:pic>
        <p:nvPicPr>
          <p:cNvPr id="9" name="Picture 8"/>
          <p:cNvPicPr>
            <a:picLocks noChangeAspect="1"/>
          </p:cNvPicPr>
          <p:nvPr/>
        </p:nvPicPr>
        <p:blipFill>
          <a:blip r:embed="rId9"/>
          <a:stretch>
            <a:fillRect/>
          </a:stretch>
        </p:blipFill>
        <p:spPr>
          <a:xfrm>
            <a:off x="6284053" y="1732294"/>
            <a:ext cx="451448" cy="389864"/>
          </a:xfrm>
          <a:prstGeom prst="rect">
            <a:avLst/>
          </a:prstGeom>
        </p:spPr>
      </p:pic>
    </p:spTree>
    <p:extLst>
      <p:ext uri="{BB962C8B-B14F-4D97-AF65-F5344CB8AC3E}">
        <p14:creationId xmlns:p14="http://schemas.microsoft.com/office/powerpoint/2010/main" val="140808420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88849"/>
          </a:xfrm>
        </p:spPr>
        <p:txBody>
          <a:bodyPr/>
          <a:lstStyle/>
          <a:p>
            <a:r>
              <a:rPr lang="en-US" dirty="0" smtClean="0"/>
              <a:t>The Network Stack</a:t>
            </a:r>
            <a:endParaRPr lang="en-US" dirty="0"/>
          </a:p>
        </p:txBody>
      </p:sp>
      <p:pic>
        <p:nvPicPr>
          <p:cNvPr id="4" name="Picture 3" descr="400x2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770" y="374260"/>
            <a:ext cx="1202430" cy="727470"/>
          </a:xfrm>
          <a:prstGeom prst="rect">
            <a:avLst/>
          </a:prstGeom>
        </p:spPr>
      </p:pic>
      <p:grpSp>
        <p:nvGrpSpPr>
          <p:cNvPr id="14" name="Group 13"/>
          <p:cNvGrpSpPr/>
          <p:nvPr/>
        </p:nvGrpSpPr>
        <p:grpSpPr>
          <a:xfrm>
            <a:off x="1973394" y="5771526"/>
            <a:ext cx="5207000" cy="521025"/>
            <a:chOff x="2224128" y="5276538"/>
            <a:chExt cx="4630616" cy="521025"/>
          </a:xfrm>
        </p:grpSpPr>
        <p:sp>
          <p:nvSpPr>
            <p:cNvPr id="5" name="Rectangle 4"/>
            <p:cNvSpPr/>
            <p:nvPr/>
          </p:nvSpPr>
          <p:spPr>
            <a:xfrm>
              <a:off x="2224128" y="5276538"/>
              <a:ext cx="4630616" cy="521025"/>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341360" y="5335153"/>
              <a:ext cx="2188307" cy="369332"/>
            </a:xfrm>
            <a:prstGeom prst="rect">
              <a:avLst/>
            </a:prstGeom>
            <a:noFill/>
          </p:spPr>
          <p:txBody>
            <a:bodyPr wrap="square" rtlCol="0">
              <a:spAutoFit/>
            </a:bodyPr>
            <a:lstStyle/>
            <a:p>
              <a:r>
                <a:rPr lang="en-US" dirty="0" smtClean="0"/>
                <a:t>Physical Layer</a:t>
              </a:r>
              <a:endParaRPr lang="en-US" dirty="0"/>
            </a:p>
          </p:txBody>
        </p:sp>
        <p:sp>
          <p:nvSpPr>
            <p:cNvPr id="7" name="TextBox 6"/>
            <p:cNvSpPr txBox="1"/>
            <p:nvPr/>
          </p:nvSpPr>
          <p:spPr>
            <a:xfrm>
              <a:off x="4389641" y="5401434"/>
              <a:ext cx="2396719" cy="276999"/>
            </a:xfrm>
            <a:prstGeom prst="rect">
              <a:avLst/>
            </a:prstGeom>
            <a:noFill/>
            <a:ln w="6350" cap="rnd" cmpd="sng">
              <a:solidFill>
                <a:schemeClr val="tx1"/>
              </a:solidFill>
              <a:prstDash val="dash"/>
            </a:ln>
          </p:spPr>
          <p:txBody>
            <a:bodyPr wrap="square" rtlCol="0">
              <a:spAutoFit/>
            </a:bodyPr>
            <a:lstStyle/>
            <a:p>
              <a:r>
                <a:rPr lang="en-US" sz="1200" dirty="0" smtClean="0"/>
                <a:t>e.g. 802.11 PHY, ADSL</a:t>
              </a:r>
              <a:endParaRPr lang="en-US" sz="1200" dirty="0"/>
            </a:p>
          </p:txBody>
        </p:sp>
      </p:grpSp>
      <p:grpSp>
        <p:nvGrpSpPr>
          <p:cNvPr id="15" name="Group 14"/>
          <p:cNvGrpSpPr/>
          <p:nvPr/>
        </p:nvGrpSpPr>
        <p:grpSpPr>
          <a:xfrm>
            <a:off x="1973394" y="5173799"/>
            <a:ext cx="5216769" cy="521025"/>
            <a:chOff x="2233897" y="4678811"/>
            <a:chExt cx="4630616" cy="521025"/>
          </a:xfrm>
        </p:grpSpPr>
        <p:sp>
          <p:nvSpPr>
            <p:cNvPr id="10" name="Rectangle 9"/>
            <p:cNvSpPr/>
            <p:nvPr/>
          </p:nvSpPr>
          <p:spPr>
            <a:xfrm>
              <a:off x="2233897" y="4678811"/>
              <a:ext cx="4630616" cy="521025"/>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351129" y="4737426"/>
              <a:ext cx="2188307" cy="369332"/>
            </a:xfrm>
            <a:prstGeom prst="rect">
              <a:avLst/>
            </a:prstGeom>
            <a:noFill/>
          </p:spPr>
          <p:txBody>
            <a:bodyPr wrap="square" rtlCol="0">
              <a:spAutoFit/>
            </a:bodyPr>
            <a:lstStyle/>
            <a:p>
              <a:r>
                <a:rPr lang="en-US" dirty="0" smtClean="0"/>
                <a:t>Data Link Layer</a:t>
              </a:r>
              <a:endParaRPr lang="en-US" dirty="0"/>
            </a:p>
          </p:txBody>
        </p:sp>
        <p:sp>
          <p:nvSpPr>
            <p:cNvPr id="12" name="TextBox 11"/>
            <p:cNvSpPr txBox="1"/>
            <p:nvPr/>
          </p:nvSpPr>
          <p:spPr>
            <a:xfrm>
              <a:off x="4389641" y="4803707"/>
              <a:ext cx="2396719" cy="276999"/>
            </a:xfrm>
            <a:prstGeom prst="rect">
              <a:avLst/>
            </a:prstGeom>
            <a:noFill/>
            <a:ln w="6350" cap="rnd" cmpd="sng">
              <a:solidFill>
                <a:schemeClr val="tx1"/>
              </a:solidFill>
              <a:prstDash val="dash"/>
            </a:ln>
          </p:spPr>
          <p:txBody>
            <a:bodyPr wrap="square" rtlCol="0">
              <a:spAutoFit/>
            </a:bodyPr>
            <a:lstStyle/>
            <a:p>
              <a:r>
                <a:rPr lang="en-US" sz="1200" dirty="0" smtClean="0"/>
                <a:t>e.g. MAC, Ethernet, 802.11 a/b/g/n</a:t>
              </a:r>
              <a:endParaRPr lang="en-US" sz="1200" dirty="0"/>
            </a:p>
          </p:txBody>
        </p:sp>
      </p:grpSp>
      <p:grpSp>
        <p:nvGrpSpPr>
          <p:cNvPr id="20" name="Group 19"/>
          <p:cNvGrpSpPr/>
          <p:nvPr/>
        </p:nvGrpSpPr>
        <p:grpSpPr>
          <a:xfrm>
            <a:off x="1973394" y="4557686"/>
            <a:ext cx="5216769" cy="521025"/>
            <a:chOff x="2233897" y="4062698"/>
            <a:chExt cx="4630616" cy="521025"/>
          </a:xfrm>
        </p:grpSpPr>
        <p:sp>
          <p:nvSpPr>
            <p:cNvPr id="17" name="Rectangle 16"/>
            <p:cNvSpPr/>
            <p:nvPr/>
          </p:nvSpPr>
          <p:spPr>
            <a:xfrm>
              <a:off x="2233897" y="4062698"/>
              <a:ext cx="4630616" cy="521025"/>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2351130" y="4121313"/>
              <a:ext cx="1960358" cy="369332"/>
            </a:xfrm>
            <a:prstGeom prst="rect">
              <a:avLst/>
            </a:prstGeom>
            <a:noFill/>
          </p:spPr>
          <p:txBody>
            <a:bodyPr wrap="square" rtlCol="0">
              <a:spAutoFit/>
            </a:bodyPr>
            <a:lstStyle/>
            <a:p>
              <a:r>
                <a:rPr lang="en-US" dirty="0" smtClean="0"/>
                <a:t>Network Layer</a:t>
              </a:r>
              <a:endParaRPr lang="en-US" dirty="0"/>
            </a:p>
          </p:txBody>
        </p:sp>
        <p:sp>
          <p:nvSpPr>
            <p:cNvPr id="19" name="TextBox 18"/>
            <p:cNvSpPr txBox="1"/>
            <p:nvPr/>
          </p:nvSpPr>
          <p:spPr>
            <a:xfrm>
              <a:off x="4389641" y="4187594"/>
              <a:ext cx="2396719" cy="276999"/>
            </a:xfrm>
            <a:prstGeom prst="rect">
              <a:avLst/>
            </a:prstGeom>
            <a:noFill/>
            <a:ln w="6350" cap="rnd" cmpd="sng">
              <a:solidFill>
                <a:schemeClr val="tx1"/>
              </a:solidFill>
              <a:prstDash val="dash"/>
            </a:ln>
          </p:spPr>
          <p:txBody>
            <a:bodyPr wrap="square" rtlCol="0">
              <a:spAutoFit/>
            </a:bodyPr>
            <a:lstStyle/>
            <a:p>
              <a:r>
                <a:rPr lang="en-US" sz="1200" dirty="0" smtClean="0"/>
                <a:t>IP, ICMP, ARP, Path determination  </a:t>
              </a:r>
              <a:endParaRPr lang="en-US" sz="1200" dirty="0"/>
            </a:p>
          </p:txBody>
        </p:sp>
      </p:grpSp>
      <p:grpSp>
        <p:nvGrpSpPr>
          <p:cNvPr id="25" name="Group 24"/>
          <p:cNvGrpSpPr/>
          <p:nvPr/>
        </p:nvGrpSpPr>
        <p:grpSpPr>
          <a:xfrm>
            <a:off x="1973394" y="3909009"/>
            <a:ext cx="5207000" cy="521025"/>
            <a:chOff x="2224128" y="3414021"/>
            <a:chExt cx="4630616" cy="521025"/>
          </a:xfrm>
        </p:grpSpPr>
        <p:sp>
          <p:nvSpPr>
            <p:cNvPr id="22" name="Rectangle 21"/>
            <p:cNvSpPr/>
            <p:nvPr/>
          </p:nvSpPr>
          <p:spPr>
            <a:xfrm>
              <a:off x="2224128" y="3414021"/>
              <a:ext cx="4630616" cy="521025"/>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341361" y="3472636"/>
              <a:ext cx="1960358" cy="369332"/>
            </a:xfrm>
            <a:prstGeom prst="rect">
              <a:avLst/>
            </a:prstGeom>
            <a:noFill/>
          </p:spPr>
          <p:txBody>
            <a:bodyPr wrap="square" rtlCol="0">
              <a:spAutoFit/>
            </a:bodyPr>
            <a:lstStyle/>
            <a:p>
              <a:r>
                <a:rPr lang="en-US" dirty="0" smtClean="0"/>
                <a:t>Transport Layer</a:t>
              </a:r>
              <a:endParaRPr lang="en-US" dirty="0"/>
            </a:p>
          </p:txBody>
        </p:sp>
        <p:sp>
          <p:nvSpPr>
            <p:cNvPr id="24" name="TextBox 23"/>
            <p:cNvSpPr txBox="1"/>
            <p:nvPr/>
          </p:nvSpPr>
          <p:spPr>
            <a:xfrm>
              <a:off x="4379872" y="3538917"/>
              <a:ext cx="2396719" cy="276999"/>
            </a:xfrm>
            <a:prstGeom prst="rect">
              <a:avLst/>
            </a:prstGeom>
            <a:noFill/>
            <a:ln w="6350" cap="rnd" cmpd="sng">
              <a:solidFill>
                <a:schemeClr val="tx1"/>
              </a:solidFill>
              <a:prstDash val="dash"/>
            </a:ln>
          </p:spPr>
          <p:txBody>
            <a:bodyPr wrap="square" rtlCol="0">
              <a:spAutoFit/>
            </a:bodyPr>
            <a:lstStyle/>
            <a:p>
              <a:r>
                <a:rPr lang="en-US" sz="1200" dirty="0" smtClean="0"/>
                <a:t>End-To-End Link, e.g. TCP, UDP</a:t>
              </a:r>
              <a:endParaRPr lang="en-US" sz="1200" dirty="0"/>
            </a:p>
          </p:txBody>
        </p:sp>
      </p:grpSp>
      <p:grpSp>
        <p:nvGrpSpPr>
          <p:cNvPr id="31" name="Group 30"/>
          <p:cNvGrpSpPr/>
          <p:nvPr/>
        </p:nvGrpSpPr>
        <p:grpSpPr>
          <a:xfrm>
            <a:off x="1973394" y="3279871"/>
            <a:ext cx="5199836" cy="521025"/>
            <a:chOff x="2216964" y="2784883"/>
            <a:chExt cx="4630616" cy="521025"/>
          </a:xfrm>
        </p:grpSpPr>
        <p:sp>
          <p:nvSpPr>
            <p:cNvPr id="27" name="Rectangle 26"/>
            <p:cNvSpPr/>
            <p:nvPr/>
          </p:nvSpPr>
          <p:spPr>
            <a:xfrm>
              <a:off x="2216964" y="2784883"/>
              <a:ext cx="4630616" cy="521025"/>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2334197" y="2843498"/>
              <a:ext cx="1960358" cy="369332"/>
            </a:xfrm>
            <a:prstGeom prst="rect">
              <a:avLst/>
            </a:prstGeom>
            <a:noFill/>
          </p:spPr>
          <p:txBody>
            <a:bodyPr wrap="square" rtlCol="0">
              <a:spAutoFit/>
            </a:bodyPr>
            <a:lstStyle/>
            <a:p>
              <a:r>
                <a:rPr lang="en-US" dirty="0" smtClean="0"/>
                <a:t>Session Layer</a:t>
              </a:r>
              <a:endParaRPr lang="en-US" dirty="0"/>
            </a:p>
          </p:txBody>
        </p:sp>
        <p:sp>
          <p:nvSpPr>
            <p:cNvPr id="29" name="TextBox 28"/>
            <p:cNvSpPr txBox="1"/>
            <p:nvPr/>
          </p:nvSpPr>
          <p:spPr>
            <a:xfrm>
              <a:off x="4372708" y="2909779"/>
              <a:ext cx="2396719" cy="276999"/>
            </a:xfrm>
            <a:prstGeom prst="rect">
              <a:avLst/>
            </a:prstGeom>
            <a:noFill/>
            <a:ln w="6350" cap="rnd" cmpd="sng">
              <a:solidFill>
                <a:schemeClr val="tx1"/>
              </a:solidFill>
              <a:prstDash val="dash"/>
            </a:ln>
          </p:spPr>
          <p:txBody>
            <a:bodyPr wrap="square" rtlCol="0">
              <a:spAutoFit/>
            </a:bodyPr>
            <a:lstStyle/>
            <a:p>
              <a:r>
                <a:rPr lang="en-US" sz="1200" dirty="0" smtClean="0"/>
                <a:t>Sockets</a:t>
              </a:r>
              <a:endParaRPr lang="en-US" sz="1200" dirty="0"/>
            </a:p>
          </p:txBody>
        </p:sp>
      </p:grpSp>
      <p:grpSp>
        <p:nvGrpSpPr>
          <p:cNvPr id="33" name="Group 32"/>
          <p:cNvGrpSpPr/>
          <p:nvPr/>
        </p:nvGrpSpPr>
        <p:grpSpPr>
          <a:xfrm>
            <a:off x="1973394" y="2667666"/>
            <a:ext cx="5207000" cy="521025"/>
            <a:chOff x="2224128" y="3414021"/>
            <a:chExt cx="4630616" cy="521025"/>
          </a:xfrm>
          <a:solidFill>
            <a:schemeClr val="accent4">
              <a:lumMod val="40000"/>
              <a:lumOff val="60000"/>
            </a:schemeClr>
          </a:solidFill>
        </p:grpSpPr>
        <p:sp>
          <p:nvSpPr>
            <p:cNvPr id="34" name="Rectangle 33"/>
            <p:cNvSpPr/>
            <p:nvPr/>
          </p:nvSpPr>
          <p:spPr>
            <a:xfrm>
              <a:off x="2224128" y="3414021"/>
              <a:ext cx="4630616" cy="521025"/>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2341361" y="3472636"/>
              <a:ext cx="1960358" cy="369332"/>
            </a:xfrm>
            <a:prstGeom prst="rect">
              <a:avLst/>
            </a:prstGeom>
            <a:grpFill/>
          </p:spPr>
          <p:txBody>
            <a:bodyPr wrap="square" rtlCol="0">
              <a:spAutoFit/>
            </a:bodyPr>
            <a:lstStyle/>
            <a:p>
              <a:r>
                <a:rPr lang="en-US" dirty="0" smtClean="0"/>
                <a:t>Presentation Layer</a:t>
              </a:r>
              <a:endParaRPr lang="en-US" dirty="0"/>
            </a:p>
          </p:txBody>
        </p:sp>
        <p:sp>
          <p:nvSpPr>
            <p:cNvPr id="36" name="TextBox 35"/>
            <p:cNvSpPr txBox="1"/>
            <p:nvPr/>
          </p:nvSpPr>
          <p:spPr>
            <a:xfrm>
              <a:off x="4379872" y="3538917"/>
              <a:ext cx="2396719" cy="276999"/>
            </a:xfrm>
            <a:prstGeom prst="rect">
              <a:avLst/>
            </a:prstGeom>
            <a:grpFill/>
            <a:ln w="6350" cap="rnd" cmpd="sng">
              <a:solidFill>
                <a:schemeClr val="tx1"/>
              </a:solidFill>
              <a:prstDash val="dash"/>
            </a:ln>
          </p:spPr>
          <p:txBody>
            <a:bodyPr wrap="square" rtlCol="0">
              <a:spAutoFit/>
            </a:bodyPr>
            <a:lstStyle/>
            <a:p>
              <a:r>
                <a:rPr lang="en-US" sz="1200" dirty="0" smtClean="0"/>
                <a:t>Data Representation, Encryption</a:t>
              </a:r>
              <a:endParaRPr lang="en-US" sz="1200" dirty="0"/>
            </a:p>
          </p:txBody>
        </p:sp>
      </p:grpSp>
      <p:grpSp>
        <p:nvGrpSpPr>
          <p:cNvPr id="41" name="Group 40"/>
          <p:cNvGrpSpPr/>
          <p:nvPr/>
        </p:nvGrpSpPr>
        <p:grpSpPr>
          <a:xfrm>
            <a:off x="1973394" y="2025502"/>
            <a:ext cx="5199836" cy="521025"/>
            <a:chOff x="2224128" y="3414021"/>
            <a:chExt cx="4630616" cy="521025"/>
          </a:xfrm>
          <a:solidFill>
            <a:srgbClr val="EAE29F"/>
          </a:solidFill>
        </p:grpSpPr>
        <p:sp>
          <p:nvSpPr>
            <p:cNvPr id="42" name="Rectangle 41"/>
            <p:cNvSpPr/>
            <p:nvPr/>
          </p:nvSpPr>
          <p:spPr>
            <a:xfrm>
              <a:off x="2224128" y="3414021"/>
              <a:ext cx="4630616" cy="521025"/>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341361" y="3472636"/>
              <a:ext cx="1960358" cy="369332"/>
            </a:xfrm>
            <a:prstGeom prst="rect">
              <a:avLst/>
            </a:prstGeom>
            <a:grpFill/>
          </p:spPr>
          <p:txBody>
            <a:bodyPr wrap="square" rtlCol="0">
              <a:spAutoFit/>
            </a:bodyPr>
            <a:lstStyle/>
            <a:p>
              <a:r>
                <a:rPr lang="en-US" dirty="0" smtClean="0"/>
                <a:t>Application Layer</a:t>
              </a:r>
              <a:endParaRPr lang="en-US" dirty="0"/>
            </a:p>
          </p:txBody>
        </p:sp>
        <p:sp>
          <p:nvSpPr>
            <p:cNvPr id="44" name="TextBox 43"/>
            <p:cNvSpPr txBox="1"/>
            <p:nvPr/>
          </p:nvSpPr>
          <p:spPr>
            <a:xfrm>
              <a:off x="4379872" y="3538917"/>
              <a:ext cx="2396719" cy="276999"/>
            </a:xfrm>
            <a:prstGeom prst="rect">
              <a:avLst/>
            </a:prstGeom>
            <a:grpFill/>
            <a:ln w="6350" cap="rnd" cmpd="sng">
              <a:solidFill>
                <a:schemeClr val="tx1"/>
              </a:solidFill>
              <a:prstDash val="dash"/>
            </a:ln>
          </p:spPr>
          <p:txBody>
            <a:bodyPr wrap="square" rtlCol="0">
              <a:spAutoFit/>
            </a:bodyPr>
            <a:lstStyle/>
            <a:p>
              <a:r>
                <a:rPr lang="en-US" sz="1200" dirty="0" smtClean="0"/>
                <a:t>HTTP, FTP, DNS</a:t>
              </a:r>
              <a:endParaRPr lang="en-US" sz="1200" dirty="0"/>
            </a:p>
          </p:txBody>
        </p:sp>
      </p:grpSp>
      <p:grpSp>
        <p:nvGrpSpPr>
          <p:cNvPr id="45" name="Group 44"/>
          <p:cNvGrpSpPr/>
          <p:nvPr/>
        </p:nvGrpSpPr>
        <p:grpSpPr>
          <a:xfrm>
            <a:off x="1973394" y="1381439"/>
            <a:ext cx="5197231" cy="521025"/>
            <a:chOff x="2224128" y="3414021"/>
            <a:chExt cx="4630616" cy="521025"/>
          </a:xfrm>
          <a:solidFill>
            <a:schemeClr val="accent3"/>
          </a:solidFill>
        </p:grpSpPr>
        <p:sp>
          <p:nvSpPr>
            <p:cNvPr id="46" name="Rectangle 45"/>
            <p:cNvSpPr/>
            <p:nvPr/>
          </p:nvSpPr>
          <p:spPr>
            <a:xfrm>
              <a:off x="2224128" y="3414021"/>
              <a:ext cx="4630616" cy="521025"/>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2341361" y="3472636"/>
              <a:ext cx="1960358" cy="369332"/>
            </a:xfrm>
            <a:prstGeom prst="rect">
              <a:avLst/>
            </a:prstGeom>
            <a:grpFill/>
          </p:spPr>
          <p:txBody>
            <a:bodyPr wrap="square" rtlCol="0">
              <a:spAutoFit/>
            </a:bodyPr>
            <a:lstStyle/>
            <a:p>
              <a:r>
                <a:rPr lang="en-US" dirty="0" smtClean="0"/>
                <a:t>End-user Applications</a:t>
              </a:r>
              <a:endParaRPr lang="en-US" dirty="0"/>
            </a:p>
          </p:txBody>
        </p:sp>
        <p:sp>
          <p:nvSpPr>
            <p:cNvPr id="48" name="TextBox 47"/>
            <p:cNvSpPr txBox="1"/>
            <p:nvPr/>
          </p:nvSpPr>
          <p:spPr>
            <a:xfrm>
              <a:off x="4380953" y="3525485"/>
              <a:ext cx="2395639" cy="276999"/>
            </a:xfrm>
            <a:prstGeom prst="rect">
              <a:avLst/>
            </a:prstGeom>
            <a:grpFill/>
            <a:ln w="6350" cap="rnd" cmpd="sng">
              <a:solidFill>
                <a:schemeClr val="tx1"/>
              </a:solidFill>
              <a:prstDash val="dash"/>
            </a:ln>
          </p:spPr>
          <p:txBody>
            <a:bodyPr wrap="square" rtlCol="0">
              <a:spAutoFit/>
            </a:bodyPr>
            <a:lstStyle/>
            <a:p>
              <a:r>
                <a:rPr lang="en-US" sz="1200" dirty="0" smtClean="0"/>
                <a:t>Email, Web App, Social Networking, etc.</a:t>
              </a:r>
              <a:endParaRPr lang="en-US" sz="1200" dirty="0"/>
            </a:p>
          </p:txBody>
        </p:sp>
      </p:grpSp>
      <p:sp>
        <p:nvSpPr>
          <p:cNvPr id="49" name="Down Arrow 48"/>
          <p:cNvSpPr/>
          <p:nvPr/>
        </p:nvSpPr>
        <p:spPr>
          <a:xfrm>
            <a:off x="644769" y="1902465"/>
            <a:ext cx="423334" cy="4390086"/>
          </a:xfrm>
          <a:prstGeom prst="downArrow">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Down Arrow 49"/>
          <p:cNvSpPr/>
          <p:nvPr/>
        </p:nvSpPr>
        <p:spPr>
          <a:xfrm rot="10800000">
            <a:off x="7964528" y="1902465"/>
            <a:ext cx="423334" cy="4390086"/>
          </a:xfrm>
          <a:prstGeom prst="downArrow">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17229" y="1458879"/>
            <a:ext cx="1484923" cy="338554"/>
          </a:xfrm>
          <a:prstGeom prst="rect">
            <a:avLst/>
          </a:prstGeom>
          <a:noFill/>
        </p:spPr>
        <p:txBody>
          <a:bodyPr wrap="square" rtlCol="0">
            <a:spAutoFit/>
          </a:bodyPr>
          <a:lstStyle/>
          <a:p>
            <a:pPr algn="ctr"/>
            <a:r>
              <a:rPr lang="en-US" sz="1600" dirty="0" smtClean="0"/>
              <a:t>Transmits data</a:t>
            </a:r>
            <a:endParaRPr lang="en-US" sz="1600" dirty="0"/>
          </a:p>
        </p:txBody>
      </p:sp>
      <p:sp>
        <p:nvSpPr>
          <p:cNvPr id="52" name="TextBox 51"/>
          <p:cNvSpPr txBox="1"/>
          <p:nvPr/>
        </p:nvSpPr>
        <p:spPr>
          <a:xfrm>
            <a:off x="7449366" y="1533133"/>
            <a:ext cx="1434123" cy="338554"/>
          </a:xfrm>
          <a:prstGeom prst="rect">
            <a:avLst/>
          </a:prstGeom>
          <a:noFill/>
        </p:spPr>
        <p:txBody>
          <a:bodyPr wrap="square" rtlCol="0">
            <a:spAutoFit/>
          </a:bodyPr>
          <a:lstStyle/>
          <a:p>
            <a:pPr algn="ctr"/>
            <a:r>
              <a:rPr lang="en-US" sz="1600" dirty="0" smtClean="0"/>
              <a:t>Receives data</a:t>
            </a:r>
            <a:endParaRPr lang="en-US" sz="1600" dirty="0"/>
          </a:p>
        </p:txBody>
      </p:sp>
      <p:sp>
        <p:nvSpPr>
          <p:cNvPr id="55" name="Freeform 54"/>
          <p:cNvSpPr/>
          <p:nvPr/>
        </p:nvSpPr>
        <p:spPr>
          <a:xfrm>
            <a:off x="1973385" y="6428127"/>
            <a:ext cx="5060461" cy="136795"/>
          </a:xfrm>
          <a:custGeom>
            <a:avLst/>
            <a:gdLst>
              <a:gd name="connsiteX0" fmla="*/ 0 w 4819487"/>
              <a:gd name="connsiteY0" fmla="*/ 188872 h 332180"/>
              <a:gd name="connsiteX1" fmla="*/ 319128 w 4819487"/>
              <a:gd name="connsiteY1" fmla="*/ 13026 h 332180"/>
              <a:gd name="connsiteX2" fmla="*/ 501487 w 4819487"/>
              <a:gd name="connsiteY2" fmla="*/ 293077 h 332180"/>
              <a:gd name="connsiteX3" fmla="*/ 762000 w 4819487"/>
              <a:gd name="connsiteY3" fmla="*/ 19539 h 332180"/>
              <a:gd name="connsiteX4" fmla="*/ 944359 w 4819487"/>
              <a:gd name="connsiteY4" fmla="*/ 293077 h 332180"/>
              <a:gd name="connsiteX5" fmla="*/ 1191846 w 4819487"/>
              <a:gd name="connsiteY5" fmla="*/ 0 h 332180"/>
              <a:gd name="connsiteX6" fmla="*/ 1341641 w 4819487"/>
              <a:gd name="connsiteY6" fmla="*/ 293077 h 332180"/>
              <a:gd name="connsiteX7" fmla="*/ 1569589 w 4819487"/>
              <a:gd name="connsiteY7" fmla="*/ 13026 h 332180"/>
              <a:gd name="connsiteX8" fmla="*/ 1706359 w 4819487"/>
              <a:gd name="connsiteY8" fmla="*/ 332154 h 332180"/>
              <a:gd name="connsiteX9" fmla="*/ 1934307 w 4819487"/>
              <a:gd name="connsiteY9" fmla="*/ 32565 h 332180"/>
              <a:gd name="connsiteX10" fmla="*/ 2084102 w 4819487"/>
              <a:gd name="connsiteY10" fmla="*/ 299590 h 332180"/>
              <a:gd name="connsiteX11" fmla="*/ 2325077 w 4819487"/>
              <a:gd name="connsiteY11" fmla="*/ 45590 h 332180"/>
              <a:gd name="connsiteX12" fmla="*/ 2481384 w 4819487"/>
              <a:gd name="connsiteY12" fmla="*/ 325641 h 332180"/>
              <a:gd name="connsiteX13" fmla="*/ 2715846 w 4819487"/>
              <a:gd name="connsiteY13" fmla="*/ 32565 h 332180"/>
              <a:gd name="connsiteX14" fmla="*/ 2885179 w 4819487"/>
              <a:gd name="connsiteY14" fmla="*/ 319129 h 332180"/>
              <a:gd name="connsiteX15" fmla="*/ 3126153 w 4819487"/>
              <a:gd name="connsiteY15" fmla="*/ 45590 h 332180"/>
              <a:gd name="connsiteX16" fmla="*/ 3269436 w 4819487"/>
              <a:gd name="connsiteY16" fmla="*/ 325641 h 332180"/>
              <a:gd name="connsiteX17" fmla="*/ 3536461 w 4819487"/>
              <a:gd name="connsiteY17" fmla="*/ 58616 h 332180"/>
              <a:gd name="connsiteX18" fmla="*/ 3692769 w 4819487"/>
              <a:gd name="connsiteY18" fmla="*/ 306103 h 332180"/>
              <a:gd name="connsiteX19" fmla="*/ 3881641 w 4819487"/>
              <a:gd name="connsiteY19" fmla="*/ 45590 h 332180"/>
              <a:gd name="connsiteX20" fmla="*/ 4037948 w 4819487"/>
              <a:gd name="connsiteY20" fmla="*/ 293077 h 332180"/>
              <a:gd name="connsiteX21" fmla="*/ 4239846 w 4819487"/>
              <a:gd name="connsiteY21" fmla="*/ 58616 h 332180"/>
              <a:gd name="connsiteX22" fmla="*/ 4402666 w 4819487"/>
              <a:gd name="connsiteY22" fmla="*/ 319129 h 332180"/>
              <a:gd name="connsiteX23" fmla="*/ 4598051 w 4819487"/>
              <a:gd name="connsiteY23" fmla="*/ 58616 h 332180"/>
              <a:gd name="connsiteX24" fmla="*/ 4819487 w 4819487"/>
              <a:gd name="connsiteY24" fmla="*/ 306103 h 33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9487" h="332180">
                <a:moveTo>
                  <a:pt x="0" y="188872"/>
                </a:moveTo>
                <a:cubicBezTo>
                  <a:pt x="117773" y="92265"/>
                  <a:pt x="235547" y="-4341"/>
                  <a:pt x="319128" y="13026"/>
                </a:cubicBezTo>
                <a:cubicBezTo>
                  <a:pt x="402709" y="30393"/>
                  <a:pt x="427675" y="291992"/>
                  <a:pt x="501487" y="293077"/>
                </a:cubicBezTo>
                <a:cubicBezTo>
                  <a:pt x="575299" y="294163"/>
                  <a:pt x="688188" y="19539"/>
                  <a:pt x="762000" y="19539"/>
                </a:cubicBezTo>
                <a:cubicBezTo>
                  <a:pt x="835812" y="19539"/>
                  <a:pt x="872718" y="296333"/>
                  <a:pt x="944359" y="293077"/>
                </a:cubicBezTo>
                <a:cubicBezTo>
                  <a:pt x="1016000" y="289821"/>
                  <a:pt x="1125632" y="0"/>
                  <a:pt x="1191846" y="0"/>
                </a:cubicBezTo>
                <a:cubicBezTo>
                  <a:pt x="1258060" y="0"/>
                  <a:pt x="1278684" y="290906"/>
                  <a:pt x="1341641" y="293077"/>
                </a:cubicBezTo>
                <a:cubicBezTo>
                  <a:pt x="1404598" y="295248"/>
                  <a:pt x="1508803" y="6513"/>
                  <a:pt x="1569589" y="13026"/>
                </a:cubicBezTo>
                <a:cubicBezTo>
                  <a:pt x="1630375" y="19539"/>
                  <a:pt x="1645573" y="328898"/>
                  <a:pt x="1706359" y="332154"/>
                </a:cubicBezTo>
                <a:cubicBezTo>
                  <a:pt x="1767145" y="335410"/>
                  <a:pt x="1871350" y="37992"/>
                  <a:pt x="1934307" y="32565"/>
                </a:cubicBezTo>
                <a:cubicBezTo>
                  <a:pt x="1997264" y="27138"/>
                  <a:pt x="2018974" y="297419"/>
                  <a:pt x="2084102" y="299590"/>
                </a:cubicBezTo>
                <a:cubicBezTo>
                  <a:pt x="2149230" y="301761"/>
                  <a:pt x="2258863" y="41248"/>
                  <a:pt x="2325077" y="45590"/>
                </a:cubicBezTo>
                <a:cubicBezTo>
                  <a:pt x="2391291" y="49932"/>
                  <a:pt x="2416256" y="327812"/>
                  <a:pt x="2481384" y="325641"/>
                </a:cubicBezTo>
                <a:cubicBezTo>
                  <a:pt x="2546512" y="323470"/>
                  <a:pt x="2648547" y="33650"/>
                  <a:pt x="2715846" y="32565"/>
                </a:cubicBezTo>
                <a:cubicBezTo>
                  <a:pt x="2783145" y="31480"/>
                  <a:pt x="2816795" y="316958"/>
                  <a:pt x="2885179" y="319129"/>
                </a:cubicBezTo>
                <a:cubicBezTo>
                  <a:pt x="2953563" y="321300"/>
                  <a:pt x="3062110" y="44505"/>
                  <a:pt x="3126153" y="45590"/>
                </a:cubicBezTo>
                <a:cubicBezTo>
                  <a:pt x="3190196" y="46675"/>
                  <a:pt x="3201051" y="323470"/>
                  <a:pt x="3269436" y="325641"/>
                </a:cubicBezTo>
                <a:cubicBezTo>
                  <a:pt x="3337821" y="327812"/>
                  <a:pt x="3465906" y="61872"/>
                  <a:pt x="3536461" y="58616"/>
                </a:cubicBezTo>
                <a:cubicBezTo>
                  <a:pt x="3607016" y="55360"/>
                  <a:pt x="3635239" y="308274"/>
                  <a:pt x="3692769" y="306103"/>
                </a:cubicBezTo>
                <a:cubicBezTo>
                  <a:pt x="3750299" y="303932"/>
                  <a:pt x="3824111" y="47761"/>
                  <a:pt x="3881641" y="45590"/>
                </a:cubicBezTo>
                <a:cubicBezTo>
                  <a:pt x="3939171" y="43419"/>
                  <a:pt x="3978247" y="290906"/>
                  <a:pt x="4037948" y="293077"/>
                </a:cubicBezTo>
                <a:cubicBezTo>
                  <a:pt x="4097649" y="295248"/>
                  <a:pt x="4179060" y="54274"/>
                  <a:pt x="4239846" y="58616"/>
                </a:cubicBezTo>
                <a:cubicBezTo>
                  <a:pt x="4300632" y="62958"/>
                  <a:pt x="4342965" y="319129"/>
                  <a:pt x="4402666" y="319129"/>
                </a:cubicBezTo>
                <a:cubicBezTo>
                  <a:pt x="4462367" y="319129"/>
                  <a:pt x="4528581" y="60787"/>
                  <a:pt x="4598051" y="58616"/>
                </a:cubicBezTo>
                <a:cubicBezTo>
                  <a:pt x="4667521" y="56445"/>
                  <a:pt x="4819487" y="306103"/>
                  <a:pt x="4819487" y="30610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TextBox 55"/>
          <p:cNvSpPr txBox="1"/>
          <p:nvPr/>
        </p:nvSpPr>
        <p:spPr>
          <a:xfrm>
            <a:off x="3503543" y="6515759"/>
            <a:ext cx="2124633" cy="276999"/>
          </a:xfrm>
          <a:prstGeom prst="rect">
            <a:avLst/>
          </a:prstGeom>
          <a:noFill/>
        </p:spPr>
        <p:txBody>
          <a:bodyPr wrap="square" rtlCol="0">
            <a:spAutoFit/>
          </a:bodyPr>
          <a:lstStyle/>
          <a:p>
            <a:pPr algn="ctr"/>
            <a:r>
              <a:rPr lang="en-US" sz="1200" dirty="0" smtClean="0"/>
              <a:t>Physical Link</a:t>
            </a:r>
            <a:endParaRPr lang="en-US" sz="1200" dirty="0"/>
          </a:p>
        </p:txBody>
      </p:sp>
      <p:sp>
        <p:nvSpPr>
          <p:cNvPr id="3" name="TextBox 2"/>
          <p:cNvSpPr txBox="1"/>
          <p:nvPr/>
        </p:nvSpPr>
        <p:spPr>
          <a:xfrm>
            <a:off x="3346251" y="6564922"/>
            <a:ext cx="844037" cy="215444"/>
          </a:xfrm>
          <a:prstGeom prst="rect">
            <a:avLst/>
          </a:prstGeom>
          <a:noFill/>
        </p:spPr>
        <p:txBody>
          <a:bodyPr wrap="square" rtlCol="0">
            <a:spAutoFit/>
          </a:bodyPr>
          <a:lstStyle/>
          <a:p>
            <a:r>
              <a:rPr lang="en-US" sz="800" dirty="0" smtClean="0"/>
              <a:t>010111000101</a:t>
            </a:r>
            <a:endParaRPr lang="en-US" sz="800" dirty="0"/>
          </a:p>
        </p:txBody>
      </p:sp>
    </p:spTree>
    <p:extLst>
      <p:ext uri="{BB962C8B-B14F-4D97-AF65-F5344CB8AC3E}">
        <p14:creationId xmlns:p14="http://schemas.microsoft.com/office/powerpoint/2010/main" val="2649573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p:bldP spid="52" grpId="0"/>
      <p:bldP spid="55" grpId="0" animBg="1"/>
      <p:bldP spid="56"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Client / Server interaction</a:t>
            </a:r>
            <a:endParaRPr lang="en-US" dirty="0"/>
          </a:p>
        </p:txBody>
      </p:sp>
      <p:sp>
        <p:nvSpPr>
          <p:cNvPr id="3" name="Subtitle 2"/>
          <p:cNvSpPr>
            <a:spLocks noGrp="1"/>
          </p:cNvSpPr>
          <p:nvPr>
            <p:ph type="subTitle" idx="1"/>
          </p:nvPr>
        </p:nvSpPr>
        <p:spPr/>
        <p:txBody>
          <a:bodyPr>
            <a:normAutofit/>
          </a:bodyPr>
          <a:lstStyle/>
          <a:p>
            <a:r>
              <a:rPr lang="en-US" sz="3000" dirty="0" smtClean="0"/>
              <a:t>What happens when we visit </a:t>
            </a:r>
            <a:r>
              <a:rPr lang="en-US" sz="3000" dirty="0" smtClean="0">
                <a:hlinkClick r:id="rId3"/>
              </a:rPr>
              <a:t>http://devopsfolks.com</a:t>
            </a:r>
            <a:r>
              <a:rPr lang="en-US" sz="3000" dirty="0" smtClean="0"/>
              <a:t> ?</a:t>
            </a:r>
            <a:endParaRPr lang="en-US" sz="3000"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5770" y="374260"/>
            <a:ext cx="1202430" cy="727470"/>
          </a:xfrm>
          <a:prstGeom prst="rect">
            <a:avLst/>
          </a:prstGeom>
        </p:spPr>
      </p:pic>
    </p:spTree>
    <p:extLst>
      <p:ext uri="{BB962C8B-B14F-4D97-AF65-F5344CB8AC3E}">
        <p14:creationId xmlns:p14="http://schemas.microsoft.com/office/powerpoint/2010/main" val="14354973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400x2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770" y="374260"/>
            <a:ext cx="1202430" cy="727470"/>
          </a:xfrm>
          <a:prstGeom prst="rect">
            <a:avLst/>
          </a:prstGeom>
        </p:spPr>
      </p:pic>
      <p:pic>
        <p:nvPicPr>
          <p:cNvPr id="5" name="Picture 4"/>
          <p:cNvPicPr>
            <a:picLocks noChangeAspect="1"/>
          </p:cNvPicPr>
          <p:nvPr/>
        </p:nvPicPr>
        <p:blipFill>
          <a:blip r:embed="rId4"/>
          <a:stretch>
            <a:fillRect/>
          </a:stretch>
        </p:blipFill>
        <p:spPr>
          <a:xfrm>
            <a:off x="221785" y="3349217"/>
            <a:ext cx="2905369" cy="881051"/>
          </a:xfrm>
          <a:prstGeom prst="rect">
            <a:avLst/>
          </a:prstGeom>
          <a:solidFill>
            <a:schemeClr val="accent3">
              <a:lumMod val="20000"/>
              <a:lumOff val="80000"/>
            </a:schemeClr>
          </a:solidFill>
        </p:spPr>
      </p:pic>
      <p:pic>
        <p:nvPicPr>
          <p:cNvPr id="6" name="Picture 5"/>
          <p:cNvPicPr>
            <a:picLocks noChangeAspect="1"/>
          </p:cNvPicPr>
          <p:nvPr/>
        </p:nvPicPr>
        <p:blipFill>
          <a:blip r:embed="rId5"/>
          <a:stretch>
            <a:fillRect/>
          </a:stretch>
        </p:blipFill>
        <p:spPr>
          <a:xfrm>
            <a:off x="221785" y="1629833"/>
            <a:ext cx="2891993" cy="858064"/>
          </a:xfrm>
          <a:prstGeom prst="rect">
            <a:avLst/>
          </a:prstGeom>
        </p:spPr>
      </p:pic>
      <p:pic>
        <p:nvPicPr>
          <p:cNvPr id="7" name="Picture 6"/>
          <p:cNvPicPr>
            <a:picLocks noChangeAspect="1"/>
          </p:cNvPicPr>
          <p:nvPr/>
        </p:nvPicPr>
        <p:blipFill>
          <a:blip r:embed="rId6"/>
          <a:stretch>
            <a:fillRect/>
          </a:stretch>
        </p:blipFill>
        <p:spPr>
          <a:xfrm>
            <a:off x="4686253" y="1237436"/>
            <a:ext cx="2523097" cy="1725897"/>
          </a:xfrm>
          <a:prstGeom prst="rect">
            <a:avLst/>
          </a:prstGeom>
        </p:spPr>
      </p:pic>
      <p:cxnSp>
        <p:nvCxnSpPr>
          <p:cNvPr id="9" name="Curved Connector 8"/>
          <p:cNvCxnSpPr>
            <a:stCxn id="6" idx="3"/>
          </p:cNvCxnSpPr>
          <p:nvPr/>
        </p:nvCxnSpPr>
        <p:spPr>
          <a:xfrm>
            <a:off x="3113778" y="2058865"/>
            <a:ext cx="1738273" cy="6179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Curved Connector 9"/>
          <p:cNvCxnSpPr/>
          <p:nvPr/>
        </p:nvCxnSpPr>
        <p:spPr>
          <a:xfrm rot="10800000">
            <a:off x="3113779" y="1725897"/>
            <a:ext cx="2070427" cy="46892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995896" y="2487897"/>
            <a:ext cx="1521024" cy="338554"/>
          </a:xfrm>
          <a:prstGeom prst="rect">
            <a:avLst/>
          </a:prstGeom>
          <a:noFill/>
        </p:spPr>
        <p:txBody>
          <a:bodyPr wrap="square" rtlCol="0">
            <a:spAutoFit/>
          </a:bodyPr>
          <a:lstStyle/>
          <a:p>
            <a:r>
              <a:rPr lang="en-US" sz="800" b="1" dirty="0" smtClean="0"/>
              <a:t>1. Who knows the IP address of devopsfolks.com? </a:t>
            </a:r>
            <a:endParaRPr lang="en-US" sz="800" b="1" dirty="0"/>
          </a:p>
        </p:txBody>
      </p:sp>
      <p:sp>
        <p:nvSpPr>
          <p:cNvPr id="15" name="TextBox 14"/>
          <p:cNvSpPr txBox="1"/>
          <p:nvPr/>
        </p:nvSpPr>
        <p:spPr>
          <a:xfrm>
            <a:off x="3113779" y="1352834"/>
            <a:ext cx="1308426" cy="338554"/>
          </a:xfrm>
          <a:prstGeom prst="rect">
            <a:avLst/>
          </a:prstGeom>
          <a:noFill/>
        </p:spPr>
        <p:txBody>
          <a:bodyPr wrap="square" rtlCol="0">
            <a:spAutoFit/>
          </a:bodyPr>
          <a:lstStyle/>
          <a:p>
            <a:r>
              <a:rPr lang="en-US" sz="800" b="1" dirty="0" smtClean="0"/>
              <a:t>2. DNS Server returns IP address 54.77.86.14</a:t>
            </a:r>
            <a:endParaRPr lang="en-US" sz="800" b="1" dirty="0"/>
          </a:p>
        </p:txBody>
      </p:sp>
      <p:cxnSp>
        <p:nvCxnSpPr>
          <p:cNvPr id="17" name="Straight Arrow Connector 16"/>
          <p:cNvCxnSpPr>
            <a:stCxn id="6" idx="2"/>
            <a:endCxn id="5" idx="0"/>
          </p:cNvCxnSpPr>
          <p:nvPr/>
        </p:nvCxnSpPr>
        <p:spPr>
          <a:xfrm>
            <a:off x="1667782" y="2487897"/>
            <a:ext cx="6688" cy="861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3990" y="2657174"/>
            <a:ext cx="1521024" cy="338554"/>
          </a:xfrm>
          <a:prstGeom prst="rect">
            <a:avLst/>
          </a:prstGeom>
          <a:noFill/>
        </p:spPr>
        <p:txBody>
          <a:bodyPr wrap="square" rtlCol="0">
            <a:spAutoFit/>
          </a:bodyPr>
          <a:lstStyle/>
          <a:p>
            <a:r>
              <a:rPr lang="en-US" sz="800" b="1" dirty="0" smtClean="0"/>
              <a:t>3. Sends HTTP GET request to 54.77.86.14:80</a:t>
            </a:r>
            <a:endParaRPr lang="en-US" sz="800" b="1" dirty="0"/>
          </a:p>
        </p:txBody>
      </p:sp>
      <p:cxnSp>
        <p:nvCxnSpPr>
          <p:cNvPr id="20" name="Straight Arrow Connector 19"/>
          <p:cNvCxnSpPr/>
          <p:nvPr/>
        </p:nvCxnSpPr>
        <p:spPr>
          <a:xfrm>
            <a:off x="3127154" y="3538089"/>
            <a:ext cx="1559099" cy="15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223846" y="3247330"/>
            <a:ext cx="1293074" cy="215444"/>
          </a:xfrm>
          <a:prstGeom prst="rect">
            <a:avLst/>
          </a:prstGeom>
          <a:noFill/>
        </p:spPr>
        <p:txBody>
          <a:bodyPr wrap="square" rtlCol="0">
            <a:spAutoFit/>
          </a:bodyPr>
          <a:lstStyle/>
          <a:p>
            <a:r>
              <a:rPr lang="en-US" sz="800" b="1" dirty="0" smtClean="0"/>
              <a:t>4. Server receives Request</a:t>
            </a:r>
            <a:endParaRPr lang="en-US" sz="800" b="1" dirty="0"/>
          </a:p>
        </p:txBody>
      </p:sp>
      <p:grpSp>
        <p:nvGrpSpPr>
          <p:cNvPr id="97" name="Group 96"/>
          <p:cNvGrpSpPr/>
          <p:nvPr/>
        </p:nvGrpSpPr>
        <p:grpSpPr>
          <a:xfrm>
            <a:off x="4432253" y="3078053"/>
            <a:ext cx="1262109" cy="1222035"/>
            <a:chOff x="4432253" y="3078053"/>
            <a:chExt cx="1262109" cy="1222035"/>
          </a:xfrm>
        </p:grpSpPr>
        <p:pic>
          <p:nvPicPr>
            <p:cNvPr id="19" name="Picture 18"/>
            <p:cNvPicPr>
              <a:picLocks noChangeAspect="1"/>
            </p:cNvPicPr>
            <p:nvPr/>
          </p:nvPicPr>
          <p:blipFill>
            <a:blip r:embed="rId7"/>
            <a:stretch>
              <a:fillRect/>
            </a:stretch>
          </p:blipFill>
          <p:spPr>
            <a:xfrm>
              <a:off x="4686253" y="3310139"/>
              <a:ext cx="738750" cy="989949"/>
            </a:xfrm>
            <a:prstGeom prst="rect">
              <a:avLst/>
            </a:prstGeom>
          </p:spPr>
        </p:pic>
        <p:sp>
          <p:nvSpPr>
            <p:cNvPr id="25" name="Rectangle 24"/>
            <p:cNvSpPr/>
            <p:nvPr/>
          </p:nvSpPr>
          <p:spPr>
            <a:xfrm>
              <a:off x="4432253" y="3078053"/>
              <a:ext cx="1262109" cy="276999"/>
            </a:xfrm>
            <a:prstGeom prst="rect">
              <a:avLst/>
            </a:prstGeom>
            <a:noFill/>
          </p:spPr>
          <p:txBody>
            <a:bodyPr wrap="none" lIns="91440" tIns="45720" rIns="91440" bIns="45720">
              <a:spAutoFit/>
            </a:bodyPr>
            <a:lstStyle/>
            <a:p>
              <a:pPr algn="ctr"/>
              <a:r>
                <a:rPr lang="en-GB" sz="1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devopsfolks.com</a:t>
              </a:r>
              <a:endParaRPr lang="en-GB" sz="1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pic>
        <p:nvPicPr>
          <p:cNvPr id="26" name="Picture 25"/>
          <p:cNvPicPr>
            <a:picLocks noChangeAspect="1"/>
          </p:cNvPicPr>
          <p:nvPr/>
        </p:nvPicPr>
        <p:blipFill>
          <a:blip r:embed="rId8"/>
          <a:stretch>
            <a:fillRect/>
          </a:stretch>
        </p:blipFill>
        <p:spPr>
          <a:xfrm>
            <a:off x="6140246" y="4497131"/>
            <a:ext cx="597566" cy="349738"/>
          </a:xfrm>
          <a:prstGeom prst="rect">
            <a:avLst/>
          </a:prstGeom>
        </p:spPr>
      </p:pic>
      <p:pic>
        <p:nvPicPr>
          <p:cNvPr id="27" name="Picture 26"/>
          <p:cNvPicPr>
            <a:picLocks noChangeAspect="1"/>
          </p:cNvPicPr>
          <p:nvPr/>
        </p:nvPicPr>
        <p:blipFill>
          <a:blip r:embed="rId9"/>
          <a:stretch>
            <a:fillRect/>
          </a:stretch>
        </p:blipFill>
        <p:spPr>
          <a:xfrm>
            <a:off x="6126503" y="3553460"/>
            <a:ext cx="611309" cy="323994"/>
          </a:xfrm>
          <a:prstGeom prst="rect">
            <a:avLst/>
          </a:prstGeom>
        </p:spPr>
      </p:pic>
      <p:pic>
        <p:nvPicPr>
          <p:cNvPr id="28" name="Picture 27"/>
          <p:cNvPicPr>
            <a:picLocks noChangeAspect="1"/>
          </p:cNvPicPr>
          <p:nvPr/>
        </p:nvPicPr>
        <p:blipFill>
          <a:blip r:embed="rId10"/>
          <a:stretch>
            <a:fillRect/>
          </a:stretch>
        </p:blipFill>
        <p:spPr>
          <a:xfrm>
            <a:off x="6203387" y="5146785"/>
            <a:ext cx="534425" cy="691847"/>
          </a:xfrm>
          <a:prstGeom prst="rect">
            <a:avLst/>
          </a:prstGeom>
        </p:spPr>
      </p:pic>
      <p:pic>
        <p:nvPicPr>
          <p:cNvPr id="29" name="Picture 28"/>
          <p:cNvPicPr>
            <a:picLocks noChangeAspect="1"/>
          </p:cNvPicPr>
          <p:nvPr/>
        </p:nvPicPr>
        <p:blipFill>
          <a:blip r:embed="rId11"/>
          <a:stretch>
            <a:fillRect/>
          </a:stretch>
        </p:blipFill>
        <p:spPr>
          <a:xfrm>
            <a:off x="7429626" y="4405920"/>
            <a:ext cx="910892" cy="533726"/>
          </a:xfrm>
          <a:prstGeom prst="rect">
            <a:avLst/>
          </a:prstGeom>
        </p:spPr>
      </p:pic>
      <p:cxnSp>
        <p:nvCxnSpPr>
          <p:cNvPr id="43" name="Curved Connector 42"/>
          <p:cNvCxnSpPr>
            <a:stCxn id="19" idx="3"/>
            <a:endCxn id="26" idx="0"/>
          </p:cNvCxnSpPr>
          <p:nvPr/>
        </p:nvCxnSpPr>
        <p:spPr>
          <a:xfrm>
            <a:off x="5425003" y="3805114"/>
            <a:ext cx="1014026" cy="69201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Curved Connector 48"/>
          <p:cNvCxnSpPr>
            <a:stCxn id="19" idx="3"/>
            <a:endCxn id="27" idx="1"/>
          </p:cNvCxnSpPr>
          <p:nvPr/>
        </p:nvCxnSpPr>
        <p:spPr>
          <a:xfrm flipV="1">
            <a:off x="5425003" y="3715457"/>
            <a:ext cx="701500" cy="896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Curved Connector 51"/>
          <p:cNvCxnSpPr>
            <a:stCxn id="19" idx="3"/>
            <a:endCxn id="28" idx="1"/>
          </p:cNvCxnSpPr>
          <p:nvPr/>
        </p:nvCxnSpPr>
        <p:spPr>
          <a:xfrm>
            <a:off x="5425003" y="3805114"/>
            <a:ext cx="778384" cy="168759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Curved Connector 64"/>
          <p:cNvCxnSpPr>
            <a:stCxn id="27" idx="3"/>
            <a:endCxn id="29" idx="0"/>
          </p:cNvCxnSpPr>
          <p:nvPr/>
        </p:nvCxnSpPr>
        <p:spPr>
          <a:xfrm>
            <a:off x="6737812" y="3715457"/>
            <a:ext cx="1147260" cy="69046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Curved Connector 67"/>
          <p:cNvCxnSpPr>
            <a:stCxn id="26" idx="3"/>
            <a:endCxn id="29" idx="1"/>
          </p:cNvCxnSpPr>
          <p:nvPr/>
        </p:nvCxnSpPr>
        <p:spPr>
          <a:xfrm>
            <a:off x="6737812" y="4672000"/>
            <a:ext cx="691814" cy="783"/>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Curved Connector 70"/>
          <p:cNvCxnSpPr>
            <a:stCxn id="28" idx="3"/>
            <a:endCxn id="29" idx="2"/>
          </p:cNvCxnSpPr>
          <p:nvPr/>
        </p:nvCxnSpPr>
        <p:spPr>
          <a:xfrm flipV="1">
            <a:off x="6737812" y="4939646"/>
            <a:ext cx="1147260" cy="55306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74" name="Picture 73"/>
          <p:cNvPicPr>
            <a:picLocks noChangeAspect="1"/>
          </p:cNvPicPr>
          <p:nvPr/>
        </p:nvPicPr>
        <p:blipFill>
          <a:blip r:embed="rId12"/>
          <a:stretch>
            <a:fillRect/>
          </a:stretch>
        </p:blipFill>
        <p:spPr>
          <a:xfrm>
            <a:off x="3419233" y="4621273"/>
            <a:ext cx="2173653" cy="686676"/>
          </a:xfrm>
          <a:prstGeom prst="rect">
            <a:avLst/>
          </a:prstGeom>
        </p:spPr>
      </p:pic>
      <p:cxnSp>
        <p:nvCxnSpPr>
          <p:cNvPr id="75" name="Curved Connector 74"/>
          <p:cNvCxnSpPr>
            <a:stCxn id="29" idx="3"/>
            <a:endCxn id="74" idx="2"/>
          </p:cNvCxnSpPr>
          <p:nvPr/>
        </p:nvCxnSpPr>
        <p:spPr>
          <a:xfrm flipH="1">
            <a:off x="4506060" y="4672783"/>
            <a:ext cx="3834458" cy="635166"/>
          </a:xfrm>
          <a:prstGeom prst="curvedConnector4">
            <a:avLst>
              <a:gd name="adj1" fmla="val -5962"/>
              <a:gd name="adj2" fmla="val 213919"/>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5694360" y="3292008"/>
            <a:ext cx="2811384" cy="215444"/>
          </a:xfrm>
          <a:prstGeom prst="rect">
            <a:avLst/>
          </a:prstGeom>
          <a:noFill/>
        </p:spPr>
        <p:txBody>
          <a:bodyPr wrap="square" rtlCol="0">
            <a:spAutoFit/>
          </a:bodyPr>
          <a:lstStyle/>
          <a:p>
            <a:r>
              <a:rPr lang="en-US" sz="800" b="1" dirty="0" smtClean="0"/>
              <a:t>5. Server might execute some process which generates HTML</a:t>
            </a:r>
            <a:endParaRPr lang="en-US" sz="800" b="1" dirty="0"/>
          </a:p>
        </p:txBody>
      </p:sp>
      <p:sp>
        <p:nvSpPr>
          <p:cNvPr id="85" name="TextBox 84"/>
          <p:cNvSpPr txBox="1"/>
          <p:nvPr/>
        </p:nvSpPr>
        <p:spPr>
          <a:xfrm>
            <a:off x="5571397" y="6042671"/>
            <a:ext cx="1996500" cy="215444"/>
          </a:xfrm>
          <a:prstGeom prst="rect">
            <a:avLst/>
          </a:prstGeom>
          <a:noFill/>
        </p:spPr>
        <p:txBody>
          <a:bodyPr wrap="square" rtlCol="0">
            <a:spAutoFit/>
          </a:bodyPr>
          <a:lstStyle/>
          <a:p>
            <a:r>
              <a:rPr lang="en-US" sz="800" b="1" dirty="0" smtClean="0"/>
              <a:t>6. Server sends HTML back to the browser</a:t>
            </a:r>
            <a:endParaRPr lang="en-US" sz="800" b="1" dirty="0"/>
          </a:p>
        </p:txBody>
      </p:sp>
      <p:pic>
        <p:nvPicPr>
          <p:cNvPr id="90" name="Picture 89"/>
          <p:cNvPicPr>
            <a:picLocks noChangeAspect="1"/>
          </p:cNvPicPr>
          <p:nvPr/>
        </p:nvPicPr>
        <p:blipFill>
          <a:blip r:embed="rId13"/>
          <a:stretch>
            <a:fillRect/>
          </a:stretch>
        </p:blipFill>
        <p:spPr>
          <a:xfrm>
            <a:off x="221785" y="4476503"/>
            <a:ext cx="1714373" cy="963372"/>
          </a:xfrm>
          <a:prstGeom prst="rect">
            <a:avLst/>
          </a:prstGeom>
        </p:spPr>
      </p:pic>
      <p:cxnSp>
        <p:nvCxnSpPr>
          <p:cNvPr id="91" name="Straight Arrow Connector 90"/>
          <p:cNvCxnSpPr>
            <a:stCxn id="74" idx="1"/>
            <a:endCxn id="90" idx="3"/>
          </p:cNvCxnSpPr>
          <p:nvPr/>
        </p:nvCxnSpPr>
        <p:spPr>
          <a:xfrm flipH="1" flipV="1">
            <a:off x="1936158" y="4958189"/>
            <a:ext cx="1483075" cy="6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2012462" y="4502946"/>
            <a:ext cx="1406771" cy="461665"/>
          </a:xfrm>
          <a:prstGeom prst="rect">
            <a:avLst/>
          </a:prstGeom>
          <a:noFill/>
        </p:spPr>
        <p:txBody>
          <a:bodyPr wrap="square" rtlCol="0">
            <a:spAutoFit/>
          </a:bodyPr>
          <a:lstStyle/>
          <a:p>
            <a:r>
              <a:rPr lang="en-US" sz="800" b="1" dirty="0" smtClean="0"/>
              <a:t>7. The browser renders HTML and the user sees the web page</a:t>
            </a:r>
            <a:endParaRPr lang="en-US" sz="800" b="1" dirty="0"/>
          </a:p>
        </p:txBody>
      </p:sp>
      <p:sp>
        <p:nvSpPr>
          <p:cNvPr id="98" name="Rectangle 97"/>
          <p:cNvSpPr/>
          <p:nvPr/>
        </p:nvSpPr>
        <p:spPr>
          <a:xfrm>
            <a:off x="542417" y="1092706"/>
            <a:ext cx="2250736" cy="461665"/>
          </a:xfrm>
          <a:prstGeom prst="rect">
            <a:avLst/>
          </a:prstGeom>
          <a:noFill/>
        </p:spPr>
        <p:txBody>
          <a:bodyPr wrap="none" lIns="91440" tIns="45720" rIns="91440" bIns="45720">
            <a:spAutoFit/>
          </a:bodyPr>
          <a:lstStyle/>
          <a:p>
            <a:pPr algn="ctr"/>
            <a:r>
              <a:rPr lang="en-GB"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Client (Browser)</a:t>
            </a:r>
            <a:endParaRPr lang="en-GB"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9" name="Rectangle 98"/>
          <p:cNvSpPr/>
          <p:nvPr/>
        </p:nvSpPr>
        <p:spPr>
          <a:xfrm>
            <a:off x="5546795" y="711055"/>
            <a:ext cx="726882" cy="461665"/>
          </a:xfrm>
          <a:prstGeom prst="rect">
            <a:avLst/>
          </a:prstGeom>
          <a:noFill/>
        </p:spPr>
        <p:txBody>
          <a:bodyPr wrap="none" lIns="91440" tIns="45720" rIns="91440" bIns="45720">
            <a:spAutoFit/>
          </a:bodyPr>
          <a:lstStyle/>
          <a:p>
            <a:pPr algn="ctr"/>
            <a:r>
              <a:rPr lang="en-GB"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DNS</a:t>
            </a:r>
            <a:endParaRPr lang="en-GB"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0" name="Rectangle 99"/>
          <p:cNvSpPr/>
          <p:nvPr/>
        </p:nvSpPr>
        <p:spPr>
          <a:xfrm>
            <a:off x="4697798" y="4179613"/>
            <a:ext cx="731190" cy="338554"/>
          </a:xfrm>
          <a:prstGeom prst="rect">
            <a:avLst/>
          </a:prstGeom>
          <a:noFill/>
        </p:spPr>
        <p:txBody>
          <a:bodyPr wrap="none" lIns="91440" tIns="45720" rIns="91440" bIns="45720">
            <a:spAutoFit/>
          </a:bodyPr>
          <a:lstStyle/>
          <a:p>
            <a:pPr algn="ctr"/>
            <a:r>
              <a:rPr lang="en-GB" sz="1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Server</a:t>
            </a:r>
            <a:endParaRPr lang="en-GB" sz="1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6240817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fade">
                                      <p:cBhvr>
                                        <p:cTn id="16" dur="500"/>
                                        <p:tgtEl>
                                          <p:spTgt spid="9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10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fade">
                                      <p:cBhvr>
                                        <p:cTn id="46" dur="1000"/>
                                        <p:tgtEl>
                                          <p:spTgt spid="9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fade">
                                      <p:cBhvr>
                                        <p:cTn id="49" dur="1000"/>
                                        <p:tgtEl>
                                          <p:spTgt spid="10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1000"/>
                                        <p:tgtEl>
                                          <p:spTgt spid="84"/>
                                        </p:tgtEl>
                                      </p:cBhvr>
                                    </p:animEffect>
                                  </p:childTnLst>
                                </p:cTn>
                              </p:par>
                              <p:par>
                                <p:cTn id="55" presetID="10"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childTnLst>
                                </p:cTn>
                              </p:par>
                              <p:par>
                                <p:cTn id="58" presetID="10" presetClass="entr" presetSubtype="0" fill="hold"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1000"/>
                                        <p:tgtEl>
                                          <p:spTgt spid="49"/>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1000"/>
                                        <p:tgtEl>
                                          <p:spTgt spid="43"/>
                                        </p:tgtEl>
                                      </p:cBhvr>
                                    </p:animEffect>
                                  </p:childTnLst>
                                </p:cTn>
                              </p:par>
                              <p:par>
                                <p:cTn id="64" presetID="10" presetClass="entr" presetSubtype="0"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1000"/>
                                        <p:tgtEl>
                                          <p:spTgt spid="52"/>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10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68"/>
                                        </p:tgtEl>
                                        <p:attrNameLst>
                                          <p:attrName>style.visibility</p:attrName>
                                        </p:attrNameLst>
                                      </p:cBhvr>
                                      <p:to>
                                        <p:strVal val="visible"/>
                                      </p:to>
                                    </p:set>
                                    <p:animEffect transition="in" filter="fade">
                                      <p:cBhvr>
                                        <p:cTn id="72" dur="1000"/>
                                        <p:tgtEl>
                                          <p:spTgt spid="68"/>
                                        </p:tgtEl>
                                      </p:cBhvr>
                                    </p:animEffect>
                                  </p:childTnLst>
                                </p:cTn>
                              </p:par>
                              <p:par>
                                <p:cTn id="73" presetID="10"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1000"/>
                                        <p:tgtEl>
                                          <p:spTgt spid="65"/>
                                        </p:tgtEl>
                                      </p:cBhvr>
                                    </p:animEffect>
                                  </p:childTnLst>
                                </p:cTn>
                              </p:par>
                              <p:par>
                                <p:cTn id="76" presetID="10" presetClass="entr" presetSubtype="0" fill="hold"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1000"/>
                                        <p:tgtEl>
                                          <p:spTgt spid="29"/>
                                        </p:tgtEl>
                                      </p:cBhvr>
                                    </p:animEffect>
                                  </p:childTnLst>
                                </p:cTn>
                              </p:par>
                              <p:par>
                                <p:cTn id="79" presetID="10"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1000"/>
                                        <p:tgtEl>
                                          <p:spTgt spid="71"/>
                                        </p:tgtEl>
                                      </p:cBhvr>
                                    </p:animEffect>
                                  </p:childTnLst>
                                </p:cTn>
                              </p:par>
                              <p:par>
                                <p:cTn id="82" presetID="10"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fade">
                                      <p:cBhvr>
                                        <p:cTn id="89" dur="1000"/>
                                        <p:tgtEl>
                                          <p:spTgt spid="85"/>
                                        </p:tgtEl>
                                      </p:cBhvr>
                                    </p:animEffect>
                                  </p:childTnLst>
                                </p:cTn>
                              </p:par>
                              <p:par>
                                <p:cTn id="90" presetID="10" presetClass="entr" presetSubtype="0" fill="hold" nodeType="with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fade">
                                      <p:cBhvr>
                                        <p:cTn id="92" dur="1000"/>
                                        <p:tgtEl>
                                          <p:spTgt spid="75"/>
                                        </p:tgtEl>
                                      </p:cBhvr>
                                    </p:animEffect>
                                  </p:childTnLst>
                                </p:cTn>
                              </p:par>
                              <p:par>
                                <p:cTn id="93" presetID="10" presetClass="entr" presetSubtype="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fade">
                                      <p:cBhvr>
                                        <p:cTn id="95" dur="1000"/>
                                        <p:tgtEl>
                                          <p:spTgt spid="7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95"/>
                                        </p:tgtEl>
                                        <p:attrNameLst>
                                          <p:attrName>style.visibility</p:attrName>
                                        </p:attrNameLst>
                                      </p:cBhvr>
                                      <p:to>
                                        <p:strVal val="visible"/>
                                      </p:to>
                                    </p:set>
                                    <p:animEffect transition="in" filter="fade">
                                      <p:cBhvr>
                                        <p:cTn id="100" dur="1000"/>
                                        <p:tgtEl>
                                          <p:spTgt spid="95"/>
                                        </p:tgtEl>
                                      </p:cBhvr>
                                    </p:animEffect>
                                  </p:childTnLst>
                                </p:cTn>
                              </p:par>
                              <p:par>
                                <p:cTn id="101" presetID="10" presetClass="entr" presetSubtype="0" fill="hold" nodeType="withEffect">
                                  <p:stCondLst>
                                    <p:cond delay="0"/>
                                  </p:stCondLst>
                                  <p:childTnLst>
                                    <p:set>
                                      <p:cBhvr>
                                        <p:cTn id="102" dur="1" fill="hold">
                                          <p:stCondLst>
                                            <p:cond delay="0"/>
                                          </p:stCondLst>
                                        </p:cTn>
                                        <p:tgtEl>
                                          <p:spTgt spid="91"/>
                                        </p:tgtEl>
                                        <p:attrNameLst>
                                          <p:attrName>style.visibility</p:attrName>
                                        </p:attrNameLst>
                                      </p:cBhvr>
                                      <p:to>
                                        <p:strVal val="visible"/>
                                      </p:to>
                                    </p:set>
                                    <p:animEffect transition="in" filter="fade">
                                      <p:cBhvr>
                                        <p:cTn id="103" dur="1000"/>
                                        <p:tgtEl>
                                          <p:spTgt spid="91"/>
                                        </p:tgtEl>
                                      </p:cBhvr>
                                    </p:animEffect>
                                  </p:childTnLst>
                                </p:cTn>
                              </p:par>
                              <p:par>
                                <p:cTn id="104" presetID="10" presetClass="entr" presetSubtype="0" fill="hold" nodeType="withEffect">
                                  <p:stCondLst>
                                    <p:cond delay="0"/>
                                  </p:stCondLst>
                                  <p:childTnLst>
                                    <p:set>
                                      <p:cBhvr>
                                        <p:cTn id="105" dur="1" fill="hold">
                                          <p:stCondLst>
                                            <p:cond delay="0"/>
                                          </p:stCondLst>
                                        </p:cTn>
                                        <p:tgtEl>
                                          <p:spTgt spid="90"/>
                                        </p:tgtEl>
                                        <p:attrNameLst>
                                          <p:attrName>style.visibility</p:attrName>
                                        </p:attrNameLst>
                                      </p:cBhvr>
                                      <p:to>
                                        <p:strVal val="visible"/>
                                      </p:to>
                                    </p:set>
                                    <p:animEffect transition="in" filter="fade">
                                      <p:cBhvr>
                                        <p:cTn id="106"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P spid="24" grpId="0"/>
      <p:bldP spid="84" grpId="0"/>
      <p:bldP spid="85" grpId="0"/>
      <p:bldP spid="95" grpId="0"/>
      <p:bldP spid="99" grpId="0"/>
      <p:bldP spid="10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Introducing the MVC Pattern</a:t>
            </a:r>
            <a:endParaRPr lang="en-US" sz="3600" dirty="0"/>
          </a:p>
        </p:txBody>
      </p:sp>
      <p:sp>
        <p:nvSpPr>
          <p:cNvPr id="3" name="Subtitle 2"/>
          <p:cNvSpPr>
            <a:spLocks noGrp="1"/>
          </p:cNvSpPr>
          <p:nvPr>
            <p:ph type="subTitle" idx="1"/>
          </p:nvPr>
        </p:nvSpPr>
        <p:spPr/>
        <p:txBody>
          <a:bodyPr>
            <a:normAutofit/>
          </a:bodyPr>
          <a:lstStyle/>
          <a:p>
            <a:r>
              <a:rPr lang="en-US" sz="3000" dirty="0" smtClean="0"/>
              <a:t>Separation of concerns is fundamental to achieve a good architecture</a:t>
            </a:r>
            <a:endParaRPr lang="en-US" sz="3000" dirty="0"/>
          </a:p>
        </p:txBody>
      </p:sp>
      <p:pic>
        <p:nvPicPr>
          <p:cNvPr id="4" name="Picture 3" descr="400x2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770" y="374260"/>
            <a:ext cx="1202430" cy="727470"/>
          </a:xfrm>
          <a:prstGeom prst="rect">
            <a:avLst/>
          </a:prstGeom>
        </p:spPr>
      </p:pic>
    </p:spTree>
    <p:extLst>
      <p:ext uri="{BB962C8B-B14F-4D97-AF65-F5344CB8AC3E}">
        <p14:creationId xmlns:p14="http://schemas.microsoft.com/office/powerpoint/2010/main" val="23131398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8" name="Rounded Rectangle 47"/>
          <p:cNvSpPr/>
          <p:nvPr/>
        </p:nvSpPr>
        <p:spPr>
          <a:xfrm>
            <a:off x="1131280" y="1286057"/>
            <a:ext cx="2778369" cy="4464765"/>
          </a:xfrm>
          <a:prstGeom prst="roundRect">
            <a:avLst/>
          </a:prstGeom>
          <a:solidFill>
            <a:schemeClr val="accent6">
              <a:lumMod val="40000"/>
              <a:lumOff val="60000"/>
            </a:schemeClr>
          </a:solidFill>
          <a:ln>
            <a:solidFill>
              <a:schemeClr val="bg1">
                <a:lumMod val="95000"/>
                <a:alpha val="3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ed Rectangle 46"/>
          <p:cNvSpPr/>
          <p:nvPr/>
        </p:nvSpPr>
        <p:spPr>
          <a:xfrm>
            <a:off x="4057487" y="1286056"/>
            <a:ext cx="4037949" cy="4464766"/>
          </a:xfrm>
          <a:prstGeom prst="roundRect">
            <a:avLst/>
          </a:prstGeom>
          <a:solidFill>
            <a:schemeClr val="tx2">
              <a:lumMod val="20000"/>
              <a:lumOff val="80000"/>
            </a:schemeClr>
          </a:solidFill>
          <a:ln>
            <a:solidFill>
              <a:schemeClr val="bg1">
                <a:lumMod val="95000"/>
                <a:alpha val="3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400x2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770" y="374260"/>
            <a:ext cx="1202430" cy="727470"/>
          </a:xfrm>
          <a:prstGeom prst="rect">
            <a:avLst/>
          </a:prstGeom>
        </p:spPr>
      </p:pic>
      <p:grpSp>
        <p:nvGrpSpPr>
          <p:cNvPr id="8" name="Group 7"/>
          <p:cNvGrpSpPr/>
          <p:nvPr/>
        </p:nvGrpSpPr>
        <p:grpSpPr>
          <a:xfrm>
            <a:off x="1797542" y="3484733"/>
            <a:ext cx="1445846" cy="599179"/>
            <a:chOff x="423333" y="2574239"/>
            <a:chExt cx="1445846" cy="599179"/>
          </a:xfrm>
        </p:grpSpPr>
        <p:sp>
          <p:nvSpPr>
            <p:cNvPr id="6" name="Rectangle 5"/>
            <p:cNvSpPr/>
            <p:nvPr/>
          </p:nvSpPr>
          <p:spPr>
            <a:xfrm>
              <a:off x="423333" y="2574239"/>
              <a:ext cx="1445846" cy="599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27539" y="2722359"/>
              <a:ext cx="1237435" cy="307777"/>
            </a:xfrm>
            <a:prstGeom prst="rect">
              <a:avLst/>
            </a:prstGeom>
            <a:noFill/>
          </p:spPr>
          <p:txBody>
            <a:bodyPr wrap="square" rtlCol="0">
              <a:spAutoFit/>
            </a:bodyPr>
            <a:lstStyle/>
            <a:p>
              <a:r>
                <a:rPr lang="en-US" sz="1400" dirty="0" smtClean="0"/>
                <a:t>HTTP Request</a:t>
              </a:r>
              <a:endParaRPr lang="en-US" sz="1400" dirty="0"/>
            </a:p>
          </p:txBody>
        </p:sp>
      </p:grpSp>
      <p:pic>
        <p:nvPicPr>
          <p:cNvPr id="9" name="Picture 8"/>
          <p:cNvPicPr>
            <a:picLocks noChangeAspect="1"/>
          </p:cNvPicPr>
          <p:nvPr/>
        </p:nvPicPr>
        <p:blipFill>
          <a:blip r:embed="rId4"/>
          <a:stretch>
            <a:fillRect/>
          </a:stretch>
        </p:blipFill>
        <p:spPr>
          <a:xfrm>
            <a:off x="1651178" y="4710404"/>
            <a:ext cx="1738574" cy="527221"/>
          </a:xfrm>
          <a:prstGeom prst="rect">
            <a:avLst/>
          </a:prstGeom>
          <a:solidFill>
            <a:schemeClr val="accent3">
              <a:lumMod val="20000"/>
              <a:lumOff val="80000"/>
            </a:schemeClr>
          </a:solidFill>
        </p:spPr>
      </p:pic>
      <p:cxnSp>
        <p:nvCxnSpPr>
          <p:cNvPr id="11" name="Straight Connector 10"/>
          <p:cNvCxnSpPr>
            <a:stCxn id="6" idx="2"/>
            <a:endCxn id="9" idx="0"/>
          </p:cNvCxnSpPr>
          <p:nvPr/>
        </p:nvCxnSpPr>
        <p:spPr>
          <a:xfrm>
            <a:off x="2520465" y="4083912"/>
            <a:ext cx="0" cy="626492"/>
          </a:xfrm>
          <a:prstGeom prst="line">
            <a:avLst/>
          </a:prstGeom>
          <a:ln w="12700" cmpd="sng">
            <a:prstDash val="lgDash"/>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4229424" y="3484733"/>
            <a:ext cx="1169704" cy="599179"/>
            <a:chOff x="3278552" y="2572937"/>
            <a:chExt cx="1169704" cy="599179"/>
          </a:xfrm>
          <a:solidFill>
            <a:srgbClr val="6FCD10"/>
          </a:solidFill>
        </p:grpSpPr>
        <p:sp>
          <p:nvSpPr>
            <p:cNvPr id="17" name="Rectangle 16"/>
            <p:cNvSpPr/>
            <p:nvPr/>
          </p:nvSpPr>
          <p:spPr>
            <a:xfrm>
              <a:off x="3278552" y="2572937"/>
              <a:ext cx="1169704" cy="599179"/>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369733" y="2796419"/>
              <a:ext cx="993858" cy="307777"/>
            </a:xfrm>
            <a:prstGeom prst="rect">
              <a:avLst/>
            </a:prstGeom>
            <a:grpFill/>
          </p:spPr>
          <p:txBody>
            <a:bodyPr wrap="square" rtlCol="0">
              <a:spAutoFit/>
            </a:bodyPr>
            <a:lstStyle/>
            <a:p>
              <a:r>
                <a:rPr lang="en-US" sz="1400" dirty="0" smtClean="0"/>
                <a:t>Controller</a:t>
              </a:r>
              <a:endParaRPr lang="en-US" sz="1400" dirty="0"/>
            </a:p>
          </p:txBody>
        </p:sp>
      </p:grpSp>
      <p:grpSp>
        <p:nvGrpSpPr>
          <p:cNvPr id="20" name="Group 19"/>
          <p:cNvGrpSpPr/>
          <p:nvPr/>
        </p:nvGrpSpPr>
        <p:grpSpPr>
          <a:xfrm>
            <a:off x="5775568" y="4713009"/>
            <a:ext cx="1169704" cy="599179"/>
            <a:chOff x="3278552" y="2572937"/>
            <a:chExt cx="1169704" cy="599179"/>
          </a:xfrm>
          <a:solidFill>
            <a:srgbClr val="6FCD10"/>
          </a:solidFill>
        </p:grpSpPr>
        <p:sp>
          <p:nvSpPr>
            <p:cNvPr id="21" name="Rectangle 20"/>
            <p:cNvSpPr/>
            <p:nvPr/>
          </p:nvSpPr>
          <p:spPr>
            <a:xfrm>
              <a:off x="3278552" y="2572937"/>
              <a:ext cx="1169704" cy="599179"/>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3369733" y="2789776"/>
              <a:ext cx="993858" cy="307777"/>
            </a:xfrm>
            <a:prstGeom prst="rect">
              <a:avLst/>
            </a:prstGeom>
            <a:grpFill/>
          </p:spPr>
          <p:txBody>
            <a:bodyPr wrap="square" rtlCol="0">
              <a:spAutoFit/>
            </a:bodyPr>
            <a:lstStyle/>
            <a:p>
              <a:pPr algn="ctr"/>
              <a:r>
                <a:rPr lang="en-US" sz="1400" dirty="0" smtClean="0"/>
                <a:t>Model</a:t>
              </a:r>
              <a:endParaRPr lang="en-US" sz="1400" dirty="0"/>
            </a:p>
          </p:txBody>
        </p:sp>
      </p:grpSp>
      <p:grpSp>
        <p:nvGrpSpPr>
          <p:cNvPr id="23" name="Group 22"/>
          <p:cNvGrpSpPr/>
          <p:nvPr/>
        </p:nvGrpSpPr>
        <p:grpSpPr>
          <a:xfrm>
            <a:off x="5775568" y="2393188"/>
            <a:ext cx="1169704" cy="599179"/>
            <a:chOff x="3278552" y="2572937"/>
            <a:chExt cx="1169704" cy="599179"/>
          </a:xfrm>
          <a:solidFill>
            <a:srgbClr val="6FCD10"/>
          </a:solidFill>
        </p:grpSpPr>
        <p:sp>
          <p:nvSpPr>
            <p:cNvPr id="24" name="Rectangle 23"/>
            <p:cNvSpPr/>
            <p:nvPr/>
          </p:nvSpPr>
          <p:spPr>
            <a:xfrm>
              <a:off x="3278552" y="2572937"/>
              <a:ext cx="1169704" cy="599179"/>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366475" y="2774461"/>
              <a:ext cx="993858" cy="307777"/>
            </a:xfrm>
            <a:prstGeom prst="rect">
              <a:avLst/>
            </a:prstGeom>
            <a:grpFill/>
          </p:spPr>
          <p:txBody>
            <a:bodyPr wrap="square" rtlCol="0">
              <a:spAutoFit/>
            </a:bodyPr>
            <a:lstStyle/>
            <a:p>
              <a:pPr algn="ctr"/>
              <a:r>
                <a:rPr lang="en-US" sz="1400" dirty="0" smtClean="0"/>
                <a:t>View</a:t>
              </a:r>
              <a:endParaRPr lang="en-US" sz="1400" dirty="0"/>
            </a:p>
          </p:txBody>
        </p:sp>
      </p:grpSp>
      <p:sp>
        <p:nvSpPr>
          <p:cNvPr id="27" name="TextBox 26"/>
          <p:cNvSpPr txBox="1"/>
          <p:nvPr/>
        </p:nvSpPr>
        <p:spPr>
          <a:xfrm>
            <a:off x="5944902" y="4743819"/>
            <a:ext cx="831036" cy="215444"/>
          </a:xfrm>
          <a:prstGeom prst="rect">
            <a:avLst/>
          </a:prstGeom>
          <a:noFill/>
          <a:ln w="6350" cmpd="sng">
            <a:solidFill>
              <a:schemeClr val="tx1"/>
            </a:solidFill>
            <a:prstDash val="solid"/>
          </a:ln>
        </p:spPr>
        <p:txBody>
          <a:bodyPr wrap="square" rtlCol="0">
            <a:spAutoFit/>
          </a:bodyPr>
          <a:lstStyle/>
          <a:p>
            <a:pPr algn="ctr"/>
            <a:r>
              <a:rPr lang="en-US" sz="800" dirty="0" smtClean="0"/>
              <a:t>Executes logic</a:t>
            </a:r>
            <a:endParaRPr lang="en-US" sz="800" dirty="0"/>
          </a:p>
        </p:txBody>
      </p:sp>
      <p:sp>
        <p:nvSpPr>
          <p:cNvPr id="28" name="TextBox 27"/>
          <p:cNvSpPr txBox="1"/>
          <p:nvPr/>
        </p:nvSpPr>
        <p:spPr>
          <a:xfrm>
            <a:off x="5883030" y="2422234"/>
            <a:ext cx="954780" cy="215444"/>
          </a:xfrm>
          <a:prstGeom prst="rect">
            <a:avLst/>
          </a:prstGeom>
          <a:noFill/>
          <a:ln w="6350" cmpd="sng">
            <a:solidFill>
              <a:schemeClr val="tx1"/>
            </a:solidFill>
            <a:prstDash val="solid"/>
          </a:ln>
        </p:spPr>
        <p:txBody>
          <a:bodyPr wrap="square" rtlCol="0">
            <a:spAutoFit/>
          </a:bodyPr>
          <a:lstStyle/>
          <a:p>
            <a:pPr algn="ctr"/>
            <a:r>
              <a:rPr lang="en-US" sz="800" dirty="0" smtClean="0"/>
              <a:t>Produces HTML</a:t>
            </a:r>
            <a:endParaRPr lang="en-US" sz="800" dirty="0"/>
          </a:p>
        </p:txBody>
      </p:sp>
      <p:sp>
        <p:nvSpPr>
          <p:cNvPr id="29" name="TextBox 28"/>
          <p:cNvSpPr txBox="1"/>
          <p:nvPr/>
        </p:nvSpPr>
        <p:spPr>
          <a:xfrm>
            <a:off x="4372707" y="3511044"/>
            <a:ext cx="885745" cy="215444"/>
          </a:xfrm>
          <a:prstGeom prst="rect">
            <a:avLst/>
          </a:prstGeom>
          <a:noFill/>
          <a:ln w="6350" cmpd="sng">
            <a:solidFill>
              <a:schemeClr val="tx1"/>
            </a:solidFill>
            <a:prstDash val="solid"/>
          </a:ln>
        </p:spPr>
        <p:txBody>
          <a:bodyPr wrap="square" rtlCol="0">
            <a:spAutoFit/>
          </a:bodyPr>
          <a:lstStyle/>
          <a:p>
            <a:pPr algn="ctr"/>
            <a:r>
              <a:rPr lang="en-US" sz="800" dirty="0" smtClean="0"/>
              <a:t>Orchestrates</a:t>
            </a:r>
            <a:endParaRPr lang="en-US" sz="800" dirty="0"/>
          </a:p>
        </p:txBody>
      </p:sp>
      <p:cxnSp>
        <p:nvCxnSpPr>
          <p:cNvPr id="31" name="Elbow Connector 30"/>
          <p:cNvCxnSpPr>
            <a:stCxn id="17" idx="3"/>
            <a:endCxn id="21" idx="1"/>
          </p:cNvCxnSpPr>
          <p:nvPr/>
        </p:nvCxnSpPr>
        <p:spPr>
          <a:xfrm>
            <a:off x="5399128" y="3784323"/>
            <a:ext cx="376440" cy="122827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17" idx="3"/>
            <a:endCxn id="24" idx="1"/>
          </p:cNvCxnSpPr>
          <p:nvPr/>
        </p:nvCxnSpPr>
        <p:spPr>
          <a:xfrm flipV="1">
            <a:off x="5399128" y="2692778"/>
            <a:ext cx="376440" cy="109154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2"/>
            <a:endCxn id="21" idx="0"/>
          </p:cNvCxnSpPr>
          <p:nvPr/>
        </p:nvCxnSpPr>
        <p:spPr>
          <a:xfrm>
            <a:off x="6360420" y="2992367"/>
            <a:ext cx="0" cy="1720642"/>
          </a:xfrm>
          <a:prstGeom prst="straightConnector1">
            <a:avLst/>
          </a:prstGeom>
          <a:ln w="12700" cmpd="sng">
            <a:prstDash val="dash"/>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rot="5400000">
            <a:off x="6046503" y="3570885"/>
            <a:ext cx="1081128" cy="246221"/>
          </a:xfrm>
          <a:prstGeom prst="rect">
            <a:avLst/>
          </a:prstGeom>
          <a:solidFill>
            <a:schemeClr val="accent3">
              <a:lumMod val="40000"/>
              <a:lumOff val="60000"/>
            </a:schemeClr>
          </a:solidFill>
          <a:ln w="6350" cmpd="sng">
            <a:solidFill>
              <a:schemeClr val="tx1"/>
            </a:solidFill>
            <a:prstDash val="solid"/>
          </a:ln>
        </p:spPr>
        <p:txBody>
          <a:bodyPr wrap="square" rtlCol="0">
            <a:spAutoFit/>
          </a:bodyPr>
          <a:lstStyle/>
          <a:p>
            <a:pPr algn="ctr"/>
            <a:r>
              <a:rPr lang="en-US" sz="1000" dirty="0" smtClean="0"/>
              <a:t>Might Use</a:t>
            </a:r>
            <a:endParaRPr lang="en-US" sz="1000" dirty="0"/>
          </a:p>
        </p:txBody>
      </p:sp>
      <p:sp>
        <p:nvSpPr>
          <p:cNvPr id="37" name="TextBox 36"/>
          <p:cNvSpPr txBox="1"/>
          <p:nvPr/>
        </p:nvSpPr>
        <p:spPr>
          <a:xfrm>
            <a:off x="5314463" y="4710404"/>
            <a:ext cx="195383" cy="246221"/>
          </a:xfrm>
          <a:prstGeom prst="rect">
            <a:avLst/>
          </a:prstGeom>
          <a:noFill/>
        </p:spPr>
        <p:txBody>
          <a:bodyPr wrap="square" rtlCol="0">
            <a:spAutoFit/>
          </a:bodyPr>
          <a:lstStyle/>
          <a:p>
            <a:pPr algn="ctr"/>
            <a:r>
              <a:rPr lang="en-US" sz="1000" dirty="0" smtClean="0"/>
              <a:t>1</a:t>
            </a:r>
            <a:endParaRPr lang="en-US" sz="1000" dirty="0"/>
          </a:p>
        </p:txBody>
      </p:sp>
      <p:sp>
        <p:nvSpPr>
          <p:cNvPr id="38" name="TextBox 37"/>
          <p:cNvSpPr txBox="1"/>
          <p:nvPr/>
        </p:nvSpPr>
        <p:spPr>
          <a:xfrm>
            <a:off x="5314463" y="2911076"/>
            <a:ext cx="195383" cy="246221"/>
          </a:xfrm>
          <a:prstGeom prst="rect">
            <a:avLst/>
          </a:prstGeom>
          <a:noFill/>
        </p:spPr>
        <p:txBody>
          <a:bodyPr wrap="square" rtlCol="0">
            <a:spAutoFit/>
          </a:bodyPr>
          <a:lstStyle/>
          <a:p>
            <a:pPr algn="ctr"/>
            <a:r>
              <a:rPr lang="en-US" sz="1000" dirty="0" smtClean="0"/>
              <a:t>2</a:t>
            </a:r>
            <a:endParaRPr lang="en-US" sz="1000" dirty="0"/>
          </a:p>
        </p:txBody>
      </p:sp>
      <p:grpSp>
        <p:nvGrpSpPr>
          <p:cNvPr id="39" name="Group 38"/>
          <p:cNvGrpSpPr/>
          <p:nvPr/>
        </p:nvGrpSpPr>
        <p:grpSpPr>
          <a:xfrm>
            <a:off x="1764976" y="1911238"/>
            <a:ext cx="1445846" cy="599179"/>
            <a:chOff x="423333" y="2574239"/>
            <a:chExt cx="1445846" cy="599179"/>
          </a:xfrm>
        </p:grpSpPr>
        <p:sp>
          <p:nvSpPr>
            <p:cNvPr id="40" name="Rectangle 39"/>
            <p:cNvSpPr/>
            <p:nvPr/>
          </p:nvSpPr>
          <p:spPr>
            <a:xfrm>
              <a:off x="423333" y="2574239"/>
              <a:ext cx="1445846" cy="599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94974" y="2722359"/>
              <a:ext cx="1341640" cy="307777"/>
            </a:xfrm>
            <a:prstGeom prst="rect">
              <a:avLst/>
            </a:prstGeom>
            <a:noFill/>
          </p:spPr>
          <p:txBody>
            <a:bodyPr wrap="square" rtlCol="0">
              <a:spAutoFit/>
            </a:bodyPr>
            <a:lstStyle/>
            <a:p>
              <a:r>
                <a:rPr lang="en-US" sz="1400" dirty="0" smtClean="0"/>
                <a:t>HTTP Response</a:t>
              </a:r>
              <a:endParaRPr lang="en-US" sz="1400" dirty="0"/>
            </a:p>
          </p:txBody>
        </p:sp>
      </p:grpSp>
      <p:cxnSp>
        <p:nvCxnSpPr>
          <p:cNvPr id="43" name="Elbow Connector 42"/>
          <p:cNvCxnSpPr>
            <a:stCxn id="24" idx="0"/>
            <a:endCxn id="40" idx="3"/>
          </p:cNvCxnSpPr>
          <p:nvPr/>
        </p:nvCxnSpPr>
        <p:spPr>
          <a:xfrm rot="16200000" flipV="1">
            <a:off x="4694441" y="727209"/>
            <a:ext cx="182360" cy="31495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Striped Right Arrow 48"/>
          <p:cNvSpPr/>
          <p:nvPr/>
        </p:nvSpPr>
        <p:spPr>
          <a:xfrm>
            <a:off x="3419230" y="3511044"/>
            <a:ext cx="729437" cy="430888"/>
          </a:xfrm>
          <a:prstGeom prst="striped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538499" y="1807700"/>
            <a:ext cx="195383" cy="246221"/>
          </a:xfrm>
          <a:prstGeom prst="rect">
            <a:avLst/>
          </a:prstGeom>
          <a:noFill/>
        </p:spPr>
        <p:txBody>
          <a:bodyPr wrap="square" rtlCol="0">
            <a:spAutoFit/>
          </a:bodyPr>
          <a:lstStyle/>
          <a:p>
            <a:pPr algn="ctr"/>
            <a:r>
              <a:rPr lang="en-US" sz="1000" dirty="0" smtClean="0"/>
              <a:t>3</a:t>
            </a:r>
            <a:endParaRPr lang="en-US" sz="1000" dirty="0"/>
          </a:p>
        </p:txBody>
      </p:sp>
      <p:sp>
        <p:nvSpPr>
          <p:cNvPr id="53" name="Rectangle 52"/>
          <p:cNvSpPr/>
          <p:nvPr/>
        </p:nvSpPr>
        <p:spPr>
          <a:xfrm>
            <a:off x="5442676" y="1345365"/>
            <a:ext cx="1004452" cy="461665"/>
          </a:xfrm>
          <a:prstGeom prst="rect">
            <a:avLst/>
          </a:prstGeom>
          <a:noFill/>
        </p:spPr>
        <p:txBody>
          <a:bodyPr wrap="none" lIns="91440" tIns="45720" rIns="91440" bIns="45720">
            <a:spAutoFit/>
          </a:bodyPr>
          <a:lstStyle/>
          <a:p>
            <a:pPr algn="ctr"/>
            <a:r>
              <a:rPr lang="en-GB"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Server</a:t>
            </a:r>
            <a:endParaRPr lang="en-GB"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4" name="Rectangle 53"/>
          <p:cNvSpPr/>
          <p:nvPr/>
        </p:nvSpPr>
        <p:spPr>
          <a:xfrm>
            <a:off x="2228233" y="1345365"/>
            <a:ext cx="925554" cy="461665"/>
          </a:xfrm>
          <a:prstGeom prst="rect">
            <a:avLst/>
          </a:prstGeom>
          <a:noFill/>
        </p:spPr>
        <p:txBody>
          <a:bodyPr wrap="none" lIns="91440" tIns="45720" rIns="91440" bIns="45720">
            <a:spAutoFit/>
          </a:bodyPr>
          <a:lstStyle/>
          <a:p>
            <a:pPr algn="ctr"/>
            <a:r>
              <a:rPr lang="en-GB"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Client</a:t>
            </a:r>
            <a:endParaRPr lang="en-GB"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450885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par>
                                <p:cTn id="58" presetID="10" presetClass="entr" presetSubtype="0"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27" grpId="0" animBg="1"/>
      <p:bldP spid="28" grpId="0" animBg="1"/>
      <p:bldP spid="29" grpId="0" animBg="1"/>
      <p:bldP spid="36" grpId="0" animBg="1"/>
      <p:bldP spid="37" grpId="0"/>
      <p:bldP spid="38"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Spring MVC</a:t>
            </a:r>
            <a:endParaRPr lang="en-US" dirty="0"/>
          </a:p>
        </p:txBody>
      </p:sp>
      <p:sp>
        <p:nvSpPr>
          <p:cNvPr id="3" name="Subtitle 2"/>
          <p:cNvSpPr>
            <a:spLocks noGrp="1"/>
          </p:cNvSpPr>
          <p:nvPr>
            <p:ph type="subTitle" idx="1"/>
          </p:nvPr>
        </p:nvSpPr>
        <p:spPr/>
        <p:txBody>
          <a:bodyPr>
            <a:normAutofit/>
          </a:bodyPr>
          <a:lstStyle/>
          <a:p>
            <a:r>
              <a:rPr lang="en-US" sz="3000" dirty="0" smtClean="0"/>
              <a:t>What happens when we visit </a:t>
            </a:r>
            <a:r>
              <a:rPr lang="en-US" sz="3000" dirty="0" smtClean="0">
                <a:hlinkClick r:id="rId3"/>
              </a:rPr>
              <a:t>http://devopsfolks.com</a:t>
            </a:r>
            <a:r>
              <a:rPr lang="en-US" sz="3000" dirty="0" smtClean="0"/>
              <a:t> and the application is served by Spring MVC?</a:t>
            </a:r>
            <a:endParaRPr lang="en-US" sz="3000"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5770" y="374260"/>
            <a:ext cx="1202430" cy="727470"/>
          </a:xfrm>
          <a:prstGeom prst="rect">
            <a:avLst/>
          </a:prstGeom>
        </p:spPr>
      </p:pic>
    </p:spTree>
    <p:extLst>
      <p:ext uri="{BB962C8B-B14F-4D97-AF65-F5344CB8AC3E}">
        <p14:creationId xmlns:p14="http://schemas.microsoft.com/office/powerpoint/2010/main" val="37958215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8" name="Rounded Rectangle 47"/>
          <p:cNvSpPr/>
          <p:nvPr/>
        </p:nvSpPr>
        <p:spPr>
          <a:xfrm>
            <a:off x="204941" y="1628390"/>
            <a:ext cx="2778369" cy="4464765"/>
          </a:xfrm>
          <a:prstGeom prst="roundRect">
            <a:avLst/>
          </a:prstGeom>
          <a:solidFill>
            <a:schemeClr val="accent6">
              <a:lumMod val="40000"/>
              <a:lumOff val="60000"/>
            </a:schemeClr>
          </a:solidFill>
          <a:ln>
            <a:solidFill>
              <a:schemeClr val="bg1">
                <a:lumMod val="95000"/>
                <a:alpha val="3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ounded Rectangle 46"/>
          <p:cNvSpPr/>
          <p:nvPr/>
        </p:nvSpPr>
        <p:spPr>
          <a:xfrm>
            <a:off x="3267917" y="1662096"/>
            <a:ext cx="5750819" cy="4464766"/>
          </a:xfrm>
          <a:prstGeom prst="roundRect">
            <a:avLst/>
          </a:prstGeom>
          <a:solidFill>
            <a:schemeClr val="tx2">
              <a:lumMod val="20000"/>
              <a:lumOff val="80000"/>
            </a:schemeClr>
          </a:solidFill>
          <a:ln>
            <a:solidFill>
              <a:schemeClr val="bg1">
                <a:lumMod val="95000"/>
                <a:alpha val="3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400x2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770" y="374260"/>
            <a:ext cx="1202430" cy="727470"/>
          </a:xfrm>
          <a:prstGeom prst="rect">
            <a:avLst/>
          </a:prstGeom>
        </p:spPr>
      </p:pic>
      <p:grpSp>
        <p:nvGrpSpPr>
          <p:cNvPr id="8" name="Group 7"/>
          <p:cNvGrpSpPr/>
          <p:nvPr/>
        </p:nvGrpSpPr>
        <p:grpSpPr>
          <a:xfrm>
            <a:off x="871203" y="2631708"/>
            <a:ext cx="1445846" cy="599179"/>
            <a:chOff x="423333" y="2574239"/>
            <a:chExt cx="1445846" cy="599179"/>
          </a:xfrm>
        </p:grpSpPr>
        <p:sp>
          <p:nvSpPr>
            <p:cNvPr id="6" name="Rectangle 5"/>
            <p:cNvSpPr/>
            <p:nvPr/>
          </p:nvSpPr>
          <p:spPr>
            <a:xfrm>
              <a:off x="423333" y="2574239"/>
              <a:ext cx="1445846" cy="599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27539" y="2722359"/>
              <a:ext cx="1237435" cy="307777"/>
            </a:xfrm>
            <a:prstGeom prst="rect">
              <a:avLst/>
            </a:prstGeom>
            <a:noFill/>
          </p:spPr>
          <p:txBody>
            <a:bodyPr wrap="square" rtlCol="0">
              <a:spAutoFit/>
            </a:bodyPr>
            <a:lstStyle/>
            <a:p>
              <a:r>
                <a:rPr lang="en-US" sz="1400" dirty="0" smtClean="0"/>
                <a:t>HTTP Request</a:t>
              </a:r>
              <a:endParaRPr lang="en-US" sz="1400" dirty="0"/>
            </a:p>
          </p:txBody>
        </p:sp>
      </p:grpSp>
      <p:pic>
        <p:nvPicPr>
          <p:cNvPr id="9" name="Picture 8"/>
          <p:cNvPicPr>
            <a:picLocks noChangeAspect="1"/>
          </p:cNvPicPr>
          <p:nvPr/>
        </p:nvPicPr>
        <p:blipFill>
          <a:blip r:embed="rId4"/>
          <a:stretch>
            <a:fillRect/>
          </a:stretch>
        </p:blipFill>
        <p:spPr>
          <a:xfrm>
            <a:off x="724839" y="3689385"/>
            <a:ext cx="1738574" cy="527221"/>
          </a:xfrm>
          <a:prstGeom prst="rect">
            <a:avLst/>
          </a:prstGeom>
          <a:solidFill>
            <a:schemeClr val="accent3">
              <a:lumMod val="20000"/>
              <a:lumOff val="80000"/>
            </a:schemeClr>
          </a:solidFill>
        </p:spPr>
      </p:pic>
      <p:cxnSp>
        <p:nvCxnSpPr>
          <p:cNvPr id="11" name="Straight Connector 10"/>
          <p:cNvCxnSpPr>
            <a:stCxn id="6" idx="2"/>
            <a:endCxn id="9" idx="0"/>
          </p:cNvCxnSpPr>
          <p:nvPr/>
        </p:nvCxnSpPr>
        <p:spPr>
          <a:xfrm>
            <a:off x="1594126" y="3230887"/>
            <a:ext cx="0" cy="458498"/>
          </a:xfrm>
          <a:prstGeom prst="line">
            <a:avLst/>
          </a:prstGeom>
          <a:ln w="12700" cmpd="sng">
            <a:prstDash val="lgDash"/>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3377119" y="2709859"/>
            <a:ext cx="1352064" cy="437270"/>
            <a:chOff x="3278552" y="2572937"/>
            <a:chExt cx="1169704" cy="599179"/>
          </a:xfrm>
          <a:solidFill>
            <a:srgbClr val="6FCD10"/>
          </a:solidFill>
        </p:grpSpPr>
        <p:sp>
          <p:nvSpPr>
            <p:cNvPr id="17" name="Rectangle 16"/>
            <p:cNvSpPr/>
            <p:nvPr/>
          </p:nvSpPr>
          <p:spPr>
            <a:xfrm>
              <a:off x="3278552" y="2572937"/>
              <a:ext cx="1169704" cy="599179"/>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369733" y="2718638"/>
              <a:ext cx="993858" cy="400110"/>
            </a:xfrm>
            <a:prstGeom prst="rect">
              <a:avLst/>
            </a:prstGeom>
            <a:grpFill/>
          </p:spPr>
          <p:txBody>
            <a:bodyPr wrap="square" rtlCol="0">
              <a:spAutoFit/>
            </a:bodyPr>
            <a:lstStyle/>
            <a:p>
              <a:r>
                <a:rPr lang="en-US" sz="1000" dirty="0" smtClean="0"/>
                <a:t>Dispatcher Servlet</a:t>
              </a:r>
              <a:endParaRPr lang="en-US" sz="1000" dirty="0"/>
            </a:p>
          </p:txBody>
        </p:sp>
      </p:grpSp>
      <p:sp>
        <p:nvSpPr>
          <p:cNvPr id="37" name="TextBox 36"/>
          <p:cNvSpPr txBox="1"/>
          <p:nvPr/>
        </p:nvSpPr>
        <p:spPr>
          <a:xfrm>
            <a:off x="4338803" y="2224898"/>
            <a:ext cx="195383" cy="246221"/>
          </a:xfrm>
          <a:prstGeom prst="rect">
            <a:avLst/>
          </a:prstGeom>
          <a:noFill/>
        </p:spPr>
        <p:txBody>
          <a:bodyPr wrap="square" rtlCol="0">
            <a:spAutoFit/>
          </a:bodyPr>
          <a:lstStyle/>
          <a:p>
            <a:pPr algn="ctr"/>
            <a:r>
              <a:rPr lang="en-US" sz="1000" dirty="0" smtClean="0"/>
              <a:t>1</a:t>
            </a:r>
            <a:endParaRPr lang="en-US" sz="1000" dirty="0"/>
          </a:p>
        </p:txBody>
      </p:sp>
      <p:grpSp>
        <p:nvGrpSpPr>
          <p:cNvPr id="39" name="Group 38"/>
          <p:cNvGrpSpPr/>
          <p:nvPr/>
        </p:nvGrpSpPr>
        <p:grpSpPr>
          <a:xfrm>
            <a:off x="871203" y="4773530"/>
            <a:ext cx="1445846" cy="599179"/>
            <a:chOff x="423333" y="2574239"/>
            <a:chExt cx="1445846" cy="599179"/>
          </a:xfrm>
        </p:grpSpPr>
        <p:sp>
          <p:nvSpPr>
            <p:cNvPr id="40" name="Rectangle 39"/>
            <p:cNvSpPr/>
            <p:nvPr/>
          </p:nvSpPr>
          <p:spPr>
            <a:xfrm>
              <a:off x="423333" y="2574239"/>
              <a:ext cx="1445846" cy="599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94974" y="2722359"/>
              <a:ext cx="1341640" cy="307777"/>
            </a:xfrm>
            <a:prstGeom prst="rect">
              <a:avLst/>
            </a:prstGeom>
            <a:noFill/>
          </p:spPr>
          <p:txBody>
            <a:bodyPr wrap="square" rtlCol="0">
              <a:spAutoFit/>
            </a:bodyPr>
            <a:lstStyle/>
            <a:p>
              <a:r>
                <a:rPr lang="en-US" sz="1400" dirty="0" smtClean="0"/>
                <a:t>HTTP Response</a:t>
              </a:r>
              <a:endParaRPr lang="en-US" sz="1400" dirty="0"/>
            </a:p>
          </p:txBody>
        </p:sp>
      </p:grpSp>
      <p:sp>
        <p:nvSpPr>
          <p:cNvPr id="49" name="Striped Right Arrow 48"/>
          <p:cNvSpPr/>
          <p:nvPr/>
        </p:nvSpPr>
        <p:spPr>
          <a:xfrm>
            <a:off x="2492886" y="2732117"/>
            <a:ext cx="838639" cy="430888"/>
          </a:xfrm>
          <a:prstGeom prst="striped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4546839" y="1722075"/>
            <a:ext cx="3189094" cy="461665"/>
          </a:xfrm>
          <a:prstGeom prst="rect">
            <a:avLst/>
          </a:prstGeom>
          <a:noFill/>
        </p:spPr>
        <p:txBody>
          <a:bodyPr wrap="none" lIns="91440" tIns="45720" rIns="91440" bIns="45720">
            <a:spAutoFit/>
          </a:bodyPr>
          <a:lstStyle/>
          <a:p>
            <a:pPr algn="ctr"/>
            <a:r>
              <a:rPr lang="en-GB"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Spring Web Application</a:t>
            </a:r>
            <a:endParaRPr lang="en-GB"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4" name="Rectangle 53"/>
          <p:cNvSpPr/>
          <p:nvPr/>
        </p:nvSpPr>
        <p:spPr>
          <a:xfrm>
            <a:off x="1131349" y="1687698"/>
            <a:ext cx="925554" cy="461665"/>
          </a:xfrm>
          <a:prstGeom prst="rect">
            <a:avLst/>
          </a:prstGeom>
          <a:noFill/>
        </p:spPr>
        <p:txBody>
          <a:bodyPr wrap="none" lIns="91440" tIns="45720" rIns="91440" bIns="45720">
            <a:spAutoFit/>
          </a:bodyPr>
          <a:lstStyle/>
          <a:p>
            <a:pPr algn="ctr"/>
            <a:r>
              <a:rPr lang="en-GB"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Client</a:t>
            </a:r>
            <a:endParaRPr lang="en-GB"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nvGrpSpPr>
          <p:cNvPr id="42" name="Group 41"/>
          <p:cNvGrpSpPr/>
          <p:nvPr/>
        </p:nvGrpSpPr>
        <p:grpSpPr>
          <a:xfrm>
            <a:off x="4818919" y="2712919"/>
            <a:ext cx="1307987" cy="437270"/>
            <a:chOff x="3278552" y="2572937"/>
            <a:chExt cx="1169704" cy="599179"/>
          </a:xfrm>
          <a:solidFill>
            <a:srgbClr val="6FCD10"/>
          </a:solidFill>
        </p:grpSpPr>
        <p:sp>
          <p:nvSpPr>
            <p:cNvPr id="44" name="Rectangle 43"/>
            <p:cNvSpPr/>
            <p:nvPr/>
          </p:nvSpPr>
          <p:spPr>
            <a:xfrm>
              <a:off x="3278552" y="2572937"/>
              <a:ext cx="1169704" cy="599179"/>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3369733" y="2718638"/>
              <a:ext cx="993858" cy="337390"/>
            </a:xfrm>
            <a:prstGeom prst="rect">
              <a:avLst/>
            </a:prstGeom>
            <a:grpFill/>
          </p:spPr>
          <p:txBody>
            <a:bodyPr wrap="square" rtlCol="0">
              <a:spAutoFit/>
            </a:bodyPr>
            <a:lstStyle/>
            <a:p>
              <a:r>
                <a:rPr lang="en-US" sz="1000" dirty="0" smtClean="0"/>
                <a:t>Handler Mapping</a:t>
              </a:r>
              <a:endParaRPr lang="en-US" sz="1000" dirty="0"/>
            </a:p>
          </p:txBody>
        </p:sp>
      </p:grpSp>
      <p:grpSp>
        <p:nvGrpSpPr>
          <p:cNvPr id="21" name="Group 20"/>
          <p:cNvGrpSpPr/>
          <p:nvPr/>
        </p:nvGrpSpPr>
        <p:grpSpPr>
          <a:xfrm>
            <a:off x="7545302" y="2721467"/>
            <a:ext cx="1204872" cy="2807026"/>
            <a:chOff x="7545302" y="2721467"/>
            <a:chExt cx="1204872" cy="2807026"/>
          </a:xfrm>
        </p:grpSpPr>
        <p:sp>
          <p:nvSpPr>
            <p:cNvPr id="3" name="Rectangle 2"/>
            <p:cNvSpPr/>
            <p:nvPr/>
          </p:nvSpPr>
          <p:spPr>
            <a:xfrm>
              <a:off x="7545302" y="2721467"/>
              <a:ext cx="1204872" cy="2807026"/>
            </a:xfrm>
            <a:prstGeom prst="rect">
              <a:avLst/>
            </a:prstGeom>
            <a:solidFill>
              <a:srgbClr val="EFF1B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Magnetic Disk 1"/>
            <p:cNvSpPr/>
            <p:nvPr/>
          </p:nvSpPr>
          <p:spPr>
            <a:xfrm>
              <a:off x="7891723" y="4853407"/>
              <a:ext cx="499980" cy="560102"/>
            </a:xfrm>
            <a:prstGeom prst="flowChartMagneticDisk">
              <a:avLst/>
            </a:prstGeom>
            <a:solidFill>
              <a:srgbClr val="E6E0E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7961381" y="5107863"/>
              <a:ext cx="372714" cy="246221"/>
            </a:xfrm>
            <a:prstGeom prst="rect">
              <a:avLst/>
            </a:prstGeom>
            <a:solidFill>
              <a:srgbClr val="E6E0EC"/>
            </a:solidFill>
          </p:spPr>
          <p:txBody>
            <a:bodyPr wrap="square" rtlCol="0">
              <a:spAutoFit/>
            </a:bodyPr>
            <a:lstStyle/>
            <a:p>
              <a:pPr algn="ctr"/>
              <a:r>
                <a:rPr lang="en-US" sz="1000" dirty="0" smtClean="0"/>
                <a:t>DB</a:t>
              </a:r>
              <a:endParaRPr lang="en-US" sz="1000" dirty="0"/>
            </a:p>
          </p:txBody>
        </p:sp>
        <p:cxnSp>
          <p:nvCxnSpPr>
            <p:cNvPr id="10" name="Straight Arrow Connector 9"/>
            <p:cNvCxnSpPr>
              <a:stCxn id="56" idx="2"/>
              <a:endCxn id="59" idx="0"/>
            </p:cNvCxnSpPr>
            <p:nvPr/>
          </p:nvCxnSpPr>
          <p:spPr>
            <a:xfrm>
              <a:off x="8144243" y="3668157"/>
              <a:ext cx="3495" cy="41787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59" idx="2"/>
              <a:endCxn id="2" idx="1"/>
            </p:cNvCxnSpPr>
            <p:nvPr/>
          </p:nvCxnSpPr>
          <p:spPr>
            <a:xfrm flipH="1">
              <a:off x="8141713" y="4523303"/>
              <a:ext cx="6025" cy="33010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7699623" y="2853273"/>
              <a:ext cx="885745" cy="215444"/>
            </a:xfrm>
            <a:prstGeom prst="rect">
              <a:avLst/>
            </a:prstGeom>
            <a:solidFill>
              <a:schemeClr val="bg2">
                <a:lumMod val="75000"/>
              </a:schemeClr>
            </a:solidFill>
            <a:ln w="6350" cmpd="sng">
              <a:solidFill>
                <a:schemeClr val="tx1"/>
              </a:solidFill>
              <a:prstDash val="solid"/>
            </a:ln>
          </p:spPr>
          <p:txBody>
            <a:bodyPr wrap="square" rtlCol="0">
              <a:spAutoFit/>
            </a:bodyPr>
            <a:lstStyle/>
            <a:p>
              <a:pPr algn="ctr"/>
              <a:r>
                <a:rPr lang="en-US" sz="800" dirty="0" smtClean="0"/>
                <a:t>Business Logic</a:t>
              </a:r>
              <a:endParaRPr lang="en-US" sz="800" dirty="0"/>
            </a:p>
          </p:txBody>
        </p:sp>
      </p:grpSp>
      <p:sp>
        <p:nvSpPr>
          <p:cNvPr id="16" name="TextBox 15"/>
          <p:cNvSpPr txBox="1"/>
          <p:nvPr/>
        </p:nvSpPr>
        <p:spPr>
          <a:xfrm>
            <a:off x="5920779" y="2245301"/>
            <a:ext cx="569465" cy="215444"/>
          </a:xfrm>
          <a:prstGeom prst="rect">
            <a:avLst/>
          </a:prstGeom>
          <a:noFill/>
        </p:spPr>
        <p:txBody>
          <a:bodyPr wrap="square" rtlCol="0">
            <a:spAutoFit/>
          </a:bodyPr>
          <a:lstStyle/>
          <a:p>
            <a:r>
              <a:rPr lang="en-US" sz="800" dirty="0" smtClean="0"/>
              <a:t>Chooses</a:t>
            </a:r>
            <a:endParaRPr lang="en-US" sz="800" dirty="0"/>
          </a:p>
        </p:txBody>
      </p:sp>
      <p:cxnSp>
        <p:nvCxnSpPr>
          <p:cNvPr id="15" name="Elbow Connector 14"/>
          <p:cNvCxnSpPr>
            <a:stCxn id="44" idx="0"/>
            <a:endCxn id="50" idx="0"/>
          </p:cNvCxnSpPr>
          <p:nvPr/>
        </p:nvCxnSpPr>
        <p:spPr>
          <a:xfrm rot="16200000" flipH="1">
            <a:off x="6080395" y="2105437"/>
            <a:ext cx="12816" cy="1227781"/>
          </a:xfrm>
          <a:prstGeom prst="bentConnector3">
            <a:avLst>
              <a:gd name="adj1" fmla="val -1783708"/>
            </a:avLst>
          </a:prstGeom>
          <a:ln w="9525" cmpd="sng">
            <a:prstDash val="dash"/>
            <a:tailEnd type="arrow" w="med" len="sm"/>
          </a:ln>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50" idx="0"/>
            <a:endCxn id="3" idx="0"/>
          </p:cNvCxnSpPr>
          <p:nvPr/>
        </p:nvCxnSpPr>
        <p:spPr>
          <a:xfrm rot="5400000" flipH="1" flipV="1">
            <a:off x="7422082" y="2000079"/>
            <a:ext cx="4268" cy="1447044"/>
          </a:xfrm>
          <a:prstGeom prst="bentConnector3">
            <a:avLst>
              <a:gd name="adj1" fmla="val 5456139"/>
            </a:avLst>
          </a:prstGeom>
          <a:ln w="9525" cmpd="sng">
            <a:prstDash val="dash"/>
            <a:tailEnd type="arrow" w="med" len="sm"/>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7318206" y="2245301"/>
            <a:ext cx="781874" cy="215444"/>
          </a:xfrm>
          <a:prstGeom prst="rect">
            <a:avLst/>
          </a:prstGeom>
          <a:noFill/>
        </p:spPr>
        <p:txBody>
          <a:bodyPr wrap="square" rtlCol="0">
            <a:spAutoFit/>
          </a:bodyPr>
          <a:lstStyle/>
          <a:p>
            <a:r>
              <a:rPr lang="en-US" sz="800" dirty="0" smtClean="0"/>
              <a:t>Might execute</a:t>
            </a:r>
            <a:endParaRPr lang="en-US" sz="800" dirty="0"/>
          </a:p>
        </p:txBody>
      </p:sp>
      <p:grpSp>
        <p:nvGrpSpPr>
          <p:cNvPr id="66" name="Group 65"/>
          <p:cNvGrpSpPr/>
          <p:nvPr/>
        </p:nvGrpSpPr>
        <p:grpSpPr>
          <a:xfrm>
            <a:off x="5951643" y="5284215"/>
            <a:ext cx="947856" cy="437270"/>
            <a:chOff x="3278552" y="2572937"/>
            <a:chExt cx="1169704" cy="599179"/>
          </a:xfrm>
          <a:solidFill>
            <a:schemeClr val="accent4">
              <a:lumMod val="20000"/>
              <a:lumOff val="80000"/>
            </a:schemeClr>
          </a:solidFill>
        </p:grpSpPr>
        <p:sp>
          <p:nvSpPr>
            <p:cNvPr id="67" name="Rectangle 66"/>
            <p:cNvSpPr/>
            <p:nvPr/>
          </p:nvSpPr>
          <p:spPr>
            <a:xfrm>
              <a:off x="3278552" y="2572937"/>
              <a:ext cx="1169704" cy="599179"/>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369733" y="2718638"/>
              <a:ext cx="993858" cy="337390"/>
            </a:xfrm>
            <a:prstGeom prst="rect">
              <a:avLst/>
            </a:prstGeom>
            <a:grpFill/>
          </p:spPr>
          <p:txBody>
            <a:bodyPr wrap="square" rtlCol="0">
              <a:spAutoFit/>
            </a:bodyPr>
            <a:lstStyle/>
            <a:p>
              <a:pPr algn="ctr"/>
              <a:r>
                <a:rPr lang="en-US" sz="1000" dirty="0" smtClean="0"/>
                <a:t>Model</a:t>
              </a:r>
              <a:endParaRPr lang="en-US" sz="1000" dirty="0"/>
            </a:p>
          </p:txBody>
        </p:sp>
      </p:grpSp>
      <p:cxnSp>
        <p:nvCxnSpPr>
          <p:cNvPr id="69" name="Elbow Connector 68"/>
          <p:cNvCxnSpPr>
            <a:stCxn id="3" idx="1"/>
            <a:endCxn id="67" idx="3"/>
          </p:cNvCxnSpPr>
          <p:nvPr/>
        </p:nvCxnSpPr>
        <p:spPr>
          <a:xfrm rot="10800000" flipV="1">
            <a:off x="6899500" y="4124980"/>
            <a:ext cx="645803" cy="1377870"/>
          </a:xfrm>
          <a:prstGeom prst="bentConnector3">
            <a:avLst>
              <a:gd name="adj1" fmla="val 50000"/>
            </a:avLst>
          </a:prstGeom>
          <a:ln w="9525" cmpd="sng">
            <a:prstDash val="dash"/>
            <a:tailEnd type="arrow" w="med" len="sm"/>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rot="16200000">
            <a:off x="6782092" y="4605732"/>
            <a:ext cx="569465" cy="215444"/>
          </a:xfrm>
          <a:prstGeom prst="rect">
            <a:avLst/>
          </a:prstGeom>
          <a:noFill/>
        </p:spPr>
        <p:txBody>
          <a:bodyPr wrap="square" rtlCol="0">
            <a:spAutoFit/>
          </a:bodyPr>
          <a:lstStyle/>
          <a:p>
            <a:r>
              <a:rPr lang="en-US" sz="800" dirty="0" smtClean="0"/>
              <a:t>Produces</a:t>
            </a:r>
            <a:endParaRPr lang="en-US" sz="800" dirty="0"/>
          </a:p>
        </p:txBody>
      </p:sp>
      <p:cxnSp>
        <p:nvCxnSpPr>
          <p:cNvPr id="74" name="Elbow Connector 73"/>
          <p:cNvCxnSpPr>
            <a:stCxn id="50" idx="2"/>
            <a:endCxn id="67" idx="0"/>
          </p:cNvCxnSpPr>
          <p:nvPr/>
        </p:nvCxnSpPr>
        <p:spPr>
          <a:xfrm rot="5400000">
            <a:off x="5502528" y="4086049"/>
            <a:ext cx="2121210" cy="275123"/>
          </a:xfrm>
          <a:prstGeom prst="bentConnector3">
            <a:avLst>
              <a:gd name="adj1" fmla="val 50000"/>
            </a:avLst>
          </a:prstGeom>
          <a:ln w="9525" cmpd="sng">
            <a:prstDash val="dash"/>
            <a:tailEnd type="arrow" w="med" len="sm"/>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rot="5400000">
            <a:off x="6525659" y="3710622"/>
            <a:ext cx="651442" cy="215444"/>
          </a:xfrm>
          <a:prstGeom prst="rect">
            <a:avLst/>
          </a:prstGeom>
          <a:noFill/>
        </p:spPr>
        <p:txBody>
          <a:bodyPr wrap="square" rtlCol="0">
            <a:spAutoFit/>
          </a:bodyPr>
          <a:lstStyle/>
          <a:p>
            <a:r>
              <a:rPr lang="en-US" sz="800" dirty="0" smtClean="0"/>
              <a:t>Might use</a:t>
            </a:r>
            <a:endParaRPr lang="en-US" sz="800" dirty="0"/>
          </a:p>
        </p:txBody>
      </p:sp>
      <p:grpSp>
        <p:nvGrpSpPr>
          <p:cNvPr id="93" name="Group 92"/>
          <p:cNvGrpSpPr/>
          <p:nvPr/>
        </p:nvGrpSpPr>
        <p:grpSpPr>
          <a:xfrm>
            <a:off x="4920879" y="3756551"/>
            <a:ext cx="1220507" cy="437270"/>
            <a:chOff x="4148668" y="2774149"/>
            <a:chExt cx="1447776" cy="437270"/>
          </a:xfrm>
        </p:grpSpPr>
        <p:sp>
          <p:nvSpPr>
            <p:cNvPr id="87" name="Rectangle 86"/>
            <p:cNvSpPr/>
            <p:nvPr/>
          </p:nvSpPr>
          <p:spPr>
            <a:xfrm>
              <a:off x="4148668" y="2774149"/>
              <a:ext cx="1447776" cy="437270"/>
            </a:xfrm>
            <a:prstGeom prst="rect">
              <a:avLst/>
            </a:prstGeom>
            <a:solidFill>
              <a:srgbClr val="6FCD1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375936" y="2880480"/>
              <a:ext cx="1125831" cy="246221"/>
            </a:xfrm>
            <a:prstGeom prst="rect">
              <a:avLst/>
            </a:prstGeom>
            <a:solidFill>
              <a:srgbClr val="6FCD10"/>
            </a:solidFill>
          </p:spPr>
          <p:txBody>
            <a:bodyPr wrap="square" rtlCol="0">
              <a:spAutoFit/>
            </a:bodyPr>
            <a:lstStyle/>
            <a:p>
              <a:pPr algn="ctr"/>
              <a:r>
                <a:rPr lang="en-US" sz="1000" dirty="0" smtClean="0"/>
                <a:t>View Name</a:t>
              </a:r>
              <a:endParaRPr lang="en-US" sz="1000" dirty="0"/>
            </a:p>
          </p:txBody>
        </p:sp>
      </p:grpSp>
      <p:grpSp>
        <p:nvGrpSpPr>
          <p:cNvPr id="94" name="Group 93"/>
          <p:cNvGrpSpPr/>
          <p:nvPr/>
        </p:nvGrpSpPr>
        <p:grpSpPr>
          <a:xfrm>
            <a:off x="3434773" y="3755768"/>
            <a:ext cx="1223730" cy="437270"/>
            <a:chOff x="4891808" y="3518262"/>
            <a:chExt cx="1223730" cy="437270"/>
          </a:xfrm>
        </p:grpSpPr>
        <p:sp>
          <p:nvSpPr>
            <p:cNvPr id="90" name="Rectangle 89"/>
            <p:cNvSpPr/>
            <p:nvPr/>
          </p:nvSpPr>
          <p:spPr>
            <a:xfrm>
              <a:off x="4891808" y="3518262"/>
              <a:ext cx="1223730" cy="437270"/>
            </a:xfrm>
            <a:prstGeom prst="rect">
              <a:avLst/>
            </a:prstGeom>
            <a:solidFill>
              <a:srgbClr val="6FCD1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4942450" y="3624593"/>
              <a:ext cx="1094935" cy="246221"/>
            </a:xfrm>
            <a:prstGeom prst="rect">
              <a:avLst/>
            </a:prstGeom>
            <a:solidFill>
              <a:srgbClr val="6FCD10"/>
            </a:solidFill>
          </p:spPr>
          <p:txBody>
            <a:bodyPr wrap="square" rtlCol="0">
              <a:spAutoFit/>
            </a:bodyPr>
            <a:lstStyle/>
            <a:p>
              <a:pPr algn="ctr"/>
              <a:r>
                <a:rPr lang="en-US" sz="1000" dirty="0" smtClean="0"/>
                <a:t>View Resolver</a:t>
              </a:r>
              <a:endParaRPr lang="en-US" sz="1000" dirty="0"/>
            </a:p>
          </p:txBody>
        </p:sp>
      </p:grpSp>
      <p:cxnSp>
        <p:nvCxnSpPr>
          <p:cNvPr id="95" name="Elbow Connector 94"/>
          <p:cNvCxnSpPr>
            <a:stCxn id="90" idx="2"/>
            <a:endCxn id="81" idx="0"/>
          </p:cNvCxnSpPr>
          <p:nvPr/>
        </p:nvCxnSpPr>
        <p:spPr>
          <a:xfrm rot="16200000" flipH="1">
            <a:off x="3729362" y="4510313"/>
            <a:ext cx="641064" cy="6513"/>
          </a:xfrm>
          <a:prstGeom prst="bentConnector3">
            <a:avLst>
              <a:gd name="adj1" fmla="val 50000"/>
            </a:avLst>
          </a:prstGeom>
          <a:ln w="9525" cmpd="sng">
            <a:prstDash val="dash"/>
            <a:tailEnd type="arrow" w="med" len="sm"/>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rot="5400000">
            <a:off x="3872627" y="4504528"/>
            <a:ext cx="576491" cy="215444"/>
          </a:xfrm>
          <a:prstGeom prst="rect">
            <a:avLst/>
          </a:prstGeom>
          <a:noFill/>
        </p:spPr>
        <p:txBody>
          <a:bodyPr wrap="square" rtlCol="0">
            <a:spAutoFit/>
          </a:bodyPr>
          <a:lstStyle/>
          <a:p>
            <a:r>
              <a:rPr lang="en-US" sz="800" dirty="0" smtClean="0"/>
              <a:t>Chooses</a:t>
            </a:r>
            <a:endParaRPr lang="en-US" sz="800" dirty="0"/>
          </a:p>
        </p:txBody>
      </p:sp>
      <p:cxnSp>
        <p:nvCxnSpPr>
          <p:cNvPr id="102" name="Elbow Connector 101"/>
          <p:cNvCxnSpPr>
            <a:stCxn id="17" idx="0"/>
            <a:endCxn id="44" idx="0"/>
          </p:cNvCxnSpPr>
          <p:nvPr/>
        </p:nvCxnSpPr>
        <p:spPr>
          <a:xfrm rot="16200000" flipH="1">
            <a:off x="4761502" y="2001508"/>
            <a:ext cx="3060" cy="1419762"/>
          </a:xfrm>
          <a:prstGeom prst="bentConnector3">
            <a:avLst>
              <a:gd name="adj1" fmla="val -7470588"/>
            </a:avLst>
          </a:prstGeom>
          <a:ln w="9525" cmpd="sng">
            <a:prstDash val="dash"/>
            <a:tailEnd type="arrow" w="med" len="sm"/>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4452419" y="2245301"/>
            <a:ext cx="569465" cy="215444"/>
          </a:xfrm>
          <a:prstGeom prst="rect">
            <a:avLst/>
          </a:prstGeom>
          <a:noFill/>
        </p:spPr>
        <p:txBody>
          <a:bodyPr wrap="square" rtlCol="0">
            <a:spAutoFit/>
          </a:bodyPr>
          <a:lstStyle/>
          <a:p>
            <a:r>
              <a:rPr lang="en-US" sz="800" dirty="0" smtClean="0"/>
              <a:t>Invokes</a:t>
            </a:r>
            <a:endParaRPr lang="en-US" sz="800" dirty="0"/>
          </a:p>
        </p:txBody>
      </p:sp>
      <p:cxnSp>
        <p:nvCxnSpPr>
          <p:cNvPr id="104" name="Elbow Connector 103"/>
          <p:cNvCxnSpPr>
            <a:stCxn id="81" idx="3"/>
            <a:endCxn id="67" idx="1"/>
          </p:cNvCxnSpPr>
          <p:nvPr/>
        </p:nvCxnSpPr>
        <p:spPr>
          <a:xfrm>
            <a:off x="4665016" y="5052737"/>
            <a:ext cx="1286627" cy="450113"/>
          </a:xfrm>
          <a:prstGeom prst="bentConnector3">
            <a:avLst>
              <a:gd name="adj1" fmla="val 50000"/>
            </a:avLst>
          </a:prstGeom>
          <a:ln w="9525" cmpd="sng">
            <a:prstDash val="dash"/>
            <a:tailEnd type="arrow" w="med" len="sm"/>
          </a:ln>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4853500" y="4792389"/>
            <a:ext cx="651442" cy="215444"/>
          </a:xfrm>
          <a:prstGeom prst="rect">
            <a:avLst/>
          </a:prstGeom>
          <a:noFill/>
        </p:spPr>
        <p:txBody>
          <a:bodyPr wrap="square" rtlCol="0">
            <a:spAutoFit/>
          </a:bodyPr>
          <a:lstStyle/>
          <a:p>
            <a:r>
              <a:rPr lang="en-US" sz="800" dirty="0" smtClean="0"/>
              <a:t>Might use</a:t>
            </a:r>
            <a:endParaRPr lang="en-US" sz="800" dirty="0"/>
          </a:p>
        </p:txBody>
      </p:sp>
      <p:sp>
        <p:nvSpPr>
          <p:cNvPr id="109" name="Striped Right Arrow 108"/>
          <p:cNvSpPr/>
          <p:nvPr/>
        </p:nvSpPr>
        <p:spPr>
          <a:xfrm rot="10800000">
            <a:off x="2389640" y="4853899"/>
            <a:ext cx="941885" cy="430888"/>
          </a:xfrm>
          <a:prstGeom prst="striped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p:cNvSpPr txBox="1"/>
          <p:nvPr/>
        </p:nvSpPr>
        <p:spPr>
          <a:xfrm>
            <a:off x="5823087" y="2220775"/>
            <a:ext cx="195383" cy="246221"/>
          </a:xfrm>
          <a:prstGeom prst="rect">
            <a:avLst/>
          </a:prstGeom>
          <a:noFill/>
        </p:spPr>
        <p:txBody>
          <a:bodyPr wrap="square" rtlCol="0">
            <a:spAutoFit/>
          </a:bodyPr>
          <a:lstStyle/>
          <a:p>
            <a:pPr algn="ctr"/>
            <a:r>
              <a:rPr lang="en-US" sz="1000" dirty="0" smtClean="0"/>
              <a:t>2</a:t>
            </a:r>
            <a:endParaRPr lang="en-US" sz="1000" dirty="0"/>
          </a:p>
        </p:txBody>
      </p:sp>
      <p:sp>
        <p:nvSpPr>
          <p:cNvPr id="111" name="TextBox 110"/>
          <p:cNvSpPr txBox="1"/>
          <p:nvPr/>
        </p:nvSpPr>
        <p:spPr>
          <a:xfrm>
            <a:off x="7174548" y="2220775"/>
            <a:ext cx="190422" cy="246221"/>
          </a:xfrm>
          <a:prstGeom prst="rect">
            <a:avLst/>
          </a:prstGeom>
          <a:noFill/>
        </p:spPr>
        <p:txBody>
          <a:bodyPr wrap="square" rtlCol="0">
            <a:spAutoFit/>
          </a:bodyPr>
          <a:lstStyle/>
          <a:p>
            <a:pPr algn="ctr"/>
            <a:r>
              <a:rPr lang="en-US" sz="1000" dirty="0" smtClean="0"/>
              <a:t>3</a:t>
            </a:r>
            <a:endParaRPr lang="en-US" sz="1000" dirty="0"/>
          </a:p>
        </p:txBody>
      </p:sp>
      <p:sp>
        <p:nvSpPr>
          <p:cNvPr id="112" name="TextBox 111"/>
          <p:cNvSpPr txBox="1"/>
          <p:nvPr/>
        </p:nvSpPr>
        <p:spPr>
          <a:xfrm rot="16200000">
            <a:off x="6983257" y="4875076"/>
            <a:ext cx="195383" cy="246221"/>
          </a:xfrm>
          <a:prstGeom prst="rect">
            <a:avLst/>
          </a:prstGeom>
          <a:noFill/>
        </p:spPr>
        <p:txBody>
          <a:bodyPr wrap="square" rtlCol="0">
            <a:spAutoFit/>
          </a:bodyPr>
          <a:lstStyle/>
          <a:p>
            <a:pPr algn="ctr"/>
            <a:r>
              <a:rPr lang="en-US" sz="1000" dirty="0" smtClean="0"/>
              <a:t>4</a:t>
            </a:r>
            <a:endParaRPr lang="en-US" sz="1000" dirty="0"/>
          </a:p>
        </p:txBody>
      </p:sp>
      <p:sp>
        <p:nvSpPr>
          <p:cNvPr id="113" name="TextBox 112"/>
          <p:cNvSpPr txBox="1"/>
          <p:nvPr/>
        </p:nvSpPr>
        <p:spPr>
          <a:xfrm rot="5400000">
            <a:off x="6743658" y="3328284"/>
            <a:ext cx="195383" cy="246221"/>
          </a:xfrm>
          <a:prstGeom prst="rect">
            <a:avLst/>
          </a:prstGeom>
          <a:noFill/>
        </p:spPr>
        <p:txBody>
          <a:bodyPr wrap="square" rtlCol="0">
            <a:spAutoFit/>
          </a:bodyPr>
          <a:lstStyle/>
          <a:p>
            <a:pPr algn="ctr"/>
            <a:r>
              <a:rPr lang="en-US" sz="1000" dirty="0" smtClean="0"/>
              <a:t>5</a:t>
            </a:r>
            <a:endParaRPr lang="en-US" sz="1000" dirty="0"/>
          </a:p>
        </p:txBody>
      </p:sp>
      <p:cxnSp>
        <p:nvCxnSpPr>
          <p:cNvPr id="114" name="Elbow Connector 113"/>
          <p:cNvCxnSpPr>
            <a:stCxn id="50" idx="2"/>
            <a:endCxn id="87" idx="0"/>
          </p:cNvCxnSpPr>
          <p:nvPr/>
        </p:nvCxnSpPr>
        <p:spPr>
          <a:xfrm rot="5400000">
            <a:off x="5819141" y="2874998"/>
            <a:ext cx="593546" cy="1169561"/>
          </a:xfrm>
          <a:prstGeom prst="bentConnector3">
            <a:avLst>
              <a:gd name="adj1" fmla="val 50000"/>
            </a:avLst>
          </a:prstGeom>
          <a:ln w="9525" cmpd="sng">
            <a:prstDash val="dash"/>
            <a:tailEnd type="arrow" w="med" len="sm"/>
          </a:ln>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6425571" y="3205174"/>
            <a:ext cx="195383" cy="246221"/>
          </a:xfrm>
          <a:prstGeom prst="rect">
            <a:avLst/>
          </a:prstGeom>
          <a:noFill/>
        </p:spPr>
        <p:txBody>
          <a:bodyPr wrap="square" rtlCol="0">
            <a:spAutoFit/>
          </a:bodyPr>
          <a:lstStyle/>
          <a:p>
            <a:pPr algn="ctr"/>
            <a:r>
              <a:rPr lang="en-US" sz="1000" dirty="0" smtClean="0"/>
              <a:t>6</a:t>
            </a:r>
            <a:endParaRPr lang="en-US" sz="1000" dirty="0"/>
          </a:p>
        </p:txBody>
      </p:sp>
      <p:sp>
        <p:nvSpPr>
          <p:cNvPr id="118" name="TextBox 117"/>
          <p:cNvSpPr txBox="1"/>
          <p:nvPr/>
        </p:nvSpPr>
        <p:spPr>
          <a:xfrm>
            <a:off x="5918067" y="3205174"/>
            <a:ext cx="507503" cy="215444"/>
          </a:xfrm>
          <a:prstGeom prst="rect">
            <a:avLst/>
          </a:prstGeom>
          <a:noFill/>
        </p:spPr>
        <p:txBody>
          <a:bodyPr wrap="square" rtlCol="0">
            <a:spAutoFit/>
          </a:bodyPr>
          <a:lstStyle/>
          <a:p>
            <a:r>
              <a:rPr lang="en-US" sz="800" dirty="0" smtClean="0"/>
              <a:t>Returns</a:t>
            </a:r>
            <a:endParaRPr lang="en-US" sz="800" dirty="0"/>
          </a:p>
        </p:txBody>
      </p:sp>
      <p:cxnSp>
        <p:nvCxnSpPr>
          <p:cNvPr id="123" name="Elbow Connector 122"/>
          <p:cNvCxnSpPr>
            <a:stCxn id="87" idx="0"/>
            <a:endCxn id="90" idx="0"/>
          </p:cNvCxnSpPr>
          <p:nvPr/>
        </p:nvCxnSpPr>
        <p:spPr>
          <a:xfrm rot="16200000" flipV="1">
            <a:off x="4788495" y="3013912"/>
            <a:ext cx="783" cy="1484495"/>
          </a:xfrm>
          <a:prstGeom prst="bentConnector3">
            <a:avLst>
              <a:gd name="adj1" fmla="val 29295402"/>
            </a:avLst>
          </a:prstGeom>
          <a:ln w="9525" cmpd="sng">
            <a:prstDash val="dash"/>
            <a:tailEnd type="arrow" w="med" len="sm"/>
          </a:ln>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4534186" y="3280629"/>
            <a:ext cx="569465" cy="215444"/>
          </a:xfrm>
          <a:prstGeom prst="rect">
            <a:avLst/>
          </a:prstGeom>
          <a:noFill/>
        </p:spPr>
        <p:txBody>
          <a:bodyPr wrap="square" rtlCol="0">
            <a:spAutoFit/>
          </a:bodyPr>
          <a:lstStyle/>
          <a:p>
            <a:r>
              <a:rPr lang="en-US" sz="800" dirty="0" smtClean="0"/>
              <a:t>Resolves</a:t>
            </a:r>
            <a:endParaRPr lang="en-US" sz="800" dirty="0"/>
          </a:p>
        </p:txBody>
      </p:sp>
      <p:sp>
        <p:nvSpPr>
          <p:cNvPr id="127" name="TextBox 126"/>
          <p:cNvSpPr txBox="1"/>
          <p:nvPr/>
        </p:nvSpPr>
        <p:spPr>
          <a:xfrm>
            <a:off x="5021884" y="3280629"/>
            <a:ext cx="195383" cy="246221"/>
          </a:xfrm>
          <a:prstGeom prst="rect">
            <a:avLst/>
          </a:prstGeom>
          <a:noFill/>
        </p:spPr>
        <p:txBody>
          <a:bodyPr wrap="square" rtlCol="0">
            <a:spAutoFit/>
          </a:bodyPr>
          <a:lstStyle/>
          <a:p>
            <a:pPr algn="ctr"/>
            <a:r>
              <a:rPr lang="en-US" sz="1000" dirty="0" smtClean="0"/>
              <a:t>7</a:t>
            </a:r>
            <a:endParaRPr lang="en-US" sz="1000" dirty="0"/>
          </a:p>
        </p:txBody>
      </p:sp>
      <p:sp>
        <p:nvSpPr>
          <p:cNvPr id="135" name="TextBox 134"/>
          <p:cNvSpPr txBox="1"/>
          <p:nvPr/>
        </p:nvSpPr>
        <p:spPr>
          <a:xfrm rot="5400000">
            <a:off x="4064276" y="4204756"/>
            <a:ext cx="195383" cy="246221"/>
          </a:xfrm>
          <a:prstGeom prst="rect">
            <a:avLst/>
          </a:prstGeom>
          <a:noFill/>
        </p:spPr>
        <p:txBody>
          <a:bodyPr wrap="square" rtlCol="0">
            <a:spAutoFit/>
          </a:bodyPr>
          <a:lstStyle/>
          <a:p>
            <a:pPr algn="ctr"/>
            <a:r>
              <a:rPr lang="en-US" sz="1000" dirty="0" smtClean="0"/>
              <a:t>8</a:t>
            </a:r>
            <a:endParaRPr lang="en-US" sz="1000" dirty="0"/>
          </a:p>
        </p:txBody>
      </p:sp>
      <p:sp>
        <p:nvSpPr>
          <p:cNvPr id="136" name="TextBox 135"/>
          <p:cNvSpPr txBox="1"/>
          <p:nvPr/>
        </p:nvSpPr>
        <p:spPr>
          <a:xfrm>
            <a:off x="4721227" y="4766337"/>
            <a:ext cx="195383" cy="246221"/>
          </a:xfrm>
          <a:prstGeom prst="rect">
            <a:avLst/>
          </a:prstGeom>
          <a:noFill/>
        </p:spPr>
        <p:txBody>
          <a:bodyPr wrap="square" rtlCol="0">
            <a:spAutoFit/>
          </a:bodyPr>
          <a:lstStyle/>
          <a:p>
            <a:pPr algn="ctr"/>
            <a:r>
              <a:rPr lang="en-US" sz="1000" dirty="0" smtClean="0"/>
              <a:t>9</a:t>
            </a:r>
            <a:endParaRPr lang="en-US" sz="1000" dirty="0"/>
          </a:p>
        </p:txBody>
      </p:sp>
      <p:sp>
        <p:nvSpPr>
          <p:cNvPr id="137" name="TextBox 136"/>
          <p:cNvSpPr txBox="1"/>
          <p:nvPr/>
        </p:nvSpPr>
        <p:spPr>
          <a:xfrm>
            <a:off x="2919702" y="4710991"/>
            <a:ext cx="348215" cy="246221"/>
          </a:xfrm>
          <a:prstGeom prst="rect">
            <a:avLst/>
          </a:prstGeom>
          <a:noFill/>
        </p:spPr>
        <p:txBody>
          <a:bodyPr wrap="square" rtlCol="0">
            <a:spAutoFit/>
          </a:bodyPr>
          <a:lstStyle/>
          <a:p>
            <a:pPr algn="ctr"/>
            <a:r>
              <a:rPr lang="en-US" sz="1000" dirty="0" smtClean="0"/>
              <a:t>10</a:t>
            </a:r>
            <a:endParaRPr lang="en-US" sz="1000" dirty="0"/>
          </a:p>
        </p:txBody>
      </p:sp>
      <p:sp>
        <p:nvSpPr>
          <p:cNvPr id="139" name="Rectangle 138"/>
          <p:cNvSpPr/>
          <p:nvPr/>
        </p:nvSpPr>
        <p:spPr>
          <a:xfrm>
            <a:off x="190178" y="114641"/>
            <a:ext cx="343873" cy="437270"/>
          </a:xfrm>
          <a:prstGeom prst="rect">
            <a:avLst/>
          </a:prstGeom>
          <a:solidFill>
            <a:srgbClr val="6FCD1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190178" y="664460"/>
            <a:ext cx="343873" cy="437270"/>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TextBox 143"/>
          <p:cNvSpPr txBox="1"/>
          <p:nvPr/>
        </p:nvSpPr>
        <p:spPr>
          <a:xfrm>
            <a:off x="762003" y="169333"/>
            <a:ext cx="1667279" cy="307777"/>
          </a:xfrm>
          <a:prstGeom prst="rect">
            <a:avLst/>
          </a:prstGeom>
          <a:noFill/>
        </p:spPr>
        <p:txBody>
          <a:bodyPr wrap="square" rtlCol="0">
            <a:spAutoFit/>
          </a:bodyPr>
          <a:lstStyle/>
          <a:p>
            <a:r>
              <a:rPr lang="en-US" sz="1400" dirty="0" smtClean="0"/>
              <a:t>Provided by Spring</a:t>
            </a:r>
            <a:endParaRPr lang="en-US" sz="1400" dirty="0"/>
          </a:p>
        </p:txBody>
      </p:sp>
      <p:sp>
        <p:nvSpPr>
          <p:cNvPr id="145" name="TextBox 144"/>
          <p:cNvSpPr txBox="1"/>
          <p:nvPr/>
        </p:nvSpPr>
        <p:spPr>
          <a:xfrm>
            <a:off x="762002" y="725528"/>
            <a:ext cx="2460324" cy="307777"/>
          </a:xfrm>
          <a:prstGeom prst="rect">
            <a:avLst/>
          </a:prstGeom>
          <a:noFill/>
        </p:spPr>
        <p:txBody>
          <a:bodyPr wrap="square" rtlCol="0">
            <a:spAutoFit/>
          </a:bodyPr>
          <a:lstStyle/>
          <a:p>
            <a:r>
              <a:rPr lang="en-US" sz="1400" dirty="0" smtClean="0"/>
              <a:t>Coded / Owned by developers</a:t>
            </a:r>
            <a:endParaRPr lang="en-US" sz="1400" dirty="0"/>
          </a:p>
        </p:txBody>
      </p:sp>
      <p:sp>
        <p:nvSpPr>
          <p:cNvPr id="149" name="Rectangle 148"/>
          <p:cNvSpPr/>
          <p:nvPr/>
        </p:nvSpPr>
        <p:spPr>
          <a:xfrm>
            <a:off x="3427479" y="114641"/>
            <a:ext cx="343873" cy="437270"/>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TextBox 150"/>
          <p:cNvSpPr txBox="1"/>
          <p:nvPr/>
        </p:nvSpPr>
        <p:spPr>
          <a:xfrm>
            <a:off x="3877906" y="38993"/>
            <a:ext cx="2713590" cy="523220"/>
          </a:xfrm>
          <a:prstGeom prst="rect">
            <a:avLst/>
          </a:prstGeom>
          <a:noFill/>
        </p:spPr>
        <p:txBody>
          <a:bodyPr wrap="square" rtlCol="0">
            <a:spAutoFit/>
          </a:bodyPr>
          <a:lstStyle/>
          <a:p>
            <a:r>
              <a:rPr lang="en-US" sz="1400" dirty="0" smtClean="0"/>
              <a:t>Coded by developers. Contains some Spring Support</a:t>
            </a:r>
            <a:endParaRPr lang="en-US" sz="1400" dirty="0"/>
          </a:p>
        </p:txBody>
      </p:sp>
      <p:grpSp>
        <p:nvGrpSpPr>
          <p:cNvPr id="12" name="Group 11"/>
          <p:cNvGrpSpPr/>
          <p:nvPr/>
        </p:nvGrpSpPr>
        <p:grpSpPr>
          <a:xfrm>
            <a:off x="7699623" y="3230887"/>
            <a:ext cx="889240" cy="437270"/>
            <a:chOff x="7699623" y="3230887"/>
            <a:chExt cx="889240" cy="437270"/>
          </a:xfrm>
        </p:grpSpPr>
        <p:grpSp>
          <p:nvGrpSpPr>
            <p:cNvPr id="55" name="Group 54"/>
            <p:cNvGrpSpPr/>
            <p:nvPr/>
          </p:nvGrpSpPr>
          <p:grpSpPr>
            <a:xfrm>
              <a:off x="7699623" y="3230887"/>
              <a:ext cx="889240" cy="437270"/>
              <a:chOff x="3278552" y="2572937"/>
              <a:chExt cx="1169704" cy="599179"/>
            </a:xfrm>
            <a:solidFill>
              <a:schemeClr val="accent6"/>
            </a:solidFill>
          </p:grpSpPr>
          <p:sp>
            <p:nvSpPr>
              <p:cNvPr id="56" name="Rectangle 55"/>
              <p:cNvSpPr/>
              <p:nvPr/>
            </p:nvSpPr>
            <p:spPr>
              <a:xfrm>
                <a:off x="3278552" y="2572937"/>
                <a:ext cx="1169704" cy="599179"/>
              </a:xfrm>
              <a:prstGeom prst="rect">
                <a:avLst/>
              </a:prstGeom>
              <a:solidFill>
                <a:srgbClr val="E6E0E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3369733" y="2718638"/>
                <a:ext cx="993858" cy="337390"/>
              </a:xfrm>
              <a:prstGeom prst="rect">
                <a:avLst/>
              </a:prstGeom>
              <a:solidFill>
                <a:srgbClr val="E6E0EC"/>
              </a:solidFill>
            </p:spPr>
            <p:txBody>
              <a:bodyPr wrap="square" rtlCol="0">
                <a:spAutoFit/>
              </a:bodyPr>
              <a:lstStyle/>
              <a:p>
                <a:pPr algn="ctr"/>
                <a:r>
                  <a:rPr lang="en-US" sz="1000" dirty="0" smtClean="0"/>
                  <a:t>Service</a:t>
                </a:r>
                <a:endParaRPr lang="en-US" sz="1000" dirty="0"/>
              </a:p>
            </p:txBody>
          </p:sp>
        </p:grpSp>
        <p:pic>
          <p:nvPicPr>
            <p:cNvPr id="5" name="Picture 4"/>
            <p:cNvPicPr>
              <a:picLocks noChangeAspect="1"/>
            </p:cNvPicPr>
            <p:nvPr/>
          </p:nvPicPr>
          <p:blipFill>
            <a:blip r:embed="rId5"/>
            <a:stretch>
              <a:fillRect/>
            </a:stretch>
          </p:blipFill>
          <p:spPr>
            <a:xfrm>
              <a:off x="8365758" y="3253763"/>
              <a:ext cx="186727" cy="186727"/>
            </a:xfrm>
            <a:prstGeom prst="rect">
              <a:avLst/>
            </a:prstGeom>
          </p:spPr>
        </p:pic>
      </p:grpSp>
      <p:grpSp>
        <p:nvGrpSpPr>
          <p:cNvPr id="13" name="Group 12"/>
          <p:cNvGrpSpPr/>
          <p:nvPr/>
        </p:nvGrpSpPr>
        <p:grpSpPr>
          <a:xfrm>
            <a:off x="7703118" y="4086033"/>
            <a:ext cx="889240" cy="437270"/>
            <a:chOff x="7703118" y="4086033"/>
            <a:chExt cx="889240" cy="437270"/>
          </a:xfrm>
        </p:grpSpPr>
        <p:grpSp>
          <p:nvGrpSpPr>
            <p:cNvPr id="58" name="Group 57"/>
            <p:cNvGrpSpPr/>
            <p:nvPr/>
          </p:nvGrpSpPr>
          <p:grpSpPr>
            <a:xfrm>
              <a:off x="7703118" y="4086033"/>
              <a:ext cx="889240" cy="437270"/>
              <a:chOff x="3278552" y="2572937"/>
              <a:chExt cx="1169704" cy="599179"/>
            </a:xfrm>
            <a:solidFill>
              <a:srgbClr val="F79646"/>
            </a:solidFill>
          </p:grpSpPr>
          <p:sp>
            <p:nvSpPr>
              <p:cNvPr id="59" name="Rectangle 58"/>
              <p:cNvSpPr/>
              <p:nvPr/>
            </p:nvSpPr>
            <p:spPr>
              <a:xfrm>
                <a:off x="3278552" y="2572937"/>
                <a:ext cx="1169704" cy="599179"/>
              </a:xfrm>
              <a:prstGeom prst="rect">
                <a:avLst/>
              </a:prstGeom>
              <a:solidFill>
                <a:srgbClr val="E6E0E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3369733" y="2718638"/>
                <a:ext cx="993858" cy="337390"/>
              </a:xfrm>
              <a:prstGeom prst="rect">
                <a:avLst/>
              </a:prstGeom>
              <a:solidFill>
                <a:srgbClr val="E6E0EC"/>
              </a:solidFill>
            </p:spPr>
            <p:txBody>
              <a:bodyPr wrap="square" rtlCol="0">
                <a:spAutoFit/>
              </a:bodyPr>
              <a:lstStyle/>
              <a:p>
                <a:r>
                  <a:rPr lang="en-US" sz="1000" dirty="0" smtClean="0"/>
                  <a:t>Repository</a:t>
                </a:r>
                <a:endParaRPr lang="en-US" sz="1000" dirty="0"/>
              </a:p>
            </p:txBody>
          </p:sp>
        </p:grpSp>
        <p:pic>
          <p:nvPicPr>
            <p:cNvPr id="92" name="Picture 91"/>
            <p:cNvPicPr>
              <a:picLocks noChangeAspect="1"/>
            </p:cNvPicPr>
            <p:nvPr/>
          </p:nvPicPr>
          <p:blipFill>
            <a:blip r:embed="rId5"/>
            <a:stretch>
              <a:fillRect/>
            </a:stretch>
          </p:blipFill>
          <p:spPr>
            <a:xfrm>
              <a:off x="8378740" y="4099282"/>
              <a:ext cx="186727" cy="186727"/>
            </a:xfrm>
            <a:prstGeom prst="rect">
              <a:avLst/>
            </a:prstGeom>
          </p:spPr>
        </p:pic>
      </p:grpSp>
      <p:grpSp>
        <p:nvGrpSpPr>
          <p:cNvPr id="20" name="Group 19"/>
          <p:cNvGrpSpPr/>
          <p:nvPr/>
        </p:nvGrpSpPr>
        <p:grpSpPr>
          <a:xfrm>
            <a:off x="3441286" y="4834102"/>
            <a:ext cx="1223730" cy="437270"/>
            <a:chOff x="3441286" y="4834102"/>
            <a:chExt cx="1223730" cy="437270"/>
          </a:xfrm>
        </p:grpSpPr>
        <p:grpSp>
          <p:nvGrpSpPr>
            <p:cNvPr id="80" name="Group 79"/>
            <p:cNvGrpSpPr/>
            <p:nvPr/>
          </p:nvGrpSpPr>
          <p:grpSpPr>
            <a:xfrm>
              <a:off x="3441286" y="4834102"/>
              <a:ext cx="1223730" cy="437270"/>
              <a:chOff x="3278552" y="2572937"/>
              <a:chExt cx="1169704" cy="599179"/>
            </a:xfrm>
            <a:solidFill>
              <a:schemeClr val="accent4">
                <a:lumMod val="20000"/>
                <a:lumOff val="80000"/>
              </a:schemeClr>
            </a:solidFill>
          </p:grpSpPr>
          <p:sp>
            <p:nvSpPr>
              <p:cNvPr id="81" name="Rectangle 80"/>
              <p:cNvSpPr/>
              <p:nvPr/>
            </p:nvSpPr>
            <p:spPr>
              <a:xfrm>
                <a:off x="3278552" y="2572937"/>
                <a:ext cx="1169704" cy="599179"/>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3369733" y="2718638"/>
                <a:ext cx="993858" cy="337390"/>
              </a:xfrm>
              <a:prstGeom prst="rect">
                <a:avLst/>
              </a:prstGeom>
              <a:grpFill/>
            </p:spPr>
            <p:txBody>
              <a:bodyPr wrap="square" rtlCol="0">
                <a:spAutoFit/>
              </a:bodyPr>
              <a:lstStyle/>
              <a:p>
                <a:pPr algn="ctr"/>
                <a:r>
                  <a:rPr lang="en-US" sz="1000" dirty="0" smtClean="0"/>
                  <a:t>View</a:t>
                </a:r>
                <a:endParaRPr lang="en-US" sz="1000" dirty="0"/>
              </a:p>
            </p:txBody>
          </p:sp>
        </p:grpSp>
        <p:pic>
          <p:nvPicPr>
            <p:cNvPr id="96" name="Picture 95"/>
            <p:cNvPicPr>
              <a:picLocks noChangeAspect="1"/>
            </p:cNvPicPr>
            <p:nvPr/>
          </p:nvPicPr>
          <p:blipFill>
            <a:blip r:embed="rId5"/>
            <a:stretch>
              <a:fillRect/>
            </a:stretch>
          </p:blipFill>
          <p:spPr>
            <a:xfrm>
              <a:off x="4393623" y="4863848"/>
              <a:ext cx="186727" cy="186727"/>
            </a:xfrm>
            <a:prstGeom prst="rect">
              <a:avLst/>
            </a:prstGeom>
          </p:spPr>
        </p:pic>
      </p:grpSp>
      <p:grpSp>
        <p:nvGrpSpPr>
          <p:cNvPr id="14" name="Group 13"/>
          <p:cNvGrpSpPr/>
          <p:nvPr/>
        </p:nvGrpSpPr>
        <p:grpSpPr>
          <a:xfrm>
            <a:off x="6256074" y="2725735"/>
            <a:ext cx="889240" cy="437270"/>
            <a:chOff x="6256074" y="2725735"/>
            <a:chExt cx="889240" cy="437270"/>
          </a:xfrm>
        </p:grpSpPr>
        <p:grpSp>
          <p:nvGrpSpPr>
            <p:cNvPr id="46" name="Group 45"/>
            <p:cNvGrpSpPr/>
            <p:nvPr/>
          </p:nvGrpSpPr>
          <p:grpSpPr>
            <a:xfrm>
              <a:off x="6256074" y="2725735"/>
              <a:ext cx="889240" cy="437270"/>
              <a:chOff x="3278552" y="2572937"/>
              <a:chExt cx="1169704" cy="599179"/>
            </a:xfrm>
            <a:solidFill>
              <a:schemeClr val="accent4">
                <a:lumMod val="20000"/>
                <a:lumOff val="80000"/>
              </a:schemeClr>
            </a:solidFill>
          </p:grpSpPr>
          <p:sp>
            <p:nvSpPr>
              <p:cNvPr id="50" name="Rectangle 49"/>
              <p:cNvSpPr/>
              <p:nvPr/>
            </p:nvSpPr>
            <p:spPr>
              <a:xfrm>
                <a:off x="3278552" y="2572937"/>
                <a:ext cx="1169704" cy="599179"/>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3369733" y="2718638"/>
                <a:ext cx="993858" cy="337390"/>
              </a:xfrm>
              <a:prstGeom prst="rect">
                <a:avLst/>
              </a:prstGeom>
              <a:grpFill/>
            </p:spPr>
            <p:txBody>
              <a:bodyPr wrap="square" rtlCol="0">
                <a:spAutoFit/>
              </a:bodyPr>
              <a:lstStyle/>
              <a:p>
                <a:r>
                  <a:rPr lang="en-US" sz="1000" dirty="0" smtClean="0"/>
                  <a:t>Controller</a:t>
                </a:r>
                <a:endParaRPr lang="en-US" sz="1000" dirty="0"/>
              </a:p>
            </p:txBody>
          </p:sp>
        </p:grpSp>
        <p:pic>
          <p:nvPicPr>
            <p:cNvPr id="97" name="Picture 96"/>
            <p:cNvPicPr>
              <a:picLocks noChangeAspect="1"/>
            </p:cNvPicPr>
            <p:nvPr/>
          </p:nvPicPr>
          <p:blipFill>
            <a:blip r:embed="rId5"/>
            <a:stretch>
              <a:fillRect/>
            </a:stretch>
          </p:blipFill>
          <p:spPr>
            <a:xfrm>
              <a:off x="6935579" y="2740199"/>
              <a:ext cx="186727" cy="186727"/>
            </a:xfrm>
            <a:prstGeom prst="rect">
              <a:avLst/>
            </a:prstGeom>
          </p:spPr>
        </p:pic>
      </p:grpSp>
      <p:pic>
        <p:nvPicPr>
          <p:cNvPr id="99" name="Picture 98"/>
          <p:cNvPicPr>
            <a:picLocks noChangeAspect="1"/>
          </p:cNvPicPr>
          <p:nvPr/>
        </p:nvPicPr>
        <p:blipFill>
          <a:blip r:embed="rId5"/>
          <a:stretch>
            <a:fillRect/>
          </a:stretch>
        </p:blipFill>
        <p:spPr>
          <a:xfrm>
            <a:off x="3541474" y="169333"/>
            <a:ext cx="186727" cy="186727"/>
          </a:xfrm>
          <a:prstGeom prst="rect">
            <a:avLst/>
          </a:prstGeom>
        </p:spPr>
      </p:pic>
    </p:spTree>
    <p:extLst>
      <p:ext uri="{BB962C8B-B14F-4D97-AF65-F5344CB8AC3E}">
        <p14:creationId xmlns:p14="http://schemas.microsoft.com/office/powerpoint/2010/main" val="14630745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500"/>
                                        <p:tgtEl>
                                          <p:spTgt spid="102"/>
                                        </p:tgtEl>
                                      </p:cBhvr>
                                    </p:animEffect>
                                  </p:childTnLst>
                                </p:cTn>
                              </p:par>
                              <p:par>
                                <p:cTn id="16" presetID="10" presetClass="entr" presetSubtype="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fade">
                                      <p:cBhvr>
                                        <p:cTn id="21" dur="500"/>
                                        <p:tgtEl>
                                          <p:spTgt spid="103"/>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fade">
                                      <p:cBhvr>
                                        <p:cTn id="35" dur="500"/>
                                        <p:tgtEl>
                                          <p:spTgt spid="1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childTnLst>
                                </p:cTn>
                              </p:par>
                              <p:par>
                                <p:cTn id="47" presetID="10"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2"/>
                                        </p:tgtEl>
                                        <p:attrNameLst>
                                          <p:attrName>style.visibility</p:attrName>
                                        </p:attrNameLst>
                                      </p:cBhvr>
                                      <p:to>
                                        <p:strVal val="visible"/>
                                      </p:to>
                                    </p:set>
                                    <p:animEffect transition="in" filter="fade">
                                      <p:cBhvr>
                                        <p:cTn id="66" dur="500"/>
                                        <p:tgtEl>
                                          <p:spTgt spid="1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500"/>
                                        <p:tgtEl>
                                          <p:spTgt spid="73"/>
                                        </p:tgtEl>
                                      </p:cBhvr>
                                    </p:animEffect>
                                  </p:childTnLst>
                                </p:cTn>
                              </p:par>
                              <p:par>
                                <p:cTn id="70" presetID="10" presetClass="entr" presetSubtype="0" fill="hold" nodeType="with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fade">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3"/>
                                        </p:tgtEl>
                                        <p:attrNameLst>
                                          <p:attrName>style.visibility</p:attrName>
                                        </p:attrNameLst>
                                      </p:cBhvr>
                                      <p:to>
                                        <p:strVal val="visible"/>
                                      </p:to>
                                    </p:set>
                                    <p:animEffect transition="in" filter="fade">
                                      <p:cBhvr>
                                        <p:cTn id="77" dur="500"/>
                                        <p:tgtEl>
                                          <p:spTgt spid="11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fade">
                                      <p:cBhvr>
                                        <p:cTn id="80" dur="500"/>
                                        <p:tgtEl>
                                          <p:spTgt spid="77"/>
                                        </p:tgtEl>
                                      </p:cBhvr>
                                    </p:animEffect>
                                  </p:childTnLst>
                                </p:cTn>
                              </p:par>
                              <p:par>
                                <p:cTn id="81" presetID="10"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fade">
                                      <p:cBhvr>
                                        <p:cTn id="83" dur="500"/>
                                        <p:tgtEl>
                                          <p:spTgt spid="7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7"/>
                                        </p:tgtEl>
                                        <p:attrNameLst>
                                          <p:attrName>style.visibility</p:attrName>
                                        </p:attrNameLst>
                                      </p:cBhvr>
                                      <p:to>
                                        <p:strVal val="visible"/>
                                      </p:to>
                                    </p:set>
                                    <p:animEffect transition="in" filter="fade">
                                      <p:cBhvr>
                                        <p:cTn id="86" dur="500"/>
                                        <p:tgtEl>
                                          <p:spTgt spid="11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18"/>
                                        </p:tgtEl>
                                        <p:attrNameLst>
                                          <p:attrName>style.visibility</p:attrName>
                                        </p:attrNameLst>
                                      </p:cBhvr>
                                      <p:to>
                                        <p:strVal val="visible"/>
                                      </p:to>
                                    </p:set>
                                    <p:animEffect transition="in" filter="fade">
                                      <p:cBhvr>
                                        <p:cTn id="91" dur="500"/>
                                        <p:tgtEl>
                                          <p:spTgt spid="118"/>
                                        </p:tgtEl>
                                      </p:cBhvr>
                                    </p:animEffect>
                                  </p:childTnLst>
                                </p:cTn>
                              </p:par>
                              <p:par>
                                <p:cTn id="92" presetID="10" presetClass="entr" presetSubtype="0" fill="hold" nodeType="withEffect">
                                  <p:stCondLst>
                                    <p:cond delay="0"/>
                                  </p:stCondLst>
                                  <p:childTnLst>
                                    <p:set>
                                      <p:cBhvr>
                                        <p:cTn id="93" dur="1" fill="hold">
                                          <p:stCondLst>
                                            <p:cond delay="0"/>
                                          </p:stCondLst>
                                        </p:cTn>
                                        <p:tgtEl>
                                          <p:spTgt spid="114"/>
                                        </p:tgtEl>
                                        <p:attrNameLst>
                                          <p:attrName>style.visibility</p:attrName>
                                        </p:attrNameLst>
                                      </p:cBhvr>
                                      <p:to>
                                        <p:strVal val="visible"/>
                                      </p:to>
                                    </p:set>
                                    <p:animEffect transition="in" filter="fade">
                                      <p:cBhvr>
                                        <p:cTn id="94" dur="500"/>
                                        <p:tgtEl>
                                          <p:spTgt spid="114"/>
                                        </p:tgtEl>
                                      </p:cBhvr>
                                    </p:animEffect>
                                  </p:childTnLst>
                                </p:cTn>
                              </p:par>
                              <p:par>
                                <p:cTn id="95" presetID="10" presetClass="entr" presetSubtype="0" fill="hold" nodeType="withEffect">
                                  <p:stCondLst>
                                    <p:cond delay="0"/>
                                  </p:stCondLst>
                                  <p:childTnLst>
                                    <p:set>
                                      <p:cBhvr>
                                        <p:cTn id="96" dur="1" fill="hold">
                                          <p:stCondLst>
                                            <p:cond delay="0"/>
                                          </p:stCondLst>
                                        </p:cTn>
                                        <p:tgtEl>
                                          <p:spTgt spid="93"/>
                                        </p:tgtEl>
                                        <p:attrNameLst>
                                          <p:attrName>style.visibility</p:attrName>
                                        </p:attrNameLst>
                                      </p:cBhvr>
                                      <p:to>
                                        <p:strVal val="visible"/>
                                      </p:to>
                                    </p:set>
                                    <p:animEffect transition="in" filter="fade">
                                      <p:cBhvr>
                                        <p:cTn id="97" dur="500"/>
                                        <p:tgtEl>
                                          <p:spTgt spid="9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500"/>
                                        <p:tgtEl>
                                          <p:spTgt spid="4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27"/>
                                        </p:tgtEl>
                                        <p:attrNameLst>
                                          <p:attrName>style.visibility</p:attrName>
                                        </p:attrNameLst>
                                      </p:cBhvr>
                                      <p:to>
                                        <p:strVal val="visible"/>
                                      </p:to>
                                    </p:set>
                                    <p:animEffect transition="in" filter="fade">
                                      <p:cBhvr>
                                        <p:cTn id="105" dur="500"/>
                                        <p:tgtEl>
                                          <p:spTgt spid="127"/>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26"/>
                                        </p:tgtEl>
                                        <p:attrNameLst>
                                          <p:attrName>style.visibility</p:attrName>
                                        </p:attrNameLst>
                                      </p:cBhvr>
                                      <p:to>
                                        <p:strVal val="visible"/>
                                      </p:to>
                                    </p:set>
                                    <p:animEffect transition="in" filter="fade">
                                      <p:cBhvr>
                                        <p:cTn id="108" dur="500"/>
                                        <p:tgtEl>
                                          <p:spTgt spid="126"/>
                                        </p:tgtEl>
                                      </p:cBhvr>
                                    </p:animEffect>
                                  </p:childTnLst>
                                </p:cTn>
                              </p:par>
                              <p:par>
                                <p:cTn id="109" presetID="10" presetClass="entr" presetSubtype="0" fill="hold" nodeType="withEffect">
                                  <p:stCondLst>
                                    <p:cond delay="0"/>
                                  </p:stCondLst>
                                  <p:childTnLst>
                                    <p:set>
                                      <p:cBhvr>
                                        <p:cTn id="110" dur="1" fill="hold">
                                          <p:stCondLst>
                                            <p:cond delay="0"/>
                                          </p:stCondLst>
                                        </p:cTn>
                                        <p:tgtEl>
                                          <p:spTgt spid="123"/>
                                        </p:tgtEl>
                                        <p:attrNameLst>
                                          <p:attrName>style.visibility</p:attrName>
                                        </p:attrNameLst>
                                      </p:cBhvr>
                                      <p:to>
                                        <p:strVal val="visible"/>
                                      </p:to>
                                    </p:set>
                                    <p:animEffect transition="in" filter="fade">
                                      <p:cBhvr>
                                        <p:cTn id="111" dur="500"/>
                                        <p:tgtEl>
                                          <p:spTgt spid="123"/>
                                        </p:tgtEl>
                                      </p:cBhvr>
                                    </p:animEffect>
                                  </p:childTnLst>
                                </p:cTn>
                              </p:par>
                              <p:par>
                                <p:cTn id="112" presetID="10" presetClass="entr" presetSubtype="0" fill="hold" nodeType="withEffect">
                                  <p:stCondLst>
                                    <p:cond delay="0"/>
                                  </p:stCondLst>
                                  <p:childTnLst>
                                    <p:set>
                                      <p:cBhvr>
                                        <p:cTn id="113" dur="1" fill="hold">
                                          <p:stCondLst>
                                            <p:cond delay="0"/>
                                          </p:stCondLst>
                                        </p:cTn>
                                        <p:tgtEl>
                                          <p:spTgt spid="94"/>
                                        </p:tgtEl>
                                        <p:attrNameLst>
                                          <p:attrName>style.visibility</p:attrName>
                                        </p:attrNameLst>
                                      </p:cBhvr>
                                      <p:to>
                                        <p:strVal val="visible"/>
                                      </p:to>
                                    </p:set>
                                    <p:animEffect transition="in" filter="fade">
                                      <p:cBhvr>
                                        <p:cTn id="114" dur="500"/>
                                        <p:tgtEl>
                                          <p:spTgt spid="94"/>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98"/>
                                        </p:tgtEl>
                                        <p:attrNameLst>
                                          <p:attrName>style.visibility</p:attrName>
                                        </p:attrNameLst>
                                      </p:cBhvr>
                                      <p:to>
                                        <p:strVal val="visible"/>
                                      </p:to>
                                    </p:set>
                                    <p:animEffect transition="in" filter="fade">
                                      <p:cBhvr>
                                        <p:cTn id="122" dur="500"/>
                                        <p:tgtEl>
                                          <p:spTgt spid="98"/>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35"/>
                                        </p:tgtEl>
                                        <p:attrNameLst>
                                          <p:attrName>style.visibility</p:attrName>
                                        </p:attrNameLst>
                                      </p:cBhvr>
                                      <p:to>
                                        <p:strVal val="visible"/>
                                      </p:to>
                                    </p:set>
                                    <p:animEffect transition="in" filter="fade">
                                      <p:cBhvr>
                                        <p:cTn id="125" dur="500"/>
                                        <p:tgtEl>
                                          <p:spTgt spid="135"/>
                                        </p:tgtEl>
                                      </p:cBhvr>
                                    </p:animEffect>
                                  </p:childTnLst>
                                </p:cTn>
                              </p:par>
                              <p:par>
                                <p:cTn id="126" presetID="10" presetClass="entr" presetSubtype="0" fill="hold"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36"/>
                                        </p:tgtEl>
                                        <p:attrNameLst>
                                          <p:attrName>style.visibility</p:attrName>
                                        </p:attrNameLst>
                                      </p:cBhvr>
                                      <p:to>
                                        <p:strVal val="visible"/>
                                      </p:to>
                                    </p:set>
                                    <p:animEffect transition="in" filter="fade">
                                      <p:cBhvr>
                                        <p:cTn id="133" dur="500"/>
                                        <p:tgtEl>
                                          <p:spTgt spid="13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07"/>
                                        </p:tgtEl>
                                        <p:attrNameLst>
                                          <p:attrName>style.visibility</p:attrName>
                                        </p:attrNameLst>
                                      </p:cBhvr>
                                      <p:to>
                                        <p:strVal val="visible"/>
                                      </p:to>
                                    </p:set>
                                    <p:animEffect transition="in" filter="fade">
                                      <p:cBhvr>
                                        <p:cTn id="136" dur="500"/>
                                        <p:tgtEl>
                                          <p:spTgt spid="107"/>
                                        </p:tgtEl>
                                      </p:cBhvr>
                                    </p:animEffect>
                                  </p:childTnLst>
                                </p:cTn>
                              </p:par>
                              <p:par>
                                <p:cTn id="137" presetID="10" presetClass="entr" presetSubtype="0" fill="hold" nodeType="withEffect">
                                  <p:stCondLst>
                                    <p:cond delay="0"/>
                                  </p:stCondLst>
                                  <p:childTnLst>
                                    <p:set>
                                      <p:cBhvr>
                                        <p:cTn id="138" dur="1" fill="hold">
                                          <p:stCondLst>
                                            <p:cond delay="0"/>
                                          </p:stCondLst>
                                        </p:cTn>
                                        <p:tgtEl>
                                          <p:spTgt spid="104"/>
                                        </p:tgtEl>
                                        <p:attrNameLst>
                                          <p:attrName>style.visibility</p:attrName>
                                        </p:attrNameLst>
                                      </p:cBhvr>
                                      <p:to>
                                        <p:strVal val="visible"/>
                                      </p:to>
                                    </p:set>
                                    <p:animEffect transition="in" filter="fade">
                                      <p:cBhvr>
                                        <p:cTn id="139" dur="500"/>
                                        <p:tgtEl>
                                          <p:spTgt spid="104"/>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137"/>
                                        </p:tgtEl>
                                        <p:attrNameLst>
                                          <p:attrName>style.visibility</p:attrName>
                                        </p:attrNameLst>
                                      </p:cBhvr>
                                      <p:to>
                                        <p:strVal val="visible"/>
                                      </p:to>
                                    </p:set>
                                    <p:animEffect transition="in" filter="fade">
                                      <p:cBhvr>
                                        <p:cTn id="144" dur="500"/>
                                        <p:tgtEl>
                                          <p:spTgt spid="137"/>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09"/>
                                        </p:tgtEl>
                                        <p:attrNameLst>
                                          <p:attrName>style.visibility</p:attrName>
                                        </p:attrNameLst>
                                      </p:cBhvr>
                                      <p:to>
                                        <p:strVal val="visible"/>
                                      </p:to>
                                    </p:set>
                                    <p:animEffect transition="in" filter="fade">
                                      <p:cBhvr>
                                        <p:cTn id="147" dur="500"/>
                                        <p:tgtEl>
                                          <p:spTgt spid="109"/>
                                        </p:tgtEl>
                                      </p:cBhvr>
                                    </p:animEffect>
                                  </p:childTnLst>
                                </p:cTn>
                              </p:par>
                              <p:par>
                                <p:cTn id="148" presetID="10" presetClass="entr" presetSubtype="0" fill="hold" nodeType="withEffect">
                                  <p:stCondLst>
                                    <p:cond delay="0"/>
                                  </p:stCondLst>
                                  <p:childTnLst>
                                    <p:set>
                                      <p:cBhvr>
                                        <p:cTn id="149" dur="1" fill="hold">
                                          <p:stCondLst>
                                            <p:cond delay="0"/>
                                          </p:stCondLst>
                                        </p:cTn>
                                        <p:tgtEl>
                                          <p:spTgt spid="39"/>
                                        </p:tgtEl>
                                        <p:attrNameLst>
                                          <p:attrName>style.visibility</p:attrName>
                                        </p:attrNameLst>
                                      </p:cBhvr>
                                      <p:to>
                                        <p:strVal val="visible"/>
                                      </p:to>
                                    </p:set>
                                    <p:animEffect transition="in" filter="fade">
                                      <p:cBhvr>
                                        <p:cTn id="15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37" grpId="1"/>
      <p:bldP spid="16" grpId="0"/>
      <p:bldP spid="65" grpId="0"/>
      <p:bldP spid="73" grpId="0"/>
      <p:bldP spid="77" grpId="0"/>
      <p:bldP spid="98" grpId="0"/>
      <p:bldP spid="103" grpId="0"/>
      <p:bldP spid="107" grpId="0"/>
      <p:bldP spid="109" grpId="0" animBg="1"/>
      <p:bldP spid="110" grpId="0"/>
      <p:bldP spid="111" grpId="0"/>
      <p:bldP spid="112" grpId="0"/>
      <p:bldP spid="113" grpId="0"/>
      <p:bldP spid="117" grpId="0"/>
      <p:bldP spid="118" grpId="0"/>
      <p:bldP spid="126" grpId="0"/>
      <p:bldP spid="127" grpId="0"/>
      <p:bldP spid="135" grpId="0"/>
      <p:bldP spid="136" grpId="0"/>
      <p:bldP spid="137" grpId="0"/>
    </p:bldLst>
  </p:timing>
</p:sld>
</file>

<file path=ppt/theme/theme1.xml><?xml version="1.0" encoding="utf-8"?>
<a:theme xmlns:a="http://schemas.openxmlformats.org/drawingml/2006/main" name="devopsfol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1896</TotalTime>
  <Words>488</Words>
  <Application>Microsoft Macintosh PowerPoint</Application>
  <PresentationFormat>On-screen Show (4:3)</PresentationFormat>
  <Paragraphs>134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devopsfolks</vt:lpstr>
      <vt:lpstr>How the Web works</vt:lpstr>
      <vt:lpstr>The Network Stack</vt:lpstr>
      <vt:lpstr>The Client / Server interaction</vt:lpstr>
      <vt:lpstr>PowerPoint Presentation</vt:lpstr>
      <vt:lpstr>Introducing the MVC Pattern</vt:lpstr>
      <vt:lpstr>PowerPoint Presentation</vt:lpstr>
      <vt:lpstr>Introducing Spring MVC</vt:lpstr>
      <vt:lpstr>PowerPoint Presentation</vt:lpstr>
    </vt:vector>
  </TitlesOfParts>
  <Manager/>
  <Company>Jemos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Marco Tedone</dc:creator>
  <cp:keywords/>
  <dc:description/>
  <cp:lastModifiedBy>Marco Tedone</cp:lastModifiedBy>
  <cp:revision>41</cp:revision>
  <dcterms:created xsi:type="dcterms:W3CDTF">2016-01-05T22:39:09Z</dcterms:created>
  <dcterms:modified xsi:type="dcterms:W3CDTF">2016-01-10T18:24:28Z</dcterms:modified>
  <cp:category/>
</cp:coreProperties>
</file>