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theme/themeOverride14.xml" ContentType="application/vnd.openxmlformats-officedocument.themeOverr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7" r:id="rId2"/>
    <p:sldId id="258" r:id="rId3"/>
    <p:sldId id="265" r:id="rId4"/>
    <p:sldId id="259" r:id="rId5"/>
    <p:sldId id="276" r:id="rId6"/>
    <p:sldId id="277" r:id="rId7"/>
    <p:sldId id="263" r:id="rId8"/>
    <p:sldId id="274" r:id="rId9"/>
    <p:sldId id="266" r:id="rId10"/>
    <p:sldId id="267" r:id="rId11"/>
    <p:sldId id="269" r:id="rId12"/>
    <p:sldId id="275" r:id="rId13"/>
    <p:sldId id="272" r:id="rId14"/>
    <p:sldId id="273"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213" d="100"/>
          <a:sy n="213" d="100"/>
        </p:scale>
        <p:origin x="-240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F9BE63-FD8C-9342-AC84-0038CA3F651D}" type="datetimeFigureOut">
              <a:rPr lang="en-US" smtClean="0"/>
              <a:t>16/01/16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35C78E-750F-D442-90BA-670E3F2835CF}" type="slidenum">
              <a:rPr lang="en-US" smtClean="0"/>
              <a:t>‹#›</a:t>
            </a:fld>
            <a:endParaRPr lang="en-US"/>
          </a:p>
        </p:txBody>
      </p:sp>
    </p:spTree>
    <p:extLst>
      <p:ext uri="{BB962C8B-B14F-4D97-AF65-F5344CB8AC3E}">
        <p14:creationId xmlns:p14="http://schemas.microsoft.com/office/powerpoint/2010/main" val="23351233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E43AC0-6599-A949-8B91-1FCE3DBA5B27}" type="slidenum">
              <a:rPr lang="en-US" smtClean="0"/>
              <a:t>1</a:t>
            </a:fld>
            <a:endParaRPr lang="en-US"/>
          </a:p>
        </p:txBody>
      </p:sp>
    </p:spTree>
    <p:extLst>
      <p:ext uri="{BB962C8B-B14F-4D97-AF65-F5344CB8AC3E}">
        <p14:creationId xmlns:p14="http://schemas.microsoft.com/office/powerpoint/2010/main" val="2407983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2) Before delving into the </a:t>
            </a:r>
            <a:r>
              <a:rPr lang="en-US" sz="1200" kern="1200" dirty="0" err="1" smtClean="0">
                <a:solidFill>
                  <a:schemeClr val="tx1"/>
                </a:solidFill>
                <a:latin typeface="+mn-lt"/>
                <a:ea typeface="+mn-ea"/>
                <a:cs typeface="+mn-cs"/>
              </a:rPr>
              <a:t>nitty</a:t>
            </a:r>
            <a:r>
              <a:rPr lang="en-US" sz="1200" kern="1200" dirty="0" smtClean="0">
                <a:solidFill>
                  <a:schemeClr val="tx1"/>
                </a:solidFill>
                <a:latin typeface="+mn-lt"/>
                <a:ea typeface="+mn-ea"/>
                <a:cs typeface="+mn-cs"/>
              </a:rPr>
              <a:t> and gritty of the web, I’d like us to have a look at how the network works. It’s important to have an understanding of this because the Web is a giant network and any web application relies on the network to transmit and receive its data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network works in layers. At the very bottom there’s the physical link which transmits bits (0s and 1s) either through electric signals or wirelessly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Data Link Layer defines how the data is sent, e.g. whether we’re using Ethernet, Wi-Fi, </a:t>
            </a:r>
            <a:r>
              <a:rPr lang="en-US" sz="1200" kern="1200" dirty="0" err="1" smtClean="0">
                <a:solidFill>
                  <a:schemeClr val="tx1"/>
                </a:solidFill>
                <a:latin typeface="+mn-lt"/>
                <a:ea typeface="+mn-ea"/>
                <a:cs typeface="+mn-cs"/>
              </a:rPr>
              <a:t>etc</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Network layer defines the protocol that will be used to send the data, e.g. are we sending packets, and if so how many bits are we sending in each packet, etc.</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Transport layer defines how the data will be transported, e.g. via TCP, UDP, etc. In order for two end-points to send data, they need to agree on a protocol. For instance, with TCP, a handshake between sender and receiver needs to be established first any data can be transmitted and once the transmission is complete, a connection termination series of messages closes the connection.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Session layer defines the mechanisms for opening, closing and managing a session between sender and receiver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Presentation Layer is responsible for the delivery and formatting of the data transported by previous layers. Data is 0s and 1s and it’d be very difficult for end-users to understand (or work effectively) with data represented in binary. It’s much easier to understand text. This layer is responsible to ensure that bits are formatted according to the target format (e.g. ASCII). Encryption is typically done at this layer too.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Application Layer is where applications (typically servers) reside. Examples include HTTP, FTP and DNS servers. It’s an abstraction which defines shared protocols and interface methods. For instance, we know that an HTTP server needs to support GET, POST, PUT, DELETE (and other) request methods and that a request sent to an HTTP server needs to follow a particular format (more on this in the next slide)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End-user Applications. This is where the application we write live. Unless you’re writing your own HTTP server, typically your application will use the Application Layer to offer some functionality. This layer is also where our web skeleton will reside.</a:t>
            </a:r>
          </a:p>
          <a:p>
            <a:endParaRPr lang="en-US" dirty="0"/>
          </a:p>
        </p:txBody>
      </p:sp>
      <p:sp>
        <p:nvSpPr>
          <p:cNvPr id="4" name="Slide Number Placeholder 3"/>
          <p:cNvSpPr>
            <a:spLocks noGrp="1"/>
          </p:cNvSpPr>
          <p:nvPr>
            <p:ph type="sldNum" sz="quarter" idx="10"/>
          </p:nvPr>
        </p:nvSpPr>
        <p:spPr/>
        <p:txBody>
          <a:bodyPr/>
          <a:lstStyle/>
          <a:p>
            <a:fld id="{1AEB9BBE-7BDE-0346-960C-F5316702D8FA}" type="slidenum">
              <a:rPr lang="en-US" smtClean="0"/>
              <a:t>10</a:t>
            </a:fld>
            <a:endParaRPr lang="en-US"/>
          </a:p>
        </p:txBody>
      </p:sp>
    </p:spTree>
    <p:extLst>
      <p:ext uri="{BB962C8B-B14F-4D97-AF65-F5344CB8AC3E}">
        <p14:creationId xmlns:p14="http://schemas.microsoft.com/office/powerpoint/2010/main" val="2833115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2) Before delving into the </a:t>
            </a:r>
            <a:r>
              <a:rPr lang="en-US" sz="1200" kern="1200" dirty="0" err="1" smtClean="0">
                <a:solidFill>
                  <a:schemeClr val="tx1"/>
                </a:solidFill>
                <a:latin typeface="+mn-lt"/>
                <a:ea typeface="+mn-ea"/>
                <a:cs typeface="+mn-cs"/>
              </a:rPr>
              <a:t>nitty</a:t>
            </a:r>
            <a:r>
              <a:rPr lang="en-US" sz="1200" kern="1200" dirty="0" smtClean="0">
                <a:solidFill>
                  <a:schemeClr val="tx1"/>
                </a:solidFill>
                <a:latin typeface="+mn-lt"/>
                <a:ea typeface="+mn-ea"/>
                <a:cs typeface="+mn-cs"/>
              </a:rPr>
              <a:t> and gritty of the web, I’d like us to have a look at how the network works. It’s important to have an understanding of this because the Web is a giant network and any web application relies on the network to transmit and receive its data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network works in layers. At the very bottom there’s the physical link which transmits bits (0s and 1s) either through electric signals or wirelessly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Data Link Layer defines how the data is sent, e.g. whether we’re using Ethernet, Wi-Fi, </a:t>
            </a:r>
            <a:r>
              <a:rPr lang="en-US" sz="1200" kern="1200" dirty="0" err="1" smtClean="0">
                <a:solidFill>
                  <a:schemeClr val="tx1"/>
                </a:solidFill>
                <a:latin typeface="+mn-lt"/>
                <a:ea typeface="+mn-ea"/>
                <a:cs typeface="+mn-cs"/>
              </a:rPr>
              <a:t>etc</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Network layer defines the protocol that will be used to send the data, e.g. are we sending packets, and if so how many bits are we sending in each packet, etc.</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Transport layer defines how the data will be transported, e.g. via TCP, UDP, etc. In order for two end-points to send data, they need to agree on a protocol. For instance, with TCP, a handshake between sender and receiver needs to be established first any data can be transmitted and once the transmission is complete, a connection termination series of messages closes the connection.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Session layer defines the mechanisms for opening, closing and managing a session between sender and receiver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Presentation Layer is responsible for the delivery and formatting of the data transported by previous layers. Data is 0s and 1s and it’d be very difficult for end-users to understand (or work effectively) with data represented in binary. It’s much easier to understand text. This layer is responsible to ensure that bits are formatted according to the target format (e.g. ASCII). Encryption is typically done at this layer too.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Application Layer is where applications (typically servers) reside. Examples include HTTP, FTP and DNS servers. It’s an abstraction which defines shared protocols and interface methods. For instance, we know that an HTTP server needs to support GET, POST, PUT, DELETE (and other) request methods and that a request sent to an HTTP server needs to follow a particular format (more on this in the next slide)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End-user Applications. This is where the application we write live. Unless you’re writing your own HTTP server, typically your application will use the Application Layer to offer some functionality. This layer is also where our web skeleton will reside.</a:t>
            </a:r>
          </a:p>
          <a:p>
            <a:endParaRPr lang="en-US" dirty="0"/>
          </a:p>
        </p:txBody>
      </p:sp>
      <p:sp>
        <p:nvSpPr>
          <p:cNvPr id="4" name="Slide Number Placeholder 3"/>
          <p:cNvSpPr>
            <a:spLocks noGrp="1"/>
          </p:cNvSpPr>
          <p:nvPr>
            <p:ph type="sldNum" sz="quarter" idx="10"/>
          </p:nvPr>
        </p:nvSpPr>
        <p:spPr/>
        <p:txBody>
          <a:bodyPr/>
          <a:lstStyle/>
          <a:p>
            <a:fld id="{1AEB9BBE-7BDE-0346-960C-F5316702D8FA}" type="slidenum">
              <a:rPr lang="en-US" smtClean="0"/>
              <a:t>11</a:t>
            </a:fld>
            <a:endParaRPr lang="en-US"/>
          </a:p>
        </p:txBody>
      </p:sp>
    </p:spTree>
    <p:extLst>
      <p:ext uri="{BB962C8B-B14F-4D97-AF65-F5344CB8AC3E}">
        <p14:creationId xmlns:p14="http://schemas.microsoft.com/office/powerpoint/2010/main" val="2833115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2) Before delving into the </a:t>
            </a:r>
            <a:r>
              <a:rPr lang="en-US" sz="1200" kern="1200" dirty="0" err="1" smtClean="0">
                <a:solidFill>
                  <a:schemeClr val="tx1"/>
                </a:solidFill>
                <a:latin typeface="+mn-lt"/>
                <a:ea typeface="+mn-ea"/>
                <a:cs typeface="+mn-cs"/>
              </a:rPr>
              <a:t>nitty</a:t>
            </a:r>
            <a:r>
              <a:rPr lang="en-US" sz="1200" kern="1200" dirty="0" smtClean="0">
                <a:solidFill>
                  <a:schemeClr val="tx1"/>
                </a:solidFill>
                <a:latin typeface="+mn-lt"/>
                <a:ea typeface="+mn-ea"/>
                <a:cs typeface="+mn-cs"/>
              </a:rPr>
              <a:t> and gritty of the web, I’d like us to have a look at how the network works. It’s important to have an understanding of this because the Web is a giant network and any web application relies on the network to transmit and receive its data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network works in layers. At the very bottom there’s the physical link which transmits bits (0s and 1s) either through electric signals or wirelessly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Data Link Layer defines how the data is sent, e.g. whether we’re using Ethernet, Wi-Fi, </a:t>
            </a:r>
            <a:r>
              <a:rPr lang="en-US" sz="1200" kern="1200" dirty="0" err="1" smtClean="0">
                <a:solidFill>
                  <a:schemeClr val="tx1"/>
                </a:solidFill>
                <a:latin typeface="+mn-lt"/>
                <a:ea typeface="+mn-ea"/>
                <a:cs typeface="+mn-cs"/>
              </a:rPr>
              <a:t>etc</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Network layer defines the protocol that will be used to send the data, e.g. are we sending packets, and if so how many bits are we sending in each packet, etc.</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Transport layer defines how the data will be transported, e.g. via TCP, UDP, etc. In order for two end-points to send data, they need to agree on a protocol. For instance, with TCP, a handshake between sender and receiver needs to be established first any data can be transmitted and once the transmission is complete, a connection termination series of messages closes the connection.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Session layer defines the mechanisms for opening, closing and managing a session between sender and receiver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Presentation Layer is responsible for the delivery and formatting of the data transported by previous layers. Data is 0s and 1s and it’d be very difficult for end-users to understand (or work effectively) with data represented in binary. It’s much easier to understand text. This layer is responsible to ensure that bits are formatted according to the target format (e.g. ASCII). Encryption is typically done at this layer too.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Application Layer is where applications (typically servers) reside. Examples include HTTP, FTP and DNS servers. It’s an abstraction which defines shared protocols and interface methods. For instance, we know that an HTTP server needs to support GET, POST, PUT, DELETE (and other) request methods and that a request sent to an HTTP server needs to follow a particular format (more on this in the next slide)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End-user Applications. This is where the application we write live. Unless you’re writing your own HTTP server, typically your application will use the Application Layer to offer some functionality. This layer is also where our web skeleton will reside.</a:t>
            </a:r>
          </a:p>
          <a:p>
            <a:endParaRPr lang="en-US" dirty="0"/>
          </a:p>
        </p:txBody>
      </p:sp>
      <p:sp>
        <p:nvSpPr>
          <p:cNvPr id="4" name="Slide Number Placeholder 3"/>
          <p:cNvSpPr>
            <a:spLocks noGrp="1"/>
          </p:cNvSpPr>
          <p:nvPr>
            <p:ph type="sldNum" sz="quarter" idx="10"/>
          </p:nvPr>
        </p:nvSpPr>
        <p:spPr/>
        <p:txBody>
          <a:bodyPr/>
          <a:lstStyle/>
          <a:p>
            <a:fld id="{1AEB9BBE-7BDE-0346-960C-F5316702D8FA}" type="slidenum">
              <a:rPr lang="en-US" smtClean="0"/>
              <a:t>12</a:t>
            </a:fld>
            <a:endParaRPr lang="en-US"/>
          </a:p>
        </p:txBody>
      </p:sp>
    </p:spTree>
    <p:extLst>
      <p:ext uri="{BB962C8B-B14F-4D97-AF65-F5344CB8AC3E}">
        <p14:creationId xmlns:p14="http://schemas.microsoft.com/office/powerpoint/2010/main" val="2833115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2) Before delving into the </a:t>
            </a:r>
            <a:r>
              <a:rPr lang="en-US" sz="1200" kern="1200" dirty="0" err="1" smtClean="0">
                <a:solidFill>
                  <a:schemeClr val="tx1"/>
                </a:solidFill>
                <a:latin typeface="+mn-lt"/>
                <a:ea typeface="+mn-ea"/>
                <a:cs typeface="+mn-cs"/>
              </a:rPr>
              <a:t>nitty</a:t>
            </a:r>
            <a:r>
              <a:rPr lang="en-US" sz="1200" kern="1200" dirty="0" smtClean="0">
                <a:solidFill>
                  <a:schemeClr val="tx1"/>
                </a:solidFill>
                <a:latin typeface="+mn-lt"/>
                <a:ea typeface="+mn-ea"/>
                <a:cs typeface="+mn-cs"/>
              </a:rPr>
              <a:t> and gritty of the web, I’d like us to have a look at how the network works. It’s important to have an understanding of this because the Web is a giant network and any web application relies on the network to transmit and receive its data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network works in layers. At the very bottom there’s the physical link which transmits bits (0s and 1s) either through electric signals or wirelessly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Data Link Layer defines how the data is sent, e.g. whether we’re using Ethernet, Wi-Fi, </a:t>
            </a:r>
            <a:r>
              <a:rPr lang="en-US" sz="1200" kern="1200" dirty="0" err="1" smtClean="0">
                <a:solidFill>
                  <a:schemeClr val="tx1"/>
                </a:solidFill>
                <a:latin typeface="+mn-lt"/>
                <a:ea typeface="+mn-ea"/>
                <a:cs typeface="+mn-cs"/>
              </a:rPr>
              <a:t>etc</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Network layer defines the protocol that will be used to send the data, e.g. are we sending packets, and if so how many bits are we sending in each packet, etc.</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Transport layer defines how the data will be transported, e.g. via TCP, UDP, etc. In order for two end-points to send data, they need to agree on a protocol. For instance, with TCP, a handshake between sender and receiver needs to be established first any data can be transmitted and once the transmission is complete, a connection termination series of messages closes the connection.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Session layer defines the mechanisms for opening, closing and managing a session between sender and receiver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Presentation Layer is responsible for the delivery and formatting of the data transported by previous layers. Data is 0s and 1s and it’d be very difficult for end-users to understand (or work effectively) with data represented in binary. It’s much easier to understand text. This layer is responsible to ensure that bits are formatted according to the target format (e.g. ASCII). Encryption is typically done at this layer too.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Application Layer is where applications (typically servers) reside. Examples include HTTP, FTP and DNS servers. It’s an abstraction which defines shared protocols and interface methods. For instance, we know that an HTTP server needs to support GET, POST, PUT, DELETE (and other) request methods and that a request sent to an HTTP server needs to follow a particular format (more on this in the next slide)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End-user Applications. This is where the application we write live. Unless you’re writing your own HTTP server, typically your application will use the Application Layer to offer some functionality. This layer is also where our web skeleton will reside.</a:t>
            </a:r>
          </a:p>
          <a:p>
            <a:endParaRPr lang="en-US" dirty="0"/>
          </a:p>
        </p:txBody>
      </p:sp>
      <p:sp>
        <p:nvSpPr>
          <p:cNvPr id="4" name="Slide Number Placeholder 3"/>
          <p:cNvSpPr>
            <a:spLocks noGrp="1"/>
          </p:cNvSpPr>
          <p:nvPr>
            <p:ph type="sldNum" sz="quarter" idx="10"/>
          </p:nvPr>
        </p:nvSpPr>
        <p:spPr/>
        <p:txBody>
          <a:bodyPr/>
          <a:lstStyle/>
          <a:p>
            <a:fld id="{1AEB9BBE-7BDE-0346-960C-F5316702D8FA}" type="slidenum">
              <a:rPr lang="en-US" smtClean="0"/>
              <a:t>13</a:t>
            </a:fld>
            <a:endParaRPr lang="en-US"/>
          </a:p>
        </p:txBody>
      </p:sp>
    </p:spTree>
    <p:extLst>
      <p:ext uri="{BB962C8B-B14F-4D97-AF65-F5344CB8AC3E}">
        <p14:creationId xmlns:p14="http://schemas.microsoft.com/office/powerpoint/2010/main" val="2833115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2) Before delving into the </a:t>
            </a:r>
            <a:r>
              <a:rPr lang="en-US" sz="1200" kern="1200" dirty="0" err="1" smtClean="0">
                <a:solidFill>
                  <a:schemeClr val="tx1"/>
                </a:solidFill>
                <a:latin typeface="+mn-lt"/>
                <a:ea typeface="+mn-ea"/>
                <a:cs typeface="+mn-cs"/>
              </a:rPr>
              <a:t>nitty</a:t>
            </a:r>
            <a:r>
              <a:rPr lang="en-US" sz="1200" kern="1200" dirty="0" smtClean="0">
                <a:solidFill>
                  <a:schemeClr val="tx1"/>
                </a:solidFill>
                <a:latin typeface="+mn-lt"/>
                <a:ea typeface="+mn-ea"/>
                <a:cs typeface="+mn-cs"/>
              </a:rPr>
              <a:t> and gritty of the web, I’d like us to have a look at how the network works. It’s important to have an understanding of this because the Web is a giant network and any web application relies on the network to transmit and receive its data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network works in layers. At the very bottom there’s the physical link which transmits bits (0s and 1s) either through electric signals or wirelessly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Data Link Layer defines how the data is sent, e.g. whether we’re using Ethernet, Wi-Fi, </a:t>
            </a:r>
            <a:r>
              <a:rPr lang="en-US" sz="1200" kern="1200" dirty="0" err="1" smtClean="0">
                <a:solidFill>
                  <a:schemeClr val="tx1"/>
                </a:solidFill>
                <a:latin typeface="+mn-lt"/>
                <a:ea typeface="+mn-ea"/>
                <a:cs typeface="+mn-cs"/>
              </a:rPr>
              <a:t>etc</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Network layer defines the protocol that will be used to send the data, e.g. are we sending packets, and if so how many bits are we sending in each packet, etc.</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Transport layer defines how the data will be transported, e.g. via TCP, UDP, etc. In order for two end-points to send data, they need to agree on a protocol. For instance, with TCP, a handshake between sender and receiver needs to be established first any data can be transmitted and once the transmission is complete, a connection termination series of messages closes the connection.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Session layer defines the mechanisms for opening, closing and managing a session between sender and receiver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Presentation Layer is responsible for the delivery and formatting of the data transported by previous layers. Data is 0s and 1s and it’d be very difficult for end-users to understand (or work effectively) with data represented in binary. It’s much easier to understand text. This layer is responsible to ensure that bits are formatted according to the target format (e.g. ASCII). Encryption is typically done at this layer too.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Application Layer is where applications (typically servers) reside. Examples include HTTP, FTP and DNS servers. It’s an abstraction which defines shared protocols and interface methods. For instance, we know that an HTTP server needs to support GET, POST, PUT, DELETE (and other) request methods and that a request sent to an HTTP server needs to follow a particular format (more on this in the next slide)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End-user Applications. This is where the application we write live. Unless you’re writing your own HTTP server, typically your application will use the Application Layer to offer some functionality. This layer is also where our web skeleton will reside.</a:t>
            </a:r>
          </a:p>
          <a:p>
            <a:endParaRPr lang="en-US" dirty="0"/>
          </a:p>
        </p:txBody>
      </p:sp>
      <p:sp>
        <p:nvSpPr>
          <p:cNvPr id="4" name="Slide Number Placeholder 3"/>
          <p:cNvSpPr>
            <a:spLocks noGrp="1"/>
          </p:cNvSpPr>
          <p:nvPr>
            <p:ph type="sldNum" sz="quarter" idx="10"/>
          </p:nvPr>
        </p:nvSpPr>
        <p:spPr/>
        <p:txBody>
          <a:bodyPr/>
          <a:lstStyle/>
          <a:p>
            <a:fld id="{1AEB9BBE-7BDE-0346-960C-F5316702D8FA}" type="slidenum">
              <a:rPr lang="en-US" smtClean="0"/>
              <a:t>14</a:t>
            </a:fld>
            <a:endParaRPr lang="en-US"/>
          </a:p>
        </p:txBody>
      </p:sp>
    </p:spTree>
    <p:extLst>
      <p:ext uri="{BB962C8B-B14F-4D97-AF65-F5344CB8AC3E}">
        <p14:creationId xmlns:p14="http://schemas.microsoft.com/office/powerpoint/2010/main" val="2833115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E43AC0-6599-A949-8B91-1FCE3DBA5B27}" type="slidenum">
              <a:rPr lang="en-US" smtClean="0"/>
              <a:t>2</a:t>
            </a:fld>
            <a:endParaRPr lang="en-US"/>
          </a:p>
        </p:txBody>
      </p:sp>
    </p:spTree>
    <p:extLst>
      <p:ext uri="{BB962C8B-B14F-4D97-AF65-F5344CB8AC3E}">
        <p14:creationId xmlns:p14="http://schemas.microsoft.com/office/powerpoint/2010/main" val="2407983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E43AC0-6599-A949-8B91-1FCE3DBA5B27}" type="slidenum">
              <a:rPr lang="en-US" smtClean="0"/>
              <a:t>3</a:t>
            </a:fld>
            <a:endParaRPr lang="en-US"/>
          </a:p>
        </p:txBody>
      </p:sp>
    </p:spTree>
    <p:extLst>
      <p:ext uri="{BB962C8B-B14F-4D97-AF65-F5344CB8AC3E}">
        <p14:creationId xmlns:p14="http://schemas.microsoft.com/office/powerpoint/2010/main" val="2407983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2) Before delving into the </a:t>
            </a:r>
            <a:r>
              <a:rPr lang="en-US" sz="1200" kern="1200" dirty="0" err="1" smtClean="0">
                <a:solidFill>
                  <a:schemeClr val="tx1"/>
                </a:solidFill>
                <a:latin typeface="+mn-lt"/>
                <a:ea typeface="+mn-ea"/>
                <a:cs typeface="+mn-cs"/>
              </a:rPr>
              <a:t>nitty</a:t>
            </a:r>
            <a:r>
              <a:rPr lang="en-US" sz="1200" kern="1200" dirty="0" smtClean="0">
                <a:solidFill>
                  <a:schemeClr val="tx1"/>
                </a:solidFill>
                <a:latin typeface="+mn-lt"/>
                <a:ea typeface="+mn-ea"/>
                <a:cs typeface="+mn-cs"/>
              </a:rPr>
              <a:t> and gritty of the web, I’d like us to have a look at how the network works. It’s important to have an understanding of this because the Web is a giant network and any web application relies on the network to transmit and receive its data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network works in layers. At the very bottom there’s the physical link which transmits bits (0s and 1s) either through electric signals or wirelessly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Data Link Layer defines how the data is sent, e.g. whether we’re using Ethernet, Wi-Fi, </a:t>
            </a:r>
            <a:r>
              <a:rPr lang="en-US" sz="1200" kern="1200" dirty="0" err="1" smtClean="0">
                <a:solidFill>
                  <a:schemeClr val="tx1"/>
                </a:solidFill>
                <a:latin typeface="+mn-lt"/>
                <a:ea typeface="+mn-ea"/>
                <a:cs typeface="+mn-cs"/>
              </a:rPr>
              <a:t>etc</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Network layer defines the protocol that will be used to send the data, e.g. are we sending packets, and if so how many bits are we sending in each packet, etc.</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Transport layer defines how the data will be transported, e.g. via TCP, UDP, etc. In order for two end-points to send data, they need to agree on a protocol. For instance, with TCP, a handshake between sender and receiver needs to be established first any data can be transmitted and once the transmission is complete, a connection termination series of messages closes the connection.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Session layer defines the mechanisms for opening, closing and managing a session between sender and receiver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Presentation Layer is responsible for the delivery and formatting of the data transported by previous layers. Data is 0s and 1s and it’d be very difficult for end-users to understand (or work effectively) with data represented in binary. It’s much easier to understand text. This layer is responsible to ensure that bits are formatted according to the target format (e.g. ASCII). Encryption is typically done at this layer too.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Application Layer is where applications (typically servers) reside. Examples include HTTP, FTP and DNS servers. It’s an abstraction which defines shared protocols and interface methods. For instance, we know that an HTTP server needs to support GET, POST, PUT, DELETE (and other) request methods and that a request sent to an HTTP server needs to follow a particular format (more on this in the next slide)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End-user Applications. This is where the application we write live. Unless you’re writing your own HTTP server, typically your application will use the Application Layer to offer some functionality. This layer is also where our web skeleton will reside.</a:t>
            </a:r>
          </a:p>
          <a:p>
            <a:endParaRPr lang="en-US" dirty="0"/>
          </a:p>
        </p:txBody>
      </p:sp>
      <p:sp>
        <p:nvSpPr>
          <p:cNvPr id="4" name="Slide Number Placeholder 3"/>
          <p:cNvSpPr>
            <a:spLocks noGrp="1"/>
          </p:cNvSpPr>
          <p:nvPr>
            <p:ph type="sldNum" sz="quarter" idx="10"/>
          </p:nvPr>
        </p:nvSpPr>
        <p:spPr/>
        <p:txBody>
          <a:bodyPr/>
          <a:lstStyle/>
          <a:p>
            <a:fld id="{1AEB9BBE-7BDE-0346-960C-F5316702D8FA}" type="slidenum">
              <a:rPr lang="en-US" smtClean="0"/>
              <a:t>4</a:t>
            </a:fld>
            <a:endParaRPr lang="en-US"/>
          </a:p>
        </p:txBody>
      </p:sp>
    </p:spTree>
    <p:extLst>
      <p:ext uri="{BB962C8B-B14F-4D97-AF65-F5344CB8AC3E}">
        <p14:creationId xmlns:p14="http://schemas.microsoft.com/office/powerpoint/2010/main" val="2833115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E43AC0-6599-A949-8B91-1FCE3DBA5B27}" type="slidenum">
              <a:rPr lang="en-US" smtClean="0"/>
              <a:t>5</a:t>
            </a:fld>
            <a:endParaRPr lang="en-US"/>
          </a:p>
        </p:txBody>
      </p:sp>
    </p:spTree>
    <p:extLst>
      <p:ext uri="{BB962C8B-B14F-4D97-AF65-F5344CB8AC3E}">
        <p14:creationId xmlns:p14="http://schemas.microsoft.com/office/powerpoint/2010/main" val="2407983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E43AC0-6599-A949-8B91-1FCE3DBA5B27}" type="slidenum">
              <a:rPr lang="en-US" smtClean="0"/>
              <a:t>6</a:t>
            </a:fld>
            <a:endParaRPr lang="en-US"/>
          </a:p>
        </p:txBody>
      </p:sp>
    </p:spTree>
    <p:extLst>
      <p:ext uri="{BB962C8B-B14F-4D97-AF65-F5344CB8AC3E}">
        <p14:creationId xmlns:p14="http://schemas.microsoft.com/office/powerpoint/2010/main" val="2407983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2) Before delving into the </a:t>
            </a:r>
            <a:r>
              <a:rPr lang="en-US" sz="1200" kern="1200" dirty="0" err="1" smtClean="0">
                <a:solidFill>
                  <a:schemeClr val="tx1"/>
                </a:solidFill>
                <a:latin typeface="+mn-lt"/>
                <a:ea typeface="+mn-ea"/>
                <a:cs typeface="+mn-cs"/>
              </a:rPr>
              <a:t>nitty</a:t>
            </a:r>
            <a:r>
              <a:rPr lang="en-US" sz="1200" kern="1200" dirty="0" smtClean="0">
                <a:solidFill>
                  <a:schemeClr val="tx1"/>
                </a:solidFill>
                <a:latin typeface="+mn-lt"/>
                <a:ea typeface="+mn-ea"/>
                <a:cs typeface="+mn-cs"/>
              </a:rPr>
              <a:t> and gritty of the web, I’d like us to have a look at how the network works. It’s important to have an understanding of this because the Web is a giant network and any web application relies on the network to transmit and receive its data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network works in layers. At the very bottom there’s the physical link which transmits bits (0s and 1s) either through electric signals or wirelessly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Data Link Layer defines how the data is sent, e.g. whether we’re using Ethernet, Wi-Fi, </a:t>
            </a:r>
            <a:r>
              <a:rPr lang="en-US" sz="1200" kern="1200" dirty="0" err="1" smtClean="0">
                <a:solidFill>
                  <a:schemeClr val="tx1"/>
                </a:solidFill>
                <a:latin typeface="+mn-lt"/>
                <a:ea typeface="+mn-ea"/>
                <a:cs typeface="+mn-cs"/>
              </a:rPr>
              <a:t>etc</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Network layer defines the protocol that will be used to send the data, e.g. are we sending packets, and if so how many bits are we sending in each packet, etc.</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Transport layer defines how the data will be transported, e.g. via TCP, UDP, etc. In order for two end-points to send data, they need to agree on a protocol. For instance, with TCP, a handshake between sender and receiver needs to be established first any data can be transmitted and once the transmission is complete, a connection termination series of messages closes the connection.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Session layer defines the mechanisms for opening, closing and managing a session between sender and receiver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Presentation Layer is responsible for the delivery and formatting of the data transported by previous layers. Data is 0s and 1s and it’d be very difficult for end-users to understand (or work effectively) with data represented in binary. It’s much easier to understand text. This layer is responsible to ensure that bits are formatted according to the target format (e.g. ASCII). Encryption is typically done at this layer too.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Application Layer is where applications (typically servers) reside. Examples include HTTP, FTP and DNS servers. It’s an abstraction which defines shared protocols and interface methods. For instance, we know that an HTTP server needs to support GET, POST, PUT, DELETE (and other) request methods and that a request sent to an HTTP server needs to follow a particular format (more on this in the next slide)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End-user Applications. This is where the application we write live. Unless you’re writing your own HTTP server, typically your application will use the Application Layer to offer some functionality. This layer is also where our web skeleton will reside.</a:t>
            </a:r>
          </a:p>
          <a:p>
            <a:endParaRPr lang="en-US" dirty="0"/>
          </a:p>
        </p:txBody>
      </p:sp>
      <p:sp>
        <p:nvSpPr>
          <p:cNvPr id="4" name="Slide Number Placeholder 3"/>
          <p:cNvSpPr>
            <a:spLocks noGrp="1"/>
          </p:cNvSpPr>
          <p:nvPr>
            <p:ph type="sldNum" sz="quarter" idx="10"/>
          </p:nvPr>
        </p:nvSpPr>
        <p:spPr/>
        <p:txBody>
          <a:bodyPr/>
          <a:lstStyle/>
          <a:p>
            <a:fld id="{1AEB9BBE-7BDE-0346-960C-F5316702D8FA}" type="slidenum">
              <a:rPr lang="en-US" smtClean="0"/>
              <a:t>7</a:t>
            </a:fld>
            <a:endParaRPr lang="en-US"/>
          </a:p>
        </p:txBody>
      </p:sp>
    </p:spTree>
    <p:extLst>
      <p:ext uri="{BB962C8B-B14F-4D97-AF65-F5344CB8AC3E}">
        <p14:creationId xmlns:p14="http://schemas.microsoft.com/office/powerpoint/2010/main" val="2833115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2) Before delving into the </a:t>
            </a:r>
            <a:r>
              <a:rPr lang="en-US" sz="1200" kern="1200" dirty="0" err="1" smtClean="0">
                <a:solidFill>
                  <a:schemeClr val="tx1"/>
                </a:solidFill>
                <a:latin typeface="+mn-lt"/>
                <a:ea typeface="+mn-ea"/>
                <a:cs typeface="+mn-cs"/>
              </a:rPr>
              <a:t>nitty</a:t>
            </a:r>
            <a:r>
              <a:rPr lang="en-US" sz="1200" kern="1200" dirty="0" smtClean="0">
                <a:solidFill>
                  <a:schemeClr val="tx1"/>
                </a:solidFill>
                <a:latin typeface="+mn-lt"/>
                <a:ea typeface="+mn-ea"/>
                <a:cs typeface="+mn-cs"/>
              </a:rPr>
              <a:t> and gritty of the web, I’d like us to have a look at how the network works. It’s important to have an understanding of this because the Web is a giant network and any web application relies on the network to transmit and receive its data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network works in layers. At the very bottom there’s the physical link which transmits bits (0s and 1s) either through electric signals or wirelessly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Data Link Layer defines how the data is sent, e.g. whether we’re using Ethernet, Wi-Fi, </a:t>
            </a:r>
            <a:r>
              <a:rPr lang="en-US" sz="1200" kern="1200" dirty="0" err="1" smtClean="0">
                <a:solidFill>
                  <a:schemeClr val="tx1"/>
                </a:solidFill>
                <a:latin typeface="+mn-lt"/>
                <a:ea typeface="+mn-ea"/>
                <a:cs typeface="+mn-cs"/>
              </a:rPr>
              <a:t>etc</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Network layer defines the protocol that will be used to send the data, e.g. are we sending packets, and if so how many bits are we sending in each packet, etc.</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Transport layer defines how the data will be transported, e.g. via TCP, UDP, etc. In order for two end-points to send data, they need to agree on a protocol. For instance, with TCP, a handshake between sender and receiver needs to be established first any data can be transmitted and once the transmission is complete, a connection termination series of messages closes the connection.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Session layer defines the mechanisms for opening, closing and managing a session between sender and receiver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Presentation Layer is responsible for the delivery and formatting of the data transported by previous layers. Data is 0s and 1s and it’d be very difficult for end-users to understand (or work effectively) with data represented in binary. It’s much easier to understand text. This layer is responsible to ensure that bits are formatted according to the target format (e.g. ASCII). Encryption is typically done at this layer too.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Application Layer is where applications (typically servers) reside. Examples include HTTP, FTP and DNS servers. It’s an abstraction which defines shared protocols and interface methods. For instance, we know that an HTTP server needs to support GET, POST, PUT, DELETE (and other) request methods and that a request sent to an HTTP server needs to follow a particular format (more on this in the next slide)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End-user Applications. This is where the application we write live. Unless you’re writing your own HTTP server, typically your application will use the Application Layer to offer some functionality. This layer is also where our web skeleton will reside.</a:t>
            </a:r>
          </a:p>
          <a:p>
            <a:endParaRPr lang="en-US" dirty="0"/>
          </a:p>
        </p:txBody>
      </p:sp>
      <p:sp>
        <p:nvSpPr>
          <p:cNvPr id="4" name="Slide Number Placeholder 3"/>
          <p:cNvSpPr>
            <a:spLocks noGrp="1"/>
          </p:cNvSpPr>
          <p:nvPr>
            <p:ph type="sldNum" sz="quarter" idx="10"/>
          </p:nvPr>
        </p:nvSpPr>
        <p:spPr/>
        <p:txBody>
          <a:bodyPr/>
          <a:lstStyle/>
          <a:p>
            <a:fld id="{1AEB9BBE-7BDE-0346-960C-F5316702D8FA}" type="slidenum">
              <a:rPr lang="en-US" smtClean="0"/>
              <a:t>8</a:t>
            </a:fld>
            <a:endParaRPr lang="en-US"/>
          </a:p>
        </p:txBody>
      </p:sp>
    </p:spTree>
    <p:extLst>
      <p:ext uri="{BB962C8B-B14F-4D97-AF65-F5344CB8AC3E}">
        <p14:creationId xmlns:p14="http://schemas.microsoft.com/office/powerpoint/2010/main" val="2833115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2) Before delving into the </a:t>
            </a:r>
            <a:r>
              <a:rPr lang="en-US" sz="1200" kern="1200" dirty="0" err="1" smtClean="0">
                <a:solidFill>
                  <a:schemeClr val="tx1"/>
                </a:solidFill>
                <a:latin typeface="+mn-lt"/>
                <a:ea typeface="+mn-ea"/>
                <a:cs typeface="+mn-cs"/>
              </a:rPr>
              <a:t>nitty</a:t>
            </a:r>
            <a:r>
              <a:rPr lang="en-US" sz="1200" kern="1200" dirty="0" smtClean="0">
                <a:solidFill>
                  <a:schemeClr val="tx1"/>
                </a:solidFill>
                <a:latin typeface="+mn-lt"/>
                <a:ea typeface="+mn-ea"/>
                <a:cs typeface="+mn-cs"/>
              </a:rPr>
              <a:t> and gritty of the web, I’d like us to have a look at how the network works. It’s important to have an understanding of this because the Web is a giant network and any web application relies on the network to transmit and receive its data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network works in layers. At the very bottom there’s the physical link which transmits bits (0s and 1s) either through electric signals or wirelessly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Data Link Layer defines how the data is sent, e.g. whether we’re using Ethernet, Wi-Fi, </a:t>
            </a:r>
            <a:r>
              <a:rPr lang="en-US" sz="1200" kern="1200" dirty="0" err="1" smtClean="0">
                <a:solidFill>
                  <a:schemeClr val="tx1"/>
                </a:solidFill>
                <a:latin typeface="+mn-lt"/>
                <a:ea typeface="+mn-ea"/>
                <a:cs typeface="+mn-cs"/>
              </a:rPr>
              <a:t>etc</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Network layer defines the protocol that will be used to send the data, e.g. are we sending packets, and if so how many bits are we sending in each packet, etc.</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Transport layer defines how the data will be transported, e.g. via TCP, UDP, etc. In order for two end-points to send data, they need to agree on a protocol. For instance, with TCP, a handshake between sender and receiver needs to be established first any data can be transmitted and once the transmission is complete, a connection termination series of messages closes the connection.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Session layer defines the mechanisms for opening, closing and managing a session between sender and receiver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Presentation Layer is responsible for the delivery and formatting of the data transported by previous layers. Data is 0s and 1s and it’d be very difficult for end-users to understand (or work effectively) with data represented in binary. It’s much easier to understand text. This layer is responsible to ensure that bits are formatted according to the target format (e.g. ASCII). Encryption is typically done at this layer too.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The Application Layer is where applications (typically servers) reside. Examples include HTTP, FTP and DNS servers. It’s an abstraction which defines shared protocols and interface methods. For instance, we know that an HTTP server needs to support GET, POST, PUT, DELETE (and other) request methods and that a request sent to an HTTP server needs to follow a particular format (more on this in the next slide)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End-user Applications. This is where the application we write live. Unless you’re writing your own HTTP server, typically your application will use the Application Layer to offer some functionality. This layer is also where our web skeleton will reside.</a:t>
            </a:r>
          </a:p>
          <a:p>
            <a:endParaRPr lang="en-US" dirty="0"/>
          </a:p>
        </p:txBody>
      </p:sp>
      <p:sp>
        <p:nvSpPr>
          <p:cNvPr id="4" name="Slide Number Placeholder 3"/>
          <p:cNvSpPr>
            <a:spLocks noGrp="1"/>
          </p:cNvSpPr>
          <p:nvPr>
            <p:ph type="sldNum" sz="quarter" idx="10"/>
          </p:nvPr>
        </p:nvSpPr>
        <p:spPr/>
        <p:txBody>
          <a:bodyPr/>
          <a:lstStyle/>
          <a:p>
            <a:fld id="{1AEB9BBE-7BDE-0346-960C-F5316702D8FA}" type="slidenum">
              <a:rPr lang="en-US" smtClean="0"/>
              <a:t>9</a:t>
            </a:fld>
            <a:endParaRPr lang="en-US"/>
          </a:p>
        </p:txBody>
      </p:sp>
    </p:spTree>
    <p:extLst>
      <p:ext uri="{BB962C8B-B14F-4D97-AF65-F5344CB8AC3E}">
        <p14:creationId xmlns:p14="http://schemas.microsoft.com/office/powerpoint/2010/main" val="2833115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E86FC1CC-993E-4145-B143-361D1B4E10E7}" type="datetimeFigureOut">
              <a:rPr lang="en-US" smtClean="0"/>
              <a:t>16/01/16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BCC8A-4B1E-6144-A66E-19D3EC72700B}" type="slidenum">
              <a:rPr lang="en-US" smtClean="0"/>
              <a:t>‹#›</a:t>
            </a:fld>
            <a:endParaRPr lang="en-US"/>
          </a:p>
        </p:txBody>
      </p:sp>
    </p:spTree>
    <p:extLst>
      <p:ext uri="{BB962C8B-B14F-4D97-AF65-F5344CB8AC3E}">
        <p14:creationId xmlns:p14="http://schemas.microsoft.com/office/powerpoint/2010/main" val="186322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86FC1CC-993E-4145-B143-361D1B4E10E7}" type="datetimeFigureOut">
              <a:rPr lang="en-US" smtClean="0"/>
              <a:t>16/01/16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BCC8A-4B1E-6144-A66E-19D3EC72700B}" type="slidenum">
              <a:rPr lang="en-US" smtClean="0"/>
              <a:t>‹#›</a:t>
            </a:fld>
            <a:endParaRPr lang="en-US"/>
          </a:p>
        </p:txBody>
      </p:sp>
    </p:spTree>
    <p:extLst>
      <p:ext uri="{BB962C8B-B14F-4D97-AF65-F5344CB8AC3E}">
        <p14:creationId xmlns:p14="http://schemas.microsoft.com/office/powerpoint/2010/main" val="3199136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86FC1CC-993E-4145-B143-361D1B4E10E7}" type="datetimeFigureOut">
              <a:rPr lang="en-US" smtClean="0"/>
              <a:t>16/01/16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BCC8A-4B1E-6144-A66E-19D3EC72700B}" type="slidenum">
              <a:rPr lang="en-US" smtClean="0"/>
              <a:t>‹#›</a:t>
            </a:fld>
            <a:endParaRPr lang="en-US"/>
          </a:p>
        </p:txBody>
      </p:sp>
    </p:spTree>
    <p:extLst>
      <p:ext uri="{BB962C8B-B14F-4D97-AF65-F5344CB8AC3E}">
        <p14:creationId xmlns:p14="http://schemas.microsoft.com/office/powerpoint/2010/main" val="1742654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86FC1CC-993E-4145-B143-361D1B4E10E7}" type="datetimeFigureOut">
              <a:rPr lang="en-US" smtClean="0"/>
              <a:t>16/01/16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BCC8A-4B1E-6144-A66E-19D3EC72700B}" type="slidenum">
              <a:rPr lang="en-US" smtClean="0"/>
              <a:t>‹#›</a:t>
            </a:fld>
            <a:endParaRPr lang="en-US"/>
          </a:p>
        </p:txBody>
      </p:sp>
    </p:spTree>
    <p:extLst>
      <p:ext uri="{BB962C8B-B14F-4D97-AF65-F5344CB8AC3E}">
        <p14:creationId xmlns:p14="http://schemas.microsoft.com/office/powerpoint/2010/main" val="2510442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E86FC1CC-993E-4145-B143-361D1B4E10E7}" type="datetimeFigureOut">
              <a:rPr lang="en-US" smtClean="0"/>
              <a:t>16/01/16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BCC8A-4B1E-6144-A66E-19D3EC72700B}" type="slidenum">
              <a:rPr lang="en-US" smtClean="0"/>
              <a:t>‹#›</a:t>
            </a:fld>
            <a:endParaRPr lang="en-US"/>
          </a:p>
        </p:txBody>
      </p:sp>
    </p:spTree>
    <p:extLst>
      <p:ext uri="{BB962C8B-B14F-4D97-AF65-F5344CB8AC3E}">
        <p14:creationId xmlns:p14="http://schemas.microsoft.com/office/powerpoint/2010/main" val="2425742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E86FC1CC-993E-4145-B143-361D1B4E10E7}" type="datetimeFigureOut">
              <a:rPr lang="en-US" smtClean="0"/>
              <a:t>16/01/16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4BCC8A-4B1E-6144-A66E-19D3EC72700B}" type="slidenum">
              <a:rPr lang="en-US" smtClean="0"/>
              <a:t>‹#›</a:t>
            </a:fld>
            <a:endParaRPr lang="en-US"/>
          </a:p>
        </p:txBody>
      </p:sp>
    </p:spTree>
    <p:extLst>
      <p:ext uri="{BB962C8B-B14F-4D97-AF65-F5344CB8AC3E}">
        <p14:creationId xmlns:p14="http://schemas.microsoft.com/office/powerpoint/2010/main" val="481115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E86FC1CC-993E-4145-B143-361D1B4E10E7}" type="datetimeFigureOut">
              <a:rPr lang="en-US" smtClean="0"/>
              <a:t>16/01/16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4BCC8A-4B1E-6144-A66E-19D3EC72700B}" type="slidenum">
              <a:rPr lang="en-US" smtClean="0"/>
              <a:t>‹#›</a:t>
            </a:fld>
            <a:endParaRPr lang="en-US"/>
          </a:p>
        </p:txBody>
      </p:sp>
    </p:spTree>
    <p:extLst>
      <p:ext uri="{BB962C8B-B14F-4D97-AF65-F5344CB8AC3E}">
        <p14:creationId xmlns:p14="http://schemas.microsoft.com/office/powerpoint/2010/main" val="319329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E86FC1CC-993E-4145-B143-361D1B4E10E7}" type="datetimeFigureOut">
              <a:rPr lang="en-US" smtClean="0"/>
              <a:t>16/01/16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4BCC8A-4B1E-6144-A66E-19D3EC72700B}" type="slidenum">
              <a:rPr lang="en-US" smtClean="0"/>
              <a:t>‹#›</a:t>
            </a:fld>
            <a:endParaRPr lang="en-US"/>
          </a:p>
        </p:txBody>
      </p:sp>
    </p:spTree>
    <p:extLst>
      <p:ext uri="{BB962C8B-B14F-4D97-AF65-F5344CB8AC3E}">
        <p14:creationId xmlns:p14="http://schemas.microsoft.com/office/powerpoint/2010/main" val="2811000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6FC1CC-993E-4145-B143-361D1B4E10E7}" type="datetimeFigureOut">
              <a:rPr lang="en-US" smtClean="0"/>
              <a:t>16/01/16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4BCC8A-4B1E-6144-A66E-19D3EC72700B}" type="slidenum">
              <a:rPr lang="en-US" smtClean="0"/>
              <a:t>‹#›</a:t>
            </a:fld>
            <a:endParaRPr lang="en-US"/>
          </a:p>
        </p:txBody>
      </p:sp>
    </p:spTree>
    <p:extLst>
      <p:ext uri="{BB962C8B-B14F-4D97-AF65-F5344CB8AC3E}">
        <p14:creationId xmlns:p14="http://schemas.microsoft.com/office/powerpoint/2010/main" val="2642980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86FC1CC-993E-4145-B143-361D1B4E10E7}" type="datetimeFigureOut">
              <a:rPr lang="en-US" smtClean="0"/>
              <a:t>16/01/16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4BCC8A-4B1E-6144-A66E-19D3EC72700B}" type="slidenum">
              <a:rPr lang="en-US" smtClean="0"/>
              <a:t>‹#›</a:t>
            </a:fld>
            <a:endParaRPr lang="en-US"/>
          </a:p>
        </p:txBody>
      </p:sp>
    </p:spTree>
    <p:extLst>
      <p:ext uri="{BB962C8B-B14F-4D97-AF65-F5344CB8AC3E}">
        <p14:creationId xmlns:p14="http://schemas.microsoft.com/office/powerpoint/2010/main" val="2824957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86FC1CC-993E-4145-B143-361D1B4E10E7}" type="datetimeFigureOut">
              <a:rPr lang="en-US" smtClean="0"/>
              <a:t>16/01/16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4BCC8A-4B1E-6144-A66E-19D3EC72700B}" type="slidenum">
              <a:rPr lang="en-US" smtClean="0"/>
              <a:t>‹#›</a:t>
            </a:fld>
            <a:endParaRPr lang="en-US"/>
          </a:p>
        </p:txBody>
      </p:sp>
    </p:spTree>
    <p:extLst>
      <p:ext uri="{BB962C8B-B14F-4D97-AF65-F5344CB8AC3E}">
        <p14:creationId xmlns:p14="http://schemas.microsoft.com/office/powerpoint/2010/main" val="18130980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6FC1CC-993E-4145-B143-361D1B4E10E7}" type="datetimeFigureOut">
              <a:rPr lang="en-US" smtClean="0"/>
              <a:t>16/01/16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4BCC8A-4B1E-6144-A66E-19D3EC72700B}" type="slidenum">
              <a:rPr lang="en-US" smtClean="0"/>
              <a:t>‹#›</a:t>
            </a:fld>
            <a:endParaRPr lang="en-US"/>
          </a:p>
        </p:txBody>
      </p:sp>
    </p:spTree>
    <p:extLst>
      <p:ext uri="{BB962C8B-B14F-4D97-AF65-F5344CB8AC3E}">
        <p14:creationId xmlns:p14="http://schemas.microsoft.com/office/powerpoint/2010/main" val="298618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 Type="http://schemas.openxmlformats.org/officeDocument/2006/relationships/themeOverride" Target="../theme/themeOverride1.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1.png"/><Relationship Id="rId1" Type="http://schemas.openxmlformats.org/officeDocument/2006/relationships/themeOverride" Target="../theme/themeOverride10.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1.png"/><Relationship Id="rId1" Type="http://schemas.openxmlformats.org/officeDocument/2006/relationships/themeOverride" Target="../theme/themeOverride11.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png"/><Relationship Id="rId1" Type="http://schemas.openxmlformats.org/officeDocument/2006/relationships/themeOverride" Target="../theme/themeOverride12.xml"/><Relationship Id="rId2"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1.png"/><Relationship Id="rId1" Type="http://schemas.openxmlformats.org/officeDocument/2006/relationships/themeOverride" Target="../theme/themeOverride13.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1.png"/><Relationship Id="rId1" Type="http://schemas.openxmlformats.org/officeDocument/2006/relationships/themeOverride" Target="../theme/themeOverride14.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1.png"/><Relationship Id="rId1" Type="http://schemas.openxmlformats.org/officeDocument/2006/relationships/themeOverride" Target="../theme/themeOverride2.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1.png"/><Relationship Id="rId1" Type="http://schemas.openxmlformats.org/officeDocument/2006/relationships/themeOverride" Target="../theme/themeOverride3.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 Type="http://schemas.openxmlformats.org/officeDocument/2006/relationships/themeOverride" Target="../theme/themeOverride4.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1.png"/><Relationship Id="rId1" Type="http://schemas.openxmlformats.org/officeDocument/2006/relationships/themeOverride" Target="../theme/themeOverride5.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1.png"/><Relationship Id="rId1" Type="http://schemas.openxmlformats.org/officeDocument/2006/relationships/themeOverride" Target="../theme/themeOverride6.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1.png"/><Relationship Id="rId1" Type="http://schemas.openxmlformats.org/officeDocument/2006/relationships/themeOverride" Target="../theme/themeOverride7.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1.png"/><Relationship Id="rId1" Type="http://schemas.openxmlformats.org/officeDocument/2006/relationships/themeOverride" Target="../theme/themeOverride8.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1.png"/><Relationship Id="rId1" Type="http://schemas.openxmlformats.org/officeDocument/2006/relationships/themeOverride" Target="../theme/themeOverride9.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RESTful APIs and HTML Forms</a:t>
            </a:r>
            <a:endParaRPr lang="en-US" dirty="0"/>
          </a:p>
        </p:txBody>
      </p:sp>
      <p:sp>
        <p:nvSpPr>
          <p:cNvPr id="3" name="Subtitle 2"/>
          <p:cNvSpPr>
            <a:spLocks noGrp="1"/>
          </p:cNvSpPr>
          <p:nvPr>
            <p:ph type="subTitle" idx="1"/>
          </p:nvPr>
        </p:nvSpPr>
        <p:spPr/>
        <p:txBody>
          <a:bodyPr>
            <a:normAutofit fontScale="92500"/>
          </a:bodyPr>
          <a:lstStyle/>
          <a:p>
            <a:r>
              <a:rPr lang="en-US" dirty="0" smtClean="0"/>
              <a:t>Startup-ready web skeleton with Spring Boot, HTML5, CSS3, Javascript/JQuery, Bootstrap, Stripe and AWS </a:t>
            </a:r>
            <a:endParaRPr lang="en-US" dirty="0"/>
          </a:p>
        </p:txBody>
      </p:sp>
      <p:pic>
        <p:nvPicPr>
          <p:cNvPr id="4" name="Picture 3" descr="400x24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5770" y="374260"/>
            <a:ext cx="1202430" cy="727470"/>
          </a:xfrm>
          <a:prstGeom prst="rect">
            <a:avLst/>
          </a:prstGeom>
        </p:spPr>
      </p:pic>
      <p:pic>
        <p:nvPicPr>
          <p:cNvPr id="5" name="Picture 4"/>
          <p:cNvPicPr>
            <a:picLocks noChangeAspect="1"/>
          </p:cNvPicPr>
          <p:nvPr/>
        </p:nvPicPr>
        <p:blipFill>
          <a:blip r:embed="rId5"/>
          <a:stretch>
            <a:fillRect/>
          </a:stretch>
        </p:blipFill>
        <p:spPr>
          <a:xfrm>
            <a:off x="585058" y="1374827"/>
            <a:ext cx="1997627" cy="627826"/>
          </a:xfrm>
          <a:prstGeom prst="rect">
            <a:avLst/>
          </a:prstGeom>
        </p:spPr>
      </p:pic>
      <p:pic>
        <p:nvPicPr>
          <p:cNvPr id="6" name="Picture 5"/>
          <p:cNvPicPr>
            <a:picLocks noChangeAspect="1"/>
          </p:cNvPicPr>
          <p:nvPr/>
        </p:nvPicPr>
        <p:blipFill>
          <a:blip r:embed="rId6"/>
          <a:stretch>
            <a:fillRect/>
          </a:stretch>
        </p:blipFill>
        <p:spPr>
          <a:xfrm>
            <a:off x="2720869" y="1365789"/>
            <a:ext cx="1696046" cy="636864"/>
          </a:xfrm>
          <a:prstGeom prst="rect">
            <a:avLst/>
          </a:prstGeom>
        </p:spPr>
      </p:pic>
      <p:pic>
        <p:nvPicPr>
          <p:cNvPr id="7" name="Picture 6"/>
          <p:cNvPicPr>
            <a:picLocks noChangeAspect="1"/>
          </p:cNvPicPr>
          <p:nvPr/>
        </p:nvPicPr>
        <p:blipFill>
          <a:blip r:embed="rId7"/>
          <a:stretch>
            <a:fillRect/>
          </a:stretch>
        </p:blipFill>
        <p:spPr>
          <a:xfrm>
            <a:off x="4581957" y="1276453"/>
            <a:ext cx="1450147" cy="849696"/>
          </a:xfrm>
          <a:prstGeom prst="rect">
            <a:avLst/>
          </a:prstGeom>
        </p:spPr>
      </p:pic>
      <p:pic>
        <p:nvPicPr>
          <p:cNvPr id="8" name="Picture 7"/>
          <p:cNvPicPr>
            <a:picLocks noChangeAspect="1"/>
          </p:cNvPicPr>
          <p:nvPr/>
        </p:nvPicPr>
        <p:blipFill>
          <a:blip r:embed="rId8"/>
          <a:stretch>
            <a:fillRect/>
          </a:stretch>
        </p:blipFill>
        <p:spPr>
          <a:xfrm>
            <a:off x="7034195" y="1443353"/>
            <a:ext cx="1376673" cy="572927"/>
          </a:xfrm>
          <a:prstGeom prst="rect">
            <a:avLst/>
          </a:prstGeom>
        </p:spPr>
      </p:pic>
      <p:pic>
        <p:nvPicPr>
          <p:cNvPr id="9" name="Picture 8"/>
          <p:cNvPicPr>
            <a:picLocks noChangeAspect="1"/>
          </p:cNvPicPr>
          <p:nvPr/>
        </p:nvPicPr>
        <p:blipFill>
          <a:blip r:embed="rId9"/>
          <a:stretch>
            <a:fillRect/>
          </a:stretch>
        </p:blipFill>
        <p:spPr>
          <a:xfrm>
            <a:off x="6284053" y="1553689"/>
            <a:ext cx="451448" cy="389864"/>
          </a:xfrm>
          <a:prstGeom prst="rect">
            <a:avLst/>
          </a:prstGeom>
        </p:spPr>
      </p:pic>
    </p:spTree>
    <p:extLst>
      <p:ext uri="{BB962C8B-B14F-4D97-AF65-F5344CB8AC3E}">
        <p14:creationId xmlns:p14="http://schemas.microsoft.com/office/powerpoint/2010/main" val="2568628154"/>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Idempotent Requests</a:t>
            </a:r>
            <a:endParaRPr lang="en-US" dirty="0"/>
          </a:p>
        </p:txBody>
      </p:sp>
      <p:sp>
        <p:nvSpPr>
          <p:cNvPr id="11" name="Content Placeholder 10"/>
          <p:cNvSpPr>
            <a:spLocks noGrp="1"/>
          </p:cNvSpPr>
          <p:nvPr>
            <p:ph idx="1"/>
          </p:nvPr>
        </p:nvSpPr>
        <p:spPr/>
        <p:txBody>
          <a:bodyPr>
            <a:normAutofit/>
          </a:bodyPr>
          <a:lstStyle/>
          <a:p>
            <a:r>
              <a:rPr lang="en-US" dirty="0" smtClean="0"/>
              <a:t>An operation is idempotent if a sequence of two or more of the same operation result in the same resource state as would a single instance of that operation</a:t>
            </a:r>
          </a:p>
          <a:p>
            <a:endParaRPr lang="en-US" dirty="0" smtClean="0"/>
          </a:p>
          <a:p>
            <a:r>
              <a:rPr lang="en-US" dirty="0" smtClean="0"/>
              <a:t>GET, PUT and DELETE are idempotent</a:t>
            </a:r>
          </a:p>
          <a:p>
            <a:endParaRPr lang="en-US" dirty="0" smtClean="0"/>
          </a:p>
          <a:p>
            <a:r>
              <a:rPr lang="en-US" dirty="0" smtClean="0"/>
              <a:t>POST is non-idempotent</a:t>
            </a:r>
          </a:p>
          <a:p>
            <a:pPr marL="0" indent="0">
              <a:buNone/>
            </a:pPr>
            <a:endParaRPr lang="en-US" dirty="0"/>
          </a:p>
        </p:txBody>
      </p:sp>
      <p:pic>
        <p:nvPicPr>
          <p:cNvPr id="4" name="Picture 3" descr="400x24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6717" y="274638"/>
            <a:ext cx="1202430" cy="727470"/>
          </a:xfrm>
          <a:prstGeom prst="rect">
            <a:avLst/>
          </a:prstGeom>
        </p:spPr>
      </p:pic>
    </p:spTree>
    <p:extLst>
      <p:ext uri="{BB962C8B-B14F-4D97-AF65-F5344CB8AC3E}">
        <p14:creationId xmlns:p14="http://schemas.microsoft.com/office/powerpoint/2010/main" val="1157613596"/>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fade">
                                      <p:cBhvr>
                                        <p:cTn id="1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RESTful vs CRUD</a:t>
            </a:r>
            <a:endParaRPr lang="en-US" dirty="0"/>
          </a:p>
        </p:txBody>
      </p:sp>
      <p:sp>
        <p:nvSpPr>
          <p:cNvPr id="11" name="Content Placeholder 10"/>
          <p:cNvSpPr>
            <a:spLocks noGrp="1"/>
          </p:cNvSpPr>
          <p:nvPr>
            <p:ph idx="1"/>
          </p:nvPr>
        </p:nvSpPr>
        <p:spPr/>
        <p:txBody>
          <a:bodyPr>
            <a:normAutofit/>
          </a:bodyPr>
          <a:lstStyle/>
          <a:p>
            <a:pPr marL="0" indent="0">
              <a:buNone/>
            </a:pPr>
            <a:endParaRPr lang="en-US" b="1" dirty="0" smtClean="0"/>
          </a:p>
          <a:p>
            <a:r>
              <a:rPr lang="en-US" dirty="0" smtClean="0"/>
              <a:t>RESTful and CRUD share some similarities but they aren’t exactly the same</a:t>
            </a:r>
          </a:p>
          <a:p>
            <a:r>
              <a:rPr lang="en-US" b="1" dirty="0" smtClean="0"/>
              <a:t>GET </a:t>
            </a:r>
            <a:r>
              <a:rPr lang="en-US" dirty="0" smtClean="0"/>
              <a:t>and </a:t>
            </a:r>
            <a:r>
              <a:rPr lang="en-US" b="1" dirty="0" smtClean="0"/>
              <a:t>DELETE </a:t>
            </a:r>
            <a:r>
              <a:rPr lang="en-US" dirty="0" smtClean="0"/>
              <a:t>can be mapped to </a:t>
            </a:r>
            <a:r>
              <a:rPr lang="en-US" b="1" dirty="0" smtClean="0"/>
              <a:t>Retrieve </a:t>
            </a:r>
            <a:r>
              <a:rPr lang="en-US" dirty="0" smtClean="0"/>
              <a:t>and </a:t>
            </a:r>
            <a:r>
              <a:rPr lang="en-US" b="1" dirty="0" smtClean="0"/>
              <a:t>Update </a:t>
            </a:r>
            <a:r>
              <a:rPr lang="en-US" dirty="0" smtClean="0"/>
              <a:t>in CRUD as is</a:t>
            </a:r>
          </a:p>
          <a:p>
            <a:r>
              <a:rPr lang="en-US" b="1" dirty="0" smtClean="0"/>
              <a:t>PUT </a:t>
            </a:r>
            <a:r>
              <a:rPr lang="en-US" dirty="0" smtClean="0"/>
              <a:t>and </a:t>
            </a:r>
            <a:r>
              <a:rPr lang="en-US" b="1" dirty="0" smtClean="0"/>
              <a:t>POST </a:t>
            </a:r>
            <a:r>
              <a:rPr lang="en-US" dirty="0" smtClean="0"/>
              <a:t>require a bit more consideration</a:t>
            </a:r>
            <a:endParaRPr lang="en-US" b="1" dirty="0" smtClean="0"/>
          </a:p>
        </p:txBody>
      </p:sp>
      <p:pic>
        <p:nvPicPr>
          <p:cNvPr id="4" name="Picture 3" descr="400x24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6985" y="274638"/>
            <a:ext cx="1202430" cy="727470"/>
          </a:xfrm>
          <a:prstGeom prst="rect">
            <a:avLst/>
          </a:prstGeom>
        </p:spPr>
      </p:pic>
    </p:spTree>
    <p:extLst>
      <p:ext uri="{BB962C8B-B14F-4D97-AF65-F5344CB8AC3E}">
        <p14:creationId xmlns:p14="http://schemas.microsoft.com/office/powerpoint/2010/main" val="4000307572"/>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possible mapping between CRUD and RESTful  </a:t>
            </a:r>
            <a:endParaRPr lang="en-US" dirty="0"/>
          </a:p>
        </p:txBody>
      </p:sp>
      <p:pic>
        <p:nvPicPr>
          <p:cNvPr id="4" name="Picture 3" descr="400x24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5585" y="113576"/>
            <a:ext cx="1093871" cy="661792"/>
          </a:xfrm>
          <a:prstGeom prst="rect">
            <a:avLst/>
          </a:prstGeom>
        </p:spPr>
      </p:pic>
      <p:grpSp>
        <p:nvGrpSpPr>
          <p:cNvPr id="47" name="Group 46"/>
          <p:cNvGrpSpPr/>
          <p:nvPr/>
        </p:nvGrpSpPr>
        <p:grpSpPr>
          <a:xfrm>
            <a:off x="280748" y="1671053"/>
            <a:ext cx="3112273" cy="4455110"/>
            <a:chOff x="280748" y="1671053"/>
            <a:chExt cx="3368842" cy="4455110"/>
          </a:xfrm>
        </p:grpSpPr>
        <p:grpSp>
          <p:nvGrpSpPr>
            <p:cNvPr id="10" name="Group 9"/>
            <p:cNvGrpSpPr/>
            <p:nvPr/>
          </p:nvGrpSpPr>
          <p:grpSpPr>
            <a:xfrm>
              <a:off x="280748" y="1671053"/>
              <a:ext cx="3368842" cy="4455110"/>
              <a:chOff x="628316" y="1671053"/>
              <a:chExt cx="3368842" cy="4455110"/>
            </a:xfrm>
          </p:grpSpPr>
          <p:sp>
            <p:nvSpPr>
              <p:cNvPr id="6" name="Rounded Rectangle 5"/>
              <p:cNvSpPr/>
              <p:nvPr/>
            </p:nvSpPr>
            <p:spPr>
              <a:xfrm>
                <a:off x="628316" y="1671053"/>
                <a:ext cx="3368842" cy="445511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484470" y="1744124"/>
                <a:ext cx="1683273" cy="461665"/>
              </a:xfrm>
              <a:prstGeom prst="rect">
                <a:avLst/>
              </a:prstGeom>
              <a:noFill/>
            </p:spPr>
            <p:txBody>
              <a:bodyPr wrap="none" lIns="91440" tIns="45720" rIns="91440" bIns="45720">
                <a:spAutoFit/>
              </a:bodyPr>
              <a:lstStyle/>
              <a:p>
                <a:pPr algn="ctr"/>
                <a:r>
                  <a:rPr lang="en-GB" sz="2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CRUD verbs</a:t>
                </a:r>
                <a:endParaRPr lang="en-GB"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sp>
          <p:nvSpPr>
            <p:cNvPr id="9" name="Rectangle 8"/>
            <p:cNvSpPr/>
            <p:nvPr/>
          </p:nvSpPr>
          <p:spPr>
            <a:xfrm>
              <a:off x="862274" y="3999650"/>
              <a:ext cx="2252579" cy="454526"/>
            </a:xfrm>
            <a:prstGeom prst="rect">
              <a:avLst/>
            </a:prstGeom>
            <a:solidFill>
              <a:srgbClr val="FAC09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Create</a:t>
              </a:r>
              <a:endParaRPr lang="en-US" b="1" dirty="0">
                <a:solidFill>
                  <a:schemeClr val="tx1"/>
                </a:solidFill>
              </a:endParaRPr>
            </a:p>
          </p:txBody>
        </p:sp>
        <p:sp>
          <p:nvSpPr>
            <p:cNvPr id="12" name="Rectangle 11"/>
            <p:cNvSpPr/>
            <p:nvPr/>
          </p:nvSpPr>
          <p:spPr>
            <a:xfrm>
              <a:off x="862274" y="2461035"/>
              <a:ext cx="2252579" cy="454526"/>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Retrieve</a:t>
              </a:r>
              <a:endParaRPr lang="en-US" b="1" dirty="0">
                <a:solidFill>
                  <a:schemeClr val="tx1"/>
                </a:solidFill>
              </a:endParaRPr>
            </a:p>
          </p:txBody>
        </p:sp>
        <p:sp>
          <p:nvSpPr>
            <p:cNvPr id="13" name="Rectangle 12"/>
            <p:cNvSpPr/>
            <p:nvPr/>
          </p:nvSpPr>
          <p:spPr>
            <a:xfrm>
              <a:off x="862274" y="5099871"/>
              <a:ext cx="2252579" cy="454526"/>
            </a:xfrm>
            <a:prstGeom prst="rect">
              <a:avLst/>
            </a:prstGeom>
            <a:solidFill>
              <a:srgbClr val="FAC09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Update</a:t>
              </a:r>
              <a:endParaRPr lang="en-US" b="1" dirty="0">
                <a:solidFill>
                  <a:schemeClr val="tx1"/>
                </a:solidFill>
              </a:endParaRPr>
            </a:p>
          </p:txBody>
        </p:sp>
        <p:sp>
          <p:nvSpPr>
            <p:cNvPr id="14" name="Rectangle 13"/>
            <p:cNvSpPr/>
            <p:nvPr/>
          </p:nvSpPr>
          <p:spPr>
            <a:xfrm>
              <a:off x="862274" y="3054592"/>
              <a:ext cx="2252579" cy="454526"/>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Delete</a:t>
              </a:r>
              <a:endParaRPr lang="en-US" b="1" dirty="0">
                <a:solidFill>
                  <a:schemeClr val="tx1"/>
                </a:solidFill>
              </a:endParaRPr>
            </a:p>
          </p:txBody>
        </p:sp>
      </p:grpSp>
      <p:sp>
        <p:nvSpPr>
          <p:cNvPr id="22" name="Striped Right Arrow 21"/>
          <p:cNvSpPr/>
          <p:nvPr/>
        </p:nvSpPr>
        <p:spPr>
          <a:xfrm>
            <a:off x="3863473" y="2461035"/>
            <a:ext cx="1236579" cy="454525"/>
          </a:xfrm>
          <a:prstGeom prst="striped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Striped Right Arrow 22"/>
          <p:cNvSpPr/>
          <p:nvPr/>
        </p:nvSpPr>
        <p:spPr>
          <a:xfrm>
            <a:off x="3863473" y="3054592"/>
            <a:ext cx="1236579" cy="454525"/>
          </a:xfrm>
          <a:prstGeom prst="striped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8" name="Group 47"/>
          <p:cNvGrpSpPr/>
          <p:nvPr/>
        </p:nvGrpSpPr>
        <p:grpSpPr>
          <a:xfrm>
            <a:off x="5548135" y="1671053"/>
            <a:ext cx="3085538" cy="4455110"/>
            <a:chOff x="5264831" y="1671053"/>
            <a:chExt cx="3368842" cy="4455110"/>
          </a:xfrm>
        </p:grpSpPr>
        <p:grpSp>
          <p:nvGrpSpPr>
            <p:cNvPr id="15" name="Group 14"/>
            <p:cNvGrpSpPr/>
            <p:nvPr/>
          </p:nvGrpSpPr>
          <p:grpSpPr>
            <a:xfrm>
              <a:off x="5264831" y="1671053"/>
              <a:ext cx="3368842" cy="4455110"/>
              <a:chOff x="628316" y="1671053"/>
              <a:chExt cx="3368842" cy="4455110"/>
            </a:xfrm>
            <a:solidFill>
              <a:schemeClr val="accent3">
                <a:lumMod val="40000"/>
                <a:lumOff val="60000"/>
              </a:schemeClr>
            </a:solidFill>
          </p:grpSpPr>
          <p:sp>
            <p:nvSpPr>
              <p:cNvPr id="16" name="Rounded Rectangle 15"/>
              <p:cNvSpPr/>
              <p:nvPr/>
            </p:nvSpPr>
            <p:spPr>
              <a:xfrm>
                <a:off x="628316" y="1671053"/>
                <a:ext cx="3368842" cy="4455110"/>
              </a:xfrm>
              <a:prstGeom prst="round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370332" y="1744124"/>
                <a:ext cx="1911551" cy="461665"/>
              </a:xfrm>
              <a:prstGeom prst="rect">
                <a:avLst/>
              </a:prstGeom>
              <a:grpFill/>
            </p:spPr>
            <p:txBody>
              <a:bodyPr wrap="none" lIns="91440" tIns="45720" rIns="91440" bIns="45720">
                <a:spAutoFit/>
              </a:bodyPr>
              <a:lstStyle/>
              <a:p>
                <a:pPr algn="ctr"/>
                <a:r>
                  <a:rPr lang="en-GB" sz="2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RESTful verbs</a:t>
                </a:r>
                <a:endParaRPr lang="en-GB"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sp>
          <p:nvSpPr>
            <p:cNvPr id="18" name="Rectangle 17"/>
            <p:cNvSpPr/>
            <p:nvPr/>
          </p:nvSpPr>
          <p:spPr>
            <a:xfrm>
              <a:off x="5846357" y="3737720"/>
              <a:ext cx="2252579" cy="454526"/>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PUT</a:t>
              </a:r>
              <a:endParaRPr lang="en-US" b="1" dirty="0">
                <a:solidFill>
                  <a:schemeClr val="tx1"/>
                </a:solidFill>
              </a:endParaRPr>
            </a:p>
          </p:txBody>
        </p:sp>
        <p:sp>
          <p:nvSpPr>
            <p:cNvPr id="19" name="Rectangle 18"/>
            <p:cNvSpPr/>
            <p:nvPr/>
          </p:nvSpPr>
          <p:spPr>
            <a:xfrm>
              <a:off x="5846357" y="2461035"/>
              <a:ext cx="2252579" cy="454526"/>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GET</a:t>
              </a:r>
              <a:endParaRPr lang="en-US" b="1" dirty="0">
                <a:solidFill>
                  <a:schemeClr val="tx1"/>
                </a:solidFill>
              </a:endParaRPr>
            </a:p>
          </p:txBody>
        </p:sp>
        <p:sp>
          <p:nvSpPr>
            <p:cNvPr id="21" name="Rectangle 20"/>
            <p:cNvSpPr/>
            <p:nvPr/>
          </p:nvSpPr>
          <p:spPr>
            <a:xfrm>
              <a:off x="5869728" y="3054592"/>
              <a:ext cx="2252579" cy="454526"/>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DELETE</a:t>
              </a:r>
              <a:endParaRPr lang="en-US" b="1" dirty="0">
                <a:solidFill>
                  <a:schemeClr val="tx1"/>
                </a:solidFill>
              </a:endParaRPr>
            </a:p>
          </p:txBody>
        </p:sp>
        <p:sp>
          <p:nvSpPr>
            <p:cNvPr id="24" name="Rectangle 23"/>
            <p:cNvSpPr/>
            <p:nvPr/>
          </p:nvSpPr>
          <p:spPr>
            <a:xfrm>
              <a:off x="5846357" y="4277804"/>
              <a:ext cx="2252579" cy="454526"/>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POST</a:t>
              </a:r>
              <a:endParaRPr lang="en-US" b="1" dirty="0">
                <a:solidFill>
                  <a:schemeClr val="tx1"/>
                </a:solidFill>
              </a:endParaRPr>
            </a:p>
          </p:txBody>
        </p:sp>
        <p:sp>
          <p:nvSpPr>
            <p:cNvPr id="25" name="Rectangle 24"/>
            <p:cNvSpPr/>
            <p:nvPr/>
          </p:nvSpPr>
          <p:spPr>
            <a:xfrm>
              <a:off x="5846357" y="4872608"/>
              <a:ext cx="2252579" cy="454526"/>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PUT</a:t>
              </a:r>
              <a:endParaRPr lang="en-US" b="1" dirty="0">
                <a:solidFill>
                  <a:schemeClr val="tx1"/>
                </a:solidFill>
              </a:endParaRPr>
            </a:p>
          </p:txBody>
        </p:sp>
        <p:sp>
          <p:nvSpPr>
            <p:cNvPr id="26" name="Rectangle 25"/>
            <p:cNvSpPr/>
            <p:nvPr/>
          </p:nvSpPr>
          <p:spPr>
            <a:xfrm>
              <a:off x="5846357" y="5412692"/>
              <a:ext cx="2252579" cy="454526"/>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POST</a:t>
              </a:r>
              <a:endParaRPr lang="en-US" b="1" dirty="0">
                <a:solidFill>
                  <a:schemeClr val="tx1"/>
                </a:solidFill>
              </a:endParaRPr>
            </a:p>
          </p:txBody>
        </p:sp>
      </p:grpSp>
      <p:cxnSp>
        <p:nvCxnSpPr>
          <p:cNvPr id="28" name="Elbow Connector 27"/>
          <p:cNvCxnSpPr>
            <a:stCxn id="9" idx="3"/>
            <a:endCxn id="18" idx="1"/>
          </p:cNvCxnSpPr>
          <p:nvPr/>
        </p:nvCxnSpPr>
        <p:spPr>
          <a:xfrm flipV="1">
            <a:off x="2899009" y="3964983"/>
            <a:ext cx="3181748" cy="261930"/>
          </a:xfrm>
          <a:prstGeom prst="bentConnector3">
            <a:avLst>
              <a:gd name="adj1" fmla="val 1996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Elbow Connector 29"/>
          <p:cNvCxnSpPr>
            <a:stCxn id="9" idx="3"/>
            <a:endCxn id="24" idx="1"/>
          </p:cNvCxnSpPr>
          <p:nvPr/>
        </p:nvCxnSpPr>
        <p:spPr>
          <a:xfrm>
            <a:off x="2899009" y="4226913"/>
            <a:ext cx="3181748" cy="278154"/>
          </a:xfrm>
          <a:prstGeom prst="bentConnector3">
            <a:avLst>
              <a:gd name="adj1" fmla="val 1976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Elbow Connector 42"/>
          <p:cNvCxnSpPr>
            <a:endCxn id="25" idx="1"/>
          </p:cNvCxnSpPr>
          <p:nvPr/>
        </p:nvCxnSpPr>
        <p:spPr>
          <a:xfrm flipV="1">
            <a:off x="3151603" y="5099871"/>
            <a:ext cx="2929154" cy="227263"/>
          </a:xfrm>
          <a:prstGeom prst="bentConnector3">
            <a:avLst>
              <a:gd name="adj1" fmla="val 1343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Elbow Connector 43"/>
          <p:cNvCxnSpPr>
            <a:endCxn id="26" idx="1"/>
          </p:cNvCxnSpPr>
          <p:nvPr/>
        </p:nvCxnSpPr>
        <p:spPr>
          <a:xfrm>
            <a:off x="3151603" y="5327134"/>
            <a:ext cx="2929154" cy="312821"/>
          </a:xfrm>
          <a:prstGeom prst="bentConnector3">
            <a:avLst>
              <a:gd name="adj1" fmla="val 13213"/>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3472153" y="3691873"/>
            <a:ext cx="2674908" cy="307777"/>
          </a:xfrm>
          <a:prstGeom prst="rect">
            <a:avLst/>
          </a:prstGeom>
          <a:noFill/>
        </p:spPr>
        <p:txBody>
          <a:bodyPr wrap="square" rtlCol="0">
            <a:spAutoFit/>
          </a:bodyPr>
          <a:lstStyle/>
          <a:p>
            <a:r>
              <a:rPr lang="en-US" sz="1400" b="1" dirty="0" smtClean="0"/>
              <a:t>Ends in at most 1 new resource?</a:t>
            </a:r>
            <a:endParaRPr lang="en-US" sz="1400" b="1" dirty="0"/>
          </a:p>
        </p:txBody>
      </p:sp>
      <p:sp>
        <p:nvSpPr>
          <p:cNvPr id="49" name="TextBox 48"/>
          <p:cNvSpPr txBox="1"/>
          <p:nvPr/>
        </p:nvSpPr>
        <p:spPr>
          <a:xfrm>
            <a:off x="3497345" y="4229265"/>
            <a:ext cx="2674908" cy="307777"/>
          </a:xfrm>
          <a:prstGeom prst="rect">
            <a:avLst/>
          </a:prstGeom>
          <a:noFill/>
        </p:spPr>
        <p:txBody>
          <a:bodyPr wrap="square" rtlCol="0">
            <a:spAutoFit/>
          </a:bodyPr>
          <a:lstStyle/>
          <a:p>
            <a:r>
              <a:rPr lang="en-US" sz="1400" b="1" dirty="0" smtClean="0"/>
              <a:t>A new resource for each request?</a:t>
            </a:r>
            <a:endParaRPr lang="en-US" sz="1400" b="1" dirty="0"/>
          </a:p>
        </p:txBody>
      </p:sp>
      <p:sp>
        <p:nvSpPr>
          <p:cNvPr id="50" name="TextBox 49"/>
          <p:cNvSpPr txBox="1"/>
          <p:nvPr/>
        </p:nvSpPr>
        <p:spPr>
          <a:xfrm>
            <a:off x="3510173" y="4827367"/>
            <a:ext cx="2674908" cy="307777"/>
          </a:xfrm>
          <a:prstGeom prst="rect">
            <a:avLst/>
          </a:prstGeom>
          <a:noFill/>
        </p:spPr>
        <p:txBody>
          <a:bodyPr wrap="square" rtlCol="0">
            <a:spAutoFit/>
          </a:bodyPr>
          <a:lstStyle/>
          <a:p>
            <a:r>
              <a:rPr lang="en-US" sz="1400" b="1" dirty="0" smtClean="0"/>
              <a:t>Ends in at most 1 new resource?</a:t>
            </a:r>
            <a:endParaRPr lang="en-US" sz="1400" b="1" dirty="0"/>
          </a:p>
        </p:txBody>
      </p:sp>
      <p:sp>
        <p:nvSpPr>
          <p:cNvPr id="51" name="TextBox 50"/>
          <p:cNvSpPr txBox="1"/>
          <p:nvPr/>
        </p:nvSpPr>
        <p:spPr>
          <a:xfrm>
            <a:off x="3501531" y="5327134"/>
            <a:ext cx="2674908" cy="307777"/>
          </a:xfrm>
          <a:prstGeom prst="rect">
            <a:avLst/>
          </a:prstGeom>
          <a:noFill/>
        </p:spPr>
        <p:txBody>
          <a:bodyPr wrap="square" rtlCol="0">
            <a:spAutoFit/>
          </a:bodyPr>
          <a:lstStyle/>
          <a:p>
            <a:r>
              <a:rPr lang="en-US" sz="1400" b="1" dirty="0" smtClean="0"/>
              <a:t>A new resource for each request?</a:t>
            </a:r>
            <a:endParaRPr lang="en-US" sz="1400" b="1" dirty="0"/>
          </a:p>
        </p:txBody>
      </p:sp>
    </p:spTree>
    <p:extLst>
      <p:ext uri="{BB962C8B-B14F-4D97-AF65-F5344CB8AC3E}">
        <p14:creationId xmlns:p14="http://schemas.microsoft.com/office/powerpoint/2010/main" val="1333162094"/>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500"/>
                                        <p:tgtEl>
                                          <p:spTgt spid="4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fade">
                                      <p:cBhvr>
                                        <p:cTn id="46" dur="500"/>
                                        <p:tgtEl>
                                          <p:spTgt spid="5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fade">
                                      <p:cBhvr>
                                        <p:cTn id="5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34" grpId="0"/>
      <p:bldP spid="49" grpId="0"/>
      <p:bldP spid="50" grpId="0"/>
      <p:bldP spid="5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 Forms</a:t>
            </a:r>
            <a:endParaRPr lang="en-US" dirty="0"/>
          </a:p>
        </p:txBody>
      </p:sp>
      <p:sp>
        <p:nvSpPr>
          <p:cNvPr id="11" name="Content Placeholder 10"/>
          <p:cNvSpPr>
            <a:spLocks noGrp="1"/>
          </p:cNvSpPr>
          <p:nvPr>
            <p:ph idx="1"/>
          </p:nvPr>
        </p:nvSpPr>
        <p:spPr/>
        <p:txBody>
          <a:bodyPr>
            <a:normAutofit fontScale="92500" lnSpcReduction="10000"/>
          </a:bodyPr>
          <a:lstStyle/>
          <a:p>
            <a:r>
              <a:rPr lang="en-US" dirty="0" smtClean="0"/>
              <a:t>Used to send data to a server</a:t>
            </a:r>
          </a:p>
          <a:p>
            <a:r>
              <a:rPr lang="en-US" dirty="0" smtClean="0"/>
              <a:t>The type of action will be determined by the verb used in the &lt;form </a:t>
            </a:r>
            <a:r>
              <a:rPr lang="en-US" b="1" dirty="0" smtClean="0"/>
              <a:t>method=“ “&gt; </a:t>
            </a:r>
            <a:r>
              <a:rPr lang="en-US" dirty="0" smtClean="0"/>
              <a:t>attribute</a:t>
            </a:r>
          </a:p>
          <a:p>
            <a:r>
              <a:rPr lang="en-US" dirty="0" smtClean="0"/>
              <a:t>Can be any of the RESTful verbs</a:t>
            </a:r>
          </a:p>
          <a:p>
            <a:r>
              <a:rPr lang="en-US" dirty="0" smtClean="0"/>
              <a:t>To submit data to a web server, we need to click on the Submit button, identified by </a:t>
            </a:r>
            <a:r>
              <a:rPr lang="en-US" b="1" dirty="0" smtClean="0"/>
              <a:t>&lt;input type=“submit”&gt;</a:t>
            </a:r>
          </a:p>
          <a:p>
            <a:r>
              <a:rPr lang="en-US" dirty="0" smtClean="0"/>
              <a:t>The &lt;form </a:t>
            </a:r>
            <a:r>
              <a:rPr lang="en-US" b="1" dirty="0" smtClean="0"/>
              <a:t>action=“ “&gt; </a:t>
            </a:r>
            <a:r>
              <a:rPr lang="en-US" dirty="0" smtClean="0"/>
              <a:t>attribute defines the URL of the resource that will process this request</a:t>
            </a:r>
          </a:p>
        </p:txBody>
      </p:sp>
      <p:pic>
        <p:nvPicPr>
          <p:cNvPr id="4" name="Picture 3" descr="400x24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3296" y="274638"/>
            <a:ext cx="1202430" cy="727470"/>
          </a:xfrm>
          <a:prstGeom prst="rect">
            <a:avLst/>
          </a:prstGeom>
        </p:spPr>
      </p:pic>
    </p:spTree>
    <p:extLst>
      <p:ext uri="{BB962C8B-B14F-4D97-AF65-F5344CB8AC3E}">
        <p14:creationId xmlns:p14="http://schemas.microsoft.com/office/powerpoint/2010/main" val="4136818888"/>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11" name="Content Placeholder 10"/>
          <p:cNvSpPr>
            <a:spLocks noGrp="1"/>
          </p:cNvSpPr>
          <p:nvPr>
            <p:ph idx="1"/>
          </p:nvPr>
        </p:nvSpPr>
        <p:spPr/>
        <p:txBody>
          <a:bodyPr>
            <a:normAutofit/>
          </a:bodyPr>
          <a:lstStyle/>
          <a:p>
            <a:r>
              <a:rPr lang="en-US" dirty="0" smtClean="0"/>
              <a:t>How the Web works</a:t>
            </a:r>
          </a:p>
          <a:p>
            <a:r>
              <a:rPr lang="en-US" dirty="0" smtClean="0"/>
              <a:t>REST, RESTful APIs and verbs</a:t>
            </a:r>
          </a:p>
          <a:p>
            <a:r>
              <a:rPr lang="en-US" dirty="0" smtClean="0"/>
              <a:t>Idempotent vs non-idempotent requests</a:t>
            </a:r>
          </a:p>
          <a:p>
            <a:r>
              <a:rPr lang="en-US" dirty="0" smtClean="0"/>
              <a:t>CRUD verbs</a:t>
            </a:r>
          </a:p>
          <a:p>
            <a:r>
              <a:rPr lang="en-US" dirty="0" smtClean="0"/>
              <a:t>Comparison between RESTful and CRUD verbs</a:t>
            </a:r>
          </a:p>
          <a:p>
            <a:r>
              <a:rPr lang="en-US" dirty="0" smtClean="0"/>
              <a:t>HTML Forms and basic form elements</a:t>
            </a:r>
          </a:p>
          <a:p>
            <a:r>
              <a:rPr lang="en-US" dirty="0" smtClean="0"/>
              <a:t>How to decide on the form method verb</a:t>
            </a:r>
          </a:p>
        </p:txBody>
      </p:sp>
      <p:pic>
        <p:nvPicPr>
          <p:cNvPr id="4" name="Picture 3" descr="400x24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3296" y="274638"/>
            <a:ext cx="1202430" cy="727470"/>
          </a:xfrm>
          <a:prstGeom prst="rect">
            <a:avLst/>
          </a:prstGeom>
        </p:spPr>
      </p:pic>
    </p:spTree>
    <p:extLst>
      <p:ext uri="{BB962C8B-B14F-4D97-AF65-F5344CB8AC3E}">
        <p14:creationId xmlns:p14="http://schemas.microsoft.com/office/powerpoint/2010/main" val="2512772882"/>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fade">
                                      <p:cBhvr>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Effect transition="in" filter="fade">
                                      <p:cBhvr>
                                        <p:cTn id="37"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In this lecture</a:t>
            </a:r>
            <a:r>
              <a:rPr lang="is-IS" dirty="0" smtClean="0"/>
              <a:t>…</a:t>
            </a:r>
            <a:endParaRPr lang="en-US" dirty="0"/>
          </a:p>
        </p:txBody>
      </p:sp>
      <p:sp>
        <p:nvSpPr>
          <p:cNvPr id="3" name="Subtitle 2"/>
          <p:cNvSpPr>
            <a:spLocks noGrp="1"/>
          </p:cNvSpPr>
          <p:nvPr>
            <p:ph idx="1"/>
          </p:nvPr>
        </p:nvSpPr>
        <p:spPr/>
        <p:txBody>
          <a:bodyPr>
            <a:normAutofit fontScale="85000" lnSpcReduction="10000"/>
          </a:bodyPr>
          <a:lstStyle/>
          <a:p>
            <a:r>
              <a:rPr lang="en-US" dirty="0" smtClean="0"/>
              <a:t>What is REST?</a:t>
            </a:r>
          </a:p>
          <a:p>
            <a:r>
              <a:rPr lang="en-US" dirty="0" smtClean="0"/>
              <a:t>What is a RESTful API?</a:t>
            </a:r>
          </a:p>
          <a:p>
            <a:r>
              <a:rPr lang="en-US" dirty="0" smtClean="0"/>
              <a:t>RESTful verbs</a:t>
            </a:r>
          </a:p>
          <a:p>
            <a:r>
              <a:rPr lang="en-US" dirty="0" smtClean="0"/>
              <a:t>CRUD verbs</a:t>
            </a:r>
          </a:p>
          <a:p>
            <a:r>
              <a:rPr lang="en-US" dirty="0" smtClean="0"/>
              <a:t>Idempotent and non-idempotent requests</a:t>
            </a:r>
          </a:p>
          <a:p>
            <a:r>
              <a:rPr lang="en-US" dirty="0" smtClean="0"/>
              <a:t>A possible mapping between RESTful and CRUD verbs</a:t>
            </a:r>
          </a:p>
          <a:p>
            <a:r>
              <a:rPr lang="en-US" dirty="0" smtClean="0"/>
              <a:t>HTML Forms</a:t>
            </a:r>
          </a:p>
          <a:p>
            <a:pPr lvl="1"/>
            <a:r>
              <a:rPr lang="en-US" dirty="0" smtClean="0"/>
              <a:t>Input field types</a:t>
            </a:r>
          </a:p>
          <a:p>
            <a:pPr lvl="1"/>
            <a:r>
              <a:rPr lang="en-US" dirty="0" smtClean="0"/>
              <a:t>The submit button</a:t>
            </a:r>
          </a:p>
          <a:p>
            <a:pPr lvl="1"/>
            <a:r>
              <a:rPr lang="en-US" dirty="0" smtClean="0"/>
              <a:t>The &lt;form&gt; “action” and “method” attributes</a:t>
            </a:r>
            <a:endParaRPr lang="en-US" dirty="0"/>
          </a:p>
        </p:txBody>
      </p:sp>
      <p:pic>
        <p:nvPicPr>
          <p:cNvPr id="4" name="Picture 3" descr="400x24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2029" y="274638"/>
            <a:ext cx="1202430" cy="727470"/>
          </a:xfrm>
          <a:prstGeom prst="rect">
            <a:avLst/>
          </a:prstGeom>
        </p:spPr>
      </p:pic>
    </p:spTree>
    <p:extLst>
      <p:ext uri="{BB962C8B-B14F-4D97-AF65-F5344CB8AC3E}">
        <p14:creationId xmlns:p14="http://schemas.microsoft.com/office/powerpoint/2010/main" val="2637494324"/>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the Web works</a:t>
            </a:r>
            <a:endParaRPr lang="en-US" dirty="0"/>
          </a:p>
        </p:txBody>
      </p:sp>
      <p:sp>
        <p:nvSpPr>
          <p:cNvPr id="3" name="Subtitle 2"/>
          <p:cNvSpPr>
            <a:spLocks noGrp="1"/>
          </p:cNvSpPr>
          <p:nvPr>
            <p:ph idx="1"/>
          </p:nvPr>
        </p:nvSpPr>
        <p:spPr/>
        <p:txBody>
          <a:bodyPr>
            <a:normAutofit fontScale="92500" lnSpcReduction="10000"/>
          </a:bodyPr>
          <a:lstStyle/>
          <a:p>
            <a:endParaRPr lang="en-US" dirty="0" smtClean="0"/>
          </a:p>
          <a:p>
            <a:r>
              <a:rPr lang="en-US" dirty="0" smtClean="0"/>
              <a:t>The Web is a gigantic network of interconnected computers</a:t>
            </a:r>
          </a:p>
          <a:p>
            <a:r>
              <a:rPr lang="en-US" dirty="0" smtClean="0"/>
              <a:t>Browsers interact with web applications via Requests and Responses</a:t>
            </a:r>
            <a:endParaRPr lang="en-US" dirty="0"/>
          </a:p>
          <a:p>
            <a:r>
              <a:rPr lang="en-US" dirty="0" smtClean="0"/>
              <a:t>The concept of Requests and Responses is fundamental to understand how the web works</a:t>
            </a:r>
          </a:p>
          <a:p>
            <a:r>
              <a:rPr lang="en-US" dirty="0" smtClean="0"/>
              <a:t>HTML forms are the tool that we use to send data to a web server for further processing</a:t>
            </a:r>
          </a:p>
        </p:txBody>
      </p:sp>
      <p:pic>
        <p:nvPicPr>
          <p:cNvPr id="4" name="Picture 3" descr="400x24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2029" y="274638"/>
            <a:ext cx="1202430" cy="727470"/>
          </a:xfrm>
          <a:prstGeom prst="rect">
            <a:avLst/>
          </a:prstGeom>
        </p:spPr>
      </p:pic>
    </p:spTree>
    <p:extLst>
      <p:ext uri="{BB962C8B-B14F-4D97-AF65-F5344CB8AC3E}">
        <p14:creationId xmlns:p14="http://schemas.microsoft.com/office/powerpoint/2010/main" val="1654508153"/>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400x24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5770" y="374260"/>
            <a:ext cx="1202430" cy="727470"/>
          </a:xfrm>
          <a:prstGeom prst="rect">
            <a:avLst/>
          </a:prstGeom>
        </p:spPr>
      </p:pic>
      <p:pic>
        <p:nvPicPr>
          <p:cNvPr id="5" name="Picture 4"/>
          <p:cNvPicPr>
            <a:picLocks noChangeAspect="1"/>
          </p:cNvPicPr>
          <p:nvPr/>
        </p:nvPicPr>
        <p:blipFill>
          <a:blip r:embed="rId5"/>
          <a:stretch>
            <a:fillRect/>
          </a:stretch>
        </p:blipFill>
        <p:spPr>
          <a:xfrm>
            <a:off x="221785" y="3349217"/>
            <a:ext cx="2905369" cy="881051"/>
          </a:xfrm>
          <a:prstGeom prst="rect">
            <a:avLst/>
          </a:prstGeom>
          <a:solidFill>
            <a:schemeClr val="accent3">
              <a:lumMod val="20000"/>
              <a:lumOff val="80000"/>
            </a:schemeClr>
          </a:solidFill>
        </p:spPr>
      </p:pic>
      <p:pic>
        <p:nvPicPr>
          <p:cNvPr id="6" name="Picture 5"/>
          <p:cNvPicPr>
            <a:picLocks noChangeAspect="1"/>
          </p:cNvPicPr>
          <p:nvPr/>
        </p:nvPicPr>
        <p:blipFill>
          <a:blip r:embed="rId6"/>
          <a:stretch>
            <a:fillRect/>
          </a:stretch>
        </p:blipFill>
        <p:spPr>
          <a:xfrm>
            <a:off x="221785" y="1629833"/>
            <a:ext cx="2891993" cy="858064"/>
          </a:xfrm>
          <a:prstGeom prst="rect">
            <a:avLst/>
          </a:prstGeom>
        </p:spPr>
      </p:pic>
      <p:pic>
        <p:nvPicPr>
          <p:cNvPr id="7" name="Picture 6"/>
          <p:cNvPicPr>
            <a:picLocks noChangeAspect="1"/>
          </p:cNvPicPr>
          <p:nvPr/>
        </p:nvPicPr>
        <p:blipFill>
          <a:blip r:embed="rId7"/>
          <a:stretch>
            <a:fillRect/>
          </a:stretch>
        </p:blipFill>
        <p:spPr>
          <a:xfrm>
            <a:off x="4686253" y="1237436"/>
            <a:ext cx="2523097" cy="1725897"/>
          </a:xfrm>
          <a:prstGeom prst="rect">
            <a:avLst/>
          </a:prstGeom>
        </p:spPr>
      </p:pic>
      <p:cxnSp>
        <p:nvCxnSpPr>
          <p:cNvPr id="9" name="Curved Connector 8"/>
          <p:cNvCxnSpPr>
            <a:stCxn id="6" idx="3"/>
          </p:cNvCxnSpPr>
          <p:nvPr/>
        </p:nvCxnSpPr>
        <p:spPr>
          <a:xfrm>
            <a:off x="3113778" y="2058865"/>
            <a:ext cx="1738273" cy="61790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Curved Connector 9"/>
          <p:cNvCxnSpPr/>
          <p:nvPr/>
        </p:nvCxnSpPr>
        <p:spPr>
          <a:xfrm rot="10800000">
            <a:off x="3113779" y="1725897"/>
            <a:ext cx="2070427" cy="46892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995896" y="2487897"/>
            <a:ext cx="1521024" cy="338554"/>
          </a:xfrm>
          <a:prstGeom prst="rect">
            <a:avLst/>
          </a:prstGeom>
          <a:noFill/>
        </p:spPr>
        <p:txBody>
          <a:bodyPr wrap="square" rtlCol="0">
            <a:spAutoFit/>
          </a:bodyPr>
          <a:lstStyle/>
          <a:p>
            <a:r>
              <a:rPr lang="en-US" sz="800" b="1" dirty="0" smtClean="0"/>
              <a:t>1. Who knows the IP address of devopsfolks.com? </a:t>
            </a:r>
            <a:endParaRPr lang="en-US" sz="800" b="1" dirty="0"/>
          </a:p>
        </p:txBody>
      </p:sp>
      <p:sp>
        <p:nvSpPr>
          <p:cNvPr id="15" name="TextBox 14"/>
          <p:cNvSpPr txBox="1"/>
          <p:nvPr/>
        </p:nvSpPr>
        <p:spPr>
          <a:xfrm>
            <a:off x="3113779" y="1352834"/>
            <a:ext cx="1308426" cy="338554"/>
          </a:xfrm>
          <a:prstGeom prst="rect">
            <a:avLst/>
          </a:prstGeom>
          <a:noFill/>
        </p:spPr>
        <p:txBody>
          <a:bodyPr wrap="square" rtlCol="0">
            <a:spAutoFit/>
          </a:bodyPr>
          <a:lstStyle/>
          <a:p>
            <a:r>
              <a:rPr lang="en-US" sz="800" b="1" dirty="0" smtClean="0"/>
              <a:t>2. DNS Server returns IP address 54.77.86.14</a:t>
            </a:r>
            <a:endParaRPr lang="en-US" sz="800" b="1" dirty="0"/>
          </a:p>
        </p:txBody>
      </p:sp>
      <p:cxnSp>
        <p:nvCxnSpPr>
          <p:cNvPr id="17" name="Straight Arrow Connector 16"/>
          <p:cNvCxnSpPr>
            <a:stCxn id="6" idx="2"/>
            <a:endCxn id="5" idx="0"/>
          </p:cNvCxnSpPr>
          <p:nvPr/>
        </p:nvCxnSpPr>
        <p:spPr>
          <a:xfrm>
            <a:off x="1667782" y="2487897"/>
            <a:ext cx="6688" cy="8613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13990" y="2657174"/>
            <a:ext cx="1521024" cy="338554"/>
          </a:xfrm>
          <a:prstGeom prst="rect">
            <a:avLst/>
          </a:prstGeom>
          <a:noFill/>
        </p:spPr>
        <p:txBody>
          <a:bodyPr wrap="square" rtlCol="0">
            <a:spAutoFit/>
          </a:bodyPr>
          <a:lstStyle/>
          <a:p>
            <a:r>
              <a:rPr lang="en-US" sz="800" b="1" dirty="0" smtClean="0"/>
              <a:t>3. Sends HTTP GET request to 54.77.86.14:80</a:t>
            </a:r>
            <a:endParaRPr lang="en-US" sz="800" b="1" dirty="0"/>
          </a:p>
        </p:txBody>
      </p:sp>
      <p:cxnSp>
        <p:nvCxnSpPr>
          <p:cNvPr id="20" name="Straight Arrow Connector 19"/>
          <p:cNvCxnSpPr/>
          <p:nvPr/>
        </p:nvCxnSpPr>
        <p:spPr>
          <a:xfrm>
            <a:off x="3127154" y="3538089"/>
            <a:ext cx="1559099" cy="153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223846" y="3247330"/>
            <a:ext cx="1293074" cy="215444"/>
          </a:xfrm>
          <a:prstGeom prst="rect">
            <a:avLst/>
          </a:prstGeom>
          <a:noFill/>
        </p:spPr>
        <p:txBody>
          <a:bodyPr wrap="square" rtlCol="0">
            <a:spAutoFit/>
          </a:bodyPr>
          <a:lstStyle/>
          <a:p>
            <a:r>
              <a:rPr lang="en-US" sz="800" b="1" dirty="0" smtClean="0"/>
              <a:t>4. Server receives Request</a:t>
            </a:r>
            <a:endParaRPr lang="en-US" sz="800" b="1" dirty="0"/>
          </a:p>
        </p:txBody>
      </p:sp>
      <p:grpSp>
        <p:nvGrpSpPr>
          <p:cNvPr id="97" name="Group 96"/>
          <p:cNvGrpSpPr/>
          <p:nvPr/>
        </p:nvGrpSpPr>
        <p:grpSpPr>
          <a:xfrm>
            <a:off x="4432253" y="3078053"/>
            <a:ext cx="1262109" cy="1222035"/>
            <a:chOff x="4432253" y="3078053"/>
            <a:chExt cx="1262109" cy="1222035"/>
          </a:xfrm>
        </p:grpSpPr>
        <p:pic>
          <p:nvPicPr>
            <p:cNvPr id="19" name="Picture 18"/>
            <p:cNvPicPr>
              <a:picLocks noChangeAspect="1"/>
            </p:cNvPicPr>
            <p:nvPr/>
          </p:nvPicPr>
          <p:blipFill>
            <a:blip r:embed="rId8"/>
            <a:stretch>
              <a:fillRect/>
            </a:stretch>
          </p:blipFill>
          <p:spPr>
            <a:xfrm>
              <a:off x="4686253" y="3310139"/>
              <a:ext cx="738750" cy="989949"/>
            </a:xfrm>
            <a:prstGeom prst="rect">
              <a:avLst/>
            </a:prstGeom>
          </p:spPr>
        </p:pic>
        <p:sp>
          <p:nvSpPr>
            <p:cNvPr id="25" name="Rectangle 24"/>
            <p:cNvSpPr/>
            <p:nvPr/>
          </p:nvSpPr>
          <p:spPr>
            <a:xfrm>
              <a:off x="4432253" y="3078053"/>
              <a:ext cx="1262109" cy="276999"/>
            </a:xfrm>
            <a:prstGeom prst="rect">
              <a:avLst/>
            </a:prstGeom>
            <a:noFill/>
          </p:spPr>
          <p:txBody>
            <a:bodyPr wrap="none" lIns="91440" tIns="45720" rIns="91440" bIns="45720">
              <a:spAutoFit/>
            </a:bodyPr>
            <a:lstStyle/>
            <a:p>
              <a:pPr algn="ctr"/>
              <a:r>
                <a:rPr lang="en-GB" sz="12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devopsfolks.com</a:t>
              </a:r>
              <a:endParaRPr lang="en-GB" sz="12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pic>
        <p:nvPicPr>
          <p:cNvPr id="26" name="Picture 25"/>
          <p:cNvPicPr>
            <a:picLocks noChangeAspect="1"/>
          </p:cNvPicPr>
          <p:nvPr/>
        </p:nvPicPr>
        <p:blipFill>
          <a:blip r:embed="rId9"/>
          <a:stretch>
            <a:fillRect/>
          </a:stretch>
        </p:blipFill>
        <p:spPr>
          <a:xfrm>
            <a:off x="6140246" y="4497131"/>
            <a:ext cx="597566" cy="349738"/>
          </a:xfrm>
          <a:prstGeom prst="rect">
            <a:avLst/>
          </a:prstGeom>
        </p:spPr>
      </p:pic>
      <p:pic>
        <p:nvPicPr>
          <p:cNvPr id="27" name="Picture 26"/>
          <p:cNvPicPr>
            <a:picLocks noChangeAspect="1"/>
          </p:cNvPicPr>
          <p:nvPr/>
        </p:nvPicPr>
        <p:blipFill>
          <a:blip r:embed="rId10"/>
          <a:stretch>
            <a:fillRect/>
          </a:stretch>
        </p:blipFill>
        <p:spPr>
          <a:xfrm>
            <a:off x="6126503" y="3553460"/>
            <a:ext cx="611309" cy="323994"/>
          </a:xfrm>
          <a:prstGeom prst="rect">
            <a:avLst/>
          </a:prstGeom>
        </p:spPr>
      </p:pic>
      <p:pic>
        <p:nvPicPr>
          <p:cNvPr id="28" name="Picture 27"/>
          <p:cNvPicPr>
            <a:picLocks noChangeAspect="1"/>
          </p:cNvPicPr>
          <p:nvPr/>
        </p:nvPicPr>
        <p:blipFill>
          <a:blip r:embed="rId11"/>
          <a:stretch>
            <a:fillRect/>
          </a:stretch>
        </p:blipFill>
        <p:spPr>
          <a:xfrm>
            <a:off x="6203387" y="5146785"/>
            <a:ext cx="534425" cy="691847"/>
          </a:xfrm>
          <a:prstGeom prst="rect">
            <a:avLst/>
          </a:prstGeom>
        </p:spPr>
      </p:pic>
      <p:pic>
        <p:nvPicPr>
          <p:cNvPr id="29" name="Picture 28"/>
          <p:cNvPicPr>
            <a:picLocks noChangeAspect="1"/>
          </p:cNvPicPr>
          <p:nvPr/>
        </p:nvPicPr>
        <p:blipFill>
          <a:blip r:embed="rId12"/>
          <a:stretch>
            <a:fillRect/>
          </a:stretch>
        </p:blipFill>
        <p:spPr>
          <a:xfrm>
            <a:off x="7429626" y="4405920"/>
            <a:ext cx="910892" cy="533726"/>
          </a:xfrm>
          <a:prstGeom prst="rect">
            <a:avLst/>
          </a:prstGeom>
        </p:spPr>
      </p:pic>
      <p:cxnSp>
        <p:nvCxnSpPr>
          <p:cNvPr id="43" name="Curved Connector 42"/>
          <p:cNvCxnSpPr>
            <a:stCxn id="19" idx="3"/>
            <a:endCxn id="26" idx="0"/>
          </p:cNvCxnSpPr>
          <p:nvPr/>
        </p:nvCxnSpPr>
        <p:spPr>
          <a:xfrm>
            <a:off x="5425003" y="3805114"/>
            <a:ext cx="1014026" cy="692017"/>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Curved Connector 48"/>
          <p:cNvCxnSpPr>
            <a:stCxn id="19" idx="3"/>
            <a:endCxn id="27" idx="1"/>
          </p:cNvCxnSpPr>
          <p:nvPr/>
        </p:nvCxnSpPr>
        <p:spPr>
          <a:xfrm flipV="1">
            <a:off x="5425003" y="3715457"/>
            <a:ext cx="701500" cy="8965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Curved Connector 51"/>
          <p:cNvCxnSpPr>
            <a:stCxn id="19" idx="3"/>
            <a:endCxn id="28" idx="1"/>
          </p:cNvCxnSpPr>
          <p:nvPr/>
        </p:nvCxnSpPr>
        <p:spPr>
          <a:xfrm>
            <a:off x="5425003" y="3805114"/>
            <a:ext cx="778384" cy="1687595"/>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5" name="Curved Connector 64"/>
          <p:cNvCxnSpPr>
            <a:stCxn id="27" idx="3"/>
            <a:endCxn id="29" idx="0"/>
          </p:cNvCxnSpPr>
          <p:nvPr/>
        </p:nvCxnSpPr>
        <p:spPr>
          <a:xfrm>
            <a:off x="6737812" y="3715457"/>
            <a:ext cx="1147260" cy="690463"/>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Curved Connector 67"/>
          <p:cNvCxnSpPr>
            <a:stCxn id="26" idx="3"/>
            <a:endCxn id="29" idx="1"/>
          </p:cNvCxnSpPr>
          <p:nvPr/>
        </p:nvCxnSpPr>
        <p:spPr>
          <a:xfrm>
            <a:off x="6737812" y="4672000"/>
            <a:ext cx="691814" cy="783"/>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Curved Connector 70"/>
          <p:cNvCxnSpPr>
            <a:stCxn id="28" idx="3"/>
            <a:endCxn id="29" idx="2"/>
          </p:cNvCxnSpPr>
          <p:nvPr/>
        </p:nvCxnSpPr>
        <p:spPr>
          <a:xfrm flipV="1">
            <a:off x="6737812" y="4939646"/>
            <a:ext cx="1147260" cy="553063"/>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74" name="Picture 73"/>
          <p:cNvPicPr>
            <a:picLocks noChangeAspect="1"/>
          </p:cNvPicPr>
          <p:nvPr/>
        </p:nvPicPr>
        <p:blipFill>
          <a:blip r:embed="rId13"/>
          <a:stretch>
            <a:fillRect/>
          </a:stretch>
        </p:blipFill>
        <p:spPr>
          <a:xfrm>
            <a:off x="3419233" y="4621273"/>
            <a:ext cx="2173653" cy="686676"/>
          </a:xfrm>
          <a:prstGeom prst="rect">
            <a:avLst/>
          </a:prstGeom>
        </p:spPr>
      </p:pic>
      <p:cxnSp>
        <p:nvCxnSpPr>
          <p:cNvPr id="75" name="Curved Connector 74"/>
          <p:cNvCxnSpPr>
            <a:stCxn id="29" idx="3"/>
            <a:endCxn id="74" idx="2"/>
          </p:cNvCxnSpPr>
          <p:nvPr/>
        </p:nvCxnSpPr>
        <p:spPr>
          <a:xfrm flipH="1">
            <a:off x="4506060" y="4672783"/>
            <a:ext cx="3834458" cy="635166"/>
          </a:xfrm>
          <a:prstGeom prst="curvedConnector4">
            <a:avLst>
              <a:gd name="adj1" fmla="val -5962"/>
              <a:gd name="adj2" fmla="val 213919"/>
            </a:avLst>
          </a:prstGeom>
          <a:ln>
            <a:tailEnd type="arrow"/>
          </a:ln>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5694360" y="3292008"/>
            <a:ext cx="2811384" cy="215444"/>
          </a:xfrm>
          <a:prstGeom prst="rect">
            <a:avLst/>
          </a:prstGeom>
          <a:noFill/>
        </p:spPr>
        <p:txBody>
          <a:bodyPr wrap="square" rtlCol="0">
            <a:spAutoFit/>
          </a:bodyPr>
          <a:lstStyle/>
          <a:p>
            <a:r>
              <a:rPr lang="en-US" sz="800" b="1" dirty="0" smtClean="0"/>
              <a:t>5. Server might execute some process which generates HTML</a:t>
            </a:r>
            <a:endParaRPr lang="en-US" sz="800" b="1" dirty="0"/>
          </a:p>
        </p:txBody>
      </p:sp>
      <p:sp>
        <p:nvSpPr>
          <p:cNvPr id="85" name="TextBox 84"/>
          <p:cNvSpPr txBox="1"/>
          <p:nvPr/>
        </p:nvSpPr>
        <p:spPr>
          <a:xfrm>
            <a:off x="5571397" y="6042671"/>
            <a:ext cx="1996500" cy="215444"/>
          </a:xfrm>
          <a:prstGeom prst="rect">
            <a:avLst/>
          </a:prstGeom>
          <a:noFill/>
        </p:spPr>
        <p:txBody>
          <a:bodyPr wrap="square" rtlCol="0">
            <a:spAutoFit/>
          </a:bodyPr>
          <a:lstStyle/>
          <a:p>
            <a:r>
              <a:rPr lang="en-US" sz="800" b="1" dirty="0" smtClean="0"/>
              <a:t>6. Server sends HTML back to the browser</a:t>
            </a:r>
            <a:endParaRPr lang="en-US" sz="800" b="1" dirty="0"/>
          </a:p>
        </p:txBody>
      </p:sp>
      <p:pic>
        <p:nvPicPr>
          <p:cNvPr id="90" name="Picture 89"/>
          <p:cNvPicPr>
            <a:picLocks noChangeAspect="1"/>
          </p:cNvPicPr>
          <p:nvPr/>
        </p:nvPicPr>
        <p:blipFill>
          <a:blip r:embed="rId14"/>
          <a:stretch>
            <a:fillRect/>
          </a:stretch>
        </p:blipFill>
        <p:spPr>
          <a:xfrm>
            <a:off x="221785" y="4476503"/>
            <a:ext cx="1714373" cy="963372"/>
          </a:xfrm>
          <a:prstGeom prst="rect">
            <a:avLst/>
          </a:prstGeom>
        </p:spPr>
      </p:pic>
      <p:cxnSp>
        <p:nvCxnSpPr>
          <p:cNvPr id="91" name="Straight Arrow Connector 90"/>
          <p:cNvCxnSpPr>
            <a:stCxn id="74" idx="1"/>
            <a:endCxn id="90" idx="3"/>
          </p:cNvCxnSpPr>
          <p:nvPr/>
        </p:nvCxnSpPr>
        <p:spPr>
          <a:xfrm flipH="1" flipV="1">
            <a:off x="1936158" y="4958189"/>
            <a:ext cx="1483075" cy="6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2012462" y="4502946"/>
            <a:ext cx="1406771" cy="461665"/>
          </a:xfrm>
          <a:prstGeom prst="rect">
            <a:avLst/>
          </a:prstGeom>
          <a:noFill/>
        </p:spPr>
        <p:txBody>
          <a:bodyPr wrap="square" rtlCol="0">
            <a:spAutoFit/>
          </a:bodyPr>
          <a:lstStyle/>
          <a:p>
            <a:r>
              <a:rPr lang="en-US" sz="800" b="1" dirty="0" smtClean="0"/>
              <a:t>7. The browser renders HTML and the user sees the web page</a:t>
            </a:r>
            <a:endParaRPr lang="en-US" sz="800" b="1" dirty="0"/>
          </a:p>
        </p:txBody>
      </p:sp>
      <p:sp>
        <p:nvSpPr>
          <p:cNvPr id="98" name="Rectangle 97"/>
          <p:cNvSpPr/>
          <p:nvPr/>
        </p:nvSpPr>
        <p:spPr>
          <a:xfrm>
            <a:off x="542417" y="1092706"/>
            <a:ext cx="2250736" cy="461665"/>
          </a:xfrm>
          <a:prstGeom prst="rect">
            <a:avLst/>
          </a:prstGeom>
          <a:noFill/>
        </p:spPr>
        <p:txBody>
          <a:bodyPr wrap="none" lIns="91440" tIns="45720" rIns="91440" bIns="45720">
            <a:spAutoFit/>
          </a:bodyPr>
          <a:lstStyle/>
          <a:p>
            <a:pPr algn="ctr"/>
            <a:r>
              <a:rPr lang="en-GB" sz="2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Client (Browser)</a:t>
            </a:r>
            <a:endParaRPr lang="en-GB"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9" name="Rectangle 98"/>
          <p:cNvSpPr/>
          <p:nvPr/>
        </p:nvSpPr>
        <p:spPr>
          <a:xfrm>
            <a:off x="5546795" y="711055"/>
            <a:ext cx="726882" cy="461665"/>
          </a:xfrm>
          <a:prstGeom prst="rect">
            <a:avLst/>
          </a:prstGeom>
          <a:noFill/>
        </p:spPr>
        <p:txBody>
          <a:bodyPr wrap="none" lIns="91440" tIns="45720" rIns="91440" bIns="45720">
            <a:spAutoFit/>
          </a:bodyPr>
          <a:lstStyle/>
          <a:p>
            <a:pPr algn="ctr"/>
            <a:r>
              <a:rPr lang="en-GB" sz="2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DNS</a:t>
            </a:r>
            <a:endParaRPr lang="en-GB"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00" name="Rectangle 99"/>
          <p:cNvSpPr/>
          <p:nvPr/>
        </p:nvSpPr>
        <p:spPr>
          <a:xfrm>
            <a:off x="4697798" y="4179613"/>
            <a:ext cx="731190" cy="338554"/>
          </a:xfrm>
          <a:prstGeom prst="rect">
            <a:avLst/>
          </a:prstGeom>
          <a:noFill/>
        </p:spPr>
        <p:txBody>
          <a:bodyPr wrap="none" lIns="91440" tIns="45720" rIns="91440" bIns="45720">
            <a:spAutoFit/>
          </a:bodyPr>
          <a:lstStyle/>
          <a:p>
            <a:pPr algn="ctr"/>
            <a:r>
              <a:rPr lang="en-GB" sz="1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Server</a:t>
            </a:r>
            <a:endParaRPr lang="en-GB" sz="1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131801759"/>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500"/>
                                        <p:tgtEl>
                                          <p:spTgt spid="99"/>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1000"/>
                                        <p:tgtEl>
                                          <p:spTgt spid="15"/>
                                        </p:tgtEl>
                                      </p:cBhvr>
                                    </p:animEffect>
                                  </p:childTnLst>
                                </p:cTn>
                              </p:par>
                            </p:childTnLst>
                          </p:cTn>
                        </p:par>
                        <p:par>
                          <p:cTn id="24" fill="hold">
                            <p:stCondLst>
                              <p:cond delay="400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childTnLst>
                                </p:cTn>
                              </p:par>
                            </p:childTnLst>
                          </p:cTn>
                        </p:par>
                        <p:par>
                          <p:cTn id="28" fill="hold">
                            <p:stCondLst>
                              <p:cond delay="500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childTnLst>
                                </p:cTn>
                              </p:par>
                            </p:childTnLst>
                          </p:cTn>
                        </p:par>
                        <p:par>
                          <p:cTn id="32" fill="hold">
                            <p:stCondLst>
                              <p:cond delay="6000"/>
                            </p:stCondLst>
                            <p:childTnLst>
                              <p:par>
                                <p:cTn id="33" presetID="10" presetClass="entr" presetSubtype="0"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childTnLst>
                                </p:cTn>
                              </p:par>
                            </p:childTnLst>
                          </p:cTn>
                        </p:par>
                        <p:par>
                          <p:cTn id="36" fill="hold">
                            <p:stCondLst>
                              <p:cond delay="7000"/>
                            </p:stCondLst>
                            <p:childTnLst>
                              <p:par>
                                <p:cTn id="37" presetID="10" presetClass="entr" presetSubtype="0"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childTnLst>
                                </p:cTn>
                              </p:par>
                            </p:childTnLst>
                          </p:cTn>
                        </p:par>
                        <p:par>
                          <p:cTn id="40" fill="hold">
                            <p:stCondLst>
                              <p:cond delay="8000"/>
                            </p:stCondLst>
                            <p:childTnLst>
                              <p:par>
                                <p:cTn id="41" presetID="10" presetClass="entr" presetSubtype="0"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1000"/>
                                        <p:tgtEl>
                                          <p:spTgt spid="24"/>
                                        </p:tgtEl>
                                      </p:cBhvr>
                                    </p:animEffect>
                                  </p:childTnLst>
                                </p:cTn>
                              </p:par>
                            </p:childTnLst>
                          </p:cTn>
                        </p:par>
                        <p:par>
                          <p:cTn id="44" fill="hold">
                            <p:stCondLst>
                              <p:cond delay="9000"/>
                            </p:stCondLst>
                            <p:childTnLst>
                              <p:par>
                                <p:cTn id="45" presetID="10" presetClass="entr" presetSubtype="0" fill="hold"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1000"/>
                                        <p:tgtEl>
                                          <p:spTgt spid="20"/>
                                        </p:tgtEl>
                                      </p:cBhvr>
                                    </p:animEffect>
                                  </p:childTnLst>
                                </p:cTn>
                              </p:par>
                            </p:childTnLst>
                          </p:cTn>
                        </p:par>
                        <p:par>
                          <p:cTn id="48" fill="hold">
                            <p:stCondLst>
                              <p:cond delay="10000"/>
                            </p:stCondLst>
                            <p:childTnLst>
                              <p:par>
                                <p:cTn id="49" presetID="10" presetClass="entr" presetSubtype="0" fill="hold" nodeType="afterEffect">
                                  <p:stCondLst>
                                    <p:cond delay="0"/>
                                  </p:stCondLst>
                                  <p:childTnLst>
                                    <p:set>
                                      <p:cBhvr>
                                        <p:cTn id="50" dur="1" fill="hold">
                                          <p:stCondLst>
                                            <p:cond delay="0"/>
                                          </p:stCondLst>
                                        </p:cTn>
                                        <p:tgtEl>
                                          <p:spTgt spid="97"/>
                                        </p:tgtEl>
                                        <p:attrNameLst>
                                          <p:attrName>style.visibility</p:attrName>
                                        </p:attrNameLst>
                                      </p:cBhvr>
                                      <p:to>
                                        <p:strVal val="visible"/>
                                      </p:to>
                                    </p:set>
                                    <p:animEffect transition="in" filter="fade">
                                      <p:cBhvr>
                                        <p:cTn id="51" dur="1000"/>
                                        <p:tgtEl>
                                          <p:spTgt spid="97"/>
                                        </p:tgtEl>
                                      </p:cBhvr>
                                    </p:animEffect>
                                  </p:childTnLst>
                                </p:cTn>
                              </p:par>
                            </p:childTnLst>
                          </p:cTn>
                        </p:par>
                        <p:par>
                          <p:cTn id="52" fill="hold">
                            <p:stCondLst>
                              <p:cond delay="11000"/>
                            </p:stCondLst>
                            <p:childTnLst>
                              <p:par>
                                <p:cTn id="53" presetID="10" presetClass="entr" presetSubtype="0" fill="hold" grpId="0" nodeType="afterEffect">
                                  <p:stCondLst>
                                    <p:cond delay="0"/>
                                  </p:stCondLst>
                                  <p:childTnLst>
                                    <p:set>
                                      <p:cBhvr>
                                        <p:cTn id="54" dur="1" fill="hold">
                                          <p:stCondLst>
                                            <p:cond delay="0"/>
                                          </p:stCondLst>
                                        </p:cTn>
                                        <p:tgtEl>
                                          <p:spTgt spid="100"/>
                                        </p:tgtEl>
                                        <p:attrNameLst>
                                          <p:attrName>style.visibility</p:attrName>
                                        </p:attrNameLst>
                                      </p:cBhvr>
                                      <p:to>
                                        <p:strVal val="visible"/>
                                      </p:to>
                                    </p:set>
                                    <p:animEffect transition="in" filter="fade">
                                      <p:cBhvr>
                                        <p:cTn id="55" dur="1000"/>
                                        <p:tgtEl>
                                          <p:spTgt spid="100"/>
                                        </p:tgtEl>
                                      </p:cBhvr>
                                    </p:animEffect>
                                  </p:childTnLst>
                                </p:cTn>
                              </p:par>
                            </p:childTnLst>
                          </p:cTn>
                        </p:par>
                        <p:par>
                          <p:cTn id="56" fill="hold">
                            <p:stCondLst>
                              <p:cond delay="12000"/>
                            </p:stCondLst>
                            <p:childTnLst>
                              <p:par>
                                <p:cTn id="57" presetID="10" presetClass="entr" presetSubtype="0" fill="hold" grpId="0" nodeType="afterEffect">
                                  <p:stCondLst>
                                    <p:cond delay="0"/>
                                  </p:stCondLst>
                                  <p:childTnLst>
                                    <p:set>
                                      <p:cBhvr>
                                        <p:cTn id="58" dur="1" fill="hold">
                                          <p:stCondLst>
                                            <p:cond delay="0"/>
                                          </p:stCondLst>
                                        </p:cTn>
                                        <p:tgtEl>
                                          <p:spTgt spid="84"/>
                                        </p:tgtEl>
                                        <p:attrNameLst>
                                          <p:attrName>style.visibility</p:attrName>
                                        </p:attrNameLst>
                                      </p:cBhvr>
                                      <p:to>
                                        <p:strVal val="visible"/>
                                      </p:to>
                                    </p:set>
                                    <p:animEffect transition="in" filter="fade">
                                      <p:cBhvr>
                                        <p:cTn id="59" dur="1000"/>
                                        <p:tgtEl>
                                          <p:spTgt spid="84"/>
                                        </p:tgtEl>
                                      </p:cBhvr>
                                    </p:animEffect>
                                  </p:childTnLst>
                                </p:cTn>
                              </p:par>
                            </p:childTnLst>
                          </p:cTn>
                        </p:par>
                        <p:par>
                          <p:cTn id="60" fill="hold">
                            <p:stCondLst>
                              <p:cond delay="13000"/>
                            </p:stCondLst>
                            <p:childTnLst>
                              <p:par>
                                <p:cTn id="61" presetID="10" presetClass="entr" presetSubtype="0" fill="hold"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1000"/>
                                        <p:tgtEl>
                                          <p:spTgt spid="27"/>
                                        </p:tgtEl>
                                      </p:cBhvr>
                                    </p:animEffect>
                                  </p:childTnLst>
                                </p:cTn>
                              </p:par>
                            </p:childTnLst>
                          </p:cTn>
                        </p:par>
                        <p:par>
                          <p:cTn id="64" fill="hold">
                            <p:stCondLst>
                              <p:cond delay="14000"/>
                            </p:stCondLst>
                            <p:childTnLst>
                              <p:par>
                                <p:cTn id="65" presetID="10" presetClass="entr" presetSubtype="0" fill="hold" nodeType="after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1000"/>
                                        <p:tgtEl>
                                          <p:spTgt spid="49"/>
                                        </p:tgtEl>
                                      </p:cBhvr>
                                    </p:animEffect>
                                  </p:childTnLst>
                                </p:cTn>
                              </p:par>
                            </p:childTnLst>
                          </p:cTn>
                        </p:par>
                        <p:par>
                          <p:cTn id="68" fill="hold">
                            <p:stCondLst>
                              <p:cond delay="15000"/>
                            </p:stCondLst>
                            <p:childTnLst>
                              <p:par>
                                <p:cTn id="69" presetID="10" presetClass="entr" presetSubtype="0" fill="hold" nodeType="after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fade">
                                      <p:cBhvr>
                                        <p:cTn id="71" dur="1000"/>
                                        <p:tgtEl>
                                          <p:spTgt spid="43"/>
                                        </p:tgtEl>
                                      </p:cBhvr>
                                    </p:animEffect>
                                  </p:childTnLst>
                                </p:cTn>
                              </p:par>
                            </p:childTnLst>
                          </p:cTn>
                        </p:par>
                        <p:par>
                          <p:cTn id="72" fill="hold">
                            <p:stCondLst>
                              <p:cond delay="16000"/>
                            </p:stCondLst>
                            <p:childTnLst>
                              <p:par>
                                <p:cTn id="73" presetID="10" presetClass="entr" presetSubtype="0" fill="hold" nodeType="afterEffect">
                                  <p:stCondLst>
                                    <p:cond delay="0"/>
                                  </p:stCondLst>
                                  <p:childTnLst>
                                    <p:set>
                                      <p:cBhvr>
                                        <p:cTn id="74" dur="1" fill="hold">
                                          <p:stCondLst>
                                            <p:cond delay="0"/>
                                          </p:stCondLst>
                                        </p:cTn>
                                        <p:tgtEl>
                                          <p:spTgt spid="52"/>
                                        </p:tgtEl>
                                        <p:attrNameLst>
                                          <p:attrName>style.visibility</p:attrName>
                                        </p:attrNameLst>
                                      </p:cBhvr>
                                      <p:to>
                                        <p:strVal val="visible"/>
                                      </p:to>
                                    </p:set>
                                    <p:animEffect transition="in" filter="fade">
                                      <p:cBhvr>
                                        <p:cTn id="75" dur="1000"/>
                                        <p:tgtEl>
                                          <p:spTgt spid="52"/>
                                        </p:tgtEl>
                                      </p:cBhvr>
                                    </p:animEffect>
                                  </p:childTnLst>
                                </p:cTn>
                              </p:par>
                            </p:childTnLst>
                          </p:cTn>
                        </p:par>
                        <p:par>
                          <p:cTn id="76" fill="hold">
                            <p:stCondLst>
                              <p:cond delay="17000"/>
                            </p:stCondLst>
                            <p:childTnLst>
                              <p:par>
                                <p:cTn id="77" presetID="10" presetClass="entr" presetSubtype="0" fill="hold" nodeType="after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1000"/>
                                        <p:tgtEl>
                                          <p:spTgt spid="26"/>
                                        </p:tgtEl>
                                      </p:cBhvr>
                                    </p:animEffect>
                                  </p:childTnLst>
                                </p:cTn>
                              </p:par>
                            </p:childTnLst>
                          </p:cTn>
                        </p:par>
                        <p:par>
                          <p:cTn id="80" fill="hold">
                            <p:stCondLst>
                              <p:cond delay="18000"/>
                            </p:stCondLst>
                            <p:childTnLst>
                              <p:par>
                                <p:cTn id="81" presetID="10" presetClass="entr" presetSubtype="0" fill="hold" nodeType="afterEffect">
                                  <p:stCondLst>
                                    <p:cond delay="0"/>
                                  </p:stCondLst>
                                  <p:childTnLst>
                                    <p:set>
                                      <p:cBhvr>
                                        <p:cTn id="82" dur="1" fill="hold">
                                          <p:stCondLst>
                                            <p:cond delay="0"/>
                                          </p:stCondLst>
                                        </p:cTn>
                                        <p:tgtEl>
                                          <p:spTgt spid="68"/>
                                        </p:tgtEl>
                                        <p:attrNameLst>
                                          <p:attrName>style.visibility</p:attrName>
                                        </p:attrNameLst>
                                      </p:cBhvr>
                                      <p:to>
                                        <p:strVal val="visible"/>
                                      </p:to>
                                    </p:set>
                                    <p:animEffect transition="in" filter="fade">
                                      <p:cBhvr>
                                        <p:cTn id="83" dur="1000"/>
                                        <p:tgtEl>
                                          <p:spTgt spid="68"/>
                                        </p:tgtEl>
                                      </p:cBhvr>
                                    </p:animEffect>
                                  </p:childTnLst>
                                </p:cTn>
                              </p:par>
                            </p:childTnLst>
                          </p:cTn>
                        </p:par>
                        <p:par>
                          <p:cTn id="84" fill="hold">
                            <p:stCondLst>
                              <p:cond delay="19000"/>
                            </p:stCondLst>
                            <p:childTnLst>
                              <p:par>
                                <p:cTn id="85" presetID="10" presetClass="entr" presetSubtype="0" fill="hold" nodeType="after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fade">
                                      <p:cBhvr>
                                        <p:cTn id="87" dur="1000"/>
                                        <p:tgtEl>
                                          <p:spTgt spid="65"/>
                                        </p:tgtEl>
                                      </p:cBhvr>
                                    </p:animEffect>
                                  </p:childTnLst>
                                </p:cTn>
                              </p:par>
                            </p:childTnLst>
                          </p:cTn>
                        </p:par>
                        <p:par>
                          <p:cTn id="88" fill="hold">
                            <p:stCondLst>
                              <p:cond delay="20000"/>
                            </p:stCondLst>
                            <p:childTnLst>
                              <p:par>
                                <p:cTn id="89" presetID="10" presetClass="entr" presetSubtype="0" fill="hold"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1000"/>
                                        <p:tgtEl>
                                          <p:spTgt spid="29"/>
                                        </p:tgtEl>
                                      </p:cBhvr>
                                    </p:animEffect>
                                  </p:childTnLst>
                                </p:cTn>
                              </p:par>
                            </p:childTnLst>
                          </p:cTn>
                        </p:par>
                        <p:par>
                          <p:cTn id="92" fill="hold">
                            <p:stCondLst>
                              <p:cond delay="21000"/>
                            </p:stCondLst>
                            <p:childTnLst>
                              <p:par>
                                <p:cTn id="93" presetID="10" presetClass="entr" presetSubtype="0" fill="hold" nodeType="afterEffect">
                                  <p:stCondLst>
                                    <p:cond delay="0"/>
                                  </p:stCondLst>
                                  <p:childTnLst>
                                    <p:set>
                                      <p:cBhvr>
                                        <p:cTn id="94" dur="1" fill="hold">
                                          <p:stCondLst>
                                            <p:cond delay="0"/>
                                          </p:stCondLst>
                                        </p:cTn>
                                        <p:tgtEl>
                                          <p:spTgt spid="71"/>
                                        </p:tgtEl>
                                        <p:attrNameLst>
                                          <p:attrName>style.visibility</p:attrName>
                                        </p:attrNameLst>
                                      </p:cBhvr>
                                      <p:to>
                                        <p:strVal val="visible"/>
                                      </p:to>
                                    </p:set>
                                    <p:animEffect transition="in" filter="fade">
                                      <p:cBhvr>
                                        <p:cTn id="95" dur="1000"/>
                                        <p:tgtEl>
                                          <p:spTgt spid="71"/>
                                        </p:tgtEl>
                                      </p:cBhvr>
                                    </p:animEffect>
                                  </p:childTnLst>
                                </p:cTn>
                              </p:par>
                            </p:childTnLst>
                          </p:cTn>
                        </p:par>
                        <p:par>
                          <p:cTn id="96" fill="hold">
                            <p:stCondLst>
                              <p:cond delay="22000"/>
                            </p:stCondLst>
                            <p:childTnLst>
                              <p:par>
                                <p:cTn id="97" presetID="10" presetClass="entr" presetSubtype="0" fill="hold" nodeType="after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fade">
                                      <p:cBhvr>
                                        <p:cTn id="99" dur="500"/>
                                        <p:tgtEl>
                                          <p:spTgt spid="28"/>
                                        </p:tgtEl>
                                      </p:cBhvr>
                                    </p:animEffect>
                                  </p:childTnLst>
                                </p:cTn>
                              </p:par>
                            </p:childTnLst>
                          </p:cTn>
                        </p:par>
                        <p:par>
                          <p:cTn id="100" fill="hold">
                            <p:stCondLst>
                              <p:cond delay="22500"/>
                            </p:stCondLst>
                            <p:childTnLst>
                              <p:par>
                                <p:cTn id="101" presetID="10" presetClass="entr" presetSubtype="0" fill="hold" grpId="0" nodeType="afterEffect">
                                  <p:stCondLst>
                                    <p:cond delay="0"/>
                                  </p:stCondLst>
                                  <p:childTnLst>
                                    <p:set>
                                      <p:cBhvr>
                                        <p:cTn id="102" dur="1" fill="hold">
                                          <p:stCondLst>
                                            <p:cond delay="0"/>
                                          </p:stCondLst>
                                        </p:cTn>
                                        <p:tgtEl>
                                          <p:spTgt spid="85"/>
                                        </p:tgtEl>
                                        <p:attrNameLst>
                                          <p:attrName>style.visibility</p:attrName>
                                        </p:attrNameLst>
                                      </p:cBhvr>
                                      <p:to>
                                        <p:strVal val="visible"/>
                                      </p:to>
                                    </p:set>
                                    <p:animEffect transition="in" filter="fade">
                                      <p:cBhvr>
                                        <p:cTn id="103" dur="1000"/>
                                        <p:tgtEl>
                                          <p:spTgt spid="85"/>
                                        </p:tgtEl>
                                      </p:cBhvr>
                                    </p:animEffect>
                                  </p:childTnLst>
                                </p:cTn>
                              </p:par>
                            </p:childTnLst>
                          </p:cTn>
                        </p:par>
                        <p:par>
                          <p:cTn id="104" fill="hold">
                            <p:stCondLst>
                              <p:cond delay="23500"/>
                            </p:stCondLst>
                            <p:childTnLst>
                              <p:par>
                                <p:cTn id="105" presetID="10" presetClass="entr" presetSubtype="0" fill="hold" nodeType="afterEffect">
                                  <p:stCondLst>
                                    <p:cond delay="0"/>
                                  </p:stCondLst>
                                  <p:childTnLst>
                                    <p:set>
                                      <p:cBhvr>
                                        <p:cTn id="106" dur="1" fill="hold">
                                          <p:stCondLst>
                                            <p:cond delay="0"/>
                                          </p:stCondLst>
                                        </p:cTn>
                                        <p:tgtEl>
                                          <p:spTgt spid="75"/>
                                        </p:tgtEl>
                                        <p:attrNameLst>
                                          <p:attrName>style.visibility</p:attrName>
                                        </p:attrNameLst>
                                      </p:cBhvr>
                                      <p:to>
                                        <p:strVal val="visible"/>
                                      </p:to>
                                    </p:set>
                                    <p:animEffect transition="in" filter="fade">
                                      <p:cBhvr>
                                        <p:cTn id="107" dur="1000"/>
                                        <p:tgtEl>
                                          <p:spTgt spid="75"/>
                                        </p:tgtEl>
                                      </p:cBhvr>
                                    </p:animEffect>
                                  </p:childTnLst>
                                </p:cTn>
                              </p:par>
                            </p:childTnLst>
                          </p:cTn>
                        </p:par>
                        <p:par>
                          <p:cTn id="108" fill="hold">
                            <p:stCondLst>
                              <p:cond delay="24500"/>
                            </p:stCondLst>
                            <p:childTnLst>
                              <p:par>
                                <p:cTn id="109" presetID="10" presetClass="entr" presetSubtype="0" fill="hold" nodeType="afterEffect">
                                  <p:stCondLst>
                                    <p:cond delay="0"/>
                                  </p:stCondLst>
                                  <p:childTnLst>
                                    <p:set>
                                      <p:cBhvr>
                                        <p:cTn id="110" dur="1" fill="hold">
                                          <p:stCondLst>
                                            <p:cond delay="0"/>
                                          </p:stCondLst>
                                        </p:cTn>
                                        <p:tgtEl>
                                          <p:spTgt spid="74"/>
                                        </p:tgtEl>
                                        <p:attrNameLst>
                                          <p:attrName>style.visibility</p:attrName>
                                        </p:attrNameLst>
                                      </p:cBhvr>
                                      <p:to>
                                        <p:strVal val="visible"/>
                                      </p:to>
                                    </p:set>
                                    <p:animEffect transition="in" filter="fade">
                                      <p:cBhvr>
                                        <p:cTn id="111" dur="1000"/>
                                        <p:tgtEl>
                                          <p:spTgt spid="74"/>
                                        </p:tgtEl>
                                      </p:cBhvr>
                                    </p:animEffect>
                                  </p:childTnLst>
                                </p:cTn>
                              </p:par>
                            </p:childTnLst>
                          </p:cTn>
                        </p:par>
                        <p:par>
                          <p:cTn id="112" fill="hold">
                            <p:stCondLst>
                              <p:cond delay="25500"/>
                            </p:stCondLst>
                            <p:childTnLst>
                              <p:par>
                                <p:cTn id="113" presetID="10" presetClass="entr" presetSubtype="0" fill="hold" grpId="0" nodeType="afterEffect">
                                  <p:stCondLst>
                                    <p:cond delay="0"/>
                                  </p:stCondLst>
                                  <p:childTnLst>
                                    <p:set>
                                      <p:cBhvr>
                                        <p:cTn id="114" dur="1" fill="hold">
                                          <p:stCondLst>
                                            <p:cond delay="0"/>
                                          </p:stCondLst>
                                        </p:cTn>
                                        <p:tgtEl>
                                          <p:spTgt spid="95"/>
                                        </p:tgtEl>
                                        <p:attrNameLst>
                                          <p:attrName>style.visibility</p:attrName>
                                        </p:attrNameLst>
                                      </p:cBhvr>
                                      <p:to>
                                        <p:strVal val="visible"/>
                                      </p:to>
                                    </p:set>
                                    <p:animEffect transition="in" filter="fade">
                                      <p:cBhvr>
                                        <p:cTn id="115" dur="1000"/>
                                        <p:tgtEl>
                                          <p:spTgt spid="95"/>
                                        </p:tgtEl>
                                      </p:cBhvr>
                                    </p:animEffect>
                                  </p:childTnLst>
                                </p:cTn>
                              </p:par>
                            </p:childTnLst>
                          </p:cTn>
                        </p:par>
                        <p:par>
                          <p:cTn id="116" fill="hold">
                            <p:stCondLst>
                              <p:cond delay="26500"/>
                            </p:stCondLst>
                            <p:childTnLst>
                              <p:par>
                                <p:cTn id="117" presetID="10" presetClass="entr" presetSubtype="0" fill="hold" nodeType="afterEffect">
                                  <p:stCondLst>
                                    <p:cond delay="0"/>
                                  </p:stCondLst>
                                  <p:childTnLst>
                                    <p:set>
                                      <p:cBhvr>
                                        <p:cTn id="118" dur="1" fill="hold">
                                          <p:stCondLst>
                                            <p:cond delay="0"/>
                                          </p:stCondLst>
                                        </p:cTn>
                                        <p:tgtEl>
                                          <p:spTgt spid="91"/>
                                        </p:tgtEl>
                                        <p:attrNameLst>
                                          <p:attrName>style.visibility</p:attrName>
                                        </p:attrNameLst>
                                      </p:cBhvr>
                                      <p:to>
                                        <p:strVal val="visible"/>
                                      </p:to>
                                    </p:set>
                                    <p:animEffect transition="in" filter="fade">
                                      <p:cBhvr>
                                        <p:cTn id="119" dur="1000"/>
                                        <p:tgtEl>
                                          <p:spTgt spid="91"/>
                                        </p:tgtEl>
                                      </p:cBhvr>
                                    </p:animEffect>
                                  </p:childTnLst>
                                </p:cTn>
                              </p:par>
                            </p:childTnLst>
                          </p:cTn>
                        </p:par>
                        <p:par>
                          <p:cTn id="120" fill="hold">
                            <p:stCondLst>
                              <p:cond delay="27500"/>
                            </p:stCondLst>
                            <p:childTnLst>
                              <p:par>
                                <p:cTn id="121" presetID="10" presetClass="entr" presetSubtype="0" fill="hold" nodeType="afterEffect">
                                  <p:stCondLst>
                                    <p:cond delay="0"/>
                                  </p:stCondLst>
                                  <p:childTnLst>
                                    <p:set>
                                      <p:cBhvr>
                                        <p:cTn id="122" dur="1" fill="hold">
                                          <p:stCondLst>
                                            <p:cond delay="0"/>
                                          </p:stCondLst>
                                        </p:cTn>
                                        <p:tgtEl>
                                          <p:spTgt spid="90"/>
                                        </p:tgtEl>
                                        <p:attrNameLst>
                                          <p:attrName>style.visibility</p:attrName>
                                        </p:attrNameLst>
                                      </p:cBhvr>
                                      <p:to>
                                        <p:strVal val="visible"/>
                                      </p:to>
                                    </p:set>
                                    <p:animEffect transition="in" filter="fade">
                                      <p:cBhvr>
                                        <p:cTn id="123" dur="1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8" grpId="0"/>
      <p:bldP spid="24" grpId="0"/>
      <p:bldP spid="84" grpId="0"/>
      <p:bldP spid="85" grpId="0"/>
      <p:bldP spid="95" grpId="0"/>
      <p:bldP spid="99" grpId="0"/>
      <p:bldP spid="10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61379" cy="1143000"/>
          </a:xfrm>
        </p:spPr>
        <p:txBody>
          <a:bodyPr>
            <a:normAutofit fontScale="90000"/>
          </a:bodyPr>
          <a:lstStyle/>
          <a:p>
            <a:r>
              <a:rPr lang="en-GB" dirty="0" smtClean="0"/>
              <a:t>How do we normally interact with a web application?</a:t>
            </a:r>
            <a:endParaRPr lang="en-US" dirty="0"/>
          </a:p>
        </p:txBody>
      </p:sp>
      <p:sp>
        <p:nvSpPr>
          <p:cNvPr id="3" name="Subtitle 2"/>
          <p:cNvSpPr>
            <a:spLocks noGrp="1"/>
          </p:cNvSpPr>
          <p:nvPr>
            <p:ph idx="1"/>
          </p:nvPr>
        </p:nvSpPr>
        <p:spPr/>
        <p:txBody>
          <a:bodyPr>
            <a:normAutofit/>
          </a:bodyPr>
          <a:lstStyle/>
          <a:p>
            <a:r>
              <a:rPr lang="en-US" dirty="0" smtClean="0"/>
              <a:t>Typically we will open a web page either to:</a:t>
            </a:r>
          </a:p>
          <a:p>
            <a:pPr lvl="1"/>
            <a:r>
              <a:rPr lang="en-GB" dirty="0"/>
              <a:t>Read a publicly available article with no further interaction (like a blog)</a:t>
            </a:r>
          </a:p>
          <a:p>
            <a:pPr lvl="1"/>
            <a:r>
              <a:rPr lang="en-GB" dirty="0"/>
              <a:t>Login to a social networking website (like Facebook, LinkedIn or Twitter)</a:t>
            </a:r>
          </a:p>
          <a:p>
            <a:pPr lvl="1"/>
            <a:r>
              <a:rPr lang="en-GB" dirty="0"/>
              <a:t>Login to my online banking account</a:t>
            </a:r>
          </a:p>
          <a:p>
            <a:pPr lvl="1"/>
            <a:r>
              <a:rPr lang="en-GB" dirty="0"/>
              <a:t>Online shopping, like Amazon, </a:t>
            </a:r>
            <a:r>
              <a:rPr lang="en-GB" dirty="0" err="1"/>
              <a:t>Ebay</a:t>
            </a:r>
            <a:r>
              <a:rPr lang="en-GB" dirty="0"/>
              <a:t>, Apple, etc.</a:t>
            </a:r>
          </a:p>
          <a:p>
            <a:pPr lvl="1"/>
            <a:r>
              <a:rPr lang="en-GB" dirty="0"/>
              <a:t>Connecting to my office from home when working </a:t>
            </a:r>
            <a:r>
              <a:rPr lang="en-GB" dirty="0" smtClean="0"/>
              <a:t>remotely</a:t>
            </a:r>
            <a:endParaRPr lang="en-GB" dirty="0"/>
          </a:p>
        </p:txBody>
      </p:sp>
      <p:pic>
        <p:nvPicPr>
          <p:cNvPr id="4" name="Picture 3" descr="400x24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2029" y="274638"/>
            <a:ext cx="1202430" cy="727470"/>
          </a:xfrm>
          <a:prstGeom prst="rect">
            <a:avLst/>
          </a:prstGeom>
        </p:spPr>
      </p:pic>
    </p:spTree>
    <p:extLst>
      <p:ext uri="{BB962C8B-B14F-4D97-AF65-F5344CB8AC3E}">
        <p14:creationId xmlns:p14="http://schemas.microsoft.com/office/powerpoint/2010/main" val="1281928132"/>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61379" cy="1143000"/>
          </a:xfrm>
        </p:spPr>
        <p:txBody>
          <a:bodyPr>
            <a:normAutofit fontScale="90000"/>
          </a:bodyPr>
          <a:lstStyle/>
          <a:p>
            <a:r>
              <a:rPr lang="en-GB" dirty="0" smtClean="0"/>
              <a:t>The four typical operations when interacting with a website</a:t>
            </a:r>
            <a:endParaRPr lang="en-US" dirty="0"/>
          </a:p>
        </p:txBody>
      </p:sp>
      <p:sp>
        <p:nvSpPr>
          <p:cNvPr id="3" name="Subtitle 2"/>
          <p:cNvSpPr>
            <a:spLocks noGrp="1"/>
          </p:cNvSpPr>
          <p:nvPr>
            <p:ph idx="1"/>
          </p:nvPr>
        </p:nvSpPr>
        <p:spPr/>
        <p:txBody>
          <a:bodyPr>
            <a:normAutofit/>
          </a:bodyPr>
          <a:lstStyle/>
          <a:p>
            <a:r>
              <a:rPr lang="en-US" b="1" dirty="0" smtClean="0"/>
              <a:t>Read </a:t>
            </a:r>
            <a:r>
              <a:rPr lang="en-US" dirty="0" smtClean="0"/>
              <a:t>content, whether protected or not</a:t>
            </a:r>
          </a:p>
          <a:p>
            <a:r>
              <a:rPr lang="en-US" b="1" dirty="0" smtClean="0"/>
              <a:t>Delete </a:t>
            </a:r>
            <a:r>
              <a:rPr lang="en-US" dirty="0" smtClean="0"/>
              <a:t>content, for example when we cancel items in a shopping cart</a:t>
            </a:r>
          </a:p>
          <a:p>
            <a:r>
              <a:rPr lang="en-US" b="1" dirty="0" smtClean="0"/>
              <a:t>Update </a:t>
            </a:r>
            <a:r>
              <a:rPr lang="en-US" dirty="0" smtClean="0"/>
              <a:t>content, for example when we change email or phone details on a social networking website</a:t>
            </a:r>
          </a:p>
          <a:p>
            <a:r>
              <a:rPr lang="en-US" b="1" dirty="0" smtClean="0"/>
              <a:t>Create </a:t>
            </a:r>
            <a:r>
              <a:rPr lang="en-US" dirty="0" smtClean="0"/>
              <a:t>content, when we create a social networking account</a:t>
            </a:r>
            <a:endParaRPr lang="en-US" b="1" dirty="0" smtClean="0"/>
          </a:p>
        </p:txBody>
      </p:sp>
      <p:pic>
        <p:nvPicPr>
          <p:cNvPr id="4" name="Picture 3" descr="400x24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2029" y="274638"/>
            <a:ext cx="1202430" cy="727470"/>
          </a:xfrm>
          <a:prstGeom prst="rect">
            <a:avLst/>
          </a:prstGeom>
        </p:spPr>
      </p:pic>
    </p:spTree>
    <p:extLst>
      <p:ext uri="{BB962C8B-B14F-4D97-AF65-F5344CB8AC3E}">
        <p14:creationId xmlns:p14="http://schemas.microsoft.com/office/powerpoint/2010/main" val="28419867"/>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CRUD</a:t>
            </a:r>
            <a:endParaRPr lang="en-US" dirty="0"/>
          </a:p>
        </p:txBody>
      </p:sp>
      <p:sp>
        <p:nvSpPr>
          <p:cNvPr id="11" name="Content Placeholder 10"/>
          <p:cNvSpPr>
            <a:spLocks noGrp="1"/>
          </p:cNvSpPr>
          <p:nvPr>
            <p:ph idx="1"/>
          </p:nvPr>
        </p:nvSpPr>
        <p:spPr/>
        <p:txBody>
          <a:bodyPr>
            <a:normAutofit/>
          </a:bodyPr>
          <a:lstStyle/>
          <a:p>
            <a:r>
              <a:rPr lang="en-US" b="1" dirty="0" smtClean="0"/>
              <a:t>CRUD </a:t>
            </a:r>
            <a:endParaRPr lang="en-US" dirty="0"/>
          </a:p>
          <a:p>
            <a:pPr lvl="1"/>
            <a:r>
              <a:rPr lang="en-US" b="1" dirty="0" smtClean="0"/>
              <a:t>C</a:t>
            </a:r>
            <a:r>
              <a:rPr lang="en-US" dirty="0" smtClean="0"/>
              <a:t>reate, </a:t>
            </a:r>
            <a:r>
              <a:rPr lang="en-US" b="1" dirty="0" smtClean="0"/>
              <a:t>R</a:t>
            </a:r>
            <a:r>
              <a:rPr lang="en-US" dirty="0" smtClean="0"/>
              <a:t>etrieve, </a:t>
            </a:r>
            <a:r>
              <a:rPr lang="en-US" b="1" dirty="0" smtClean="0"/>
              <a:t>U</a:t>
            </a:r>
            <a:r>
              <a:rPr lang="en-US" dirty="0" smtClean="0"/>
              <a:t>pdate, </a:t>
            </a:r>
            <a:r>
              <a:rPr lang="en-US" b="1" dirty="0" smtClean="0"/>
              <a:t>D</a:t>
            </a:r>
            <a:r>
              <a:rPr lang="en-US" dirty="0" smtClean="0"/>
              <a:t>elete</a:t>
            </a:r>
            <a:endParaRPr lang="en-US" b="1" dirty="0"/>
          </a:p>
          <a:p>
            <a:endParaRPr lang="en-US" dirty="0" smtClean="0"/>
          </a:p>
          <a:p>
            <a:r>
              <a:rPr lang="en-US" dirty="0" smtClean="0"/>
              <a:t>These are the four typical operations that an application would perform on a data store</a:t>
            </a:r>
          </a:p>
          <a:p>
            <a:endParaRPr lang="en-US" dirty="0"/>
          </a:p>
          <a:p>
            <a:r>
              <a:rPr lang="en-US" dirty="0" smtClean="0"/>
              <a:t>Our web applications will typically need to perform the same operations</a:t>
            </a:r>
            <a:endParaRPr lang="en-US" dirty="0"/>
          </a:p>
          <a:p>
            <a:pPr marL="0" indent="0">
              <a:buNone/>
            </a:pPr>
            <a:endParaRPr lang="en-US" dirty="0"/>
          </a:p>
        </p:txBody>
      </p:sp>
      <p:pic>
        <p:nvPicPr>
          <p:cNvPr id="41" name="Picture 40" descr="400x24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3717" y="274638"/>
            <a:ext cx="1202430" cy="727470"/>
          </a:xfrm>
          <a:prstGeom prst="rect">
            <a:avLst/>
          </a:prstGeom>
        </p:spPr>
      </p:pic>
    </p:spTree>
    <p:extLst>
      <p:ext uri="{BB962C8B-B14F-4D97-AF65-F5344CB8AC3E}">
        <p14:creationId xmlns:p14="http://schemas.microsoft.com/office/powerpoint/2010/main" val="2936009310"/>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5" end="5"/>
                                            </p:txEl>
                                          </p:spTgt>
                                        </p:tgtEl>
                                        <p:attrNameLst>
                                          <p:attrName>style.visibility</p:attrName>
                                        </p:attrNameLst>
                                      </p:cBhvr>
                                      <p:to>
                                        <p:strVal val="visible"/>
                                      </p:to>
                                    </p:set>
                                    <p:animEffect transition="in" filter="fade">
                                      <p:cBhvr>
                                        <p:cTn id="22"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and RESTful APIs</a:t>
            </a:r>
            <a:endParaRPr lang="en-US" dirty="0"/>
          </a:p>
        </p:txBody>
      </p:sp>
      <p:sp>
        <p:nvSpPr>
          <p:cNvPr id="11" name="Content Placeholder 10"/>
          <p:cNvSpPr>
            <a:spLocks noGrp="1"/>
          </p:cNvSpPr>
          <p:nvPr>
            <p:ph idx="1"/>
          </p:nvPr>
        </p:nvSpPr>
        <p:spPr/>
        <p:txBody>
          <a:bodyPr>
            <a:normAutofit/>
          </a:bodyPr>
          <a:lstStyle/>
          <a:p>
            <a:r>
              <a:rPr lang="en-US" dirty="0" smtClean="0"/>
              <a:t>REST stands for </a:t>
            </a:r>
            <a:r>
              <a:rPr lang="en-US" b="1" dirty="0" smtClean="0"/>
              <a:t>RE</a:t>
            </a:r>
            <a:r>
              <a:rPr lang="en-US" dirty="0" smtClean="0"/>
              <a:t>presentational</a:t>
            </a:r>
            <a:r>
              <a:rPr lang="en-US" b="1" dirty="0" smtClean="0"/>
              <a:t> S</a:t>
            </a:r>
            <a:r>
              <a:rPr lang="en-US" dirty="0" smtClean="0"/>
              <a:t>tate</a:t>
            </a:r>
            <a:r>
              <a:rPr lang="en-US" b="1" dirty="0" smtClean="0"/>
              <a:t> T</a:t>
            </a:r>
            <a:r>
              <a:rPr lang="en-US" dirty="0" smtClean="0"/>
              <a:t>ransfer</a:t>
            </a:r>
            <a:endParaRPr lang="en-US" dirty="0"/>
          </a:p>
          <a:p>
            <a:pPr lvl="1"/>
            <a:r>
              <a:rPr lang="en-US" dirty="0" smtClean="0"/>
              <a:t>Software Architectural Style of the WWW</a:t>
            </a:r>
            <a:endParaRPr lang="en-US" dirty="0"/>
          </a:p>
          <a:p>
            <a:r>
              <a:rPr lang="en-US" dirty="0" smtClean="0"/>
              <a:t>A RESTful API conforms to the REST architecture</a:t>
            </a:r>
            <a:endParaRPr lang="en-US" dirty="0"/>
          </a:p>
          <a:p>
            <a:pPr lvl="1"/>
            <a:r>
              <a:rPr lang="en-US" dirty="0" smtClean="0"/>
              <a:t>Will typically use HTTP as communication protocol</a:t>
            </a:r>
            <a:endParaRPr lang="en-US" dirty="0"/>
          </a:p>
          <a:p>
            <a:pPr lvl="1"/>
            <a:r>
              <a:rPr lang="en-US" dirty="0" smtClean="0"/>
              <a:t>Will typically use HTTP verbs (e.g. GET, POST, PUT, DELETE)</a:t>
            </a:r>
            <a:endParaRPr lang="en-US" dirty="0"/>
          </a:p>
          <a:p>
            <a:pPr marL="0" indent="0">
              <a:buNone/>
            </a:pPr>
            <a:endParaRPr lang="en-US" dirty="0"/>
          </a:p>
        </p:txBody>
      </p:sp>
      <p:pic>
        <p:nvPicPr>
          <p:cNvPr id="41" name="Picture 40" descr="400x24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3717" y="274638"/>
            <a:ext cx="1202430" cy="727470"/>
          </a:xfrm>
          <a:prstGeom prst="rect">
            <a:avLst/>
          </a:prstGeom>
        </p:spPr>
      </p:pic>
    </p:spTree>
    <p:extLst>
      <p:ext uri="{BB962C8B-B14F-4D97-AF65-F5344CB8AC3E}">
        <p14:creationId xmlns:p14="http://schemas.microsoft.com/office/powerpoint/2010/main" val="2224441172"/>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RESTful important?</a:t>
            </a:r>
            <a:endParaRPr lang="en-US" dirty="0"/>
          </a:p>
        </p:txBody>
      </p:sp>
      <p:sp>
        <p:nvSpPr>
          <p:cNvPr id="11" name="Content Placeholder 10"/>
          <p:cNvSpPr>
            <a:spLocks noGrp="1"/>
          </p:cNvSpPr>
          <p:nvPr>
            <p:ph idx="1"/>
          </p:nvPr>
        </p:nvSpPr>
        <p:spPr/>
        <p:txBody>
          <a:bodyPr>
            <a:normAutofit fontScale="92500"/>
          </a:bodyPr>
          <a:lstStyle/>
          <a:p>
            <a:endParaRPr lang="en-US" dirty="0" smtClean="0"/>
          </a:p>
          <a:p>
            <a:r>
              <a:rPr lang="en-US" dirty="0" smtClean="0"/>
              <a:t>It’s the architecture of the WWW</a:t>
            </a:r>
          </a:p>
          <a:p>
            <a:endParaRPr lang="en-US" dirty="0"/>
          </a:p>
          <a:p>
            <a:r>
              <a:rPr lang="en-US" dirty="0" smtClean="0"/>
              <a:t>It could lead to higher-performing and more maintainable systems</a:t>
            </a:r>
          </a:p>
          <a:p>
            <a:endParaRPr lang="en-US" dirty="0"/>
          </a:p>
          <a:p>
            <a:r>
              <a:rPr lang="en-US" dirty="0" smtClean="0"/>
              <a:t>It communicates to the world our intentions and ensures that our API is semantically correct</a:t>
            </a:r>
            <a:endParaRPr lang="en-US" dirty="0"/>
          </a:p>
          <a:p>
            <a:endParaRPr lang="en-US" dirty="0"/>
          </a:p>
        </p:txBody>
      </p:sp>
      <p:pic>
        <p:nvPicPr>
          <p:cNvPr id="4" name="Picture 3" descr="400x24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3770" y="274638"/>
            <a:ext cx="1202430" cy="727470"/>
          </a:xfrm>
          <a:prstGeom prst="rect">
            <a:avLst/>
          </a:prstGeom>
        </p:spPr>
      </p:pic>
    </p:spTree>
    <p:extLst>
      <p:ext uri="{BB962C8B-B14F-4D97-AF65-F5344CB8AC3E}">
        <p14:creationId xmlns:p14="http://schemas.microsoft.com/office/powerpoint/2010/main" val="2959465262"/>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3" end="3"/>
                                            </p:txEl>
                                          </p:spTgt>
                                        </p:tgtEl>
                                        <p:attrNameLst>
                                          <p:attrName>style.visibility</p:attrName>
                                        </p:attrNameLst>
                                      </p:cBhvr>
                                      <p:to>
                                        <p:strVal val="visible"/>
                                      </p:to>
                                    </p:set>
                                    <p:animEffect transition="in" filter="fade">
                                      <p:cBhvr>
                                        <p:cTn id="12" dur="500"/>
                                        <p:tgtEl>
                                          <p:spTgt spid="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animEffect transition="in" filter="fade">
                                      <p:cBhvr>
                                        <p:cTn id="17"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vopsfol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2723</TotalTime>
  <Words>1218</Words>
  <Application>Microsoft Macintosh PowerPoint</Application>
  <PresentationFormat>On-screen Show (4:3)</PresentationFormat>
  <Paragraphs>271</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devopsfolks</vt:lpstr>
      <vt:lpstr>RESTful APIs and HTML Forms</vt:lpstr>
      <vt:lpstr>In this lecture…</vt:lpstr>
      <vt:lpstr>How the Web works</vt:lpstr>
      <vt:lpstr>PowerPoint Presentation</vt:lpstr>
      <vt:lpstr>How do we normally interact with a web application?</vt:lpstr>
      <vt:lpstr>The four typical operations when interacting with a website</vt:lpstr>
      <vt:lpstr>CRUD</vt:lpstr>
      <vt:lpstr>REST and RESTful APIs</vt:lpstr>
      <vt:lpstr>Why is RESTful important?</vt:lpstr>
      <vt:lpstr>Idempotent Requests</vt:lpstr>
      <vt:lpstr>RESTful vs CRUD</vt:lpstr>
      <vt:lpstr>A possible mapping between CRUD and RESTful  </vt:lpstr>
      <vt:lpstr>HTML Forms</vt:lpstr>
      <vt:lpstr>Summary</vt:lpstr>
    </vt:vector>
  </TitlesOfParts>
  <Company>Jemos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Tedone</dc:creator>
  <cp:lastModifiedBy>Marco Tedone</cp:lastModifiedBy>
  <cp:revision>87</cp:revision>
  <dcterms:created xsi:type="dcterms:W3CDTF">2016-01-05T22:39:09Z</dcterms:created>
  <dcterms:modified xsi:type="dcterms:W3CDTF">2016-01-17T00:40:03Z</dcterms:modified>
</cp:coreProperties>
</file>