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65" r:id="rId4"/>
    <p:sldId id="276" r:id="rId5"/>
    <p:sldId id="277" r:id="rId6"/>
    <p:sldId id="278" r:id="rId7"/>
    <p:sldId id="280" r:id="rId8"/>
    <p:sldId id="281" r:id="rId9"/>
    <p:sldId id="279"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93" d="100"/>
          <a:sy n="193" d="100"/>
        </p:scale>
        <p:origin x="-224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9BE63-FD8C-9342-AC84-0038CA3F651D}" type="datetimeFigureOut">
              <a:rPr lang="en-US" smtClean="0"/>
              <a:t>18/01/16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5C78E-750F-D442-90BA-670E3F2835CF}" type="slidenum">
              <a:rPr lang="en-US" smtClean="0"/>
              <a:t>‹#›</a:t>
            </a:fld>
            <a:endParaRPr lang="en-US"/>
          </a:p>
        </p:txBody>
      </p:sp>
    </p:spTree>
    <p:extLst>
      <p:ext uri="{BB962C8B-B14F-4D97-AF65-F5344CB8AC3E}">
        <p14:creationId xmlns:p14="http://schemas.microsoft.com/office/powerpoint/2010/main" val="23351233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1</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10</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2</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3</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4</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5</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6</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7</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8</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9</a:t>
            </a:fld>
            <a:endParaRPr lang="en-US"/>
          </a:p>
        </p:txBody>
      </p:sp>
    </p:spTree>
    <p:extLst>
      <p:ext uri="{BB962C8B-B14F-4D97-AF65-F5344CB8AC3E}">
        <p14:creationId xmlns:p14="http://schemas.microsoft.com/office/powerpoint/2010/main" val="2407983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8632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31991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74265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51044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86FC1CC-993E-4145-B143-361D1B4E10E7}" type="datetimeFigureOut">
              <a:rPr lang="en-US" smtClean="0"/>
              <a:t>18/01/16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42574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86FC1CC-993E-4145-B143-361D1B4E10E7}" type="datetimeFigureOut">
              <a:rPr lang="en-US" smtClean="0"/>
              <a:t>18/01/16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48111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86FC1CC-993E-4145-B143-361D1B4E10E7}" type="datetimeFigureOut">
              <a:rPr lang="en-US" smtClean="0"/>
              <a:t>18/01/16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3193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86FC1CC-993E-4145-B143-361D1B4E10E7}" type="datetimeFigureOut">
              <a:rPr lang="en-US" smtClean="0"/>
              <a:t>18/01/16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81100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FC1CC-993E-4145-B143-361D1B4E10E7}" type="datetimeFigureOut">
              <a:rPr lang="en-US" smtClean="0"/>
              <a:t>18/01/16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64298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86FC1CC-993E-4145-B143-361D1B4E10E7}" type="datetimeFigureOut">
              <a:rPr lang="en-US" smtClean="0"/>
              <a:t>18/01/16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82495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86FC1CC-993E-4145-B143-361D1B4E10E7}" type="datetimeFigureOut">
              <a:rPr lang="en-US" smtClean="0"/>
              <a:t>18/01/16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813098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FC1CC-993E-4145-B143-361D1B4E10E7}" type="datetimeFigureOut">
              <a:rPr lang="en-US" smtClean="0"/>
              <a:t>18/01/16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BCC8A-4B1E-6144-A66E-19D3EC72700B}" type="slidenum">
              <a:rPr lang="en-US" smtClean="0"/>
              <a:t>‹#›</a:t>
            </a:fld>
            <a:endParaRPr lang="en-US"/>
          </a:p>
        </p:txBody>
      </p:sp>
    </p:spTree>
    <p:extLst>
      <p:ext uri="{BB962C8B-B14F-4D97-AF65-F5344CB8AC3E}">
        <p14:creationId xmlns:p14="http://schemas.microsoft.com/office/powerpoint/2010/main" val="29861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png"/><Relationship Id="rId1" Type="http://schemas.openxmlformats.org/officeDocument/2006/relationships/themeOverride" Target="../theme/themeOverride1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themeOverride" Target="../theme/themeOverride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png"/><Relationship Id="rId1" Type="http://schemas.openxmlformats.org/officeDocument/2006/relationships/themeOverride" Target="../theme/themeOverride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png"/><Relationship Id="rId1" Type="http://schemas.openxmlformats.org/officeDocument/2006/relationships/themeOverride" Target="../theme/themeOverride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hemeOverride" Target="../theme/themeOverride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themeOverride" Target="../theme/themeOverride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png"/><Relationship Id="rId1" Type="http://schemas.openxmlformats.org/officeDocument/2006/relationships/themeOverride" Target="../theme/themeOverride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CSS</a:t>
            </a:r>
            <a:endParaRPr lang="en-US" dirty="0"/>
          </a:p>
        </p:txBody>
      </p:sp>
      <p:sp>
        <p:nvSpPr>
          <p:cNvPr id="3" name="Subtitle 2"/>
          <p:cNvSpPr>
            <a:spLocks noGrp="1"/>
          </p:cNvSpPr>
          <p:nvPr>
            <p:ph type="subTitle" idx="1"/>
          </p:nvPr>
        </p:nvSpPr>
        <p:spPr/>
        <p:txBody>
          <a:bodyPr>
            <a:normAutofit fontScale="92500"/>
          </a:bodyPr>
          <a:lstStyle/>
          <a:p>
            <a:r>
              <a:rPr lang="en-US" dirty="0" smtClean="0"/>
              <a:t>Startup-ready web skeleton with Spring Boot, HTML5, CSS3, Javascript/JQuery, Bootstrap, Stripe and AWS </a:t>
            </a: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pic>
        <p:nvPicPr>
          <p:cNvPr id="5" name="Picture 4"/>
          <p:cNvPicPr>
            <a:picLocks noChangeAspect="1"/>
          </p:cNvPicPr>
          <p:nvPr/>
        </p:nvPicPr>
        <p:blipFill>
          <a:blip r:embed="rId5"/>
          <a:stretch>
            <a:fillRect/>
          </a:stretch>
        </p:blipFill>
        <p:spPr>
          <a:xfrm>
            <a:off x="585058" y="1374827"/>
            <a:ext cx="1997627" cy="627826"/>
          </a:xfrm>
          <a:prstGeom prst="rect">
            <a:avLst/>
          </a:prstGeom>
        </p:spPr>
      </p:pic>
      <p:pic>
        <p:nvPicPr>
          <p:cNvPr id="6" name="Picture 5"/>
          <p:cNvPicPr>
            <a:picLocks noChangeAspect="1"/>
          </p:cNvPicPr>
          <p:nvPr/>
        </p:nvPicPr>
        <p:blipFill>
          <a:blip r:embed="rId6"/>
          <a:stretch>
            <a:fillRect/>
          </a:stretch>
        </p:blipFill>
        <p:spPr>
          <a:xfrm>
            <a:off x="2720869" y="1365789"/>
            <a:ext cx="1696046" cy="636864"/>
          </a:xfrm>
          <a:prstGeom prst="rect">
            <a:avLst/>
          </a:prstGeom>
        </p:spPr>
      </p:pic>
      <p:pic>
        <p:nvPicPr>
          <p:cNvPr id="7" name="Picture 6"/>
          <p:cNvPicPr>
            <a:picLocks noChangeAspect="1"/>
          </p:cNvPicPr>
          <p:nvPr/>
        </p:nvPicPr>
        <p:blipFill>
          <a:blip r:embed="rId7"/>
          <a:stretch>
            <a:fillRect/>
          </a:stretch>
        </p:blipFill>
        <p:spPr>
          <a:xfrm>
            <a:off x="4581957" y="1276453"/>
            <a:ext cx="1450147" cy="849696"/>
          </a:xfrm>
          <a:prstGeom prst="rect">
            <a:avLst/>
          </a:prstGeom>
        </p:spPr>
      </p:pic>
      <p:pic>
        <p:nvPicPr>
          <p:cNvPr id="8" name="Picture 7"/>
          <p:cNvPicPr>
            <a:picLocks noChangeAspect="1"/>
          </p:cNvPicPr>
          <p:nvPr/>
        </p:nvPicPr>
        <p:blipFill>
          <a:blip r:embed="rId8"/>
          <a:stretch>
            <a:fillRect/>
          </a:stretch>
        </p:blipFill>
        <p:spPr>
          <a:xfrm>
            <a:off x="7034195" y="1443353"/>
            <a:ext cx="1376673" cy="572927"/>
          </a:xfrm>
          <a:prstGeom prst="rect">
            <a:avLst/>
          </a:prstGeom>
        </p:spPr>
      </p:pic>
      <p:pic>
        <p:nvPicPr>
          <p:cNvPr id="9" name="Picture 8"/>
          <p:cNvPicPr>
            <a:picLocks noChangeAspect="1"/>
          </p:cNvPicPr>
          <p:nvPr/>
        </p:nvPicPr>
        <p:blipFill>
          <a:blip r:embed="rId9"/>
          <a:stretch>
            <a:fillRect/>
          </a:stretch>
        </p:blipFill>
        <p:spPr>
          <a:xfrm>
            <a:off x="6284053" y="1553689"/>
            <a:ext cx="451448" cy="389864"/>
          </a:xfrm>
          <a:prstGeom prst="rect">
            <a:avLst/>
          </a:prstGeom>
        </p:spPr>
      </p:pic>
    </p:spTree>
    <p:extLst>
      <p:ext uri="{BB962C8B-B14F-4D97-AF65-F5344CB8AC3E}">
        <p14:creationId xmlns:p14="http://schemas.microsoft.com/office/powerpoint/2010/main" val="256862815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11" name="Content Placeholder 10"/>
          <p:cNvSpPr>
            <a:spLocks noGrp="1"/>
          </p:cNvSpPr>
          <p:nvPr>
            <p:ph idx="1"/>
          </p:nvPr>
        </p:nvSpPr>
        <p:spPr/>
        <p:txBody>
          <a:bodyPr>
            <a:normAutofit fontScale="77500" lnSpcReduction="20000"/>
          </a:bodyPr>
          <a:lstStyle/>
          <a:p>
            <a:r>
              <a:rPr lang="en-US" dirty="0"/>
              <a:t>What is CSS and why it’s important</a:t>
            </a:r>
          </a:p>
          <a:p>
            <a:r>
              <a:rPr lang="en-US" dirty="0"/>
              <a:t>How to set up CSS in your HTML pages</a:t>
            </a:r>
          </a:p>
          <a:p>
            <a:r>
              <a:rPr lang="en-US" dirty="0"/>
              <a:t>Basic CSS syntax</a:t>
            </a:r>
          </a:p>
          <a:p>
            <a:r>
              <a:rPr lang="en-US" dirty="0"/>
              <a:t>Basic CSS Selectors</a:t>
            </a:r>
          </a:p>
          <a:p>
            <a:r>
              <a:rPr lang="en-US" dirty="0"/>
              <a:t>The Box Model</a:t>
            </a:r>
          </a:p>
          <a:p>
            <a:r>
              <a:rPr lang="en-US" dirty="0"/>
              <a:t>A brief introduction to Bootstrap</a:t>
            </a:r>
          </a:p>
          <a:p>
            <a:r>
              <a:rPr lang="en-US" dirty="0"/>
              <a:t>CSS in Action: </a:t>
            </a:r>
          </a:p>
          <a:p>
            <a:pPr lvl="1"/>
            <a:r>
              <a:rPr lang="en-US" dirty="0"/>
              <a:t>Linking to an HTML page</a:t>
            </a:r>
          </a:p>
          <a:p>
            <a:pPr lvl="1"/>
            <a:r>
              <a:rPr lang="en-US" dirty="0"/>
              <a:t>Some basic styling</a:t>
            </a:r>
          </a:p>
          <a:p>
            <a:pPr lvl="1"/>
            <a:r>
              <a:rPr lang="en-US" dirty="0"/>
              <a:t>Google Chrome </a:t>
            </a:r>
            <a:r>
              <a:rPr lang="en-US" dirty="0" err="1"/>
              <a:t>DevTools</a:t>
            </a:r>
            <a:endParaRPr lang="en-US" dirty="0"/>
          </a:p>
          <a:p>
            <a:pPr lvl="1"/>
            <a:r>
              <a:rPr lang="en-US" dirty="0"/>
              <a:t>How to style a navigation bar with tab-like buttons</a:t>
            </a:r>
          </a:p>
          <a:p>
            <a:pPr lvl="1"/>
            <a:r>
              <a:rPr lang="en-US" dirty="0"/>
              <a:t>A simple three columns layout with CSS positioning</a:t>
            </a:r>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296" y="274638"/>
            <a:ext cx="1202430" cy="727470"/>
          </a:xfrm>
          <a:prstGeom prst="rect">
            <a:avLst/>
          </a:prstGeom>
        </p:spPr>
      </p:pic>
    </p:spTree>
    <p:extLst>
      <p:ext uri="{BB962C8B-B14F-4D97-AF65-F5344CB8AC3E}">
        <p14:creationId xmlns:p14="http://schemas.microsoft.com/office/powerpoint/2010/main" val="251277288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fade">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fade">
                                      <p:cBhvr>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9" end="9"/>
                                            </p:txEl>
                                          </p:spTgt>
                                        </p:tgtEl>
                                        <p:attrNameLst>
                                          <p:attrName>style.visibility</p:attrName>
                                        </p:attrNameLst>
                                      </p:cBhvr>
                                      <p:to>
                                        <p:strVal val="visible"/>
                                      </p:to>
                                    </p:set>
                                    <p:animEffect transition="in" filter="fade">
                                      <p:cBhvr>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animEffect transition="in" filter="fade">
                                      <p:cBhvr>
                                        <p:cTn id="57" dur="500"/>
                                        <p:tgtEl>
                                          <p:spTgt spid="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
                                            <p:txEl>
                                              <p:pRg st="11" end="11"/>
                                            </p:txEl>
                                          </p:spTgt>
                                        </p:tgtEl>
                                        <p:attrNameLst>
                                          <p:attrName>style.visibility</p:attrName>
                                        </p:attrNameLst>
                                      </p:cBhvr>
                                      <p:to>
                                        <p:strVal val="visible"/>
                                      </p:to>
                                    </p:set>
                                    <p:animEffect transition="in" filter="fade">
                                      <p:cBhvr>
                                        <p:cTn id="6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In this lecture</a:t>
            </a:r>
            <a:r>
              <a:rPr lang="is-IS" dirty="0" smtClean="0"/>
              <a:t>…</a:t>
            </a:r>
            <a:endParaRPr lang="en-US" dirty="0"/>
          </a:p>
        </p:txBody>
      </p:sp>
      <p:sp>
        <p:nvSpPr>
          <p:cNvPr id="3" name="Subtitle 2"/>
          <p:cNvSpPr>
            <a:spLocks noGrp="1"/>
          </p:cNvSpPr>
          <p:nvPr>
            <p:ph idx="1"/>
          </p:nvPr>
        </p:nvSpPr>
        <p:spPr/>
        <p:txBody>
          <a:bodyPr>
            <a:normAutofit fontScale="70000" lnSpcReduction="20000"/>
          </a:bodyPr>
          <a:lstStyle/>
          <a:p>
            <a:endParaRPr lang="en-US" dirty="0" smtClean="0"/>
          </a:p>
          <a:p>
            <a:r>
              <a:rPr lang="en-US" dirty="0" smtClean="0"/>
              <a:t>What is CSS and why it’s important</a:t>
            </a:r>
          </a:p>
          <a:p>
            <a:r>
              <a:rPr lang="en-US" dirty="0" smtClean="0"/>
              <a:t>How to set up CSS in your HTML pages</a:t>
            </a:r>
          </a:p>
          <a:p>
            <a:r>
              <a:rPr lang="en-US" dirty="0" smtClean="0"/>
              <a:t>Basic CSS syntax</a:t>
            </a:r>
          </a:p>
          <a:p>
            <a:r>
              <a:rPr lang="en-US" dirty="0" smtClean="0"/>
              <a:t>Basic CSS Selectors</a:t>
            </a:r>
          </a:p>
          <a:p>
            <a:r>
              <a:rPr lang="en-US" dirty="0" smtClean="0"/>
              <a:t>The Box Model</a:t>
            </a:r>
          </a:p>
          <a:p>
            <a:r>
              <a:rPr lang="en-US" dirty="0" smtClean="0"/>
              <a:t>A brief introduction to Bootstrap</a:t>
            </a:r>
          </a:p>
          <a:p>
            <a:r>
              <a:rPr lang="en-US" dirty="0" smtClean="0"/>
              <a:t>CSS in Action: </a:t>
            </a:r>
          </a:p>
          <a:p>
            <a:pPr lvl="1"/>
            <a:r>
              <a:rPr lang="en-US" dirty="0" smtClean="0"/>
              <a:t>Linking to an HTML page</a:t>
            </a:r>
          </a:p>
          <a:p>
            <a:pPr lvl="1"/>
            <a:r>
              <a:rPr lang="en-US" dirty="0" smtClean="0"/>
              <a:t>Some basic styling</a:t>
            </a:r>
          </a:p>
          <a:p>
            <a:pPr lvl="1"/>
            <a:r>
              <a:rPr lang="en-US" dirty="0" smtClean="0"/>
              <a:t>Google Chrome </a:t>
            </a:r>
            <a:r>
              <a:rPr lang="en-US" dirty="0" err="1" smtClean="0"/>
              <a:t>DevTools</a:t>
            </a:r>
            <a:endParaRPr lang="en-US" dirty="0" smtClean="0"/>
          </a:p>
          <a:p>
            <a:pPr lvl="1"/>
            <a:r>
              <a:rPr lang="en-US" dirty="0" smtClean="0"/>
              <a:t>How to style a navigation bar with tab-like buttons</a:t>
            </a:r>
          </a:p>
          <a:p>
            <a:pPr lvl="1"/>
            <a:r>
              <a:rPr lang="en-US" dirty="0" smtClean="0"/>
              <a:t>A simple three columns layout with CSS positioning</a:t>
            </a:r>
          </a:p>
          <a:p>
            <a:endParaRPr lang="en-US" dirty="0" smtClean="0"/>
          </a:p>
          <a:p>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26374943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74829" cy="1143000"/>
          </a:xfrm>
        </p:spPr>
        <p:txBody>
          <a:bodyPr>
            <a:normAutofit fontScale="90000"/>
          </a:bodyPr>
          <a:lstStyle/>
          <a:p>
            <a:r>
              <a:rPr lang="en-GB" dirty="0" smtClean="0"/>
              <a:t>What is CSS and why it’s important</a:t>
            </a:r>
            <a:endParaRPr lang="en-US" dirty="0"/>
          </a:p>
        </p:txBody>
      </p:sp>
      <p:sp>
        <p:nvSpPr>
          <p:cNvPr id="3" name="Subtitle 2"/>
          <p:cNvSpPr>
            <a:spLocks noGrp="1"/>
          </p:cNvSpPr>
          <p:nvPr>
            <p:ph idx="1"/>
          </p:nvPr>
        </p:nvSpPr>
        <p:spPr/>
        <p:txBody>
          <a:bodyPr>
            <a:normAutofit fontScale="92500" lnSpcReduction="10000"/>
          </a:bodyPr>
          <a:lstStyle/>
          <a:p>
            <a:endParaRPr lang="en-US" dirty="0" smtClean="0"/>
          </a:p>
          <a:p>
            <a:r>
              <a:rPr lang="en-US" dirty="0" smtClean="0"/>
              <a:t>CSS stands for Cascading Style Sheet</a:t>
            </a:r>
          </a:p>
          <a:p>
            <a:r>
              <a:rPr lang="en-US" dirty="0" smtClean="0"/>
              <a:t>It’s a </a:t>
            </a:r>
            <a:r>
              <a:rPr lang="en-US" dirty="0" err="1" smtClean="0"/>
              <a:t>stylesheet</a:t>
            </a:r>
            <a:r>
              <a:rPr lang="en-US" dirty="0" smtClean="0"/>
              <a:t> language </a:t>
            </a:r>
            <a:r>
              <a:rPr lang="en-US" dirty="0" smtClean="0"/>
              <a:t>used </a:t>
            </a:r>
            <a:r>
              <a:rPr lang="en-US" dirty="0" smtClean="0"/>
              <a:t>to style </a:t>
            </a:r>
            <a:r>
              <a:rPr lang="en-US" dirty="0" smtClean="0"/>
              <a:t>HTML (and XML) documents</a:t>
            </a:r>
            <a:endParaRPr lang="en-US" dirty="0" smtClean="0"/>
          </a:p>
          <a:p>
            <a:r>
              <a:rPr lang="en-US" dirty="0" smtClean="0"/>
              <a:t>It enables the separation of concerns between the content (HTML) and how the content is presented (CSS)</a:t>
            </a:r>
          </a:p>
          <a:p>
            <a:r>
              <a:rPr lang="en-US" dirty="0" smtClean="0"/>
              <a:t>This separation allows for higher maintainability and more precise semantic content. </a:t>
            </a:r>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165450815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fontScale="90000"/>
          </a:bodyPr>
          <a:lstStyle/>
          <a:p>
            <a:r>
              <a:rPr lang="en-GB" dirty="0" smtClean="0"/>
              <a:t>How to setup CSS in your HTML pages</a:t>
            </a:r>
            <a:endParaRPr lang="en-US" dirty="0"/>
          </a:p>
        </p:txBody>
      </p:sp>
      <p:sp>
        <p:nvSpPr>
          <p:cNvPr id="3" name="Subtitle 2"/>
          <p:cNvSpPr>
            <a:spLocks noGrp="1"/>
          </p:cNvSpPr>
          <p:nvPr>
            <p:ph idx="1"/>
          </p:nvPr>
        </p:nvSpPr>
        <p:spPr/>
        <p:txBody>
          <a:bodyPr>
            <a:normAutofit lnSpcReduction="10000"/>
          </a:bodyPr>
          <a:lstStyle/>
          <a:p>
            <a:r>
              <a:rPr lang="en-GB" dirty="0" smtClean="0"/>
              <a:t>There are three ways we can style our pages with CSS:</a:t>
            </a:r>
          </a:p>
          <a:p>
            <a:pPr lvl="1"/>
            <a:r>
              <a:rPr lang="en-GB" b="1" dirty="0" smtClean="0"/>
              <a:t>Inline</a:t>
            </a:r>
            <a:r>
              <a:rPr lang="en-GB" dirty="0" smtClean="0"/>
              <a:t>, e.g. &lt;p style=“</a:t>
            </a:r>
            <a:r>
              <a:rPr lang="en-GB" dirty="0" err="1" smtClean="0"/>
              <a:t>color</a:t>
            </a:r>
            <a:r>
              <a:rPr lang="en-GB" dirty="0" smtClean="0"/>
              <a:t>: blue;”&gt;Hello&lt;/p&gt;</a:t>
            </a:r>
          </a:p>
          <a:p>
            <a:pPr lvl="1"/>
            <a:r>
              <a:rPr lang="en-GB" b="1" dirty="0" smtClean="0"/>
              <a:t>Internal</a:t>
            </a:r>
            <a:r>
              <a:rPr lang="en-GB" dirty="0" smtClean="0"/>
              <a:t>:</a:t>
            </a:r>
          </a:p>
          <a:p>
            <a:pPr marL="914400" lvl="2" indent="0">
              <a:buNone/>
            </a:pPr>
            <a:r>
              <a:rPr lang="en-GB" dirty="0" smtClean="0"/>
              <a:t>&lt;head&gt;</a:t>
            </a:r>
          </a:p>
          <a:p>
            <a:pPr marL="1371600" lvl="3" indent="0">
              <a:buNone/>
            </a:pPr>
            <a:r>
              <a:rPr lang="en-GB" dirty="0" smtClean="0"/>
              <a:t>&lt;style&gt;</a:t>
            </a:r>
          </a:p>
          <a:p>
            <a:pPr marL="1828800" lvl="4" indent="0">
              <a:buNone/>
            </a:pPr>
            <a:r>
              <a:rPr lang="en-GB" dirty="0" smtClean="0"/>
              <a:t>p { </a:t>
            </a:r>
            <a:r>
              <a:rPr lang="en-GB" dirty="0" err="1" smtClean="0"/>
              <a:t>color</a:t>
            </a:r>
            <a:r>
              <a:rPr lang="en-GB" dirty="0" smtClean="0"/>
              <a:t>: blue; }</a:t>
            </a:r>
          </a:p>
          <a:p>
            <a:pPr lvl="1"/>
            <a:r>
              <a:rPr lang="en-GB" b="1" dirty="0" smtClean="0"/>
              <a:t>External</a:t>
            </a:r>
            <a:r>
              <a:rPr lang="en-GB" dirty="0" smtClean="0"/>
              <a:t> CSS linked to a page</a:t>
            </a:r>
          </a:p>
          <a:p>
            <a:pPr marL="914400" lvl="2" indent="0">
              <a:buNone/>
            </a:pPr>
            <a:r>
              <a:rPr lang="en-GB" dirty="0" smtClean="0"/>
              <a:t>&lt;head&gt;</a:t>
            </a:r>
          </a:p>
          <a:p>
            <a:pPr lvl="3"/>
            <a:r>
              <a:rPr lang="en-GB" dirty="0" smtClean="0"/>
              <a:t>&lt;link </a:t>
            </a:r>
            <a:r>
              <a:rPr lang="en-GB" dirty="0" err="1" smtClean="0"/>
              <a:t>rel</a:t>
            </a:r>
            <a:r>
              <a:rPr lang="en-GB" dirty="0" smtClean="0"/>
              <a:t>=“</a:t>
            </a:r>
            <a:r>
              <a:rPr lang="en-GB" dirty="0" err="1" smtClean="0"/>
              <a:t>stylesheet</a:t>
            </a:r>
            <a:r>
              <a:rPr lang="en-GB" dirty="0" smtClean="0"/>
              <a:t>” type=“text/</a:t>
            </a:r>
            <a:r>
              <a:rPr lang="en-GB" dirty="0" err="1" smtClean="0"/>
              <a:t>css</a:t>
            </a:r>
            <a:r>
              <a:rPr lang="en-GB" dirty="0" smtClean="0"/>
              <a:t>” </a:t>
            </a:r>
            <a:r>
              <a:rPr lang="en-GB" dirty="0" err="1" smtClean="0"/>
              <a:t>href</a:t>
            </a:r>
            <a:r>
              <a:rPr lang="en-GB" dirty="0" smtClean="0"/>
              <a:t>=“/</a:t>
            </a:r>
            <a:r>
              <a:rPr lang="en-GB" dirty="0" err="1" smtClean="0"/>
              <a:t>css</a:t>
            </a:r>
            <a:r>
              <a:rPr lang="en-GB" dirty="0" smtClean="0"/>
              <a:t>/</a:t>
            </a:r>
            <a:r>
              <a:rPr lang="en-GB" dirty="0" err="1" smtClean="0"/>
              <a:t>styles.css</a:t>
            </a:r>
            <a:r>
              <a:rPr lang="en-GB" dirty="0" smtClean="0"/>
              <a:t>”</a:t>
            </a:r>
          </a:p>
          <a:p>
            <a:pPr lvl="2"/>
            <a:endParaRPr lang="en-GB"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pic>
        <p:nvPicPr>
          <p:cNvPr id="9" name="Picture 8" descr="unappy-cu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560" y="2349058"/>
            <a:ext cx="888430" cy="848820"/>
          </a:xfrm>
          <a:prstGeom prst="rect">
            <a:avLst/>
          </a:prstGeom>
        </p:spPr>
      </p:pic>
      <p:pic>
        <p:nvPicPr>
          <p:cNvPr id="10" name="Picture 9" descr="unappy-cu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8579" y="3363437"/>
            <a:ext cx="888430" cy="848820"/>
          </a:xfrm>
          <a:prstGeom prst="rect">
            <a:avLst/>
          </a:prstGeom>
        </p:spPr>
      </p:pic>
      <p:pic>
        <p:nvPicPr>
          <p:cNvPr id="11" name="Picture 10" descr="happy-cut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216" y="4428337"/>
            <a:ext cx="880774" cy="842240"/>
          </a:xfrm>
          <a:prstGeom prst="rect">
            <a:avLst/>
          </a:prstGeom>
        </p:spPr>
      </p:pic>
    </p:spTree>
    <p:extLst>
      <p:ext uri="{BB962C8B-B14F-4D97-AF65-F5344CB8AC3E}">
        <p14:creationId xmlns:p14="http://schemas.microsoft.com/office/powerpoint/2010/main" val="128192813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a:bodyPr>
          <a:lstStyle/>
          <a:p>
            <a:r>
              <a:rPr lang="en-GB" dirty="0" smtClean="0"/>
              <a:t>Basic CSS syntax</a:t>
            </a:r>
            <a:endParaRPr lang="en-US" dirty="0"/>
          </a:p>
        </p:txBody>
      </p:sp>
      <p:sp>
        <p:nvSpPr>
          <p:cNvPr id="3" name="Subtitle 2"/>
          <p:cNvSpPr>
            <a:spLocks noGrp="1"/>
          </p:cNvSpPr>
          <p:nvPr>
            <p:ph idx="1"/>
          </p:nvPr>
        </p:nvSpPr>
        <p:spPr/>
        <p:txBody>
          <a:bodyPr>
            <a:normAutofit/>
          </a:bodyPr>
          <a:lstStyle/>
          <a:p>
            <a:r>
              <a:rPr lang="en-US" dirty="0" smtClean="0"/>
              <a:t>Once CSS has been linked to a page we can start defining our page style</a:t>
            </a:r>
          </a:p>
          <a:p>
            <a:r>
              <a:rPr lang="en-US" dirty="0" smtClean="0"/>
              <a:t>CSS works by selectors</a:t>
            </a:r>
          </a:p>
          <a:p>
            <a:pPr marL="0" indent="0">
              <a:buNone/>
            </a:pPr>
            <a:endParaRPr lang="en-US" dirty="0" smtClean="0"/>
          </a:p>
          <a:p>
            <a:pPr marL="0" indent="0">
              <a:buNone/>
            </a:pPr>
            <a:r>
              <a:rPr lang="en-US" dirty="0" smtClean="0"/>
              <a:t>&lt;selectors&gt; {</a:t>
            </a:r>
          </a:p>
          <a:p>
            <a:pPr marL="457200" lvl="1" indent="0">
              <a:buNone/>
            </a:pPr>
            <a:r>
              <a:rPr lang="en-US" dirty="0" smtClean="0"/>
              <a:t>&lt;property&gt; : &lt;value&gt;;</a:t>
            </a:r>
          </a:p>
          <a:p>
            <a:pPr marL="457200" lvl="1" indent="0">
              <a:buNone/>
            </a:pPr>
            <a:r>
              <a:rPr lang="en-US" dirty="0" smtClean="0"/>
              <a:t>&lt;property&gt; : &lt;value&gt;;</a:t>
            </a:r>
          </a:p>
          <a:p>
            <a:pPr marL="0" indent="0">
              <a:buNone/>
            </a:pPr>
            <a:r>
              <a:rPr lang="en-US" dirty="0" smtClean="0"/>
              <a:t>}</a:t>
            </a:r>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2841986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a:bodyPr>
          <a:lstStyle/>
          <a:p>
            <a:r>
              <a:rPr lang="en-GB" dirty="0" smtClean="0"/>
              <a:t>Basic CSS selectors</a:t>
            </a:r>
            <a:endParaRPr lang="en-US" dirty="0"/>
          </a:p>
        </p:txBody>
      </p:sp>
      <p:sp>
        <p:nvSpPr>
          <p:cNvPr id="3" name="Subtitle 2"/>
          <p:cNvSpPr>
            <a:spLocks noGrp="1"/>
          </p:cNvSpPr>
          <p:nvPr>
            <p:ph idx="1"/>
          </p:nvPr>
        </p:nvSpPr>
        <p:spPr/>
        <p:txBody>
          <a:bodyPr>
            <a:normAutofit fontScale="85000" lnSpcReduction="20000"/>
          </a:bodyPr>
          <a:lstStyle/>
          <a:p>
            <a:r>
              <a:rPr lang="en-US" dirty="0" smtClean="0"/>
              <a:t>CSS selectors are used to select elements on a page</a:t>
            </a:r>
          </a:p>
          <a:p>
            <a:r>
              <a:rPr lang="en-US" b="1" dirty="0" smtClean="0"/>
              <a:t>id </a:t>
            </a:r>
            <a:r>
              <a:rPr lang="en-US" dirty="0" smtClean="0"/>
              <a:t>selectors (</a:t>
            </a:r>
            <a:r>
              <a:rPr lang="en-US" b="1" dirty="0" smtClean="0"/>
              <a:t>#element</a:t>
            </a:r>
            <a:r>
              <a:rPr lang="en-US" dirty="0" smtClean="0"/>
              <a:t>)</a:t>
            </a:r>
          </a:p>
          <a:p>
            <a:pPr lvl="1"/>
            <a:r>
              <a:rPr lang="en-US" dirty="0" smtClean="0"/>
              <a:t>Since there can only be one id per HTML page this is the most precise selector and most efficient</a:t>
            </a:r>
          </a:p>
          <a:p>
            <a:r>
              <a:rPr lang="en-US" b="1" dirty="0" smtClean="0"/>
              <a:t>element </a:t>
            </a:r>
            <a:r>
              <a:rPr lang="en-US" dirty="0" smtClean="0"/>
              <a:t>selector (</a:t>
            </a:r>
            <a:r>
              <a:rPr lang="en-US" dirty="0" err="1" smtClean="0"/>
              <a:t>e.g</a:t>
            </a:r>
            <a:r>
              <a:rPr lang="en-US" dirty="0" smtClean="0"/>
              <a:t> </a:t>
            </a:r>
            <a:r>
              <a:rPr lang="en-US" b="1" dirty="0" smtClean="0"/>
              <a:t>p, body, h1, </a:t>
            </a:r>
            <a:r>
              <a:rPr lang="en-US" dirty="0" smtClean="0"/>
              <a:t>etc.)</a:t>
            </a:r>
          </a:p>
          <a:p>
            <a:r>
              <a:rPr lang="en-US" b="1" dirty="0" smtClean="0"/>
              <a:t>class </a:t>
            </a:r>
            <a:r>
              <a:rPr lang="en-US" dirty="0" smtClean="0"/>
              <a:t>selector</a:t>
            </a:r>
            <a:r>
              <a:rPr lang="en-US" b="1" dirty="0" smtClean="0"/>
              <a:t> </a:t>
            </a:r>
            <a:r>
              <a:rPr lang="en-US" dirty="0" smtClean="0"/>
              <a:t>(</a:t>
            </a:r>
            <a:r>
              <a:rPr lang="en-US" b="1" dirty="0" smtClean="0"/>
              <a:t>.class</a:t>
            </a:r>
            <a:r>
              <a:rPr lang="en-US" dirty="0" smtClean="0"/>
              <a:t>), for example: </a:t>
            </a:r>
          </a:p>
          <a:p>
            <a:pPr lvl="1"/>
            <a:r>
              <a:rPr lang="en-US" b="1" dirty="0" smtClean="0"/>
              <a:t>HTML</a:t>
            </a:r>
            <a:r>
              <a:rPr lang="en-US" dirty="0" smtClean="0"/>
              <a:t> -&gt; &lt;p class=“main-heading”&gt;Text&lt;/p&gt;</a:t>
            </a:r>
          </a:p>
          <a:p>
            <a:pPr lvl="1"/>
            <a:r>
              <a:rPr lang="en-US" b="1" dirty="0" smtClean="0"/>
              <a:t>CSS</a:t>
            </a:r>
            <a:r>
              <a:rPr lang="en-US" dirty="0" smtClean="0"/>
              <a:t> -&gt; .main-heading { font-size: 80px; }</a:t>
            </a:r>
          </a:p>
          <a:p>
            <a:r>
              <a:rPr lang="en-US" b="1" dirty="0" smtClean="0"/>
              <a:t>“</a:t>
            </a:r>
            <a:r>
              <a:rPr lang="en-US" b="1" dirty="0" err="1" smtClean="0"/>
              <a:t>behavioural</a:t>
            </a:r>
            <a:r>
              <a:rPr lang="en-US" b="1" dirty="0" smtClean="0"/>
              <a:t>” </a:t>
            </a:r>
            <a:r>
              <a:rPr lang="en-US" dirty="0" smtClean="0"/>
              <a:t>selectors </a:t>
            </a:r>
          </a:p>
          <a:p>
            <a:pPr lvl="1"/>
            <a:r>
              <a:rPr lang="en-US" dirty="0" smtClean="0"/>
              <a:t>Act upon user’s interaction with some elements on a page (e.g. </a:t>
            </a:r>
            <a:r>
              <a:rPr lang="en-US" b="1" dirty="0" smtClean="0"/>
              <a:t>:hover </a:t>
            </a:r>
            <a:r>
              <a:rPr lang="en-US" dirty="0" smtClean="0"/>
              <a:t>will </a:t>
            </a:r>
            <a:r>
              <a:rPr lang="en-US" dirty="0" smtClean="0"/>
              <a:t>act on </a:t>
            </a:r>
            <a:r>
              <a:rPr lang="en-US" dirty="0" smtClean="0"/>
              <a:t>hovered link,  </a:t>
            </a:r>
            <a:r>
              <a:rPr lang="en-US" b="1" dirty="0" smtClean="0"/>
              <a:t>:checked</a:t>
            </a:r>
            <a:r>
              <a:rPr lang="en-US" dirty="0" smtClean="0"/>
              <a:t> acts on every checked element on the page)</a:t>
            </a:r>
            <a:endParaRPr lang="en-US" b="1" dirty="0" smtClean="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245042991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a:bodyPr>
          <a:lstStyle/>
          <a:p>
            <a:r>
              <a:rPr lang="en-GB" dirty="0" smtClean="0"/>
              <a:t>What can we define with CSS?</a:t>
            </a:r>
            <a:endParaRPr lang="en-US" dirty="0"/>
          </a:p>
        </p:txBody>
      </p:sp>
      <p:sp>
        <p:nvSpPr>
          <p:cNvPr id="3" name="Subtitle 2"/>
          <p:cNvSpPr>
            <a:spLocks noGrp="1"/>
          </p:cNvSpPr>
          <p:nvPr>
            <p:ph idx="1"/>
          </p:nvPr>
        </p:nvSpPr>
        <p:spPr/>
        <p:txBody>
          <a:bodyPr>
            <a:normAutofit fontScale="77500" lnSpcReduction="20000"/>
          </a:bodyPr>
          <a:lstStyle/>
          <a:p>
            <a:r>
              <a:rPr lang="en-US" b="1" dirty="0" smtClean="0"/>
              <a:t>Colours</a:t>
            </a:r>
            <a:r>
              <a:rPr lang="en-US" dirty="0" smtClean="0"/>
              <a:t> (fonts, backgrounds, borders, </a:t>
            </a:r>
            <a:r>
              <a:rPr lang="en-US" dirty="0" err="1" smtClean="0"/>
              <a:t>etc</a:t>
            </a:r>
            <a:r>
              <a:rPr lang="en-US" dirty="0" smtClean="0"/>
              <a:t>)</a:t>
            </a:r>
          </a:p>
          <a:p>
            <a:r>
              <a:rPr lang="en-US" b="1" dirty="0" smtClean="0"/>
              <a:t>Fonts</a:t>
            </a:r>
            <a:r>
              <a:rPr lang="en-US" dirty="0" smtClean="0"/>
              <a:t> (families, sizes, </a:t>
            </a:r>
            <a:r>
              <a:rPr lang="en-US" dirty="0" err="1" smtClean="0"/>
              <a:t>etc</a:t>
            </a:r>
            <a:r>
              <a:rPr lang="en-US" dirty="0" smtClean="0"/>
              <a:t>)</a:t>
            </a:r>
          </a:p>
          <a:p>
            <a:r>
              <a:rPr lang="en-US" b="1" dirty="0" smtClean="0"/>
              <a:t>Display types </a:t>
            </a:r>
            <a:r>
              <a:rPr lang="en-US" dirty="0" smtClean="0"/>
              <a:t>(blocks, inline, hidden, </a:t>
            </a:r>
            <a:r>
              <a:rPr lang="en-US" dirty="0" err="1" smtClean="0"/>
              <a:t>etc</a:t>
            </a:r>
            <a:r>
              <a:rPr lang="en-US" dirty="0" smtClean="0"/>
              <a:t>)</a:t>
            </a:r>
          </a:p>
          <a:p>
            <a:pPr lvl="1"/>
            <a:r>
              <a:rPr lang="en-US" dirty="0" smtClean="0"/>
              <a:t>&lt;</a:t>
            </a:r>
            <a:r>
              <a:rPr lang="en-US" dirty="0" err="1" smtClean="0"/>
              <a:t>ul</a:t>
            </a:r>
            <a:r>
              <a:rPr lang="en-US" dirty="0" smtClean="0"/>
              <a:t>&gt;, &lt;</a:t>
            </a:r>
            <a:r>
              <a:rPr lang="en-US" dirty="0" err="1" smtClean="0"/>
              <a:t>ol</a:t>
            </a:r>
            <a:r>
              <a:rPr lang="en-US" dirty="0" smtClean="0"/>
              <a:t>&gt;, &lt;h1&gt; to &lt;h6&gt; display as blocks</a:t>
            </a:r>
          </a:p>
          <a:p>
            <a:pPr lvl="1"/>
            <a:r>
              <a:rPr lang="en-US" dirty="0" smtClean="0"/>
              <a:t>&lt;</a:t>
            </a:r>
            <a:r>
              <a:rPr lang="en-US" dirty="0" err="1" smtClean="0"/>
              <a:t>img</a:t>
            </a:r>
            <a:r>
              <a:rPr lang="en-US" dirty="0" smtClean="0"/>
              <a:t>&gt; displays inline</a:t>
            </a:r>
            <a:endParaRPr lang="en-US" dirty="0" smtClean="0"/>
          </a:p>
          <a:p>
            <a:r>
              <a:rPr lang="en-US" b="1" dirty="0" smtClean="0"/>
              <a:t>Hyperlink properties</a:t>
            </a:r>
          </a:p>
          <a:p>
            <a:r>
              <a:rPr lang="en-US" b="1" dirty="0" smtClean="0"/>
              <a:t>Positioning</a:t>
            </a:r>
          </a:p>
          <a:p>
            <a:r>
              <a:rPr lang="en-US" b="1" dirty="0" smtClean="0"/>
              <a:t>Margins, borders, padding</a:t>
            </a:r>
          </a:p>
          <a:p>
            <a:r>
              <a:rPr lang="en-US" b="1" dirty="0" smtClean="0"/>
              <a:t>Device responsive layouts</a:t>
            </a:r>
            <a:r>
              <a:rPr lang="en-US" dirty="0" smtClean="0"/>
              <a:t>. </a:t>
            </a:r>
            <a:r>
              <a:rPr lang="en-US" dirty="0" smtClean="0"/>
              <a:t>This has recently </a:t>
            </a:r>
            <a:r>
              <a:rPr lang="en-US" dirty="0" smtClean="0"/>
              <a:t>gained </a:t>
            </a:r>
            <a:r>
              <a:rPr lang="en-US" dirty="0" smtClean="0"/>
              <a:t>more and more </a:t>
            </a:r>
            <a:r>
              <a:rPr lang="en-US" dirty="0" smtClean="0"/>
              <a:t>importance, </a:t>
            </a:r>
            <a:r>
              <a:rPr lang="en-US" dirty="0" smtClean="0"/>
              <a:t>e.g. websites that </a:t>
            </a:r>
            <a:r>
              <a:rPr lang="en-US" dirty="0" smtClean="0"/>
              <a:t>look </a:t>
            </a:r>
            <a:r>
              <a:rPr lang="en-US" dirty="0" smtClean="0"/>
              <a:t>good regardless of whether they’re being displayed on a web browser or on a  mobile device</a:t>
            </a:r>
          </a:p>
          <a:p>
            <a:endParaRPr lang="en-US" dirty="0" smtClean="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37775319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a:bodyPr>
          <a:lstStyle/>
          <a:p>
            <a:r>
              <a:rPr lang="en-GB" dirty="0" smtClean="0"/>
              <a:t>The Box Model</a:t>
            </a: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pic>
        <p:nvPicPr>
          <p:cNvPr id="6" name="Picture 5"/>
          <p:cNvPicPr>
            <a:picLocks noChangeAspect="1"/>
          </p:cNvPicPr>
          <p:nvPr/>
        </p:nvPicPr>
        <p:blipFill>
          <a:blip r:embed="rId5"/>
          <a:stretch>
            <a:fillRect/>
          </a:stretch>
        </p:blipFill>
        <p:spPr>
          <a:xfrm>
            <a:off x="394811" y="4500058"/>
            <a:ext cx="440873" cy="354687"/>
          </a:xfrm>
          <a:prstGeom prst="rect">
            <a:avLst/>
          </a:prstGeom>
        </p:spPr>
      </p:pic>
      <p:sp>
        <p:nvSpPr>
          <p:cNvPr id="7" name="Equal 6"/>
          <p:cNvSpPr/>
          <p:nvPr/>
        </p:nvSpPr>
        <p:spPr>
          <a:xfrm>
            <a:off x="1011341" y="4498313"/>
            <a:ext cx="414552" cy="322419"/>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1675017" y="4490702"/>
            <a:ext cx="2148545" cy="369332"/>
          </a:xfrm>
          <a:prstGeom prst="rect">
            <a:avLst/>
          </a:prstGeom>
          <a:noFill/>
        </p:spPr>
        <p:txBody>
          <a:bodyPr wrap="none" lIns="91440" tIns="45720" rIns="91440" bIns="45720">
            <a:spAutoFit/>
          </a:bodyPr>
          <a:lstStyle/>
          <a:p>
            <a:pPr algn="ctr"/>
            <a:r>
              <a:rPr lang="en-GB"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Natural text contour</a:t>
            </a:r>
            <a:endParaRPr lang="en-GB"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0" name="Picture 9"/>
          <p:cNvPicPr>
            <a:picLocks noChangeAspect="1"/>
          </p:cNvPicPr>
          <p:nvPr/>
        </p:nvPicPr>
        <p:blipFill>
          <a:blip r:embed="rId6"/>
          <a:stretch>
            <a:fillRect/>
          </a:stretch>
        </p:blipFill>
        <p:spPr>
          <a:xfrm>
            <a:off x="394810" y="5076368"/>
            <a:ext cx="440873" cy="333921"/>
          </a:xfrm>
          <a:prstGeom prst="rect">
            <a:avLst/>
          </a:prstGeom>
        </p:spPr>
      </p:pic>
      <p:sp>
        <p:nvSpPr>
          <p:cNvPr id="11" name="Equal 10"/>
          <p:cNvSpPr/>
          <p:nvPr/>
        </p:nvSpPr>
        <p:spPr>
          <a:xfrm>
            <a:off x="1011341" y="5076368"/>
            <a:ext cx="414552" cy="301537"/>
          </a:xfrm>
          <a:prstGeom prst="mathEqua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1675017" y="5040957"/>
            <a:ext cx="966931" cy="369332"/>
          </a:xfrm>
          <a:prstGeom prst="rect">
            <a:avLst/>
          </a:prstGeom>
          <a:noFill/>
        </p:spPr>
        <p:txBody>
          <a:bodyPr wrap="none" lIns="91440" tIns="45720" rIns="91440" bIns="45720">
            <a:spAutoFit/>
          </a:bodyPr>
          <a:lstStyle/>
          <a:p>
            <a:pPr algn="ctr"/>
            <a:r>
              <a:rPr lang="en-GB"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Padding</a:t>
            </a:r>
            <a:endParaRPr lang="en-GB"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3" name="Picture 12"/>
          <p:cNvPicPr>
            <a:picLocks noChangeAspect="1"/>
          </p:cNvPicPr>
          <p:nvPr/>
        </p:nvPicPr>
        <p:blipFill>
          <a:blip r:embed="rId7"/>
          <a:stretch>
            <a:fillRect/>
          </a:stretch>
        </p:blipFill>
        <p:spPr>
          <a:xfrm>
            <a:off x="394811" y="6141657"/>
            <a:ext cx="440873" cy="343369"/>
          </a:xfrm>
          <a:prstGeom prst="rect">
            <a:avLst/>
          </a:prstGeom>
        </p:spPr>
      </p:pic>
      <p:sp>
        <p:nvSpPr>
          <p:cNvPr id="14" name="Equal 13"/>
          <p:cNvSpPr/>
          <p:nvPr/>
        </p:nvSpPr>
        <p:spPr>
          <a:xfrm>
            <a:off x="1011342" y="6183489"/>
            <a:ext cx="414552" cy="301537"/>
          </a:xfrm>
          <a:prstGeom prst="mathEqual">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1669447" y="6115694"/>
            <a:ext cx="872429" cy="369332"/>
          </a:xfrm>
          <a:prstGeom prst="rect">
            <a:avLst/>
          </a:prstGeom>
          <a:noFill/>
        </p:spPr>
        <p:txBody>
          <a:bodyPr wrap="none" lIns="91440" tIns="45720" rIns="91440" bIns="45720">
            <a:spAutoFit/>
          </a:bodyPr>
          <a:lstStyle/>
          <a:p>
            <a:pPr algn="ctr"/>
            <a:r>
              <a:rPr lang="en-GB"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Margin</a:t>
            </a:r>
            <a:endParaRPr lang="en-GB"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6" name="Picture 15"/>
          <p:cNvPicPr>
            <a:picLocks noChangeAspect="1"/>
          </p:cNvPicPr>
          <p:nvPr/>
        </p:nvPicPr>
        <p:blipFill>
          <a:blip r:embed="rId8"/>
          <a:stretch>
            <a:fillRect/>
          </a:stretch>
        </p:blipFill>
        <p:spPr>
          <a:xfrm>
            <a:off x="394810" y="5614197"/>
            <a:ext cx="440873" cy="302460"/>
          </a:xfrm>
          <a:prstGeom prst="rect">
            <a:avLst/>
          </a:prstGeom>
        </p:spPr>
      </p:pic>
      <p:sp>
        <p:nvSpPr>
          <p:cNvPr id="17" name="Equal 16"/>
          <p:cNvSpPr/>
          <p:nvPr/>
        </p:nvSpPr>
        <p:spPr>
          <a:xfrm>
            <a:off x="1011341" y="5614197"/>
            <a:ext cx="414552" cy="301537"/>
          </a:xfrm>
          <a:prstGeom prst="mathEqual">
            <a:avLst/>
          </a:prstGeom>
          <a:solidFill>
            <a:schemeClr val="accent6">
              <a:lumMod val="40000"/>
              <a:lumOff val="6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1675017" y="5580761"/>
            <a:ext cx="842335" cy="369332"/>
          </a:xfrm>
          <a:prstGeom prst="rect">
            <a:avLst/>
          </a:prstGeom>
          <a:noFill/>
        </p:spPr>
        <p:txBody>
          <a:bodyPr wrap="none" lIns="91440" tIns="45720" rIns="91440" bIns="45720">
            <a:spAutoFit/>
          </a:bodyPr>
          <a:lstStyle/>
          <a:p>
            <a:pPr algn="ctr"/>
            <a:r>
              <a:rPr lang="en-GB"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Border</a:t>
            </a:r>
            <a:endParaRPr lang="en-GB"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9" name="Picture 18"/>
          <p:cNvPicPr>
            <a:picLocks noChangeAspect="1"/>
          </p:cNvPicPr>
          <p:nvPr/>
        </p:nvPicPr>
        <p:blipFill>
          <a:blip r:embed="rId9"/>
          <a:stretch>
            <a:fillRect/>
          </a:stretch>
        </p:blipFill>
        <p:spPr>
          <a:xfrm>
            <a:off x="347639" y="1562277"/>
            <a:ext cx="3778688" cy="2050139"/>
          </a:xfrm>
          <a:prstGeom prst="rect">
            <a:avLst/>
          </a:prstGeom>
        </p:spPr>
      </p:pic>
      <p:pic>
        <p:nvPicPr>
          <p:cNvPr id="23" name="Picture 22"/>
          <p:cNvPicPr>
            <a:picLocks noChangeAspect="1"/>
          </p:cNvPicPr>
          <p:nvPr/>
        </p:nvPicPr>
        <p:blipFill>
          <a:blip r:embed="rId10"/>
          <a:stretch>
            <a:fillRect/>
          </a:stretch>
        </p:blipFill>
        <p:spPr>
          <a:xfrm>
            <a:off x="4591140" y="1417638"/>
            <a:ext cx="3476175" cy="2364505"/>
          </a:xfrm>
          <a:prstGeom prst="rect">
            <a:avLst/>
          </a:prstGeom>
        </p:spPr>
      </p:pic>
    </p:spTree>
    <p:extLst>
      <p:ext uri="{BB962C8B-B14F-4D97-AF65-F5344CB8AC3E}">
        <p14:creationId xmlns:p14="http://schemas.microsoft.com/office/powerpoint/2010/main" val="98623074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a:bodyPr>
          <a:lstStyle/>
          <a:p>
            <a:r>
              <a:rPr lang="en-GB" dirty="0" smtClean="0"/>
              <a:t>Twitter Bootstrap </a:t>
            </a:r>
            <a:r>
              <a:rPr lang="en-GB" dirty="0" smtClean="0"/>
              <a:t>and CSS</a:t>
            </a:r>
            <a:endParaRPr lang="en-US" dirty="0"/>
          </a:p>
        </p:txBody>
      </p:sp>
      <p:sp>
        <p:nvSpPr>
          <p:cNvPr id="3" name="Subtitle 2"/>
          <p:cNvSpPr>
            <a:spLocks noGrp="1"/>
          </p:cNvSpPr>
          <p:nvPr>
            <p:ph idx="1"/>
          </p:nvPr>
        </p:nvSpPr>
        <p:spPr/>
        <p:txBody>
          <a:bodyPr>
            <a:normAutofit fontScale="92500" lnSpcReduction="20000"/>
          </a:bodyPr>
          <a:lstStyle/>
          <a:p>
            <a:endParaRPr lang="en-US" dirty="0" smtClean="0"/>
          </a:p>
          <a:p>
            <a:r>
              <a:rPr lang="en-US" dirty="0" smtClean="0"/>
              <a:t>Although knowing CSS is fundamental to write web applications, Bootstrap does a lot of boilerplate work for us</a:t>
            </a:r>
          </a:p>
          <a:p>
            <a:r>
              <a:rPr lang="en-US" dirty="0" smtClean="0"/>
              <a:t>Bootstrap defines a collection of CSS styles that make the styling of our HTML pages quick and effective</a:t>
            </a:r>
          </a:p>
          <a:p>
            <a:r>
              <a:rPr lang="en-US" dirty="0" smtClean="0"/>
              <a:t>As Bootstrap evolves, we will likely have to write less and less CSS and can just benefit from Bootstrap incredible features</a:t>
            </a:r>
            <a:endParaRPr lang="en-US" dirty="0"/>
          </a:p>
          <a:p>
            <a:r>
              <a:rPr lang="en-US" dirty="0" smtClean="0"/>
              <a:t>Let’s </a:t>
            </a:r>
            <a:r>
              <a:rPr lang="en-US" dirty="0" smtClean="0"/>
              <a:t>now see some CSS examples in action!</a:t>
            </a:r>
            <a:endParaRPr lang="en-US" dirty="0" smtClean="0"/>
          </a:p>
          <a:p>
            <a:pPr marL="0" indent="0">
              <a:buNone/>
            </a:pPr>
            <a:endParaRPr lang="en-US" b="1" dirty="0"/>
          </a:p>
          <a:p>
            <a:endParaRPr lang="en-US" b="1" dirty="0" smtClean="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262767038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vopsfol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4033</TotalTime>
  <Words>723</Words>
  <Application>Microsoft Macintosh PowerPoint</Application>
  <PresentationFormat>On-screen Show (4:3)</PresentationFormat>
  <Paragraphs>111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devopsfolks</vt:lpstr>
      <vt:lpstr>Introduction to CSS</vt:lpstr>
      <vt:lpstr>In this lecture…</vt:lpstr>
      <vt:lpstr>What is CSS and why it’s important</vt:lpstr>
      <vt:lpstr>How to setup CSS in your HTML pages</vt:lpstr>
      <vt:lpstr>Basic CSS syntax</vt:lpstr>
      <vt:lpstr>Basic CSS selectors</vt:lpstr>
      <vt:lpstr>What can we define with CSS?</vt:lpstr>
      <vt:lpstr>The Box Model</vt:lpstr>
      <vt:lpstr>Twitter Bootstrap and CSS</vt:lpstr>
      <vt:lpstr>Summary</vt:lpstr>
    </vt:vector>
  </TitlesOfParts>
  <Company>Jemos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Tedone</dc:creator>
  <cp:lastModifiedBy>Marco Tedone</cp:lastModifiedBy>
  <cp:revision>140</cp:revision>
  <dcterms:created xsi:type="dcterms:W3CDTF">2016-01-05T22:39:09Z</dcterms:created>
  <dcterms:modified xsi:type="dcterms:W3CDTF">2016-01-18T22:26:53Z</dcterms:modified>
</cp:coreProperties>
</file>