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68" r:id="rId16"/>
    <p:sldId id="273" r:id="rId17"/>
    <p:sldId id="269" r:id="rId18"/>
    <p:sldId id="271" r:id="rId19"/>
    <p:sldId id="272" r:id="rId20"/>
    <p:sldId id="277" r:id="rId21"/>
    <p:sldId id="278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8896-6CAB-834F-9D8B-C58B70F29419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319F6-BDBA-834A-9AA9-A87CFA59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7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5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0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19F6-BDBA-834A-9AA9-A87CFA598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Javascript/JQuery,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8" y="1374827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869" y="1365789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57" y="1276453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95" y="1443353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053" y="1553689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82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function in Javascript is conceptually equivalent to a </a:t>
            </a:r>
            <a:r>
              <a:rPr lang="en-GB" b="1" dirty="0" smtClean="0"/>
              <a:t>method </a:t>
            </a:r>
            <a:r>
              <a:rPr lang="en-GB" dirty="0" smtClean="0"/>
              <a:t>in Java, however the similarities stop there. </a:t>
            </a:r>
          </a:p>
          <a:p>
            <a:pPr lvl="1"/>
            <a:r>
              <a:rPr lang="en-GB" dirty="0" smtClean="0"/>
              <a:t>Declared with the keyword </a:t>
            </a:r>
            <a:r>
              <a:rPr lang="en-GB" b="1" dirty="0" smtClean="0"/>
              <a:t>function</a:t>
            </a:r>
          </a:p>
          <a:p>
            <a:pPr lvl="1"/>
            <a:r>
              <a:rPr lang="en-GB" dirty="0" smtClean="0"/>
              <a:t>A function in Javascript is an Object</a:t>
            </a:r>
          </a:p>
          <a:p>
            <a:pPr lvl="2"/>
            <a:r>
              <a:rPr lang="en-GB" dirty="0" smtClean="0"/>
              <a:t>It can be assigned to a variable</a:t>
            </a:r>
          </a:p>
          <a:p>
            <a:pPr lvl="2"/>
            <a:r>
              <a:rPr lang="en-GB" dirty="0" smtClean="0"/>
              <a:t>It can be passed as argument to a function for later execution</a:t>
            </a:r>
          </a:p>
          <a:p>
            <a:pPr lvl="1"/>
            <a:r>
              <a:rPr lang="en-GB" dirty="0" smtClean="0"/>
              <a:t>Functions in Javascript can be anonymous</a:t>
            </a:r>
          </a:p>
          <a:p>
            <a:pPr lvl="1"/>
            <a:r>
              <a:rPr lang="en-GB" dirty="0" smtClean="0"/>
              <a:t>They can return a value, but the type of this value doesn’t have be defined in the function declaration</a:t>
            </a:r>
          </a:p>
          <a:p>
            <a:pPr lvl="1"/>
            <a:r>
              <a:rPr lang="en-GB" dirty="0" smtClean="0"/>
              <a:t>As well as we don’t have to declare the argument types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Javascript, an Object is a container or </a:t>
            </a:r>
            <a:r>
              <a:rPr lang="en-GB" b="1" dirty="0" smtClean="0"/>
              <a:t>properties </a:t>
            </a:r>
            <a:r>
              <a:rPr lang="en-GB" dirty="0" smtClean="0"/>
              <a:t>and </a:t>
            </a:r>
            <a:r>
              <a:rPr lang="en-GB" b="1" dirty="0" smtClean="0"/>
              <a:t>functions</a:t>
            </a:r>
          </a:p>
          <a:p>
            <a:pPr marL="457200" lvl="1" indent="0">
              <a:buNone/>
            </a:pPr>
            <a:r>
              <a:rPr lang="en-GB" b="1" dirty="0" smtClean="0"/>
              <a:t>var </a:t>
            </a:r>
            <a:r>
              <a:rPr lang="en-GB" dirty="0" smtClean="0"/>
              <a:t>me= {</a:t>
            </a:r>
          </a:p>
          <a:p>
            <a:pPr marL="857250" lvl="2" indent="0">
              <a:buNone/>
            </a:pPr>
            <a:r>
              <a:rPr lang="en-GB" b="1" dirty="0" smtClean="0"/>
              <a:t>firstName: </a:t>
            </a:r>
            <a:r>
              <a:rPr lang="en-GB" dirty="0" smtClean="0"/>
              <a:t>“Marco”,</a:t>
            </a:r>
          </a:p>
          <a:p>
            <a:pPr marL="857250" lvl="2" indent="0">
              <a:buNone/>
            </a:pPr>
            <a:r>
              <a:rPr lang="en-GB" b="1" dirty="0" smtClean="0"/>
              <a:t>lastName: </a:t>
            </a:r>
            <a:r>
              <a:rPr lang="en-GB" dirty="0" smtClean="0"/>
              <a:t>“Tedone”,</a:t>
            </a:r>
          </a:p>
          <a:p>
            <a:pPr marL="857250" lvl="2" indent="0">
              <a:buNone/>
            </a:pPr>
            <a:r>
              <a:rPr lang="en-GB" b="1" dirty="0" smtClean="0"/>
              <a:t>sayHello: function() {</a:t>
            </a:r>
          </a:p>
          <a:p>
            <a:pPr marL="1314450" lvl="3" indent="0">
              <a:buNone/>
            </a:pPr>
            <a:r>
              <a:rPr lang="en-GB" dirty="0" err="1" smtClean="0"/>
              <a:t>console.log</a:t>
            </a:r>
            <a:r>
              <a:rPr lang="en-GB" dirty="0" smtClean="0"/>
              <a:t>(“Hello from: “ + </a:t>
            </a:r>
            <a:r>
              <a:rPr lang="en-GB" b="1" dirty="0" smtClean="0"/>
              <a:t>this.</a:t>
            </a:r>
            <a:r>
              <a:rPr lang="en-GB" dirty="0" smtClean="0"/>
              <a:t>firstName + “ “ + </a:t>
            </a:r>
            <a:r>
              <a:rPr lang="en-GB" b="1" dirty="0" smtClean="0"/>
              <a:t>this.</a:t>
            </a:r>
            <a:r>
              <a:rPr lang="en-GB" dirty="0" smtClean="0"/>
              <a:t>lastName);</a:t>
            </a:r>
          </a:p>
          <a:p>
            <a:pPr marL="857250" lvl="2" indent="0">
              <a:buNone/>
            </a:pP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514350" indent="-457200"/>
            <a:r>
              <a:rPr lang="en-GB" dirty="0" smtClean="0"/>
              <a:t>It’s then possible to access </a:t>
            </a:r>
            <a:r>
              <a:rPr lang="en-GB" b="1" dirty="0" smtClean="0"/>
              <a:t>properties </a:t>
            </a:r>
            <a:r>
              <a:rPr lang="en-GB" dirty="0" smtClean="0"/>
              <a:t>with various notations:</a:t>
            </a:r>
          </a:p>
          <a:p>
            <a:pPr marL="857250" lvl="2" indent="0">
              <a:buNone/>
            </a:pPr>
            <a:r>
              <a:rPr lang="en-GB" b="1" dirty="0" smtClean="0"/>
              <a:t>var </a:t>
            </a:r>
            <a:r>
              <a:rPr lang="en-GB" dirty="0" smtClean="0"/>
              <a:t>myFirstName = me.firstName;</a:t>
            </a:r>
          </a:p>
          <a:p>
            <a:pPr marL="857250" lvl="2" indent="0">
              <a:buNone/>
            </a:pPr>
            <a:r>
              <a:rPr lang="en-GB" dirty="0" smtClean="0"/>
              <a:t>Or</a:t>
            </a:r>
          </a:p>
          <a:p>
            <a:pPr marL="857250" lvl="2" indent="0">
              <a:buNone/>
            </a:pPr>
            <a:r>
              <a:rPr lang="en-GB" b="1" dirty="0" smtClean="0"/>
              <a:t>var </a:t>
            </a:r>
            <a:r>
              <a:rPr lang="en-GB" dirty="0" smtClean="0"/>
              <a:t>myLastName = me[“lastName”];</a:t>
            </a:r>
            <a:endParaRPr lang="en-GB" b="1" dirty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Objects can contain other Objects, effectively resolving to a tree-like structure</a:t>
            </a:r>
          </a:p>
          <a:p>
            <a:pPr marL="457200" lvl="1" indent="0">
              <a:buNone/>
            </a:pPr>
            <a:r>
              <a:rPr lang="en-GB" dirty="0" smtClean="0"/>
              <a:t>var</a:t>
            </a:r>
            <a:r>
              <a:rPr lang="en-GB" b="1" dirty="0" smtClean="0"/>
              <a:t> </a:t>
            </a:r>
            <a:r>
              <a:rPr lang="en-GB" dirty="0" smtClean="0"/>
              <a:t>me= {</a:t>
            </a:r>
          </a:p>
          <a:p>
            <a:pPr marL="857250" lvl="2" indent="0">
              <a:buNone/>
            </a:pPr>
            <a:r>
              <a:rPr lang="en-GB" dirty="0" smtClean="0"/>
              <a:t>firstName</a:t>
            </a:r>
            <a:r>
              <a:rPr lang="en-GB" b="1" dirty="0" smtClean="0"/>
              <a:t>: </a:t>
            </a:r>
            <a:r>
              <a:rPr lang="en-GB" dirty="0" smtClean="0"/>
              <a:t>“Marco”,</a:t>
            </a:r>
          </a:p>
          <a:p>
            <a:pPr marL="857250" lvl="2" indent="0">
              <a:buNone/>
            </a:pPr>
            <a:r>
              <a:rPr lang="en-GB" dirty="0" smtClean="0"/>
              <a:t>lastName</a:t>
            </a:r>
            <a:r>
              <a:rPr lang="en-GB" b="1" dirty="0" smtClean="0"/>
              <a:t>: </a:t>
            </a:r>
            <a:r>
              <a:rPr lang="en-GB" dirty="0" smtClean="0"/>
              <a:t>“Tedone”,</a:t>
            </a:r>
          </a:p>
          <a:p>
            <a:pPr marL="857250" lvl="2" indent="0">
              <a:buNone/>
            </a:pPr>
            <a:r>
              <a:rPr lang="en-GB" dirty="0" smtClean="0"/>
              <a:t>sayHello: function() {</a:t>
            </a:r>
          </a:p>
          <a:p>
            <a:pPr marL="1314450" lvl="3" indent="0">
              <a:buNone/>
            </a:pPr>
            <a:r>
              <a:rPr lang="en-GB" dirty="0" err="1" smtClean="0"/>
              <a:t>console.log</a:t>
            </a:r>
            <a:r>
              <a:rPr lang="en-GB" dirty="0" smtClean="0"/>
              <a:t>(“Hello from: “ + this</a:t>
            </a:r>
            <a:r>
              <a:rPr lang="en-GB" b="1" dirty="0" smtClean="0"/>
              <a:t>.</a:t>
            </a:r>
            <a:r>
              <a:rPr lang="en-GB" dirty="0" smtClean="0"/>
              <a:t>firstName + “ “ + this</a:t>
            </a:r>
            <a:r>
              <a:rPr lang="en-GB" b="1" dirty="0" smtClean="0"/>
              <a:t>.</a:t>
            </a:r>
            <a:r>
              <a:rPr lang="en-GB" dirty="0" smtClean="0"/>
              <a:t>lastName);</a:t>
            </a:r>
          </a:p>
          <a:p>
            <a:pPr marL="857250" lvl="2" indent="0">
              <a:buNone/>
            </a:pPr>
            <a:r>
              <a:rPr lang="en-GB" dirty="0" smtClean="0"/>
              <a:t>}</a:t>
            </a:r>
          </a:p>
          <a:p>
            <a:pPr marL="857250" lvl="2" indent="0">
              <a:buNone/>
            </a:pPr>
            <a:r>
              <a:rPr lang="en-GB" b="1" dirty="0" smtClean="0"/>
              <a:t>Address: {</a:t>
            </a:r>
          </a:p>
          <a:p>
            <a:pPr marL="1314450" lvl="3" indent="0">
              <a:buNone/>
            </a:pPr>
            <a:r>
              <a:rPr lang="en-GB" b="1" dirty="0" smtClean="0"/>
              <a:t>firstLine: “34, Fancy Street”,</a:t>
            </a:r>
          </a:p>
          <a:p>
            <a:pPr marL="1314450" lvl="3" indent="0">
              <a:buNone/>
            </a:pPr>
            <a:r>
              <a:rPr lang="en-GB" b="1" dirty="0" smtClean="0"/>
              <a:t>city: “Woodford”,</a:t>
            </a:r>
          </a:p>
          <a:p>
            <a:pPr marL="1314450" lvl="3" indent="0">
              <a:buNone/>
            </a:pPr>
            <a:r>
              <a:rPr lang="en-GB" b="1" dirty="0" smtClean="0"/>
              <a:t>postCode: “W15 6RG”,</a:t>
            </a:r>
          </a:p>
          <a:p>
            <a:pPr marL="1314450" lvl="3" indent="0">
              <a:buNone/>
            </a:pPr>
            <a:r>
              <a:rPr lang="en-GB" b="1" dirty="0" smtClean="0"/>
              <a:t>country: “UK” </a:t>
            </a:r>
          </a:p>
          <a:p>
            <a:pPr marL="857250" lvl="2" indent="0">
              <a:buNone/>
            </a:pPr>
            <a:r>
              <a:rPr lang="en-GB" b="1" dirty="0" smtClean="0"/>
              <a:t>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Objects and 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JSON objects are a subset of Javascript Objects</a:t>
            </a:r>
          </a:p>
          <a:p>
            <a:pPr marL="457200" lvl="1" indent="0">
              <a:buNone/>
            </a:pPr>
            <a:r>
              <a:rPr lang="en-GB" dirty="0" smtClean="0"/>
              <a:t>{</a:t>
            </a:r>
          </a:p>
          <a:p>
            <a:pPr marL="857250" lvl="2" indent="0">
              <a:buNone/>
            </a:pPr>
            <a:r>
              <a:rPr lang="en-GB" dirty="0" smtClean="0"/>
              <a:t>“firstName” </a:t>
            </a:r>
            <a:r>
              <a:rPr lang="en-GB" b="1" dirty="0" smtClean="0"/>
              <a:t>: </a:t>
            </a:r>
            <a:r>
              <a:rPr lang="en-GB" dirty="0" smtClean="0"/>
              <a:t>“Marco”,</a:t>
            </a:r>
          </a:p>
          <a:p>
            <a:pPr marL="857250" lvl="2" indent="0">
              <a:buNone/>
            </a:pPr>
            <a:r>
              <a:rPr lang="en-GB" dirty="0" smtClean="0"/>
              <a:t>“lastName” </a:t>
            </a:r>
            <a:r>
              <a:rPr lang="en-GB" b="1" dirty="0" smtClean="0"/>
              <a:t>: </a:t>
            </a:r>
            <a:r>
              <a:rPr lang="en-GB" dirty="0" smtClean="0"/>
              <a:t>“Tedone”,</a:t>
            </a:r>
          </a:p>
          <a:p>
            <a:pPr marL="857250" lvl="2" indent="0">
              <a:buNone/>
            </a:pPr>
            <a:r>
              <a:rPr lang="en-GB" dirty="0" smtClean="0"/>
              <a:t>“address”: {</a:t>
            </a:r>
          </a:p>
          <a:p>
            <a:pPr marL="1314450" lvl="3" indent="0">
              <a:buNone/>
            </a:pPr>
            <a:r>
              <a:rPr lang="en-GB" dirty="0" smtClean="0"/>
              <a:t>“firstLine”: “40, Hampton Road”,</a:t>
            </a:r>
          </a:p>
          <a:p>
            <a:pPr marL="1314450" lvl="3" indent="0">
              <a:buNone/>
            </a:pPr>
            <a:r>
              <a:rPr lang="en-GB" dirty="0" smtClean="0"/>
              <a:t>And so on</a:t>
            </a:r>
            <a:r>
              <a:rPr lang="is-IS" dirty="0" smtClean="0"/>
              <a:t>…</a:t>
            </a:r>
          </a:p>
          <a:p>
            <a:pPr marL="857250" lvl="2" indent="0">
              <a:buNone/>
            </a:pPr>
            <a:r>
              <a:rPr lang="is-IS" dirty="0"/>
              <a:t>}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514350" indent="-457200"/>
            <a:r>
              <a:rPr lang="en-GB" dirty="0" smtClean="0"/>
              <a:t>JSON stands for </a:t>
            </a:r>
            <a:r>
              <a:rPr lang="en-GB" b="1" dirty="0" smtClean="0"/>
              <a:t>J</a:t>
            </a:r>
            <a:r>
              <a:rPr lang="en-GB" dirty="0" smtClean="0"/>
              <a:t>ava</a:t>
            </a:r>
            <a:r>
              <a:rPr lang="en-GB" b="1" dirty="0" smtClean="0"/>
              <a:t>S</a:t>
            </a:r>
            <a:r>
              <a:rPr lang="en-GB" dirty="0" smtClean="0"/>
              <a:t>cript </a:t>
            </a:r>
            <a:r>
              <a:rPr lang="en-GB" b="1" dirty="0" smtClean="0"/>
              <a:t>O</a:t>
            </a:r>
            <a:r>
              <a:rPr lang="en-GB" dirty="0" smtClean="0"/>
              <a:t>bject </a:t>
            </a:r>
            <a:r>
              <a:rPr lang="en-GB" b="1" dirty="0" smtClean="0"/>
              <a:t>N</a:t>
            </a:r>
            <a:r>
              <a:rPr lang="en-GB" dirty="0" smtClean="0"/>
              <a:t>otation</a:t>
            </a:r>
          </a:p>
          <a:p>
            <a:pPr marL="914400" lvl="1" indent="-457200"/>
            <a:r>
              <a:rPr lang="en-GB" dirty="0" smtClean="0"/>
              <a:t>Gained popularity in recent years as the format to move data across RESTful services (and not only)</a:t>
            </a:r>
          </a:p>
          <a:p>
            <a:pPr marL="914400" lvl="1" indent="-457200"/>
            <a:r>
              <a:rPr lang="en-GB" dirty="0" smtClean="0"/>
              <a:t>Less verbose than XML</a:t>
            </a:r>
          </a:p>
          <a:p>
            <a:pPr marL="914400" lvl="1" indent="-457200"/>
            <a:r>
              <a:rPr lang="en-GB" dirty="0" smtClean="0"/>
              <a:t>Natively supported in Javascript</a:t>
            </a:r>
          </a:p>
          <a:p>
            <a:pPr marL="514350" indent="-457200"/>
            <a:r>
              <a:rPr lang="en-GB" dirty="0" smtClean="0"/>
              <a:t>Javascript-based frameworks are taking web-development by storm</a:t>
            </a:r>
          </a:p>
          <a:p>
            <a:pPr marL="914400" lvl="1" indent="-457200"/>
            <a:r>
              <a:rPr lang="en-GB" dirty="0" smtClean="0"/>
              <a:t>JQuery</a:t>
            </a:r>
          </a:p>
          <a:p>
            <a:pPr marL="914400" lvl="1" indent="-457200"/>
            <a:r>
              <a:rPr lang="en-GB" dirty="0" err="1" smtClean="0"/>
              <a:t>Node.js</a:t>
            </a:r>
            <a:endParaRPr lang="en-GB" dirty="0" smtClean="0"/>
          </a:p>
          <a:p>
            <a:pPr marL="914400" lvl="1" indent="-457200"/>
            <a:r>
              <a:rPr lang="en-GB" dirty="0" err="1" smtClean="0"/>
              <a:t>Angular.js</a:t>
            </a:r>
            <a:endParaRPr lang="en-GB" dirty="0" smtClean="0"/>
          </a:p>
          <a:p>
            <a:pPr marL="914400" lvl="1" indent="-457200"/>
            <a:r>
              <a:rPr lang="en-GB" dirty="0" smtClean="0"/>
              <a:t>And others</a:t>
            </a:r>
            <a:r>
              <a:rPr lang="is-IS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Arrays work pretty much like in Java with one </a:t>
            </a:r>
            <a:r>
              <a:rPr lang="en-GB" dirty="0"/>
              <a:t>important difference: </a:t>
            </a:r>
            <a:r>
              <a:rPr lang="en-GB" b="1" dirty="0"/>
              <a:t>in Javascript arrays can be extended</a:t>
            </a:r>
            <a:r>
              <a:rPr lang="en-GB" dirty="0"/>
              <a:t>, whereas in Java they can’t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b="1" dirty="0" smtClean="0"/>
              <a:t>var </a:t>
            </a:r>
            <a:r>
              <a:rPr lang="en-GB" b="1" dirty="0" err="1" smtClean="0"/>
              <a:t>myArray</a:t>
            </a:r>
            <a:r>
              <a:rPr lang="en-GB" b="1" dirty="0" smtClean="0"/>
              <a:t> = [];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b="1" dirty="0" smtClean="0"/>
              <a:t>var </a:t>
            </a:r>
            <a:r>
              <a:rPr lang="en-GB" b="1" dirty="0" err="1" smtClean="0"/>
              <a:t>myArray</a:t>
            </a:r>
            <a:r>
              <a:rPr lang="en-GB" b="1" dirty="0" smtClean="0"/>
              <a:t> = [“John”, “Jim”, “Louise”];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b="1" dirty="0" smtClean="0"/>
              <a:t>var </a:t>
            </a:r>
            <a:r>
              <a:rPr lang="en-GB" b="1" dirty="0" err="1" smtClean="0"/>
              <a:t>myArray</a:t>
            </a:r>
            <a:r>
              <a:rPr lang="en-GB" b="1" dirty="0" smtClean="0"/>
              <a:t> = new Array();</a:t>
            </a:r>
          </a:p>
          <a:p>
            <a:r>
              <a:rPr lang="en-GB" dirty="0" smtClean="0"/>
              <a:t>To access an array just use the index, starting at zero</a:t>
            </a:r>
          </a:p>
          <a:p>
            <a:pPr marL="457200" lvl="1" indent="0">
              <a:buNone/>
            </a:pPr>
            <a:r>
              <a:rPr lang="en-GB" b="1" dirty="0" smtClean="0"/>
              <a:t>var </a:t>
            </a:r>
            <a:r>
              <a:rPr lang="en-GB" b="1" dirty="0" err="1" smtClean="0"/>
              <a:t>firstElement</a:t>
            </a:r>
            <a:r>
              <a:rPr lang="en-GB" b="1" dirty="0" smtClean="0"/>
              <a:t> = </a:t>
            </a:r>
            <a:r>
              <a:rPr lang="en-GB" b="1" dirty="0" err="1" smtClean="0"/>
              <a:t>myArray</a:t>
            </a:r>
            <a:r>
              <a:rPr lang="en-GB" b="1" dirty="0" smtClean="0"/>
              <a:t>[1];</a:t>
            </a:r>
            <a:r>
              <a:rPr lang="en-GB" dirty="0" smtClean="0"/>
              <a:t> // returns “Jim”</a:t>
            </a:r>
          </a:p>
          <a:p>
            <a:r>
              <a:rPr lang="en-GB" dirty="0" smtClean="0"/>
              <a:t>To assign values to an array, just use the familiar Java syntax: </a:t>
            </a:r>
          </a:p>
          <a:p>
            <a:pPr marL="457200" lvl="1" indent="0">
              <a:buNone/>
            </a:pPr>
            <a:r>
              <a:rPr lang="en-GB" b="1" dirty="0" err="1" smtClean="0"/>
              <a:t>myArray</a:t>
            </a:r>
            <a:r>
              <a:rPr lang="en-GB" b="1" dirty="0" smtClean="0"/>
              <a:t>[0] = “Marco”;</a:t>
            </a:r>
            <a:r>
              <a:rPr lang="en-GB" dirty="0" smtClean="0"/>
              <a:t> //[“Marco”, “Jim”, “Louise”]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myArray</a:t>
            </a:r>
            <a:r>
              <a:rPr lang="en-GB" dirty="0" smtClean="0"/>
              <a:t>[</a:t>
            </a:r>
            <a:r>
              <a:rPr lang="en-GB" dirty="0" err="1" smtClean="0"/>
              <a:t>array.length</a:t>
            </a:r>
            <a:r>
              <a:rPr lang="en-GB" dirty="0" smtClean="0"/>
              <a:t>] = “New element”; // Will extend the array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7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Scopes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 scope in Javascript is the set of variables you have access to</a:t>
            </a:r>
          </a:p>
          <a:p>
            <a:pPr lvl="1"/>
            <a:r>
              <a:rPr lang="en-GB" b="1" dirty="0"/>
              <a:t>global scope. </a:t>
            </a:r>
            <a:r>
              <a:rPr lang="en-GB" dirty="0"/>
              <a:t>Anything not defined within curly braces. This is also the default </a:t>
            </a:r>
            <a:r>
              <a:rPr lang="en-GB" dirty="0" smtClean="0"/>
              <a:t>scope</a:t>
            </a:r>
          </a:p>
          <a:p>
            <a:pPr lvl="1"/>
            <a:r>
              <a:rPr lang="en-GB" b="1" dirty="0" smtClean="0"/>
              <a:t>private scope. </a:t>
            </a:r>
            <a:r>
              <a:rPr lang="en-GB" dirty="0" smtClean="0"/>
              <a:t>Generally defined within curly braces {}</a:t>
            </a:r>
            <a:endParaRPr lang="en-GB" b="1" dirty="0" smtClean="0"/>
          </a:p>
          <a:p>
            <a:r>
              <a:rPr lang="en-GB" dirty="0" smtClean="0"/>
              <a:t>Anything declared at the Javascript top-level is assigned to the </a:t>
            </a:r>
            <a:r>
              <a:rPr lang="en-GB" b="1" dirty="0" smtClean="0"/>
              <a:t>global scope</a:t>
            </a:r>
          </a:p>
          <a:p>
            <a:r>
              <a:rPr lang="en-GB" dirty="0" smtClean="0"/>
              <a:t>Automatic </a:t>
            </a:r>
            <a:r>
              <a:rPr lang="en-GB" b="1" dirty="0" smtClean="0"/>
              <a:t>global scope</a:t>
            </a:r>
          </a:p>
          <a:p>
            <a:pPr lvl="1"/>
            <a:r>
              <a:rPr lang="en-GB" dirty="0" smtClean="0"/>
              <a:t>Occurs when, within a function, we assign a value to a variable without declaring it. The variable assume </a:t>
            </a:r>
            <a:r>
              <a:rPr lang="en-GB" b="1" dirty="0" smtClean="0"/>
              <a:t>global scope </a:t>
            </a:r>
            <a:r>
              <a:rPr lang="en-GB" dirty="0" smtClean="0"/>
              <a:t>and therefore </a:t>
            </a:r>
            <a:r>
              <a:rPr lang="en-GB" b="1" dirty="0" smtClean="0"/>
              <a:t>can be used outside the function </a:t>
            </a:r>
            <a:r>
              <a:rPr lang="en-GB" dirty="0" smtClean="0"/>
              <a:t>even by </a:t>
            </a:r>
            <a:r>
              <a:rPr lang="en-GB" b="1" dirty="0" smtClean="0"/>
              <a:t>code preceding the function declaration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and Private scope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order in which variables are declared is not as strict as in Java</a:t>
            </a:r>
          </a:p>
          <a:p>
            <a:r>
              <a:rPr lang="en-GB" dirty="0" smtClean="0"/>
              <a:t>The Javascript runtime loads the code and then assigns variables, objects and functions to either the global or private scope. </a:t>
            </a:r>
          </a:p>
          <a:p>
            <a:r>
              <a:rPr lang="en-GB" dirty="0" smtClean="0"/>
              <a:t>We need to exercise caution when defining variables in global scope, because of the potential conflict with other libraries</a:t>
            </a:r>
          </a:p>
          <a:p>
            <a:r>
              <a:rPr lang="en-GB" dirty="0" smtClean="0"/>
              <a:t>Better to use </a:t>
            </a:r>
            <a:r>
              <a:rPr lang="en-GB" b="1" dirty="0" smtClean="0"/>
              <a:t>namespaces </a:t>
            </a:r>
            <a:r>
              <a:rPr lang="en-GB" dirty="0" smtClean="0"/>
              <a:t>to avoid conflicts</a:t>
            </a:r>
          </a:p>
          <a:p>
            <a:pPr lvl="1"/>
            <a:endParaRPr lang="en-GB" b="1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window and document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execute Javascript within an HTML page, the Javascript runtime makes available to us a number of variables at the </a:t>
            </a:r>
            <a:r>
              <a:rPr lang="en-GB" b="1" dirty="0" smtClean="0"/>
              <a:t>global scope. </a:t>
            </a:r>
            <a:endParaRPr lang="en-GB" dirty="0" smtClean="0"/>
          </a:p>
          <a:p>
            <a:pPr lvl="1"/>
            <a:r>
              <a:rPr lang="en-GB" b="1" dirty="0" smtClean="0"/>
              <a:t>window. </a:t>
            </a:r>
            <a:r>
              <a:rPr lang="en-GB" dirty="0" smtClean="0"/>
              <a:t>This is the root object and is the first object loaded by the Javascript runtime when it loads an HTML page</a:t>
            </a:r>
          </a:p>
          <a:p>
            <a:pPr lvl="1"/>
            <a:r>
              <a:rPr lang="en-GB" b="1" dirty="0" smtClean="0"/>
              <a:t>document. </a:t>
            </a:r>
            <a:r>
              <a:rPr lang="en-GB" dirty="0" smtClean="0"/>
              <a:t>This object represents our HTML page and it’s contained within the </a:t>
            </a:r>
            <a:r>
              <a:rPr lang="en-GB" b="1" dirty="0" smtClean="0"/>
              <a:t>window </a:t>
            </a:r>
            <a:r>
              <a:rPr lang="en-GB" dirty="0" smtClean="0"/>
              <a:t>object</a:t>
            </a:r>
            <a:endParaRPr lang="en-GB" b="1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DOM Model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569754" y="1364349"/>
            <a:ext cx="1098893" cy="358961"/>
            <a:chOff x="3981016" y="1417638"/>
            <a:chExt cx="1098893" cy="3589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window</a:t>
              </a:r>
              <a:endParaRPr lang="en-US" sz="1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4923" y="2007541"/>
            <a:ext cx="1098893" cy="358961"/>
            <a:chOff x="3981016" y="1417638"/>
            <a:chExt cx="1098893" cy="35896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history</a:t>
              </a:r>
              <a:endParaRPr lang="en-US" sz="1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28906" y="2007541"/>
            <a:ext cx="1098893" cy="358961"/>
            <a:chOff x="3981016" y="1417638"/>
            <a:chExt cx="1098893" cy="358961"/>
          </a:xfrm>
          <a:solidFill>
            <a:srgbClr val="D7E4BD"/>
          </a:solidFill>
        </p:grpSpPr>
        <p:sp>
          <p:nvSpPr>
            <p:cNvPr id="15" name="Rectangle 14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location</a:t>
              </a:r>
              <a:endParaRPr lang="en-US" sz="1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6817" y="2007541"/>
            <a:ext cx="1098893" cy="358961"/>
            <a:chOff x="3809930" y="1417638"/>
            <a:chExt cx="1098893" cy="358961"/>
          </a:xfrm>
          <a:solidFill>
            <a:srgbClr val="D7E4BD"/>
          </a:solidFill>
        </p:grpSpPr>
        <p:sp>
          <p:nvSpPr>
            <p:cNvPr id="18" name="Rectangle 17"/>
            <p:cNvSpPr/>
            <p:nvPr/>
          </p:nvSpPr>
          <p:spPr>
            <a:xfrm>
              <a:off x="3809930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8115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document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93691" y="2007541"/>
            <a:ext cx="1354465" cy="358961"/>
            <a:chOff x="3981016" y="1417638"/>
            <a:chExt cx="1098893" cy="358961"/>
          </a:xfrm>
          <a:solidFill>
            <a:schemeClr val="bg2">
              <a:lumMod val="75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9799" y="1477089"/>
              <a:ext cx="960708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1000" b="1" dirty="0" smtClean="0"/>
                <a:t>…and many others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53397" y="2646861"/>
            <a:ext cx="1098893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24" name="Rectangle 23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html</a:t>
              </a:r>
              <a:endParaRPr lang="en-US" sz="1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0453" y="3233461"/>
            <a:ext cx="1098893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27" name="Rectangle 26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head</a:t>
              </a:r>
              <a:endParaRPr lang="en-US" sz="1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46817" y="3215532"/>
            <a:ext cx="1098893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30" name="Rectangle 29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body</a:t>
              </a:r>
              <a:endParaRPr lang="en-US" sz="10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77033" y="3813330"/>
            <a:ext cx="1098893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33" name="Rectangle 32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title</a:t>
              </a:r>
              <a:endParaRPr lang="en-US" sz="1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0453" y="4426561"/>
            <a:ext cx="1098893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36" name="Rectangle 35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Text: Hello</a:t>
              </a:r>
              <a:endParaRPr lang="en-US" sz="1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82953" y="3851648"/>
            <a:ext cx="793147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39" name="Rectangle 38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h1</a:t>
              </a:r>
              <a:endParaRPr lang="en-US" sz="1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14563" y="3851647"/>
            <a:ext cx="793147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42" name="Rectangle 41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p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04356" y="4431676"/>
            <a:ext cx="1564800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45" name="Rectangle 44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0153" y="1477089"/>
              <a:ext cx="891394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Text: Welcome</a:t>
              </a:r>
              <a:endParaRPr lang="en-US" sz="1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79309" y="4446301"/>
            <a:ext cx="1466562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48" name="Rectangle 47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6291" y="1477089"/>
              <a:ext cx="932838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Text: Some text</a:t>
              </a:r>
              <a:endParaRPr lang="en-US" sz="1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202131" y="3851649"/>
            <a:ext cx="793147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51" name="Rectangle 50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form</a:t>
              </a:r>
              <a:endParaRPr lang="en-US" sz="1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11722" y="5529547"/>
            <a:ext cx="954128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54" name="Rectangle 53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radio</a:t>
              </a:r>
              <a:endParaRPr lang="en-US" sz="10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533025" y="5529547"/>
            <a:ext cx="954128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57" name="Rectangle 56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checkbox</a:t>
              </a:r>
              <a:endParaRPr lang="en-US" sz="1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65122" y="5529547"/>
            <a:ext cx="954128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60" name="Rectangle 59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text</a:t>
              </a:r>
              <a:endParaRPr lang="en-US" sz="10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54755" y="5529547"/>
            <a:ext cx="954128" cy="358961"/>
            <a:chOff x="3981016" y="1417638"/>
            <a:chExt cx="1098893" cy="358961"/>
          </a:xfrm>
          <a:solidFill>
            <a:srgbClr val="B9CDE5"/>
          </a:solidFill>
        </p:grpSpPr>
        <p:sp>
          <p:nvSpPr>
            <p:cNvPr id="63" name="Rectangle 62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19201" y="1477089"/>
              <a:ext cx="81594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textarea</a:t>
              </a:r>
              <a:endParaRPr lang="en-US" sz="10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74208" y="5529547"/>
            <a:ext cx="1730090" cy="358961"/>
            <a:chOff x="3981016" y="1417638"/>
            <a:chExt cx="1098893" cy="358961"/>
          </a:xfrm>
          <a:solidFill>
            <a:srgbClr val="C4BD97"/>
          </a:solidFill>
        </p:grpSpPr>
        <p:sp>
          <p:nvSpPr>
            <p:cNvPr id="66" name="Rectangle 65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1749" y="1477089"/>
              <a:ext cx="95352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1000" b="1" dirty="0" smtClean="0"/>
                <a:t>…</a:t>
              </a:r>
              <a:r>
                <a:rPr lang="en-US" sz="1000" b="1" dirty="0" smtClean="0"/>
                <a:t>and many others</a:t>
              </a:r>
              <a:endParaRPr lang="en-US" sz="10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25051" y="3851648"/>
            <a:ext cx="1655055" cy="358961"/>
            <a:chOff x="3981016" y="1417638"/>
            <a:chExt cx="1098893" cy="358961"/>
          </a:xfrm>
          <a:solidFill>
            <a:srgbClr val="C4BD97"/>
          </a:solidFill>
        </p:grpSpPr>
        <p:sp>
          <p:nvSpPr>
            <p:cNvPr id="69" name="Rectangle 68"/>
            <p:cNvSpPr/>
            <p:nvPr/>
          </p:nvSpPr>
          <p:spPr>
            <a:xfrm>
              <a:off x="3981016" y="1417638"/>
              <a:ext cx="1098893" cy="3589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66302" y="1477089"/>
              <a:ext cx="908751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1000" b="1" dirty="0" smtClean="0"/>
                <a:t>…</a:t>
              </a:r>
              <a:r>
                <a:rPr lang="en-US" sz="1000" b="1" dirty="0" smtClean="0"/>
                <a:t>and many others</a:t>
              </a:r>
              <a:endParaRPr lang="en-US" sz="1000" b="1" dirty="0"/>
            </a:p>
          </p:txBody>
        </p:sp>
      </p:grpSp>
      <p:cxnSp>
        <p:nvCxnSpPr>
          <p:cNvPr id="77" name="Elbow Connector 76"/>
          <p:cNvCxnSpPr>
            <a:stCxn id="2" idx="2"/>
            <a:endCxn id="12" idx="0"/>
          </p:cNvCxnSpPr>
          <p:nvPr/>
        </p:nvCxnSpPr>
        <p:spPr>
          <a:xfrm rot="5400000">
            <a:off x="2679671" y="568010"/>
            <a:ext cx="284231" cy="25948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" idx="2"/>
            <a:endCxn id="15" idx="0"/>
          </p:cNvCxnSpPr>
          <p:nvPr/>
        </p:nvCxnSpPr>
        <p:spPr>
          <a:xfrm rot="5400000">
            <a:off x="3456662" y="1345001"/>
            <a:ext cx="284231" cy="10408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" idx="2"/>
            <a:endCxn id="18" idx="0"/>
          </p:cNvCxnSpPr>
          <p:nvPr/>
        </p:nvCxnSpPr>
        <p:spPr>
          <a:xfrm rot="16200000" flipH="1">
            <a:off x="4215617" y="1626893"/>
            <a:ext cx="284231" cy="4770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" idx="2"/>
            <a:endCxn id="21" idx="0"/>
          </p:cNvCxnSpPr>
          <p:nvPr/>
        </p:nvCxnSpPr>
        <p:spPr>
          <a:xfrm rot="16200000" flipH="1">
            <a:off x="5052947" y="789563"/>
            <a:ext cx="284231" cy="21517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8" idx="2"/>
            <a:endCxn id="24" idx="0"/>
          </p:cNvCxnSpPr>
          <p:nvPr/>
        </p:nvCxnSpPr>
        <p:spPr>
          <a:xfrm rot="16200000" flipH="1">
            <a:off x="4459375" y="2503391"/>
            <a:ext cx="280359" cy="65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4" idx="2"/>
            <a:endCxn id="30" idx="0"/>
          </p:cNvCxnSpPr>
          <p:nvPr/>
        </p:nvCxnSpPr>
        <p:spPr>
          <a:xfrm rot="5400000">
            <a:off x="4494699" y="3107387"/>
            <a:ext cx="209710" cy="65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0" idx="2"/>
            <a:endCxn id="51" idx="0"/>
          </p:cNvCxnSpPr>
          <p:nvPr/>
        </p:nvCxnSpPr>
        <p:spPr>
          <a:xfrm rot="16200000" flipH="1">
            <a:off x="4458906" y="3711850"/>
            <a:ext cx="277156" cy="2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4" idx="2"/>
            <a:endCxn id="27" idx="0"/>
          </p:cNvCxnSpPr>
          <p:nvPr/>
        </p:nvCxnSpPr>
        <p:spPr>
          <a:xfrm rot="5400000">
            <a:off x="2947553" y="1578169"/>
            <a:ext cx="227639" cy="30829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7" idx="2"/>
            <a:endCxn id="33" idx="0"/>
          </p:cNvCxnSpPr>
          <p:nvPr/>
        </p:nvCxnSpPr>
        <p:spPr>
          <a:xfrm rot="16200000" flipH="1">
            <a:off x="1412736" y="3699586"/>
            <a:ext cx="220908" cy="65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33" idx="2"/>
            <a:endCxn id="36" idx="0"/>
          </p:cNvCxnSpPr>
          <p:nvPr/>
        </p:nvCxnSpPr>
        <p:spPr>
          <a:xfrm rot="5400000">
            <a:off x="1396055" y="4296136"/>
            <a:ext cx="254270" cy="65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30" idx="2"/>
            <a:endCxn id="39" idx="0"/>
          </p:cNvCxnSpPr>
          <p:nvPr/>
        </p:nvCxnSpPr>
        <p:spPr>
          <a:xfrm rot="5400000">
            <a:off x="3699319" y="2954702"/>
            <a:ext cx="277155" cy="15167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2"/>
            <a:endCxn id="42" idx="0"/>
          </p:cNvCxnSpPr>
          <p:nvPr/>
        </p:nvCxnSpPr>
        <p:spPr>
          <a:xfrm rot="16200000" flipH="1">
            <a:off x="5265123" y="2905633"/>
            <a:ext cx="277154" cy="161487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0" idx="2"/>
            <a:endCxn id="69" idx="0"/>
          </p:cNvCxnSpPr>
          <p:nvPr/>
        </p:nvCxnSpPr>
        <p:spPr>
          <a:xfrm rot="16200000" flipH="1">
            <a:off x="6185844" y="1984912"/>
            <a:ext cx="277155" cy="34563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9" idx="2"/>
            <a:endCxn id="45" idx="0"/>
          </p:cNvCxnSpPr>
          <p:nvPr/>
        </p:nvCxnSpPr>
        <p:spPr>
          <a:xfrm rot="16200000" flipH="1">
            <a:off x="2972608" y="4317527"/>
            <a:ext cx="221067" cy="72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1" idx="2"/>
            <a:endCxn id="54" idx="0"/>
          </p:cNvCxnSpPr>
          <p:nvPr/>
        </p:nvCxnSpPr>
        <p:spPr>
          <a:xfrm rot="5400000">
            <a:off x="3084278" y="4015119"/>
            <a:ext cx="1318937" cy="1709919"/>
          </a:xfrm>
          <a:prstGeom prst="bentConnector3">
            <a:avLst>
              <a:gd name="adj1" fmla="val 74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1" idx="2"/>
            <a:endCxn id="57" idx="0"/>
          </p:cNvCxnSpPr>
          <p:nvPr/>
        </p:nvCxnSpPr>
        <p:spPr>
          <a:xfrm rot="5400000">
            <a:off x="3644929" y="4575770"/>
            <a:ext cx="1318937" cy="588616"/>
          </a:xfrm>
          <a:prstGeom prst="bentConnector3">
            <a:avLst>
              <a:gd name="adj1" fmla="val 74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1" idx="2"/>
            <a:endCxn id="60" idx="0"/>
          </p:cNvCxnSpPr>
          <p:nvPr/>
        </p:nvCxnSpPr>
        <p:spPr>
          <a:xfrm rot="16200000" flipH="1">
            <a:off x="4210977" y="4598337"/>
            <a:ext cx="1318937" cy="543481"/>
          </a:xfrm>
          <a:prstGeom prst="bentConnector3">
            <a:avLst>
              <a:gd name="adj1" fmla="val 74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1" idx="2"/>
            <a:endCxn id="63" idx="0"/>
          </p:cNvCxnSpPr>
          <p:nvPr/>
        </p:nvCxnSpPr>
        <p:spPr>
          <a:xfrm rot="16200000" flipH="1">
            <a:off x="4805794" y="4003521"/>
            <a:ext cx="1318937" cy="1733114"/>
          </a:xfrm>
          <a:prstGeom prst="bentConnector3">
            <a:avLst>
              <a:gd name="adj1" fmla="val 749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51" idx="2"/>
            <a:endCxn id="66" idx="0"/>
          </p:cNvCxnSpPr>
          <p:nvPr/>
        </p:nvCxnSpPr>
        <p:spPr>
          <a:xfrm rot="16200000" flipH="1">
            <a:off x="5609511" y="3199804"/>
            <a:ext cx="1318937" cy="3340548"/>
          </a:xfrm>
          <a:prstGeom prst="bentConnector3">
            <a:avLst>
              <a:gd name="adj1" fmla="val 749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2" idx="2"/>
            <a:endCxn id="48" idx="0"/>
          </p:cNvCxnSpPr>
          <p:nvPr/>
        </p:nvCxnSpPr>
        <p:spPr>
          <a:xfrm rot="16200000" flipH="1">
            <a:off x="6094017" y="4327727"/>
            <a:ext cx="235693" cy="14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2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9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7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9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6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3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7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1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2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and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Javascript is used to make web applications interactive</a:t>
            </a:r>
          </a:p>
          <a:p>
            <a:pPr lvl="1"/>
            <a:r>
              <a:rPr lang="en-GB" dirty="0" smtClean="0"/>
              <a:t>In recent times it’s probably not the most popular choice, as there are other frameworks (like JQuery) which make this interaction easier</a:t>
            </a:r>
          </a:p>
          <a:p>
            <a:r>
              <a:rPr lang="en-GB" dirty="0" smtClean="0"/>
              <a:t>In order to execute Javascript in a page we need to write Javascript code</a:t>
            </a:r>
          </a:p>
          <a:p>
            <a:pPr lvl="1"/>
            <a:r>
              <a:rPr lang="en-GB" b="1" dirty="0" smtClean="0"/>
              <a:t>Inline </a:t>
            </a:r>
            <a:r>
              <a:rPr lang="en-GB" b="1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GB" b="1" dirty="0" smtClean="0">
                <a:sym typeface="Wingdings"/>
              </a:rPr>
              <a:t>Internal code </a:t>
            </a:r>
            <a:r>
              <a:rPr lang="en-GB" b="1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GB" b="1" dirty="0" smtClean="0">
                <a:sym typeface="Wingdings"/>
              </a:rPr>
              <a:t>External Link </a:t>
            </a:r>
            <a:r>
              <a:rPr lang="en-GB" b="1" dirty="0" smtClean="0">
                <a:solidFill>
                  <a:srgbClr val="20CE31"/>
                </a:solidFill>
                <a:sym typeface="Wingdings"/>
              </a:rPr>
              <a:t></a:t>
            </a:r>
            <a:endParaRPr lang="en-GB" b="1" dirty="0" smtClean="0">
              <a:solidFill>
                <a:srgbClr val="20CE31"/>
              </a:solidFill>
            </a:endParaRPr>
          </a:p>
          <a:p>
            <a:r>
              <a:rPr lang="en-GB" dirty="0" smtClean="0"/>
              <a:t>A good practice is to write the Javascript code in a separate file and associate it to the HTML page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&lt;script type=“text/</a:t>
            </a:r>
            <a:r>
              <a:rPr lang="en-GB" b="1" dirty="0" err="1" smtClean="0"/>
              <a:t>javascript</a:t>
            </a:r>
            <a:r>
              <a:rPr lang="en-GB" b="1" dirty="0" smtClean="0"/>
              <a:t>” </a:t>
            </a:r>
            <a:r>
              <a:rPr lang="en-GB" b="1" dirty="0" err="1" smtClean="0"/>
              <a:t>src</a:t>
            </a:r>
            <a:r>
              <a:rPr lang="en-GB" b="1" dirty="0" smtClean="0"/>
              <a:t>=“/</a:t>
            </a:r>
            <a:r>
              <a:rPr lang="en-GB" b="1" dirty="0" err="1" smtClean="0"/>
              <a:t>js</a:t>
            </a:r>
            <a:r>
              <a:rPr lang="en-GB" b="1" dirty="0" smtClean="0"/>
              <a:t>/</a:t>
            </a:r>
            <a:r>
              <a:rPr lang="en-GB" b="1" dirty="0" err="1" smtClean="0"/>
              <a:t>myscript.js</a:t>
            </a:r>
            <a:r>
              <a:rPr lang="en-GB" b="1" dirty="0" smtClean="0"/>
              <a:t>&gt;&lt;/script&gt;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Conditional statements with if, else, else if</a:t>
            </a:r>
          </a:p>
          <a:p>
            <a:r>
              <a:rPr lang="en-US" dirty="0" smtClean="0"/>
              <a:t>Loops (for, while, do)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Objects and Arrays</a:t>
            </a:r>
          </a:p>
          <a:p>
            <a:r>
              <a:rPr lang="en-US" dirty="0" smtClean="0"/>
              <a:t>Scopes</a:t>
            </a:r>
          </a:p>
          <a:p>
            <a:r>
              <a:rPr lang="en-US" dirty="0" smtClean="0"/>
              <a:t>The window and document objects</a:t>
            </a:r>
          </a:p>
          <a:p>
            <a:r>
              <a:rPr lang="en-US" dirty="0" smtClean="0"/>
              <a:t>The Document Object Model (DOM)</a:t>
            </a:r>
          </a:p>
          <a:p>
            <a:r>
              <a:rPr lang="en-US" dirty="0" smtClean="0"/>
              <a:t>How can Javascript interact with HTML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define the &lt;script&gt; element?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Browser loads the HTML document</a:t>
            </a:r>
          </a:p>
          <a:p>
            <a:r>
              <a:rPr lang="en-GB" dirty="0" smtClean="0"/>
              <a:t>When it finds a </a:t>
            </a:r>
            <a:r>
              <a:rPr lang="en-GB" b="1" dirty="0" smtClean="0"/>
              <a:t>&lt;script&gt; </a:t>
            </a:r>
            <a:r>
              <a:rPr lang="en-GB" dirty="0" smtClean="0"/>
              <a:t>element, blocks the HTML loading and waits for the script content to be loaded</a:t>
            </a:r>
          </a:p>
          <a:p>
            <a:pPr lvl="1"/>
            <a:r>
              <a:rPr lang="en-GB" dirty="0" smtClean="0"/>
              <a:t>If we place the </a:t>
            </a:r>
            <a:r>
              <a:rPr lang="en-GB" b="1" dirty="0" smtClean="0"/>
              <a:t>&lt;script&gt; </a:t>
            </a:r>
            <a:r>
              <a:rPr lang="en-GB" dirty="0" smtClean="0"/>
              <a:t>element too early in the HTML body, users might experience a delay in the page loading</a:t>
            </a:r>
          </a:p>
          <a:p>
            <a:r>
              <a:rPr lang="en-GB" dirty="0" smtClean="0"/>
              <a:t>The preferred solution is to place the &lt;script&gt; elements before the </a:t>
            </a:r>
            <a:r>
              <a:rPr lang="en-GB" b="1" dirty="0" smtClean="0"/>
              <a:t>&lt;/body&gt; </a:t>
            </a:r>
            <a:r>
              <a:rPr lang="en-GB" dirty="0" smtClean="0"/>
              <a:t>element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on when Javascript can be use with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Examples of how we can use Javascript in HTML pages: </a:t>
            </a:r>
          </a:p>
          <a:p>
            <a:pPr lvl="1"/>
            <a:r>
              <a:rPr lang="en-GB" b="1" dirty="0" smtClean="0"/>
              <a:t>Form Validation</a:t>
            </a:r>
          </a:p>
          <a:p>
            <a:pPr lvl="1"/>
            <a:r>
              <a:rPr lang="en-GB" b="1" dirty="0" smtClean="0"/>
              <a:t>Dynamic addition and removal of HTML elements</a:t>
            </a:r>
          </a:p>
          <a:p>
            <a:pPr lvl="2"/>
            <a:r>
              <a:rPr lang="en-GB" dirty="0" smtClean="0"/>
              <a:t>Image a Task application that, after the user has added a task and clicked a button, adds a new task on the page</a:t>
            </a:r>
          </a:p>
          <a:p>
            <a:pPr lvl="1"/>
            <a:r>
              <a:rPr lang="en-GB" b="1" dirty="0" smtClean="0"/>
              <a:t>Alter </a:t>
            </a:r>
            <a:r>
              <a:rPr lang="en-GB" dirty="0" smtClean="0"/>
              <a:t>an HTML element </a:t>
            </a:r>
            <a:r>
              <a:rPr lang="en-GB" b="1" dirty="0" smtClean="0"/>
              <a:t>“class” </a:t>
            </a:r>
            <a:r>
              <a:rPr lang="en-GB" dirty="0" smtClean="0"/>
              <a:t>attribute to change how the element appears</a:t>
            </a:r>
          </a:p>
          <a:p>
            <a:pPr lvl="1"/>
            <a:r>
              <a:rPr lang="en-GB" b="1" dirty="0" smtClean="0"/>
              <a:t>Asynchronous interaction </a:t>
            </a:r>
            <a:r>
              <a:rPr lang="en-GB" dirty="0" smtClean="0"/>
              <a:t>with server side components (e.g. Ajax)</a:t>
            </a:r>
          </a:p>
          <a:p>
            <a:pPr lvl="1"/>
            <a:r>
              <a:rPr lang="en-GB" b="1" dirty="0" smtClean="0"/>
              <a:t>Respond to events </a:t>
            </a:r>
            <a:r>
              <a:rPr lang="en-GB" dirty="0" smtClean="0"/>
              <a:t>(e.g. mouse clicks, keyboard keystrokes and so on</a:t>
            </a:r>
          </a:p>
          <a:p>
            <a:pPr marL="457200" lvl="1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this lecture we have introduce Javascript. Some important concepts:</a:t>
            </a:r>
          </a:p>
          <a:p>
            <a:pPr lvl="1"/>
            <a:r>
              <a:rPr lang="en-US" b="1" dirty="0"/>
              <a:t>Types</a:t>
            </a:r>
          </a:p>
          <a:p>
            <a:pPr lvl="1"/>
            <a:r>
              <a:rPr lang="en-US" b="1" dirty="0"/>
              <a:t>Variables</a:t>
            </a:r>
          </a:p>
          <a:p>
            <a:pPr lvl="1"/>
            <a:r>
              <a:rPr lang="en-US" b="1" dirty="0"/>
              <a:t>Conditional statements</a:t>
            </a:r>
            <a:r>
              <a:rPr lang="en-US" dirty="0"/>
              <a:t> with if, else, else if</a:t>
            </a:r>
          </a:p>
          <a:p>
            <a:pPr lvl="1"/>
            <a:r>
              <a:rPr lang="en-US" b="1" dirty="0"/>
              <a:t>Loops</a:t>
            </a:r>
            <a:r>
              <a:rPr lang="en-US" dirty="0"/>
              <a:t> (for, while, do)</a:t>
            </a:r>
          </a:p>
          <a:p>
            <a:pPr lvl="1"/>
            <a:r>
              <a:rPr lang="en-US" b="1" dirty="0"/>
              <a:t>Switch</a:t>
            </a:r>
          </a:p>
          <a:p>
            <a:pPr lvl="1"/>
            <a:r>
              <a:rPr lang="en-US" b="1" dirty="0"/>
              <a:t>Functions</a:t>
            </a:r>
          </a:p>
          <a:p>
            <a:pPr lvl="1"/>
            <a:r>
              <a:rPr lang="en-US" b="1" dirty="0" smtClean="0"/>
              <a:t>Objects and Arrays</a:t>
            </a:r>
            <a:endParaRPr lang="en-US" b="1" dirty="0"/>
          </a:p>
          <a:p>
            <a:pPr lvl="1"/>
            <a:r>
              <a:rPr lang="en-US" b="1" dirty="0"/>
              <a:t>Scopes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window and document </a:t>
            </a:r>
            <a:r>
              <a:rPr lang="en-US" b="1" dirty="0" smtClean="0"/>
              <a:t>objects and what is a DOM</a:t>
            </a:r>
            <a:endParaRPr lang="en-US" b="1" dirty="0"/>
          </a:p>
          <a:p>
            <a:pPr lvl="1"/>
            <a:r>
              <a:rPr lang="en-US" b="1" dirty="0"/>
              <a:t>How can Javascript interact with HTML</a:t>
            </a:r>
          </a:p>
          <a:p>
            <a:pPr marL="457200" lvl="1" indent="0">
              <a:buNone/>
            </a:pPr>
            <a:endParaRPr lang="en-GB" b="1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cover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advanced topics, such as OO and Server Side Programming, asynchronous calls, events and Ajax</a:t>
            </a:r>
          </a:p>
          <a:p>
            <a:endParaRPr lang="en-US" dirty="0" smtClean="0"/>
          </a:p>
          <a:p>
            <a:r>
              <a:rPr lang="en-US" dirty="0" smtClean="0"/>
              <a:t>Constructors and Classes</a:t>
            </a:r>
          </a:p>
          <a:p>
            <a:endParaRPr lang="en-US" dirty="0" smtClean="0"/>
          </a:p>
          <a:p>
            <a:r>
              <a:rPr lang="en-US" dirty="0" smtClean="0"/>
              <a:t>Prototypes</a:t>
            </a:r>
          </a:p>
          <a:p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Introspection</a:t>
            </a:r>
            <a:r>
              <a:rPr lang="en-GB" dirty="0"/>
              <a:t>-like functionality, such as typeOf, hasOwnProperty, and so on</a:t>
            </a:r>
            <a:r>
              <a:rPr lang="en-GB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Javascript has got the following types: </a:t>
            </a:r>
          </a:p>
          <a:p>
            <a:pPr lvl="1"/>
            <a:r>
              <a:rPr lang="en-GB" b="1" dirty="0" smtClean="0"/>
              <a:t>String</a:t>
            </a:r>
            <a:r>
              <a:rPr lang="en-GB" dirty="0" smtClean="0"/>
              <a:t> (e.g. “Hello”)</a:t>
            </a:r>
          </a:p>
          <a:p>
            <a:pPr lvl="1"/>
            <a:r>
              <a:rPr lang="en-GB" b="1" dirty="0" smtClean="0"/>
              <a:t>Number</a:t>
            </a:r>
            <a:r>
              <a:rPr lang="en-GB" dirty="0" smtClean="0"/>
              <a:t> (e.g. 1, 6.98)</a:t>
            </a:r>
          </a:p>
          <a:p>
            <a:pPr lvl="1"/>
            <a:r>
              <a:rPr lang="en-GB" b="1" dirty="0" err="1" smtClean="0"/>
              <a:t>NaN</a:t>
            </a:r>
            <a:r>
              <a:rPr lang="en-GB" b="1" dirty="0" smtClean="0"/>
              <a:t> – </a:t>
            </a:r>
            <a:r>
              <a:rPr lang="en-GB" dirty="0" smtClean="0"/>
              <a:t>Everything that is not a legal number </a:t>
            </a:r>
          </a:p>
          <a:p>
            <a:pPr lvl="2"/>
            <a:r>
              <a:rPr lang="en-GB" dirty="0" err="1" smtClean="0"/>
              <a:t>isNaN</a:t>
            </a:r>
            <a:r>
              <a:rPr lang="en-GB" dirty="0" smtClean="0"/>
              <a:t>(“A”) = true</a:t>
            </a:r>
          </a:p>
          <a:p>
            <a:pPr lvl="1"/>
            <a:r>
              <a:rPr lang="en-GB" b="1" dirty="0" smtClean="0"/>
              <a:t>Boolean</a:t>
            </a:r>
            <a:r>
              <a:rPr lang="en-GB" dirty="0" smtClean="0"/>
              <a:t> (e.g. true, false)</a:t>
            </a:r>
          </a:p>
          <a:p>
            <a:pPr lvl="1"/>
            <a:r>
              <a:rPr lang="en-US" b="1" dirty="0" smtClean="0"/>
              <a:t>Array </a:t>
            </a:r>
            <a:r>
              <a:rPr lang="en-US" dirty="0" smtClean="0"/>
              <a:t>(e.g. [1, “Hello”, true])</a:t>
            </a:r>
          </a:p>
          <a:p>
            <a:pPr lvl="2"/>
            <a:r>
              <a:rPr lang="en-US" dirty="0" smtClean="0"/>
              <a:t>Container of things</a:t>
            </a:r>
          </a:p>
          <a:p>
            <a:pPr lvl="2"/>
            <a:r>
              <a:rPr lang="en-US" dirty="0" smtClean="0"/>
              <a:t>Can contain different types and other arrays</a:t>
            </a:r>
          </a:p>
          <a:p>
            <a:pPr lvl="1"/>
            <a:r>
              <a:rPr lang="en-US" b="1" dirty="0" smtClean="0"/>
              <a:t>Object </a:t>
            </a:r>
            <a:r>
              <a:rPr lang="en-US" dirty="0" smtClean="0"/>
              <a:t>– A container of properties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2"/>
            <a:r>
              <a:rPr lang="en-US" dirty="0" smtClean="0"/>
              <a:t>Object properties represent “things” or “nouns”, e.g. age,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2"/>
            <a:r>
              <a:rPr lang="en-US" dirty="0" smtClean="0"/>
              <a:t>Object functions represent </a:t>
            </a:r>
            <a:r>
              <a:rPr lang="en-US" dirty="0" err="1" smtClean="0"/>
              <a:t>behaviour</a:t>
            </a:r>
            <a:r>
              <a:rPr lang="en-US" dirty="0" smtClean="0"/>
              <a:t>, e.g. </a:t>
            </a:r>
            <a:r>
              <a:rPr lang="en-US" dirty="0" err="1" smtClean="0"/>
              <a:t>doSomething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/>
              <a:t>Undefined</a:t>
            </a:r>
            <a:r>
              <a:rPr lang="en-US" dirty="0" smtClean="0"/>
              <a:t>: Something undefined</a:t>
            </a:r>
          </a:p>
          <a:p>
            <a:pPr lvl="1"/>
            <a:r>
              <a:rPr lang="en-US" b="1" dirty="0" smtClean="0"/>
              <a:t>Null</a:t>
            </a:r>
            <a:r>
              <a:rPr lang="en-US" dirty="0" smtClean="0"/>
              <a:t>. Although this is supposed to represent “nothing”, it’s actually an Object</a:t>
            </a:r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In Javascript we define a variable with the </a:t>
            </a:r>
            <a:r>
              <a:rPr lang="en-GB" b="1" dirty="0" smtClean="0"/>
              <a:t>var </a:t>
            </a:r>
            <a:r>
              <a:rPr lang="en-GB" dirty="0" smtClean="0"/>
              <a:t>keyword. </a:t>
            </a:r>
          </a:p>
          <a:p>
            <a:pPr lvl="1"/>
            <a:r>
              <a:rPr lang="en-US" dirty="0" smtClean="0"/>
              <a:t>Javascript is not a strongly typed language, therefore we don’t need to declare the variable type</a:t>
            </a:r>
          </a:p>
          <a:p>
            <a:pPr lvl="1"/>
            <a:r>
              <a:rPr lang="en-US" dirty="0" smtClean="0"/>
              <a:t>The Javascript engine will infer the variable type from the value assigned to that variable</a:t>
            </a:r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myName</a:t>
            </a:r>
            <a:r>
              <a:rPr lang="en-US" b="1" dirty="0" smtClean="0"/>
              <a:t> = “Marco”;</a:t>
            </a:r>
          </a:p>
          <a:p>
            <a:pPr lvl="1"/>
            <a:r>
              <a:rPr lang="en-US" dirty="0" smtClean="0"/>
              <a:t>The type of </a:t>
            </a:r>
            <a:r>
              <a:rPr lang="en-US" dirty="0" err="1" smtClean="0"/>
              <a:t>myName</a:t>
            </a:r>
            <a:r>
              <a:rPr lang="en-US" dirty="0" smtClean="0"/>
              <a:t> is inferred to be a </a:t>
            </a:r>
            <a:r>
              <a:rPr lang="en-US" b="1" dirty="0" smtClean="0"/>
              <a:t>String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8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Conditional statements in Javascript work like in Java. </a:t>
            </a:r>
          </a:p>
          <a:p>
            <a:endParaRPr lang="en-GB" dirty="0"/>
          </a:p>
          <a:p>
            <a:r>
              <a:rPr lang="en-GB" dirty="0" smtClean="0"/>
              <a:t>Example: </a:t>
            </a:r>
          </a:p>
          <a:p>
            <a:pPr marL="457200" lvl="1" indent="0">
              <a:buNone/>
            </a:pPr>
            <a:r>
              <a:rPr lang="en-GB" b="1" dirty="0" smtClean="0"/>
              <a:t>if</a:t>
            </a:r>
            <a:r>
              <a:rPr lang="en-GB" dirty="0" smtClean="0"/>
              <a:t> (</a:t>
            </a:r>
            <a:r>
              <a:rPr lang="en-GB" dirty="0" err="1" smtClean="0"/>
              <a:t>myName</a:t>
            </a:r>
            <a:r>
              <a:rPr lang="en-GB" dirty="0" smtClean="0"/>
              <a:t> </a:t>
            </a:r>
            <a:r>
              <a:rPr lang="en-GB" b="1" dirty="0" smtClean="0"/>
              <a:t>===</a:t>
            </a:r>
            <a:r>
              <a:rPr lang="en-GB" dirty="0" smtClean="0"/>
              <a:t> “Marco”) {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i="1" dirty="0" err="1" smtClean="0"/>
              <a:t>console</a:t>
            </a:r>
            <a:r>
              <a:rPr lang="en-GB" dirty="0" err="1" smtClean="0"/>
              <a:t>.log</a:t>
            </a:r>
            <a:r>
              <a:rPr lang="en-GB" dirty="0" smtClean="0"/>
              <a:t>(“There you are”);</a:t>
            </a:r>
          </a:p>
          <a:p>
            <a:pPr marL="457200" lvl="1" indent="0">
              <a:buNone/>
            </a:pPr>
            <a:r>
              <a:rPr lang="en-GB" dirty="0" smtClean="0"/>
              <a:t>} </a:t>
            </a:r>
            <a:r>
              <a:rPr lang="en-GB" b="1" dirty="0" smtClean="0"/>
              <a:t>else if</a:t>
            </a:r>
            <a:r>
              <a:rPr lang="en-GB" dirty="0" smtClean="0"/>
              <a:t> (</a:t>
            </a:r>
            <a:r>
              <a:rPr lang="en-GB" dirty="0" err="1" smtClean="0"/>
              <a:t>myName</a:t>
            </a:r>
            <a:r>
              <a:rPr lang="en-GB" dirty="0" smtClean="0"/>
              <a:t> </a:t>
            </a:r>
            <a:r>
              <a:rPr lang="en-GB" b="1" dirty="0" smtClean="0"/>
              <a:t>===</a:t>
            </a:r>
            <a:r>
              <a:rPr lang="en-GB" dirty="0" smtClean="0"/>
              <a:t> “John”) {</a:t>
            </a:r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i="1" dirty="0" err="1" smtClean="0"/>
              <a:t>console</a:t>
            </a:r>
            <a:r>
              <a:rPr lang="en-GB" dirty="0" err="1" smtClean="0"/>
              <a:t>.log</a:t>
            </a:r>
            <a:r>
              <a:rPr lang="en-GB" dirty="0" smtClean="0"/>
              <a:t>(“Hello John”);</a:t>
            </a:r>
          </a:p>
          <a:p>
            <a:pPr marL="457200" lvl="1" indent="0">
              <a:buNone/>
            </a:pPr>
            <a:r>
              <a:rPr lang="en-GB" dirty="0" smtClean="0"/>
              <a:t>} </a:t>
            </a:r>
            <a:r>
              <a:rPr lang="en-GB" b="1" dirty="0" smtClean="0"/>
              <a:t>else</a:t>
            </a:r>
            <a:r>
              <a:rPr lang="en-GB" dirty="0" smtClean="0"/>
              <a:t> {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i="1" dirty="0" err="1" smtClean="0"/>
              <a:t>console</a:t>
            </a:r>
            <a:r>
              <a:rPr lang="en-GB" dirty="0" err="1" smtClean="0"/>
              <a:t>.log</a:t>
            </a:r>
            <a:r>
              <a:rPr lang="en-GB" dirty="0" smtClean="0"/>
              <a:t>(“Don’t recognise the name”);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== and ===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only difference between the double and triple equality operator is that </a:t>
            </a:r>
            <a:r>
              <a:rPr lang="en-GB" b="1" dirty="0" smtClean="0"/>
              <a:t>the === operator will not attempt to perform a type conversion</a:t>
            </a:r>
            <a:r>
              <a:rPr lang="en-GB" dirty="0" smtClean="0"/>
              <a:t> if the two operands are not of the same type. </a:t>
            </a:r>
            <a:endParaRPr lang="en-GB" dirty="0"/>
          </a:p>
          <a:p>
            <a:pPr lvl="1"/>
            <a:r>
              <a:rPr lang="en-GB" dirty="0" smtClean="0"/>
              <a:t>This also means that with the triple equality operator, two operands must be of the same type to be considered equal</a:t>
            </a:r>
          </a:p>
          <a:p>
            <a:r>
              <a:rPr lang="en-GB" dirty="0" smtClean="0"/>
              <a:t>You can also think of the </a:t>
            </a:r>
            <a:r>
              <a:rPr lang="en-GB" b="1" dirty="0" smtClean="0"/>
              <a:t>==</a:t>
            </a:r>
            <a:r>
              <a:rPr lang="en-GB" dirty="0" smtClean="0"/>
              <a:t> operator as being more “relaxed” in terms of type checking compared to the </a:t>
            </a:r>
            <a:r>
              <a:rPr lang="en-GB" b="1" dirty="0" smtClean="0"/>
              <a:t>===</a:t>
            </a:r>
            <a:r>
              <a:rPr lang="en-GB" dirty="0" smtClean="0"/>
              <a:t> operator. </a:t>
            </a:r>
          </a:p>
          <a:p>
            <a:r>
              <a:rPr lang="en-GB" dirty="0" smtClean="0"/>
              <a:t>Generally, use the triple equality operator whenever you would use </a:t>
            </a:r>
            <a:r>
              <a:rPr lang="en-GB" b="1" dirty="0" smtClean="0"/>
              <a:t>equals() </a:t>
            </a:r>
            <a:r>
              <a:rPr lang="en-GB" dirty="0" smtClean="0"/>
              <a:t>in Java, unless you want to relax type checking</a:t>
            </a:r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Loops in Javascript work exactly like Java, e.g.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for</a:t>
            </a:r>
            <a:r>
              <a:rPr lang="en-GB" dirty="0" smtClean="0"/>
              <a:t> (var i = 0; i &lt; aNumber; i++) {</a:t>
            </a:r>
          </a:p>
          <a:p>
            <a:pPr marL="914400" lvl="2" indent="0">
              <a:buNone/>
            </a:pPr>
            <a:r>
              <a:rPr lang="en-GB" dirty="0" smtClean="0"/>
              <a:t>doSomething();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while</a:t>
            </a:r>
            <a:r>
              <a:rPr lang="en-GB" dirty="0" smtClean="0"/>
              <a:t> (condition is true) {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doSomething();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 smtClean="0"/>
              <a:t>do</a:t>
            </a:r>
            <a:r>
              <a:rPr lang="en-GB" dirty="0" smtClean="0"/>
              <a:t> {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something();</a:t>
            </a:r>
          </a:p>
          <a:p>
            <a:pPr marL="457200" lvl="1" indent="0">
              <a:buNone/>
            </a:pPr>
            <a:r>
              <a:rPr lang="en-GB" dirty="0" smtClean="0"/>
              <a:t>} </a:t>
            </a:r>
            <a:r>
              <a:rPr lang="en-GB" b="1" dirty="0" smtClean="0"/>
              <a:t>while</a:t>
            </a:r>
            <a:r>
              <a:rPr lang="en-GB" dirty="0" smtClean="0"/>
              <a:t> (condition is true)</a:t>
            </a:r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73798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“switch”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switch </a:t>
            </a:r>
            <a:r>
              <a:rPr lang="en-GB" dirty="0" smtClean="0"/>
              <a:t>operator in Javascript work exactly like in Java, e.g.: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switch</a:t>
            </a:r>
            <a:r>
              <a:rPr lang="en-GB" dirty="0" smtClean="0"/>
              <a:t>(</a:t>
            </a:r>
            <a:r>
              <a:rPr lang="en-GB" dirty="0" err="1" smtClean="0"/>
              <a:t>aString</a:t>
            </a:r>
            <a:r>
              <a:rPr lang="en-GB" dirty="0" smtClean="0"/>
              <a:t>) </a:t>
            </a:r>
            <a:r>
              <a:rPr lang="en-GB" b="1" dirty="0" smtClean="0"/>
              <a:t>{</a:t>
            </a:r>
          </a:p>
          <a:p>
            <a:pPr marL="457200" lvl="1" indent="0">
              <a:buNone/>
            </a:pPr>
            <a:r>
              <a:rPr lang="en-GB" dirty="0" smtClean="0"/>
              <a:t> </a:t>
            </a:r>
            <a:r>
              <a:rPr lang="en-GB" b="1" dirty="0" smtClean="0"/>
              <a:t>case </a:t>
            </a:r>
            <a:r>
              <a:rPr lang="en-GB" dirty="0" smtClean="0"/>
              <a:t>“</a:t>
            </a:r>
            <a:r>
              <a:rPr lang="en-GB" dirty="0" err="1" smtClean="0"/>
              <a:t>aValue</a:t>
            </a:r>
            <a:r>
              <a:rPr lang="en-GB" dirty="0" smtClean="0"/>
              <a:t>”: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doSomething();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break;</a:t>
            </a:r>
          </a:p>
          <a:p>
            <a:pPr marL="457200" lvl="1" indent="0">
              <a:buNone/>
            </a:pPr>
            <a:r>
              <a:rPr lang="en-GB" b="1" dirty="0" smtClean="0"/>
              <a:t> case </a:t>
            </a:r>
            <a:r>
              <a:rPr lang="en-GB" dirty="0"/>
              <a:t>“</a:t>
            </a:r>
            <a:r>
              <a:rPr lang="en-GB" dirty="0" err="1" smtClean="0"/>
              <a:t>anotherValue</a:t>
            </a:r>
            <a:r>
              <a:rPr lang="en-GB" dirty="0"/>
              <a:t>”: </a:t>
            </a:r>
          </a:p>
          <a:p>
            <a:pPr marL="457200" lvl="1" indent="0">
              <a:buNone/>
            </a:pPr>
            <a:r>
              <a:rPr lang="en-GB" dirty="0"/>
              <a:t>   doSomething();</a:t>
            </a:r>
          </a:p>
          <a:p>
            <a:pPr marL="457200" lvl="1" indent="0">
              <a:buNone/>
            </a:pPr>
            <a:r>
              <a:rPr lang="en-GB" dirty="0"/>
              <a:t>   break</a:t>
            </a:r>
            <a:r>
              <a:rPr lang="en-GB" dirty="0" smtClean="0"/>
              <a:t>;</a:t>
            </a:r>
          </a:p>
          <a:p>
            <a:pPr marL="457200" lvl="1" indent="0">
              <a:buNone/>
            </a:pPr>
            <a:r>
              <a:rPr lang="en-GB" b="1" dirty="0" smtClean="0"/>
              <a:t>default</a:t>
            </a:r>
            <a:r>
              <a:rPr lang="en-GB" dirty="0" smtClean="0"/>
              <a:t>: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doSomething();</a:t>
            </a:r>
          </a:p>
          <a:p>
            <a:pPr marL="457200" lvl="1" indent="0">
              <a:buNone/>
            </a:pPr>
            <a:r>
              <a:rPr lang="en-GB" b="1" dirty="0" smtClean="0"/>
              <a:t>}</a:t>
            </a:r>
            <a:r>
              <a:rPr lang="en-GB" dirty="0" smtClean="0"/>
              <a:t> 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6" y="190021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1729</Words>
  <Application>Microsoft Macintosh PowerPoint</Application>
  <PresentationFormat>On-screen Show (4:3)</PresentationFormat>
  <Paragraphs>258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devopsfolks</vt:lpstr>
      <vt:lpstr>Introduction to Javascript</vt:lpstr>
      <vt:lpstr>In this lecture…</vt:lpstr>
      <vt:lpstr>What we will not cover</vt:lpstr>
      <vt:lpstr>Javascript Types</vt:lpstr>
      <vt:lpstr>Variables</vt:lpstr>
      <vt:lpstr>Conditional Statements</vt:lpstr>
      <vt:lpstr>Difference between == and ===</vt:lpstr>
      <vt:lpstr>Loops</vt:lpstr>
      <vt:lpstr>“switch” statement</vt:lpstr>
      <vt:lpstr>Functions in Javascript</vt:lpstr>
      <vt:lpstr>Objects in Javascript</vt:lpstr>
      <vt:lpstr>Nested Objects</vt:lpstr>
      <vt:lpstr>Javascript Objects and JSON</vt:lpstr>
      <vt:lpstr>Arrays</vt:lpstr>
      <vt:lpstr>Javascript Scopes</vt:lpstr>
      <vt:lpstr>Global and Private scope considerations</vt:lpstr>
      <vt:lpstr>The window and document objects</vt:lpstr>
      <vt:lpstr>The DOM Model</vt:lpstr>
      <vt:lpstr>Javascript and HTML</vt:lpstr>
      <vt:lpstr>Where to define the &lt;script&gt; element?</vt:lpstr>
      <vt:lpstr>Examples on when Javascript can be use with HTML</vt:lpstr>
      <vt:lpstr>Summary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66</cp:revision>
  <dcterms:created xsi:type="dcterms:W3CDTF">2016-01-05T22:39:09Z</dcterms:created>
  <dcterms:modified xsi:type="dcterms:W3CDTF">2016-01-24T16:23:07Z</dcterms:modified>
</cp:coreProperties>
</file>