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0" r:id="rId4"/>
    <p:sldId id="262" r:id="rId5"/>
    <p:sldId id="261" r:id="rId6"/>
    <p:sldId id="263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CE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21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18896-6CAB-834F-9D8B-C58B70F29419}" type="datetimeFigureOut">
              <a:rPr lang="en-US" smtClean="0"/>
              <a:t>30/01/16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319F6-BDBA-834A-9AA9-A87CFA598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04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43AC0-6599-A949-8B91-1FCE3DBA5B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83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43AC0-6599-A949-8B91-1FCE3DBA5B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83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43AC0-6599-A949-8B91-1FCE3DBA5B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83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43AC0-6599-A949-8B91-1FCE3DBA5B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83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43AC0-6599-A949-8B91-1FCE3DBA5B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83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43AC0-6599-A949-8B91-1FCE3DBA5B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83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43AC0-6599-A949-8B91-1FCE3DBA5B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83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30/01/16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30/01/16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3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30/01/16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5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30/01/16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4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30/01/16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4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30/01/16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1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30/01/16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30/01/16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0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30/01/16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8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30/01/16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5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30/01/16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9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FC1CC-993E-4145-B143-361D1B4E10E7}" type="datetimeFigureOut">
              <a:rPr lang="en-US" smtClean="0"/>
              <a:t>30/01/16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.png"/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1.png"/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1.png"/><Relationship Id="rId1" Type="http://schemas.openxmlformats.org/officeDocument/2006/relationships/themeOverride" Target="../theme/themeOverride4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1.png"/><Relationship Id="rId1" Type="http://schemas.openxmlformats.org/officeDocument/2006/relationships/themeOverride" Target="../theme/themeOverride5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1.png"/><Relationship Id="rId1" Type="http://schemas.openxmlformats.org/officeDocument/2006/relationships/themeOverride" Target="../theme/themeOverride6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1.png"/><Relationship Id="rId1" Type="http://schemas.openxmlformats.org/officeDocument/2006/relationships/themeOverride" Target="../theme/themeOverride7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JQuery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Startup-ready web skeleton with Spring Boot, HTML5, CSS3, Javascript/JQuery, Bootstrap, Stripe and AWS </a:t>
            </a:r>
            <a:endParaRPr lang="en-US" dirty="0"/>
          </a:p>
        </p:txBody>
      </p:sp>
      <p:pic>
        <p:nvPicPr>
          <p:cNvPr id="4" name="Picture 3" descr="400x24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770" y="374260"/>
            <a:ext cx="1202430" cy="7274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058" y="1374827"/>
            <a:ext cx="1997627" cy="627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0869" y="1365789"/>
            <a:ext cx="1696046" cy="6368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1957" y="1276453"/>
            <a:ext cx="1450147" cy="8496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4195" y="1443353"/>
            <a:ext cx="1376673" cy="5729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4053" y="1553689"/>
            <a:ext cx="451448" cy="38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982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lecture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What is JQuery</a:t>
            </a:r>
          </a:p>
          <a:p>
            <a:r>
              <a:rPr lang="en-US" dirty="0" smtClean="0"/>
              <a:t>Using JQuery with HTML</a:t>
            </a:r>
          </a:p>
          <a:p>
            <a:r>
              <a:rPr lang="en-US" dirty="0" smtClean="0"/>
              <a:t>JQuery main building blocks</a:t>
            </a:r>
            <a:endParaRPr lang="en-US" dirty="0" smtClean="0"/>
          </a:p>
          <a:p>
            <a:r>
              <a:rPr lang="en-US" dirty="0" smtClean="0"/>
              <a:t>How to initiate a JQuery block</a:t>
            </a:r>
          </a:p>
          <a:p>
            <a:r>
              <a:rPr lang="en-US" dirty="0" smtClean="0"/>
              <a:t>Simple interaction with HTML</a:t>
            </a:r>
          </a:p>
          <a:p>
            <a:pPr lvl="1"/>
            <a:r>
              <a:rPr lang="en-US" dirty="0" smtClean="0"/>
              <a:t>Button click events</a:t>
            </a:r>
          </a:p>
          <a:p>
            <a:pPr lvl="1"/>
            <a:r>
              <a:rPr lang="en-US" dirty="0" smtClean="0"/>
              <a:t>Dynamically add HTML content to HTML elements</a:t>
            </a:r>
          </a:p>
          <a:p>
            <a:pPr lvl="1"/>
            <a:r>
              <a:rPr lang="en-US" dirty="0" smtClean="0"/>
              <a:t>Dynamically add / remove CSS classes from HTML elements</a:t>
            </a:r>
          </a:p>
        </p:txBody>
      </p:sp>
      <p:pic>
        <p:nvPicPr>
          <p:cNvPr id="4" name="Picture 3" descr="400x24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770" y="374260"/>
            <a:ext cx="1202430" cy="72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20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JQuery?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JQuery is a Javascript library</a:t>
            </a:r>
          </a:p>
          <a:p>
            <a:pPr lvl="1"/>
            <a:r>
              <a:rPr lang="en-US" dirty="0" smtClean="0"/>
              <a:t>It makes it much easier to use Javascript in HTML pages</a:t>
            </a:r>
          </a:p>
          <a:p>
            <a:pPr lvl="1"/>
            <a:r>
              <a:rPr lang="en-US" dirty="0" smtClean="0"/>
              <a:t>Less code compared to Javascript</a:t>
            </a:r>
          </a:p>
          <a:p>
            <a:r>
              <a:rPr lang="en-US" dirty="0" smtClean="0"/>
              <a:t>Very popular library</a:t>
            </a:r>
          </a:p>
          <a:p>
            <a:r>
              <a:rPr lang="en-US" dirty="0" smtClean="0"/>
              <a:t>Example: add a class to an HTML element</a:t>
            </a:r>
          </a:p>
          <a:p>
            <a:pPr lvl="1"/>
            <a:r>
              <a:rPr lang="en-US" sz="1800" dirty="0" smtClean="0"/>
              <a:t>With Javascript:</a:t>
            </a:r>
            <a:r>
              <a:rPr lang="en-US" dirty="0" smtClean="0"/>
              <a:t> </a:t>
            </a:r>
            <a:r>
              <a:rPr lang="en-US" sz="1500" b="1" dirty="0"/>
              <a:t>document.getElementById("</a:t>
            </a:r>
            <a:r>
              <a:rPr lang="en-US" sz="1500" b="1" dirty="0" err="1"/>
              <a:t>MyElement</a:t>
            </a:r>
            <a:r>
              <a:rPr lang="en-US" sz="1500" b="1" dirty="0"/>
              <a:t>").</a:t>
            </a:r>
            <a:r>
              <a:rPr lang="en-US" sz="1500" b="1" dirty="0" err="1"/>
              <a:t>className</a:t>
            </a:r>
            <a:r>
              <a:rPr lang="en-US" sz="1500" b="1" dirty="0"/>
              <a:t> += " </a:t>
            </a:r>
            <a:r>
              <a:rPr lang="en-US" sz="1500" b="1" dirty="0" err="1" smtClean="0"/>
              <a:t>MyClass</a:t>
            </a:r>
            <a:r>
              <a:rPr lang="en-US" sz="1500" b="1" dirty="0" smtClean="0"/>
              <a:t>”;</a:t>
            </a:r>
            <a:endParaRPr lang="en-US" sz="1500" dirty="0" smtClean="0"/>
          </a:p>
          <a:p>
            <a:pPr lvl="1"/>
            <a:r>
              <a:rPr lang="en-US" sz="1800" dirty="0"/>
              <a:t>With </a:t>
            </a:r>
            <a:r>
              <a:rPr lang="en-US" sz="1800" dirty="0" smtClean="0"/>
              <a:t>Jquery:</a:t>
            </a:r>
            <a:r>
              <a:rPr lang="en-US" sz="1600" dirty="0" smtClean="0"/>
              <a:t> </a:t>
            </a:r>
            <a:r>
              <a:rPr lang="en-US" sz="1500" b="1" dirty="0" smtClean="0"/>
              <a:t>$(“</a:t>
            </a:r>
            <a:r>
              <a:rPr lang="en-US" sz="1500" b="1" dirty="0" err="1" smtClean="0"/>
              <a:t>MyElement</a:t>
            </a:r>
            <a:r>
              <a:rPr lang="en-US" sz="1500" b="1" dirty="0" smtClean="0"/>
              <a:t>).</a:t>
            </a:r>
            <a:r>
              <a:rPr lang="en-US" sz="1500" b="1" dirty="0" err="1" smtClean="0"/>
              <a:t>addClass</a:t>
            </a:r>
            <a:r>
              <a:rPr lang="en-US" sz="1500" b="1" dirty="0" smtClean="0"/>
              <a:t>(“</a:t>
            </a:r>
            <a:r>
              <a:rPr lang="en-US" sz="1500" b="1" dirty="0" err="1" smtClean="0"/>
              <a:t>MyClass</a:t>
            </a:r>
            <a:r>
              <a:rPr lang="en-US" sz="1500" b="1" dirty="0" smtClean="0"/>
              <a:t>);</a:t>
            </a:r>
            <a:endParaRPr lang="en-US" sz="1500" dirty="0" smtClean="0"/>
          </a:p>
        </p:txBody>
      </p:sp>
      <p:pic>
        <p:nvPicPr>
          <p:cNvPr id="4" name="Picture 3" descr="400x24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770" y="374260"/>
            <a:ext cx="1202430" cy="72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12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JQuery with 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JQuery  from </a:t>
            </a:r>
            <a:r>
              <a:rPr lang="en-US" b="1" dirty="0" err="1" smtClean="0"/>
              <a:t>jquery.com</a:t>
            </a:r>
            <a:r>
              <a:rPr lang="en-US" b="1" dirty="0" smtClean="0"/>
              <a:t>/download</a:t>
            </a:r>
          </a:p>
          <a:p>
            <a:pPr lvl="1"/>
            <a:r>
              <a:rPr lang="en-US" dirty="0" smtClean="0"/>
              <a:t>JQuery comes in two versions: minified and uncompressed and place it where you keep your Javascript files</a:t>
            </a:r>
          </a:p>
          <a:p>
            <a:pPr lvl="1"/>
            <a:r>
              <a:rPr lang="en-US" dirty="0" smtClean="0"/>
              <a:t>Add a </a:t>
            </a:r>
            <a:r>
              <a:rPr lang="en-US" b="1" dirty="0" smtClean="0"/>
              <a:t>&lt;script&gt; </a:t>
            </a:r>
            <a:r>
              <a:rPr lang="en-US" dirty="0" smtClean="0"/>
              <a:t>element to your HTML page, pointing to JQuery.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That’s it! You can now start using JQuery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sz="1500" dirty="0" smtClean="0"/>
          </a:p>
        </p:txBody>
      </p:sp>
      <p:pic>
        <p:nvPicPr>
          <p:cNvPr id="4" name="Picture 3" descr="400x24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770" y="374260"/>
            <a:ext cx="1202430" cy="72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38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40144" cy="1143000"/>
          </a:xfrm>
        </p:spPr>
        <p:txBody>
          <a:bodyPr/>
          <a:lstStyle/>
          <a:p>
            <a:r>
              <a:rPr lang="en-GB" dirty="0" smtClean="0"/>
              <a:t>JQuery main building blocks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JQuery provides a </a:t>
            </a:r>
            <a:r>
              <a:rPr lang="en-US" b="1" dirty="0" smtClean="0"/>
              <a:t>$() </a:t>
            </a:r>
            <a:r>
              <a:rPr lang="en-US" dirty="0" smtClean="0"/>
              <a:t>operator which functions as a selector</a:t>
            </a:r>
            <a:endParaRPr lang="en-US" sz="1100" dirty="0"/>
          </a:p>
          <a:p>
            <a:pPr lvl="1"/>
            <a:r>
              <a:rPr lang="en-US" dirty="0" smtClean="0"/>
              <a:t>Many Javascript libraries use the </a:t>
            </a:r>
            <a:r>
              <a:rPr lang="en-US" b="1" dirty="0" smtClean="0"/>
              <a:t>$ </a:t>
            </a:r>
            <a:r>
              <a:rPr lang="en-US" dirty="0" smtClean="0"/>
              <a:t>as a function. </a:t>
            </a:r>
          </a:p>
          <a:p>
            <a:pPr lvl="1"/>
            <a:r>
              <a:rPr lang="en-US" dirty="0" smtClean="0"/>
              <a:t>In JQuery, the </a:t>
            </a:r>
            <a:r>
              <a:rPr lang="en-US" b="1" dirty="0" smtClean="0"/>
              <a:t>$ </a:t>
            </a:r>
            <a:r>
              <a:rPr lang="en-US" dirty="0" smtClean="0"/>
              <a:t>function is just a shorthand for </a:t>
            </a:r>
            <a:r>
              <a:rPr lang="en-US" b="1" dirty="0" err="1" smtClean="0"/>
              <a:t>jQuery</a:t>
            </a:r>
            <a:r>
              <a:rPr lang="en-US" b="1" dirty="0" smtClean="0"/>
              <a:t> </a:t>
            </a:r>
          </a:p>
          <a:p>
            <a:pPr lvl="1"/>
            <a:r>
              <a:rPr lang="en-US" dirty="0" smtClean="0"/>
              <a:t>In case of a conflict, you can use </a:t>
            </a:r>
            <a:r>
              <a:rPr lang="en-US" b="1" dirty="0" err="1" smtClean="0"/>
              <a:t>jQuery</a:t>
            </a:r>
            <a:r>
              <a:rPr lang="en-US" b="1" dirty="0" smtClean="0"/>
              <a:t> </a:t>
            </a:r>
            <a:r>
              <a:rPr lang="en-US" dirty="0" smtClean="0"/>
              <a:t>instead, e.g. </a:t>
            </a:r>
            <a:r>
              <a:rPr lang="en-US" b="1" dirty="0" err="1" smtClean="0"/>
              <a:t>jQuery</a:t>
            </a:r>
            <a:r>
              <a:rPr lang="en-US" b="1" dirty="0" smtClean="0"/>
              <a:t>(“</a:t>
            </a:r>
            <a:r>
              <a:rPr lang="en-US" b="1" dirty="0" err="1" smtClean="0"/>
              <a:t>MyElement</a:t>
            </a:r>
            <a:r>
              <a:rPr lang="en-US" b="1" dirty="0" smtClean="0"/>
              <a:t>”).</a:t>
            </a:r>
            <a:r>
              <a:rPr lang="en-US" b="1" dirty="0" err="1" smtClean="0"/>
              <a:t>addClass</a:t>
            </a:r>
            <a:r>
              <a:rPr lang="en-US" b="1" dirty="0" smtClean="0"/>
              <a:t>(“My class”);</a:t>
            </a:r>
          </a:p>
          <a:p>
            <a:r>
              <a:rPr lang="en-US" dirty="0" smtClean="0"/>
              <a:t>The syntax is generally: </a:t>
            </a:r>
          </a:p>
          <a:p>
            <a:pPr lvl="1"/>
            <a:r>
              <a:rPr lang="en-US" b="1" dirty="0" smtClean="0"/>
              <a:t>$(“selector”).action();</a:t>
            </a:r>
          </a:p>
          <a:p>
            <a:pPr lvl="1"/>
            <a:r>
              <a:rPr lang="en-US" dirty="0" smtClean="0"/>
              <a:t>Where “selector” is typically one of the CSS selectors (id, element, class, etc.)</a:t>
            </a:r>
          </a:p>
        </p:txBody>
      </p:sp>
      <p:pic>
        <p:nvPicPr>
          <p:cNvPr id="4" name="Picture 3" descr="400x24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252" y="274638"/>
            <a:ext cx="1202430" cy="72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40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40144" cy="1143000"/>
          </a:xfrm>
        </p:spPr>
        <p:txBody>
          <a:bodyPr/>
          <a:lstStyle/>
          <a:p>
            <a:r>
              <a:rPr lang="en-GB" dirty="0" smtClean="0"/>
              <a:t>JQuery in 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Let’s now see some practical examples!</a:t>
            </a:r>
          </a:p>
        </p:txBody>
      </p:sp>
      <p:pic>
        <p:nvPicPr>
          <p:cNvPr id="4" name="Picture 3" descr="400x24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252" y="274638"/>
            <a:ext cx="1202430" cy="72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56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JQuery</a:t>
            </a:r>
          </a:p>
          <a:p>
            <a:r>
              <a:rPr lang="en-US" dirty="0" smtClean="0"/>
              <a:t>How to install JQuery</a:t>
            </a:r>
          </a:p>
          <a:p>
            <a:r>
              <a:rPr lang="en-US" dirty="0" smtClean="0"/>
              <a:t>How to link JQuery to HTML pages</a:t>
            </a:r>
          </a:p>
          <a:p>
            <a:r>
              <a:rPr lang="en-US" dirty="0" smtClean="0"/>
              <a:t>Basic JQuery constructs</a:t>
            </a:r>
          </a:p>
          <a:p>
            <a:r>
              <a:rPr lang="en-US" dirty="0" smtClean="0"/>
              <a:t>Simple interaction with HTML pages</a:t>
            </a:r>
          </a:p>
          <a:p>
            <a:pPr lvl="1"/>
            <a:r>
              <a:rPr lang="en-US" dirty="0" smtClean="0"/>
              <a:t>Dynamically add HTML content to an HTML element</a:t>
            </a:r>
          </a:p>
          <a:p>
            <a:pPr lvl="1"/>
            <a:r>
              <a:rPr lang="en-US" dirty="0" smtClean="0"/>
              <a:t>Handle Button click events</a:t>
            </a:r>
          </a:p>
          <a:p>
            <a:pPr lvl="1"/>
            <a:r>
              <a:rPr lang="en-US" dirty="0" smtClean="0"/>
              <a:t>Dynamically change an HTML element CSS class</a:t>
            </a:r>
            <a:endParaRPr lang="en-US" dirty="0"/>
          </a:p>
        </p:txBody>
      </p:sp>
      <p:pic>
        <p:nvPicPr>
          <p:cNvPr id="4" name="Picture 3" descr="400x24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770" y="374260"/>
            <a:ext cx="1202430" cy="72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03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vopsfol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8805</TotalTime>
  <Words>353</Words>
  <Application>Microsoft Macintosh PowerPoint</Application>
  <PresentationFormat>On-screen Show (4:3)</PresentationFormat>
  <Paragraphs>57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devopsfolks</vt:lpstr>
      <vt:lpstr>Introduction to JQuery</vt:lpstr>
      <vt:lpstr>In this lecture…</vt:lpstr>
      <vt:lpstr>What is JQuery?</vt:lpstr>
      <vt:lpstr>Using JQuery with HTML</vt:lpstr>
      <vt:lpstr>JQuery main building blocks</vt:lpstr>
      <vt:lpstr>JQuery in Action</vt:lpstr>
      <vt:lpstr>Summary</vt:lpstr>
    </vt:vector>
  </TitlesOfParts>
  <Company>Jemos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Tedone</dc:creator>
  <cp:lastModifiedBy>Marco Tedone</cp:lastModifiedBy>
  <cp:revision>94</cp:revision>
  <dcterms:created xsi:type="dcterms:W3CDTF">2016-01-05T22:39:09Z</dcterms:created>
  <dcterms:modified xsi:type="dcterms:W3CDTF">2016-01-30T16:05:13Z</dcterms:modified>
</cp:coreProperties>
</file>