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2"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D2A169-BFAE-42FE-9E8F-EB011D7491F7}"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BE4F6-5E5E-459D-9714-3D42A72918F7}" type="slidenum">
              <a:rPr lang="en-US" smtClean="0"/>
              <a:t>‹#›</a:t>
            </a:fld>
            <a:endParaRPr lang="en-US"/>
          </a:p>
        </p:txBody>
      </p:sp>
    </p:spTree>
    <p:extLst>
      <p:ext uri="{BB962C8B-B14F-4D97-AF65-F5344CB8AC3E}">
        <p14:creationId xmlns:p14="http://schemas.microsoft.com/office/powerpoint/2010/main" val="1324152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D2A169-BFAE-42FE-9E8F-EB011D7491F7}"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BE4F6-5E5E-459D-9714-3D42A72918F7}" type="slidenum">
              <a:rPr lang="en-US" smtClean="0"/>
              <a:t>‹#›</a:t>
            </a:fld>
            <a:endParaRPr lang="en-US"/>
          </a:p>
        </p:txBody>
      </p:sp>
    </p:spTree>
    <p:extLst>
      <p:ext uri="{BB962C8B-B14F-4D97-AF65-F5344CB8AC3E}">
        <p14:creationId xmlns:p14="http://schemas.microsoft.com/office/powerpoint/2010/main" val="101345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AD2A169-BFAE-42FE-9E8F-EB011D7491F7}"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BE4F6-5E5E-459D-9714-3D42A72918F7}" type="slidenum">
              <a:rPr lang="en-US" smtClean="0"/>
              <a:t>‹#›</a:t>
            </a:fld>
            <a:endParaRPr lang="en-US"/>
          </a:p>
        </p:txBody>
      </p:sp>
    </p:spTree>
    <p:extLst>
      <p:ext uri="{BB962C8B-B14F-4D97-AF65-F5344CB8AC3E}">
        <p14:creationId xmlns:p14="http://schemas.microsoft.com/office/powerpoint/2010/main" val="2805145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AD2A169-BFAE-42FE-9E8F-EB011D7491F7}"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BE4F6-5E5E-459D-9714-3D42A72918F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05332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D2A169-BFAE-42FE-9E8F-EB011D7491F7}"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BE4F6-5E5E-459D-9714-3D42A72918F7}" type="slidenum">
              <a:rPr lang="en-US" smtClean="0"/>
              <a:t>‹#›</a:t>
            </a:fld>
            <a:endParaRPr lang="en-US"/>
          </a:p>
        </p:txBody>
      </p:sp>
    </p:spTree>
    <p:extLst>
      <p:ext uri="{BB962C8B-B14F-4D97-AF65-F5344CB8AC3E}">
        <p14:creationId xmlns:p14="http://schemas.microsoft.com/office/powerpoint/2010/main" val="394356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D2A169-BFAE-42FE-9E8F-EB011D7491F7}" type="datetimeFigureOut">
              <a:rPr lang="en-US" smtClean="0"/>
              <a:t>4/3/2023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BE4F6-5E5E-459D-9714-3D42A72918F7}" type="slidenum">
              <a:rPr lang="en-US" smtClean="0"/>
              <a:t>‹#›</a:t>
            </a:fld>
            <a:endParaRPr lang="en-US"/>
          </a:p>
        </p:txBody>
      </p:sp>
    </p:spTree>
    <p:extLst>
      <p:ext uri="{BB962C8B-B14F-4D97-AF65-F5344CB8AC3E}">
        <p14:creationId xmlns:p14="http://schemas.microsoft.com/office/powerpoint/2010/main" val="666267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D2A169-BFAE-42FE-9E8F-EB011D7491F7}" type="datetimeFigureOut">
              <a:rPr lang="en-US" smtClean="0"/>
              <a:t>4/3/2023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BE4F6-5E5E-459D-9714-3D42A72918F7}" type="slidenum">
              <a:rPr lang="en-US" smtClean="0"/>
              <a:t>‹#›</a:t>
            </a:fld>
            <a:endParaRPr lang="en-US"/>
          </a:p>
        </p:txBody>
      </p:sp>
    </p:spTree>
    <p:extLst>
      <p:ext uri="{BB962C8B-B14F-4D97-AF65-F5344CB8AC3E}">
        <p14:creationId xmlns:p14="http://schemas.microsoft.com/office/powerpoint/2010/main" val="1496657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D2A169-BFAE-42FE-9E8F-EB011D7491F7}"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BE4F6-5E5E-459D-9714-3D42A72918F7}" type="slidenum">
              <a:rPr lang="en-US" smtClean="0"/>
              <a:t>‹#›</a:t>
            </a:fld>
            <a:endParaRPr lang="en-US"/>
          </a:p>
        </p:txBody>
      </p:sp>
    </p:spTree>
    <p:extLst>
      <p:ext uri="{BB962C8B-B14F-4D97-AF65-F5344CB8AC3E}">
        <p14:creationId xmlns:p14="http://schemas.microsoft.com/office/powerpoint/2010/main" val="1901323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D2A169-BFAE-42FE-9E8F-EB011D7491F7}"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BE4F6-5E5E-459D-9714-3D42A72918F7}" type="slidenum">
              <a:rPr lang="en-US" smtClean="0"/>
              <a:t>‹#›</a:t>
            </a:fld>
            <a:endParaRPr lang="en-US"/>
          </a:p>
        </p:txBody>
      </p:sp>
    </p:spTree>
    <p:extLst>
      <p:ext uri="{BB962C8B-B14F-4D97-AF65-F5344CB8AC3E}">
        <p14:creationId xmlns:p14="http://schemas.microsoft.com/office/powerpoint/2010/main" val="431688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AD2A169-BFAE-42FE-9E8F-EB011D7491F7}"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BE4F6-5E5E-459D-9714-3D42A72918F7}" type="slidenum">
              <a:rPr lang="en-US" smtClean="0"/>
              <a:t>‹#›</a:t>
            </a:fld>
            <a:endParaRPr lang="en-US"/>
          </a:p>
        </p:txBody>
      </p:sp>
    </p:spTree>
    <p:extLst>
      <p:ext uri="{BB962C8B-B14F-4D97-AF65-F5344CB8AC3E}">
        <p14:creationId xmlns:p14="http://schemas.microsoft.com/office/powerpoint/2010/main" val="1788972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D2A169-BFAE-42FE-9E8F-EB011D7491F7}"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BE4F6-5E5E-459D-9714-3D42A72918F7}" type="slidenum">
              <a:rPr lang="en-US" smtClean="0"/>
              <a:t>‹#›</a:t>
            </a:fld>
            <a:endParaRPr lang="en-US"/>
          </a:p>
        </p:txBody>
      </p:sp>
    </p:spTree>
    <p:extLst>
      <p:ext uri="{BB962C8B-B14F-4D97-AF65-F5344CB8AC3E}">
        <p14:creationId xmlns:p14="http://schemas.microsoft.com/office/powerpoint/2010/main" val="3755198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D2A169-BFAE-42FE-9E8F-EB011D7491F7}"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BE4F6-5E5E-459D-9714-3D42A72918F7}" type="slidenum">
              <a:rPr lang="en-US" smtClean="0"/>
              <a:t>‹#›</a:t>
            </a:fld>
            <a:endParaRPr lang="en-US"/>
          </a:p>
        </p:txBody>
      </p:sp>
    </p:spTree>
    <p:extLst>
      <p:ext uri="{BB962C8B-B14F-4D97-AF65-F5344CB8AC3E}">
        <p14:creationId xmlns:p14="http://schemas.microsoft.com/office/powerpoint/2010/main" val="2539843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D2A169-BFAE-42FE-9E8F-EB011D7491F7}" type="datetimeFigureOut">
              <a:rPr lang="en-US" smtClean="0"/>
              <a:t>4/3/2023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6BE4F6-5E5E-459D-9714-3D42A72918F7}" type="slidenum">
              <a:rPr lang="en-US" smtClean="0"/>
              <a:t>‹#›</a:t>
            </a:fld>
            <a:endParaRPr lang="en-US"/>
          </a:p>
        </p:txBody>
      </p:sp>
    </p:spTree>
    <p:extLst>
      <p:ext uri="{BB962C8B-B14F-4D97-AF65-F5344CB8AC3E}">
        <p14:creationId xmlns:p14="http://schemas.microsoft.com/office/powerpoint/2010/main" val="4149363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AD2A169-BFAE-42FE-9E8F-EB011D7491F7}" type="datetimeFigureOut">
              <a:rPr lang="en-US" smtClean="0"/>
              <a:t>4/3/2023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E6BE4F6-5E5E-459D-9714-3D42A72918F7}" type="slidenum">
              <a:rPr lang="en-US" smtClean="0"/>
              <a:t>‹#›</a:t>
            </a:fld>
            <a:endParaRPr lang="en-US"/>
          </a:p>
        </p:txBody>
      </p:sp>
    </p:spTree>
    <p:extLst>
      <p:ext uri="{BB962C8B-B14F-4D97-AF65-F5344CB8AC3E}">
        <p14:creationId xmlns:p14="http://schemas.microsoft.com/office/powerpoint/2010/main" val="911040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AD2A169-BFAE-42FE-9E8F-EB011D7491F7}" type="datetimeFigureOut">
              <a:rPr lang="en-US" smtClean="0"/>
              <a:t>4/3/2023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E6BE4F6-5E5E-459D-9714-3D42A72918F7}" type="slidenum">
              <a:rPr lang="en-US" smtClean="0"/>
              <a:t>‹#›</a:t>
            </a:fld>
            <a:endParaRPr lang="en-US"/>
          </a:p>
        </p:txBody>
      </p:sp>
    </p:spTree>
    <p:extLst>
      <p:ext uri="{BB962C8B-B14F-4D97-AF65-F5344CB8AC3E}">
        <p14:creationId xmlns:p14="http://schemas.microsoft.com/office/powerpoint/2010/main" val="187440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AD2A169-BFAE-42FE-9E8F-EB011D7491F7}" type="datetimeFigureOut">
              <a:rPr lang="en-US" smtClean="0"/>
              <a:t>4/3/2023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E6BE4F6-5E5E-459D-9714-3D42A72918F7}" type="slidenum">
              <a:rPr lang="en-US" smtClean="0"/>
              <a:t>‹#›</a:t>
            </a:fld>
            <a:endParaRPr lang="en-US"/>
          </a:p>
        </p:txBody>
      </p:sp>
    </p:spTree>
    <p:extLst>
      <p:ext uri="{BB962C8B-B14F-4D97-AF65-F5344CB8AC3E}">
        <p14:creationId xmlns:p14="http://schemas.microsoft.com/office/powerpoint/2010/main" val="3754136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D2A169-BFAE-42FE-9E8F-EB011D7491F7}"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BE4F6-5E5E-459D-9714-3D42A72918F7}" type="slidenum">
              <a:rPr lang="en-US" smtClean="0"/>
              <a:t>‹#›</a:t>
            </a:fld>
            <a:endParaRPr lang="en-US"/>
          </a:p>
        </p:txBody>
      </p:sp>
    </p:spTree>
    <p:extLst>
      <p:ext uri="{BB962C8B-B14F-4D97-AF65-F5344CB8AC3E}">
        <p14:creationId xmlns:p14="http://schemas.microsoft.com/office/powerpoint/2010/main" val="131023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AD2A169-BFAE-42FE-9E8F-EB011D7491F7}" type="datetimeFigureOut">
              <a:rPr lang="en-US" smtClean="0"/>
              <a:t>4/3/2023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E6BE4F6-5E5E-459D-9714-3D42A72918F7}" type="slidenum">
              <a:rPr lang="en-US" smtClean="0"/>
              <a:t>‹#›</a:t>
            </a:fld>
            <a:endParaRPr lang="en-US"/>
          </a:p>
        </p:txBody>
      </p:sp>
    </p:spTree>
    <p:extLst>
      <p:ext uri="{BB962C8B-B14F-4D97-AF65-F5344CB8AC3E}">
        <p14:creationId xmlns:p14="http://schemas.microsoft.com/office/powerpoint/2010/main" val="2306378369"/>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6681-3184-525D-DA44-811F74FA1BAB}"/>
              </a:ext>
            </a:extLst>
          </p:cNvPr>
          <p:cNvSpPr>
            <a:spLocks noGrp="1"/>
          </p:cNvSpPr>
          <p:nvPr>
            <p:ph type="ctrTitle"/>
          </p:nvPr>
        </p:nvSpPr>
        <p:spPr>
          <a:xfrm>
            <a:off x="361951" y="314326"/>
            <a:ext cx="11401424" cy="733424"/>
          </a:xfrm>
        </p:spPr>
        <p:txBody>
          <a:bodyPr>
            <a:normAutofit fontScale="90000"/>
          </a:bodyPr>
          <a:lstStyle/>
          <a:p>
            <a:r>
              <a:rPr lang="en-US" dirty="0"/>
              <a:t>QUESTION ONE</a:t>
            </a:r>
          </a:p>
        </p:txBody>
      </p:sp>
      <p:sp>
        <p:nvSpPr>
          <p:cNvPr id="3" name="Subtitle 2">
            <a:extLst>
              <a:ext uri="{FF2B5EF4-FFF2-40B4-BE49-F238E27FC236}">
                <a16:creationId xmlns:a16="http://schemas.microsoft.com/office/drawing/2014/main" id="{B7C0EF63-58D4-169D-3872-3168C0680C22}"/>
              </a:ext>
            </a:extLst>
          </p:cNvPr>
          <p:cNvSpPr>
            <a:spLocks noGrp="1"/>
          </p:cNvSpPr>
          <p:nvPr>
            <p:ph type="subTitle" idx="1"/>
          </p:nvPr>
        </p:nvSpPr>
        <p:spPr>
          <a:xfrm>
            <a:off x="361951" y="1538289"/>
            <a:ext cx="11401424" cy="2314574"/>
          </a:xfrm>
        </p:spPr>
        <p:txBody>
          <a:bodyPr/>
          <a:lstStyle/>
          <a:p>
            <a:r>
              <a:rPr lang="en-US" dirty="0"/>
              <a:t>XYZ Corporation is a multinational organization that provides online retail services. They have recently migrated their applications and services to AWS to leverage the scalability and cost-effectiveness of the cloud. However, they are facing some security challenges in their AWS environment.</a:t>
            </a:r>
          </a:p>
        </p:txBody>
      </p:sp>
    </p:spTree>
    <p:extLst>
      <p:ext uri="{BB962C8B-B14F-4D97-AF65-F5344CB8AC3E}">
        <p14:creationId xmlns:p14="http://schemas.microsoft.com/office/powerpoint/2010/main" val="1689509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6681-3184-525D-DA44-811F74FA1BAB}"/>
              </a:ext>
            </a:extLst>
          </p:cNvPr>
          <p:cNvSpPr>
            <a:spLocks noGrp="1"/>
          </p:cNvSpPr>
          <p:nvPr>
            <p:ph type="ctrTitle"/>
          </p:nvPr>
        </p:nvSpPr>
        <p:spPr>
          <a:xfrm>
            <a:off x="361951" y="314326"/>
            <a:ext cx="11401424" cy="733424"/>
          </a:xfrm>
        </p:spPr>
        <p:txBody>
          <a:bodyPr>
            <a:normAutofit fontScale="90000"/>
          </a:bodyPr>
          <a:lstStyle/>
          <a:p>
            <a:r>
              <a:rPr lang="en-US" dirty="0"/>
              <a:t>QUESTION FOUR</a:t>
            </a:r>
          </a:p>
        </p:txBody>
      </p:sp>
      <p:sp>
        <p:nvSpPr>
          <p:cNvPr id="3" name="Subtitle 2">
            <a:extLst>
              <a:ext uri="{FF2B5EF4-FFF2-40B4-BE49-F238E27FC236}">
                <a16:creationId xmlns:a16="http://schemas.microsoft.com/office/drawing/2014/main" id="{B7C0EF63-58D4-169D-3872-3168C0680C22}"/>
              </a:ext>
            </a:extLst>
          </p:cNvPr>
          <p:cNvSpPr>
            <a:spLocks noGrp="1"/>
          </p:cNvSpPr>
          <p:nvPr>
            <p:ph type="subTitle" idx="1"/>
          </p:nvPr>
        </p:nvSpPr>
        <p:spPr>
          <a:xfrm>
            <a:off x="361951" y="1538288"/>
            <a:ext cx="11744324" cy="4576761"/>
          </a:xfrm>
        </p:spPr>
        <p:txBody>
          <a:bodyPr>
            <a:normAutofit fontScale="77500" lnSpcReduction="20000"/>
          </a:bodyPr>
          <a:lstStyle/>
          <a:p>
            <a:r>
              <a:rPr lang="en-US" dirty="0">
                <a:solidFill>
                  <a:schemeClr val="tx1"/>
                </a:solidFill>
              </a:rPr>
              <a:t>Using AWS Elastic Transcoder or other video transcoding services to convert user-uploaded videos to different formats and resolutions.</a:t>
            </a:r>
          </a:p>
          <a:p>
            <a:r>
              <a:rPr lang="en-US" dirty="0">
                <a:solidFill>
                  <a:schemeClr val="tx1"/>
                </a:solidFill>
              </a:rPr>
              <a:t>Using AWS S3 or other storage services to store the user-uploaded videos and other media content.</a:t>
            </a:r>
          </a:p>
          <a:p>
            <a:r>
              <a:rPr lang="en-US" dirty="0">
                <a:solidFill>
                  <a:schemeClr val="tx1"/>
                </a:solidFill>
              </a:rPr>
              <a:t>Implementing AWS Lambda and serverless technologies to handle specific functions and processes related to video processing and storage, such as thumbnail generation or metadata extraction.</a:t>
            </a:r>
          </a:p>
          <a:p>
            <a:r>
              <a:rPr lang="en-US" dirty="0">
                <a:solidFill>
                  <a:schemeClr val="tx1"/>
                </a:solidFill>
              </a:rPr>
              <a:t>Using AWS CloudFront and other CDNs to cache frequently accessed video content and reduce the load on the web servers.</a:t>
            </a:r>
          </a:p>
          <a:p>
            <a:r>
              <a:rPr lang="en-US" dirty="0">
                <a:solidFill>
                  <a:schemeClr val="tx1"/>
                </a:solidFill>
              </a:rPr>
              <a:t>Optimizing the performance of the platform by using AWS Elastic Load Balancing, AWS RDS, and other AWS services.</a:t>
            </a:r>
          </a:p>
          <a:p>
            <a:r>
              <a:rPr lang="en-US" dirty="0">
                <a:solidFill>
                  <a:schemeClr val="tx1"/>
                </a:solidFill>
              </a:rPr>
              <a:t>Ensuring that the platform is designed with scalability in mind, using modern architectures such as microservices and containerization.</a:t>
            </a:r>
          </a:p>
          <a:p>
            <a:r>
              <a:rPr lang="en-US" dirty="0">
                <a:solidFill>
                  <a:schemeClr val="tx1"/>
                </a:solidFill>
              </a:rPr>
              <a:t>Conducting load testing and stress testing to identify and address bottlenecks and performance issues in the platform.</a:t>
            </a:r>
          </a:p>
          <a:p>
            <a:r>
              <a:rPr lang="en-US" dirty="0">
                <a:solidFill>
                  <a:schemeClr val="tx1"/>
                </a:solidFill>
              </a:rPr>
              <a:t>Using AWS CloudFormation and Infrastructure as Code (</a:t>
            </a:r>
            <a:r>
              <a:rPr lang="en-US" dirty="0" err="1">
                <a:solidFill>
                  <a:schemeClr val="tx1"/>
                </a:solidFill>
              </a:rPr>
              <a:t>IaC</a:t>
            </a:r>
            <a:r>
              <a:rPr lang="en-US" dirty="0">
                <a:solidFill>
                  <a:schemeClr val="tx1"/>
                </a:solidFill>
              </a:rPr>
              <a:t>) tools to automate the deployment and management of the infrastructure.</a:t>
            </a:r>
          </a:p>
          <a:p>
            <a:r>
              <a:rPr lang="en-US" dirty="0">
                <a:solidFill>
                  <a:schemeClr val="tx1"/>
                </a:solidFill>
              </a:rPr>
              <a:t>Ensuring that the scaling-up process is cost-effective and optimizing the use of AWS services to minimize costs while maintaining performance and availability.</a:t>
            </a:r>
          </a:p>
        </p:txBody>
      </p:sp>
    </p:spTree>
    <p:extLst>
      <p:ext uri="{BB962C8B-B14F-4D97-AF65-F5344CB8AC3E}">
        <p14:creationId xmlns:p14="http://schemas.microsoft.com/office/powerpoint/2010/main" val="195071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6681-3184-525D-DA44-811F74FA1BAB}"/>
              </a:ext>
            </a:extLst>
          </p:cNvPr>
          <p:cNvSpPr>
            <a:spLocks noGrp="1"/>
          </p:cNvSpPr>
          <p:nvPr>
            <p:ph type="ctrTitle"/>
          </p:nvPr>
        </p:nvSpPr>
        <p:spPr>
          <a:xfrm>
            <a:off x="361951" y="314326"/>
            <a:ext cx="11401424" cy="733424"/>
          </a:xfrm>
        </p:spPr>
        <p:txBody>
          <a:bodyPr>
            <a:normAutofit fontScale="90000"/>
          </a:bodyPr>
          <a:lstStyle/>
          <a:p>
            <a:r>
              <a:rPr lang="en-US" dirty="0"/>
              <a:t>QUESTION ONE FOR DEVELOPERS</a:t>
            </a:r>
          </a:p>
        </p:txBody>
      </p:sp>
      <p:sp>
        <p:nvSpPr>
          <p:cNvPr id="3" name="Subtitle 2">
            <a:extLst>
              <a:ext uri="{FF2B5EF4-FFF2-40B4-BE49-F238E27FC236}">
                <a16:creationId xmlns:a16="http://schemas.microsoft.com/office/drawing/2014/main" id="{B7C0EF63-58D4-169D-3872-3168C0680C22}"/>
              </a:ext>
            </a:extLst>
          </p:cNvPr>
          <p:cNvSpPr>
            <a:spLocks noGrp="1"/>
          </p:cNvSpPr>
          <p:nvPr>
            <p:ph type="subTitle" idx="1"/>
          </p:nvPr>
        </p:nvSpPr>
        <p:spPr>
          <a:xfrm>
            <a:off x="361951" y="1538288"/>
            <a:ext cx="11744324" cy="4576761"/>
          </a:xfrm>
        </p:spPr>
        <p:txBody>
          <a:bodyPr>
            <a:normAutofit/>
          </a:bodyPr>
          <a:lstStyle/>
          <a:p>
            <a:r>
              <a:rPr lang="en-US" dirty="0"/>
              <a:t>You are a software development team lead for a company that has recently hired a new team of developers to work on a critical application. However, after reviewing their code, you have found that it is poorly optimized and is causing significant performance issues. What steps would you take to optimize the code and ensure that the application is running efficiently?</a:t>
            </a:r>
          </a:p>
        </p:txBody>
      </p:sp>
    </p:spTree>
    <p:extLst>
      <p:ext uri="{BB962C8B-B14F-4D97-AF65-F5344CB8AC3E}">
        <p14:creationId xmlns:p14="http://schemas.microsoft.com/office/powerpoint/2010/main" val="2724817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6681-3184-525D-DA44-811F74FA1BAB}"/>
              </a:ext>
            </a:extLst>
          </p:cNvPr>
          <p:cNvSpPr>
            <a:spLocks noGrp="1"/>
          </p:cNvSpPr>
          <p:nvPr>
            <p:ph type="ctrTitle"/>
          </p:nvPr>
        </p:nvSpPr>
        <p:spPr>
          <a:xfrm>
            <a:off x="361951" y="314326"/>
            <a:ext cx="11401424" cy="733424"/>
          </a:xfrm>
        </p:spPr>
        <p:txBody>
          <a:bodyPr>
            <a:normAutofit fontScale="90000"/>
          </a:bodyPr>
          <a:lstStyle/>
          <a:p>
            <a:r>
              <a:rPr lang="en-US" dirty="0"/>
              <a:t>QUESTION ONE FOR DEVELOPERS</a:t>
            </a:r>
          </a:p>
        </p:txBody>
      </p:sp>
      <p:sp>
        <p:nvSpPr>
          <p:cNvPr id="3" name="Subtitle 2">
            <a:extLst>
              <a:ext uri="{FF2B5EF4-FFF2-40B4-BE49-F238E27FC236}">
                <a16:creationId xmlns:a16="http://schemas.microsoft.com/office/drawing/2014/main" id="{B7C0EF63-58D4-169D-3872-3168C0680C22}"/>
              </a:ext>
            </a:extLst>
          </p:cNvPr>
          <p:cNvSpPr>
            <a:spLocks noGrp="1"/>
          </p:cNvSpPr>
          <p:nvPr>
            <p:ph type="subTitle" idx="1"/>
          </p:nvPr>
        </p:nvSpPr>
        <p:spPr>
          <a:xfrm>
            <a:off x="361951" y="1538288"/>
            <a:ext cx="11744324" cy="4576761"/>
          </a:xfrm>
        </p:spPr>
        <p:txBody>
          <a:bodyPr>
            <a:normAutofit fontScale="85000" lnSpcReduction="20000"/>
          </a:bodyPr>
          <a:lstStyle/>
          <a:p>
            <a:r>
              <a:rPr lang="en-US" dirty="0"/>
              <a:t>Conducting a code review with the new developers to identify specific areas of the code that are causing performance issues.</a:t>
            </a:r>
          </a:p>
          <a:p>
            <a:r>
              <a:rPr lang="en-US" dirty="0"/>
              <a:t>Using profiling and debugging tools to identify and diagnose performance bottlenecks in the code.</a:t>
            </a:r>
          </a:p>
          <a:p>
            <a:r>
              <a:rPr lang="en-US" dirty="0"/>
              <a:t>Optimizing the database queries and data access methods used in the application.</a:t>
            </a:r>
          </a:p>
          <a:p>
            <a:r>
              <a:rPr lang="en-US" dirty="0"/>
              <a:t>Refactoring the code to improve readability, maintainability, and performance.</a:t>
            </a:r>
          </a:p>
          <a:p>
            <a:r>
              <a:rPr lang="en-US" dirty="0"/>
              <a:t>Using caching and other optimization techniques to reduce the load on the server and improve response times.</a:t>
            </a:r>
          </a:p>
          <a:p>
            <a:r>
              <a:rPr lang="en-US" dirty="0"/>
              <a:t>Implementing performance testing to identify and address performance issues early in the development process.</a:t>
            </a:r>
          </a:p>
          <a:p>
            <a:r>
              <a:rPr lang="en-US" dirty="0"/>
              <a:t>Leveraging AWS services such as AWS Lambda, Amazon DynamoDB, or Amazon </a:t>
            </a:r>
            <a:r>
              <a:rPr lang="en-US" dirty="0" err="1"/>
              <a:t>ElastiCache</a:t>
            </a:r>
            <a:r>
              <a:rPr lang="en-US" dirty="0"/>
              <a:t> to offload processing and data storage from the main application server.</a:t>
            </a:r>
          </a:p>
          <a:p>
            <a:r>
              <a:rPr lang="en-US" dirty="0"/>
              <a:t>Implementing continuous integration and continuous deployment (CI/CD) practices to ensure that the optimized code is deployed quickly and efficiently.</a:t>
            </a:r>
          </a:p>
          <a:p>
            <a:r>
              <a:rPr lang="en-US" dirty="0"/>
              <a:t>Using code quality tools and best practices to prevent the introduction of new performance issues in future development work.</a:t>
            </a:r>
          </a:p>
        </p:txBody>
      </p:sp>
    </p:spTree>
    <p:extLst>
      <p:ext uri="{BB962C8B-B14F-4D97-AF65-F5344CB8AC3E}">
        <p14:creationId xmlns:p14="http://schemas.microsoft.com/office/powerpoint/2010/main" val="2315435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6681-3184-525D-DA44-811F74FA1BAB}"/>
              </a:ext>
            </a:extLst>
          </p:cNvPr>
          <p:cNvSpPr>
            <a:spLocks noGrp="1"/>
          </p:cNvSpPr>
          <p:nvPr>
            <p:ph type="ctrTitle"/>
          </p:nvPr>
        </p:nvSpPr>
        <p:spPr>
          <a:xfrm>
            <a:off x="361951" y="314326"/>
            <a:ext cx="11401424" cy="733424"/>
          </a:xfrm>
        </p:spPr>
        <p:txBody>
          <a:bodyPr>
            <a:normAutofit fontScale="90000"/>
          </a:bodyPr>
          <a:lstStyle/>
          <a:p>
            <a:r>
              <a:rPr lang="en-US" dirty="0"/>
              <a:t>QUESTION TWO FOR DEVELOPERS</a:t>
            </a:r>
          </a:p>
        </p:txBody>
      </p:sp>
      <p:sp>
        <p:nvSpPr>
          <p:cNvPr id="3" name="Subtitle 2">
            <a:extLst>
              <a:ext uri="{FF2B5EF4-FFF2-40B4-BE49-F238E27FC236}">
                <a16:creationId xmlns:a16="http://schemas.microsoft.com/office/drawing/2014/main" id="{B7C0EF63-58D4-169D-3872-3168C0680C22}"/>
              </a:ext>
            </a:extLst>
          </p:cNvPr>
          <p:cNvSpPr>
            <a:spLocks noGrp="1"/>
          </p:cNvSpPr>
          <p:nvPr>
            <p:ph type="subTitle" idx="1"/>
          </p:nvPr>
        </p:nvSpPr>
        <p:spPr>
          <a:xfrm>
            <a:off x="361951" y="1538288"/>
            <a:ext cx="11744324" cy="4576761"/>
          </a:xfrm>
        </p:spPr>
        <p:txBody>
          <a:bodyPr>
            <a:normAutofit/>
          </a:bodyPr>
          <a:lstStyle/>
          <a:p>
            <a:r>
              <a:rPr lang="en-US" dirty="0"/>
              <a:t>You are a software development team lead for a company that has recently launched a new web application. However, after monitoring user activity, you have found that the application is experiencing significant slowdowns and timeouts during peak usage periods. What steps would you take to optimize the code and ensure that the application is running smoothly during high traffic periods?</a:t>
            </a:r>
          </a:p>
        </p:txBody>
      </p:sp>
    </p:spTree>
    <p:extLst>
      <p:ext uri="{BB962C8B-B14F-4D97-AF65-F5344CB8AC3E}">
        <p14:creationId xmlns:p14="http://schemas.microsoft.com/office/powerpoint/2010/main" val="2684506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6681-3184-525D-DA44-811F74FA1BAB}"/>
              </a:ext>
            </a:extLst>
          </p:cNvPr>
          <p:cNvSpPr>
            <a:spLocks noGrp="1"/>
          </p:cNvSpPr>
          <p:nvPr>
            <p:ph type="ctrTitle"/>
          </p:nvPr>
        </p:nvSpPr>
        <p:spPr>
          <a:xfrm>
            <a:off x="361951" y="314326"/>
            <a:ext cx="11401424" cy="733424"/>
          </a:xfrm>
        </p:spPr>
        <p:txBody>
          <a:bodyPr>
            <a:normAutofit fontScale="90000"/>
          </a:bodyPr>
          <a:lstStyle/>
          <a:p>
            <a:r>
              <a:rPr lang="en-US" dirty="0"/>
              <a:t>QUESTION TWO FOR DEVELOPERS</a:t>
            </a:r>
          </a:p>
        </p:txBody>
      </p:sp>
      <p:sp>
        <p:nvSpPr>
          <p:cNvPr id="3" name="Subtitle 2">
            <a:extLst>
              <a:ext uri="{FF2B5EF4-FFF2-40B4-BE49-F238E27FC236}">
                <a16:creationId xmlns:a16="http://schemas.microsoft.com/office/drawing/2014/main" id="{B7C0EF63-58D4-169D-3872-3168C0680C22}"/>
              </a:ext>
            </a:extLst>
          </p:cNvPr>
          <p:cNvSpPr>
            <a:spLocks noGrp="1"/>
          </p:cNvSpPr>
          <p:nvPr>
            <p:ph type="subTitle" idx="1"/>
          </p:nvPr>
        </p:nvSpPr>
        <p:spPr>
          <a:xfrm>
            <a:off x="361951" y="1538288"/>
            <a:ext cx="11744324" cy="4576761"/>
          </a:xfrm>
        </p:spPr>
        <p:txBody>
          <a:bodyPr>
            <a:normAutofit fontScale="62500" lnSpcReduction="20000"/>
          </a:bodyPr>
          <a:lstStyle/>
          <a:p>
            <a:endParaRPr lang="en-US" dirty="0"/>
          </a:p>
          <a:p>
            <a:r>
              <a:rPr lang="en-US" dirty="0"/>
              <a:t>Using load testing and performance testing to identify and diagnose specific areas of the code that are causing slowdowns and timeouts during peak usage periods.</a:t>
            </a:r>
          </a:p>
          <a:p>
            <a:r>
              <a:rPr lang="en-US" dirty="0"/>
              <a:t>Optimizing database queries and data access methods to reduce the load on the database server.</a:t>
            </a:r>
          </a:p>
          <a:p>
            <a:r>
              <a:rPr lang="en-US" dirty="0"/>
              <a:t>Implementing caching mechanisms, such as in-memory caching or edge caching, to improve response times for frequently accessed data.</a:t>
            </a:r>
          </a:p>
          <a:p>
            <a:r>
              <a:rPr lang="en-US" dirty="0"/>
              <a:t>Refactoring the code to improve its efficiency, including using asynchronous programming techniques or implementing multi-threading.</a:t>
            </a:r>
          </a:p>
          <a:p>
            <a:r>
              <a:rPr lang="en-US" dirty="0"/>
              <a:t>Leveraging AWS services such as AWS Lambda, Amazon DynamoDB, or Amazon </a:t>
            </a:r>
            <a:r>
              <a:rPr lang="en-US" dirty="0" err="1"/>
              <a:t>ElastiCache</a:t>
            </a:r>
            <a:r>
              <a:rPr lang="en-US" dirty="0"/>
              <a:t> to offload processing and data storage from the main application server.</a:t>
            </a:r>
          </a:p>
          <a:p>
            <a:r>
              <a:rPr lang="en-US" dirty="0"/>
              <a:t>Implementing horizontal scaling techniques such as auto-scaling groups or load balancers to distribute traffic across multiple instances of the application.</a:t>
            </a:r>
          </a:p>
          <a:p>
            <a:r>
              <a:rPr lang="en-US" dirty="0"/>
              <a:t>Using a content delivery network (CDN) to cache frequently accessed static assets and reduce the load on the web server.</a:t>
            </a:r>
          </a:p>
          <a:p>
            <a:r>
              <a:rPr lang="en-US" dirty="0"/>
              <a:t>Using AWS CloudFront or other edge computing services to perform processing closer to the user and reduce the latency of requests.</a:t>
            </a:r>
          </a:p>
          <a:p>
            <a:r>
              <a:rPr lang="en-US" dirty="0"/>
              <a:t>Implementing logging and monitoring tools to track performance metrics and identify areas for further optimization.</a:t>
            </a:r>
          </a:p>
          <a:p>
            <a:r>
              <a:rPr lang="en-US" dirty="0"/>
              <a:t>Overall, the response would depend on the specific nature and extent of the performance issues in the web application, as well as the resources and constraints of the software development team. The key is to identify and address the root cause of the slowdowns and timeouts, and implement targeted optimizations to improve the efficiency and responsiveness of the application during high traffic periods</a:t>
            </a:r>
          </a:p>
        </p:txBody>
      </p:sp>
    </p:spTree>
    <p:extLst>
      <p:ext uri="{BB962C8B-B14F-4D97-AF65-F5344CB8AC3E}">
        <p14:creationId xmlns:p14="http://schemas.microsoft.com/office/powerpoint/2010/main" val="1283855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6681-3184-525D-DA44-811F74FA1BAB}"/>
              </a:ext>
            </a:extLst>
          </p:cNvPr>
          <p:cNvSpPr>
            <a:spLocks noGrp="1"/>
          </p:cNvSpPr>
          <p:nvPr>
            <p:ph type="ctrTitle"/>
          </p:nvPr>
        </p:nvSpPr>
        <p:spPr>
          <a:xfrm>
            <a:off x="361951" y="314326"/>
            <a:ext cx="11401424" cy="733424"/>
          </a:xfrm>
        </p:spPr>
        <p:txBody>
          <a:bodyPr>
            <a:normAutofit fontScale="90000"/>
          </a:bodyPr>
          <a:lstStyle/>
          <a:p>
            <a:r>
              <a:rPr lang="en-US" dirty="0"/>
              <a:t>QUESTION TWO FOR DEVELOPERS</a:t>
            </a:r>
          </a:p>
        </p:txBody>
      </p:sp>
      <p:sp>
        <p:nvSpPr>
          <p:cNvPr id="3" name="Subtitle 2">
            <a:extLst>
              <a:ext uri="{FF2B5EF4-FFF2-40B4-BE49-F238E27FC236}">
                <a16:creationId xmlns:a16="http://schemas.microsoft.com/office/drawing/2014/main" id="{B7C0EF63-58D4-169D-3872-3168C0680C22}"/>
              </a:ext>
            </a:extLst>
          </p:cNvPr>
          <p:cNvSpPr>
            <a:spLocks noGrp="1"/>
          </p:cNvSpPr>
          <p:nvPr>
            <p:ph type="subTitle" idx="1"/>
          </p:nvPr>
        </p:nvSpPr>
        <p:spPr>
          <a:xfrm>
            <a:off x="361951" y="1538288"/>
            <a:ext cx="11744324" cy="4576761"/>
          </a:xfrm>
        </p:spPr>
        <p:txBody>
          <a:bodyPr>
            <a:normAutofit/>
          </a:bodyPr>
          <a:lstStyle/>
          <a:p>
            <a:endParaRPr lang="en-US" dirty="0"/>
          </a:p>
          <a:p>
            <a:r>
              <a:rPr lang="en-US" dirty="0"/>
              <a:t>Your company has recently migrated its application platform to AWS. As a developer, you are now responsible for reviewing your code and optimizing it for the new platform. What steps would you take to ensure that your code is optimized for AWS and running efficiently?</a:t>
            </a:r>
          </a:p>
        </p:txBody>
      </p:sp>
    </p:spTree>
    <p:extLst>
      <p:ext uri="{BB962C8B-B14F-4D97-AF65-F5344CB8AC3E}">
        <p14:creationId xmlns:p14="http://schemas.microsoft.com/office/powerpoint/2010/main" val="50506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6681-3184-525D-DA44-811F74FA1BAB}"/>
              </a:ext>
            </a:extLst>
          </p:cNvPr>
          <p:cNvSpPr>
            <a:spLocks noGrp="1"/>
          </p:cNvSpPr>
          <p:nvPr>
            <p:ph type="ctrTitle"/>
          </p:nvPr>
        </p:nvSpPr>
        <p:spPr>
          <a:xfrm>
            <a:off x="361951" y="314326"/>
            <a:ext cx="11401424" cy="733424"/>
          </a:xfrm>
        </p:spPr>
        <p:txBody>
          <a:bodyPr>
            <a:normAutofit fontScale="90000"/>
          </a:bodyPr>
          <a:lstStyle/>
          <a:p>
            <a:r>
              <a:rPr lang="en-US" dirty="0"/>
              <a:t>QUESTION TWO FOR DEVELOPERS</a:t>
            </a:r>
          </a:p>
        </p:txBody>
      </p:sp>
      <p:sp>
        <p:nvSpPr>
          <p:cNvPr id="3" name="Subtitle 2">
            <a:extLst>
              <a:ext uri="{FF2B5EF4-FFF2-40B4-BE49-F238E27FC236}">
                <a16:creationId xmlns:a16="http://schemas.microsoft.com/office/drawing/2014/main" id="{B7C0EF63-58D4-169D-3872-3168C0680C22}"/>
              </a:ext>
            </a:extLst>
          </p:cNvPr>
          <p:cNvSpPr>
            <a:spLocks noGrp="1"/>
          </p:cNvSpPr>
          <p:nvPr>
            <p:ph type="subTitle" idx="1"/>
          </p:nvPr>
        </p:nvSpPr>
        <p:spPr>
          <a:xfrm>
            <a:off x="361951" y="1538288"/>
            <a:ext cx="11744324" cy="4576761"/>
          </a:xfrm>
        </p:spPr>
        <p:txBody>
          <a:bodyPr>
            <a:normAutofit fontScale="70000" lnSpcReduction="20000"/>
          </a:bodyPr>
          <a:lstStyle/>
          <a:p>
            <a:r>
              <a:rPr lang="en-US" dirty="0"/>
              <a:t>Conducting a code review to identify any areas of the code that may need to be updated or optimized for the new platform.</a:t>
            </a:r>
          </a:p>
          <a:p>
            <a:r>
              <a:rPr lang="en-US" dirty="0"/>
              <a:t>Analyzing the performance of the application on the new platform and identifying any performance bottlenecks or issues.</a:t>
            </a:r>
          </a:p>
          <a:p>
            <a:r>
              <a:rPr lang="en-US" dirty="0"/>
              <a:t>Refactoring code to take advantage of AWS services such as AWS Lambda, Amazon DynamoDB, or Amazon S3.</a:t>
            </a:r>
          </a:p>
          <a:p>
            <a:r>
              <a:rPr lang="en-US" dirty="0"/>
              <a:t>Optimizing database queries and data access methods to reduce the load on the database server.</a:t>
            </a:r>
          </a:p>
          <a:p>
            <a:r>
              <a:rPr lang="en-US" dirty="0"/>
              <a:t>Implementing caching mechanisms, such as in-memory caching or edge caching, to improve response times for frequently accessed data.</a:t>
            </a:r>
          </a:p>
          <a:p>
            <a:r>
              <a:rPr lang="en-US" dirty="0"/>
              <a:t>Leveraging AWS auto-scaling groups to automatically adjust resources based on application traffic.</a:t>
            </a:r>
          </a:p>
          <a:p>
            <a:r>
              <a:rPr lang="en-US" dirty="0"/>
              <a:t>Implementing horizontal scaling techniques to distribute traffic across multiple instances of the application.</a:t>
            </a:r>
          </a:p>
          <a:p>
            <a:r>
              <a:rPr lang="en-US" dirty="0"/>
              <a:t>Using AWS CloudFront or other edge computing services to perform processing closer to the user and reduce the latency of requests.</a:t>
            </a:r>
          </a:p>
          <a:p>
            <a:r>
              <a:rPr lang="en-US" dirty="0"/>
              <a:t>Implementing logging and monitoring tools to track performance metrics and identify areas for further optimization.</a:t>
            </a:r>
          </a:p>
          <a:p>
            <a:r>
              <a:rPr lang="en-US" dirty="0"/>
              <a:t>Using AWS Well-Architected Framework and other AWS best practices to optimize the architecture of the application.</a:t>
            </a:r>
          </a:p>
          <a:p>
            <a:r>
              <a:rPr lang="en-US" dirty="0"/>
              <a:t>Overall, the response would depend on the specific nature of the application and the resources and constraints of the software development team. The key is to ensure that the code is optimized for the new platform and taking advantage of AWS services and best practices to ensure efficient operation on AWS.</a:t>
            </a:r>
          </a:p>
        </p:txBody>
      </p:sp>
    </p:spTree>
    <p:extLst>
      <p:ext uri="{BB962C8B-B14F-4D97-AF65-F5344CB8AC3E}">
        <p14:creationId xmlns:p14="http://schemas.microsoft.com/office/powerpoint/2010/main" val="1855144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6681-3184-525D-DA44-811F74FA1BAB}"/>
              </a:ext>
            </a:extLst>
          </p:cNvPr>
          <p:cNvSpPr>
            <a:spLocks noGrp="1"/>
          </p:cNvSpPr>
          <p:nvPr>
            <p:ph type="ctrTitle"/>
          </p:nvPr>
        </p:nvSpPr>
        <p:spPr>
          <a:xfrm>
            <a:off x="361951" y="314326"/>
            <a:ext cx="11401424" cy="733424"/>
          </a:xfrm>
        </p:spPr>
        <p:txBody>
          <a:bodyPr>
            <a:normAutofit fontScale="90000"/>
          </a:bodyPr>
          <a:lstStyle/>
          <a:p>
            <a:r>
              <a:rPr lang="en-US" dirty="0"/>
              <a:t>QUESTION ONE</a:t>
            </a:r>
          </a:p>
        </p:txBody>
      </p:sp>
      <p:sp>
        <p:nvSpPr>
          <p:cNvPr id="3" name="Subtitle 2">
            <a:extLst>
              <a:ext uri="{FF2B5EF4-FFF2-40B4-BE49-F238E27FC236}">
                <a16:creationId xmlns:a16="http://schemas.microsoft.com/office/drawing/2014/main" id="{B7C0EF63-58D4-169D-3872-3168C0680C22}"/>
              </a:ext>
            </a:extLst>
          </p:cNvPr>
          <p:cNvSpPr>
            <a:spLocks noGrp="1"/>
          </p:cNvSpPr>
          <p:nvPr>
            <p:ph type="subTitle" idx="1"/>
          </p:nvPr>
        </p:nvSpPr>
        <p:spPr>
          <a:xfrm>
            <a:off x="361951" y="1538288"/>
            <a:ext cx="11744324" cy="4576761"/>
          </a:xfrm>
        </p:spPr>
        <p:txBody>
          <a:bodyPr>
            <a:normAutofit fontScale="85000" lnSpcReduction="10000"/>
          </a:bodyPr>
          <a:lstStyle/>
          <a:p>
            <a:pPr marL="342900" indent="-342900">
              <a:buFont typeface="Wingdings" panose="05000000000000000000" pitchFamily="2" charset="2"/>
              <a:buChar char="ü"/>
            </a:pPr>
            <a:r>
              <a:rPr lang="en-US" dirty="0">
                <a:solidFill>
                  <a:schemeClr val="tx1"/>
                </a:solidFill>
              </a:rPr>
              <a:t>Identity and Access Management (IAM) Security: IAM is one of the critical security areas in AWS. XYZ Corporation is struggling to ensure that their IAM policies are appropriately configured to provide access to only authorized personnel. There is a risk of unauthorized access, which could lead to data breaches and data loss.</a:t>
            </a:r>
          </a:p>
          <a:p>
            <a:pPr marL="342900" indent="-342900">
              <a:buFont typeface="Wingdings" panose="05000000000000000000" pitchFamily="2" charset="2"/>
              <a:buChar char="ü"/>
            </a:pPr>
            <a:r>
              <a:rPr lang="en-US" dirty="0">
                <a:solidFill>
                  <a:schemeClr val="tx1"/>
                </a:solidFill>
              </a:rPr>
              <a:t>Network Security: XYZ Corporation has implemented Virtual Private Cloud (VPC) in AWS to isolate their cloud infrastructure. However, they are still facing challenges in securing their VPCs. There is a risk of cyberattacks such as Distributed Denial of Service (DDoS) and Man-in-the-Middle (MITM) attacks.</a:t>
            </a:r>
          </a:p>
          <a:p>
            <a:pPr marL="342900" indent="-342900">
              <a:buFont typeface="Wingdings" panose="05000000000000000000" pitchFamily="2" charset="2"/>
              <a:buChar char="ü"/>
            </a:pPr>
            <a:r>
              <a:rPr lang="en-US" dirty="0">
                <a:solidFill>
                  <a:schemeClr val="tx1"/>
                </a:solidFill>
              </a:rPr>
              <a:t>Data Protection: Data protection is a significant concern for XYZ Corporation. They are struggling to ensure that their data is adequately encrypted at rest and in transit. There is a risk of data breaches, data loss, and unauthorized access to sensitive data.</a:t>
            </a:r>
          </a:p>
          <a:p>
            <a:pPr marL="342900" indent="-342900">
              <a:buFont typeface="Wingdings" panose="05000000000000000000" pitchFamily="2" charset="2"/>
              <a:buChar char="ü"/>
            </a:pPr>
            <a:r>
              <a:rPr lang="en-US" dirty="0">
                <a:solidFill>
                  <a:schemeClr val="tx1"/>
                </a:solidFill>
              </a:rPr>
              <a:t>Compliance and Auditing: XYZ Corporation is facing challenges in meeting compliance requirements such as HIPAA, GDPR, and PCI-DSS. They are also struggling to conduct regular audits of their AWS environment to ensure that it is secure and compliant.</a:t>
            </a:r>
          </a:p>
          <a:p>
            <a:pPr marL="342900" indent="-342900">
              <a:buFont typeface="Wingdings" panose="05000000000000000000" pitchFamily="2" charset="2"/>
              <a:buChar char="ü"/>
            </a:pPr>
            <a:r>
              <a:rPr lang="en-US" dirty="0">
                <a:solidFill>
                  <a:schemeClr val="tx1"/>
                </a:solidFill>
              </a:rPr>
              <a:t>Misconfiguration: Misconfiguration is one of the significant security challenges in AWS. XYZ Corporation is struggling to ensure that their AWS resources are correctly configured, which could lead to data breaches, unauthorized access, and other security incidents.</a:t>
            </a:r>
          </a:p>
        </p:txBody>
      </p:sp>
    </p:spTree>
    <p:extLst>
      <p:ext uri="{BB962C8B-B14F-4D97-AF65-F5344CB8AC3E}">
        <p14:creationId xmlns:p14="http://schemas.microsoft.com/office/powerpoint/2010/main" val="184919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6681-3184-525D-DA44-811F74FA1BAB}"/>
              </a:ext>
            </a:extLst>
          </p:cNvPr>
          <p:cNvSpPr>
            <a:spLocks noGrp="1"/>
          </p:cNvSpPr>
          <p:nvPr>
            <p:ph type="ctrTitle"/>
          </p:nvPr>
        </p:nvSpPr>
        <p:spPr>
          <a:xfrm>
            <a:off x="361951" y="314326"/>
            <a:ext cx="11401424" cy="733424"/>
          </a:xfrm>
        </p:spPr>
        <p:txBody>
          <a:bodyPr>
            <a:normAutofit fontScale="90000"/>
          </a:bodyPr>
          <a:lstStyle/>
          <a:p>
            <a:r>
              <a:rPr lang="en-US" dirty="0"/>
              <a:t>QUESTION ONE</a:t>
            </a:r>
          </a:p>
        </p:txBody>
      </p:sp>
      <p:sp>
        <p:nvSpPr>
          <p:cNvPr id="3" name="Subtitle 2">
            <a:extLst>
              <a:ext uri="{FF2B5EF4-FFF2-40B4-BE49-F238E27FC236}">
                <a16:creationId xmlns:a16="http://schemas.microsoft.com/office/drawing/2014/main" id="{B7C0EF63-58D4-169D-3872-3168C0680C22}"/>
              </a:ext>
            </a:extLst>
          </p:cNvPr>
          <p:cNvSpPr>
            <a:spLocks noGrp="1"/>
          </p:cNvSpPr>
          <p:nvPr>
            <p:ph type="subTitle" idx="1"/>
          </p:nvPr>
        </p:nvSpPr>
        <p:spPr>
          <a:xfrm>
            <a:off x="361951" y="1538288"/>
            <a:ext cx="11744324" cy="4576761"/>
          </a:xfrm>
        </p:spPr>
        <p:txBody>
          <a:bodyPr>
            <a:normAutofit fontScale="70000" lnSpcReduction="20000"/>
          </a:bodyPr>
          <a:lstStyle/>
          <a:p>
            <a:pPr marL="342900" indent="-342900">
              <a:buFont typeface="Wingdings" panose="05000000000000000000" pitchFamily="2" charset="2"/>
              <a:buChar char="ü"/>
            </a:pPr>
            <a:r>
              <a:rPr lang="en-US" dirty="0">
                <a:solidFill>
                  <a:schemeClr val="tx1"/>
                </a:solidFill>
              </a:rPr>
              <a:t>Insider Threats: Organizations can face security challenges from insiders, such as employees, contractors, or partners with authorized access to AWS resources. These insiders can intentionally or unintentionally cause security breaches, data loss, or compromise sensitive data.</a:t>
            </a:r>
          </a:p>
          <a:p>
            <a:endParaRPr lang="en-US" dirty="0">
              <a:solidFill>
                <a:schemeClr val="tx1"/>
              </a:solidFill>
            </a:endParaRPr>
          </a:p>
          <a:p>
            <a:pPr marL="342900" indent="-342900">
              <a:buFont typeface="Wingdings" panose="05000000000000000000" pitchFamily="2" charset="2"/>
              <a:buChar char="ü"/>
            </a:pPr>
            <a:r>
              <a:rPr lang="en-US" dirty="0">
                <a:solidFill>
                  <a:schemeClr val="tx1"/>
                </a:solidFill>
              </a:rPr>
              <a:t>Third-party integrations: Organizations often use third-party tools and services in their AWS environment, which can pose security challenges. These third-party tools can have vulnerabilities, which can be exploited by attackers to gain unauthorized access to the organization's AWS environment.</a:t>
            </a:r>
          </a:p>
          <a:p>
            <a:pPr marL="342900" indent="-342900">
              <a:buFont typeface="Wingdings" panose="05000000000000000000" pitchFamily="2" charset="2"/>
              <a:buChar char="ü"/>
            </a:pPr>
            <a:r>
              <a:rPr lang="en-US" dirty="0">
                <a:solidFill>
                  <a:schemeClr val="tx1"/>
                </a:solidFill>
              </a:rPr>
              <a:t>Security misconfigurations: Security misconfigurations can occur when organizations deploy AWS resources with incorrect or incomplete security configurations, such as open ports, public S3 buckets, and improperly configured network access controls. Attackers can exploit these misconfigurations to gain unauthorized access to the organization's AWS resources.</a:t>
            </a:r>
          </a:p>
          <a:p>
            <a:pPr marL="342900" indent="-342900">
              <a:buFont typeface="Wingdings" panose="05000000000000000000" pitchFamily="2" charset="2"/>
              <a:buChar char="ü"/>
            </a:pPr>
            <a:r>
              <a:rPr lang="en-US" dirty="0">
                <a:solidFill>
                  <a:schemeClr val="tx1"/>
                </a:solidFill>
              </a:rPr>
              <a:t>Data Breaches: AWS hosts a vast amount of sensitive data, which makes it a prime target for cybercriminals. Organizations can face security challenges in ensuring the security of their data in transit and at rest, and they may also face challenges in detecting and responding to data breaches.</a:t>
            </a:r>
          </a:p>
          <a:p>
            <a:pPr marL="342900" indent="-342900">
              <a:buFont typeface="Wingdings" panose="05000000000000000000" pitchFamily="2" charset="2"/>
              <a:buChar char="ü"/>
            </a:pPr>
            <a:r>
              <a:rPr lang="en-US" dirty="0">
                <a:solidFill>
                  <a:schemeClr val="tx1"/>
                </a:solidFill>
              </a:rPr>
              <a:t>Advanced Persistent Threats (APTs): APTs are highly sophisticated cyberattacks that are targeted, persistent, and stealthy. Organizations can face challenges in detecting and mitigating APTs in their AWS environment, which can lead to data breaches, intellectual property theft, and other security incidents.</a:t>
            </a:r>
          </a:p>
        </p:txBody>
      </p:sp>
    </p:spTree>
    <p:extLst>
      <p:ext uri="{BB962C8B-B14F-4D97-AF65-F5344CB8AC3E}">
        <p14:creationId xmlns:p14="http://schemas.microsoft.com/office/powerpoint/2010/main" val="63298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6681-3184-525D-DA44-811F74FA1BAB}"/>
              </a:ext>
            </a:extLst>
          </p:cNvPr>
          <p:cNvSpPr>
            <a:spLocks noGrp="1"/>
          </p:cNvSpPr>
          <p:nvPr>
            <p:ph type="ctrTitle"/>
          </p:nvPr>
        </p:nvSpPr>
        <p:spPr>
          <a:xfrm>
            <a:off x="361951" y="314326"/>
            <a:ext cx="11401424" cy="733424"/>
          </a:xfrm>
        </p:spPr>
        <p:txBody>
          <a:bodyPr>
            <a:normAutofit fontScale="90000"/>
          </a:bodyPr>
          <a:lstStyle/>
          <a:p>
            <a:r>
              <a:rPr lang="en-US" dirty="0"/>
              <a:t>QUESTION TWO</a:t>
            </a:r>
          </a:p>
        </p:txBody>
      </p:sp>
      <p:sp>
        <p:nvSpPr>
          <p:cNvPr id="3" name="Subtitle 2">
            <a:extLst>
              <a:ext uri="{FF2B5EF4-FFF2-40B4-BE49-F238E27FC236}">
                <a16:creationId xmlns:a16="http://schemas.microsoft.com/office/drawing/2014/main" id="{B7C0EF63-58D4-169D-3872-3168C0680C22}"/>
              </a:ext>
            </a:extLst>
          </p:cNvPr>
          <p:cNvSpPr>
            <a:spLocks noGrp="1"/>
          </p:cNvSpPr>
          <p:nvPr>
            <p:ph type="subTitle" idx="1"/>
          </p:nvPr>
        </p:nvSpPr>
        <p:spPr>
          <a:xfrm>
            <a:off x="361951" y="1538288"/>
            <a:ext cx="11744324" cy="4576761"/>
          </a:xfrm>
        </p:spPr>
        <p:txBody>
          <a:bodyPr>
            <a:normAutofit/>
          </a:bodyPr>
          <a:lstStyle/>
          <a:p>
            <a:r>
              <a:rPr lang="en-US" dirty="0"/>
              <a:t>You are the security analyst for a healthcare organization that uses AWS to host their patient data and electronic medical records. Recently, there have been reports of cyberattacks targeting healthcare organizations, and you are concerned about the security of your AWS environment. What steps would you take to ensure the security of your AWS environment and protect patient data?</a:t>
            </a:r>
          </a:p>
        </p:txBody>
      </p:sp>
    </p:spTree>
    <p:extLst>
      <p:ext uri="{BB962C8B-B14F-4D97-AF65-F5344CB8AC3E}">
        <p14:creationId xmlns:p14="http://schemas.microsoft.com/office/powerpoint/2010/main" val="2139928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6681-3184-525D-DA44-811F74FA1BAB}"/>
              </a:ext>
            </a:extLst>
          </p:cNvPr>
          <p:cNvSpPr>
            <a:spLocks noGrp="1"/>
          </p:cNvSpPr>
          <p:nvPr>
            <p:ph type="ctrTitle"/>
          </p:nvPr>
        </p:nvSpPr>
        <p:spPr>
          <a:xfrm>
            <a:off x="361951" y="314326"/>
            <a:ext cx="11401424" cy="733424"/>
          </a:xfrm>
        </p:spPr>
        <p:txBody>
          <a:bodyPr>
            <a:normAutofit fontScale="90000"/>
          </a:bodyPr>
          <a:lstStyle/>
          <a:p>
            <a:r>
              <a:rPr lang="en-US" dirty="0"/>
              <a:t>QUESTION TWO</a:t>
            </a:r>
          </a:p>
        </p:txBody>
      </p:sp>
      <p:sp>
        <p:nvSpPr>
          <p:cNvPr id="3" name="Subtitle 2">
            <a:extLst>
              <a:ext uri="{FF2B5EF4-FFF2-40B4-BE49-F238E27FC236}">
                <a16:creationId xmlns:a16="http://schemas.microsoft.com/office/drawing/2014/main" id="{B7C0EF63-58D4-169D-3872-3168C0680C22}"/>
              </a:ext>
            </a:extLst>
          </p:cNvPr>
          <p:cNvSpPr>
            <a:spLocks noGrp="1"/>
          </p:cNvSpPr>
          <p:nvPr>
            <p:ph type="subTitle" idx="1"/>
          </p:nvPr>
        </p:nvSpPr>
        <p:spPr>
          <a:xfrm>
            <a:off x="361951" y="1047750"/>
            <a:ext cx="11744324" cy="5667375"/>
          </a:xfrm>
        </p:spPr>
        <p:txBody>
          <a:bodyPr>
            <a:normAutofit lnSpcReduction="10000"/>
          </a:bodyPr>
          <a:lstStyle/>
          <a:p>
            <a:pPr marL="342900" indent="-342900">
              <a:buFont typeface="Wingdings" panose="05000000000000000000" pitchFamily="2" charset="2"/>
              <a:buChar char="Ø"/>
            </a:pPr>
            <a:r>
              <a:rPr lang="en-US" dirty="0">
                <a:solidFill>
                  <a:schemeClr val="tx1"/>
                </a:solidFill>
              </a:rPr>
              <a:t>Implementing multi-factor authentication (MFA) for all IAM users and enforcing strong password policies. </a:t>
            </a:r>
          </a:p>
          <a:p>
            <a:pPr marL="342900" indent="-342900">
              <a:buFont typeface="Wingdings" panose="05000000000000000000" pitchFamily="2" charset="2"/>
              <a:buChar char="Ø"/>
            </a:pPr>
            <a:r>
              <a:rPr lang="en-US" dirty="0">
                <a:solidFill>
                  <a:schemeClr val="tx1"/>
                </a:solidFill>
              </a:rPr>
              <a:t>Encrypting all patient data at rest and in transit using AWS KMS or other encryption services. </a:t>
            </a:r>
          </a:p>
          <a:p>
            <a:pPr marL="342900" indent="-342900">
              <a:buFont typeface="Wingdings" panose="05000000000000000000" pitchFamily="2" charset="2"/>
              <a:buChar char="Ø"/>
            </a:pPr>
            <a:r>
              <a:rPr lang="en-US" dirty="0">
                <a:solidFill>
                  <a:schemeClr val="tx1"/>
                </a:solidFill>
              </a:rPr>
              <a:t>Conducting regular vulnerability scans and penetration tests to identify and address security weaknesses in the AWS environment.</a:t>
            </a:r>
          </a:p>
          <a:p>
            <a:pPr marL="342900" indent="-342900">
              <a:buFont typeface="Wingdings" panose="05000000000000000000" pitchFamily="2" charset="2"/>
              <a:buChar char="Ø"/>
            </a:pPr>
            <a:r>
              <a:rPr lang="en-US" dirty="0">
                <a:solidFill>
                  <a:schemeClr val="tx1"/>
                </a:solidFill>
              </a:rPr>
              <a:t>Configuring security groups and network access controls to restrict access to only authorized users and applications.</a:t>
            </a:r>
          </a:p>
          <a:p>
            <a:pPr marL="342900" indent="-342900">
              <a:buFont typeface="Wingdings" panose="05000000000000000000" pitchFamily="2" charset="2"/>
              <a:buChar char="Ø"/>
            </a:pPr>
            <a:r>
              <a:rPr lang="en-US" dirty="0">
                <a:solidFill>
                  <a:schemeClr val="tx1"/>
                </a:solidFill>
              </a:rPr>
              <a:t>Implementing AWS CloudTrail and other logging services to monitor and audit all user and system activity in the AWS environment.</a:t>
            </a:r>
          </a:p>
          <a:p>
            <a:pPr marL="342900" indent="-342900">
              <a:buFont typeface="Wingdings" panose="05000000000000000000" pitchFamily="2" charset="2"/>
              <a:buChar char="Ø"/>
            </a:pPr>
            <a:r>
              <a:rPr lang="en-US" dirty="0">
                <a:solidFill>
                  <a:schemeClr val="tx1"/>
                </a:solidFill>
              </a:rPr>
              <a:t>Developing and testing a robust incident response plan that includes steps for detecting, containing, and mitigating security incidents.</a:t>
            </a:r>
          </a:p>
          <a:p>
            <a:pPr marL="342900" indent="-342900">
              <a:buFont typeface="Wingdings" panose="05000000000000000000" pitchFamily="2" charset="2"/>
              <a:buChar char="Ø"/>
            </a:pPr>
            <a:r>
              <a:rPr lang="en-US" dirty="0">
                <a:solidFill>
                  <a:schemeClr val="tx1"/>
                </a:solidFill>
              </a:rPr>
              <a:t>Ensuring compliance with relevant healthcare regulations such as HIPAA, GDPR, or other regional laws and regulations. </a:t>
            </a:r>
          </a:p>
          <a:p>
            <a:pPr marL="342900" indent="-342900">
              <a:buFont typeface="Wingdings" panose="05000000000000000000" pitchFamily="2" charset="2"/>
              <a:buChar char="Ø"/>
            </a:pPr>
            <a:r>
              <a:rPr lang="en-US" dirty="0">
                <a:solidFill>
                  <a:schemeClr val="tx1"/>
                </a:solidFill>
              </a:rPr>
              <a:t>Providing regular security awareness training to all staff members to help them recognize and report security incidents and phishing attempts.</a:t>
            </a:r>
          </a:p>
        </p:txBody>
      </p:sp>
    </p:spTree>
    <p:extLst>
      <p:ext uri="{BB962C8B-B14F-4D97-AF65-F5344CB8AC3E}">
        <p14:creationId xmlns:p14="http://schemas.microsoft.com/office/powerpoint/2010/main" val="1886923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6681-3184-525D-DA44-811F74FA1BAB}"/>
              </a:ext>
            </a:extLst>
          </p:cNvPr>
          <p:cNvSpPr>
            <a:spLocks noGrp="1"/>
          </p:cNvSpPr>
          <p:nvPr>
            <p:ph type="ctrTitle"/>
          </p:nvPr>
        </p:nvSpPr>
        <p:spPr>
          <a:xfrm>
            <a:off x="361951" y="314326"/>
            <a:ext cx="11401424" cy="733424"/>
          </a:xfrm>
        </p:spPr>
        <p:txBody>
          <a:bodyPr>
            <a:normAutofit fontScale="90000"/>
          </a:bodyPr>
          <a:lstStyle/>
          <a:p>
            <a:r>
              <a:rPr lang="en-US" dirty="0"/>
              <a:t>QUESTION THREE</a:t>
            </a:r>
          </a:p>
        </p:txBody>
      </p:sp>
      <p:sp>
        <p:nvSpPr>
          <p:cNvPr id="3" name="Subtitle 2">
            <a:extLst>
              <a:ext uri="{FF2B5EF4-FFF2-40B4-BE49-F238E27FC236}">
                <a16:creationId xmlns:a16="http://schemas.microsoft.com/office/drawing/2014/main" id="{B7C0EF63-58D4-169D-3872-3168C0680C22}"/>
              </a:ext>
            </a:extLst>
          </p:cNvPr>
          <p:cNvSpPr>
            <a:spLocks noGrp="1"/>
          </p:cNvSpPr>
          <p:nvPr>
            <p:ph type="subTitle" idx="1"/>
          </p:nvPr>
        </p:nvSpPr>
        <p:spPr>
          <a:xfrm>
            <a:off x="361951" y="1538288"/>
            <a:ext cx="11744324" cy="4576761"/>
          </a:xfrm>
        </p:spPr>
        <p:txBody>
          <a:bodyPr>
            <a:normAutofit/>
          </a:bodyPr>
          <a:lstStyle/>
          <a:p>
            <a:r>
              <a:rPr lang="en-US" dirty="0"/>
              <a:t>You are a security consultant for a financial services company that is migrating their IT infrastructure to AWS. The company has a highly regulated environment and must comply with strict security and compliance requirements. What steps would you take to ensure the security and compliance of their AWS environment?</a:t>
            </a:r>
          </a:p>
        </p:txBody>
      </p:sp>
    </p:spTree>
    <p:extLst>
      <p:ext uri="{BB962C8B-B14F-4D97-AF65-F5344CB8AC3E}">
        <p14:creationId xmlns:p14="http://schemas.microsoft.com/office/powerpoint/2010/main" val="2044548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6681-3184-525D-DA44-811F74FA1BAB}"/>
              </a:ext>
            </a:extLst>
          </p:cNvPr>
          <p:cNvSpPr>
            <a:spLocks noGrp="1"/>
          </p:cNvSpPr>
          <p:nvPr>
            <p:ph type="ctrTitle"/>
          </p:nvPr>
        </p:nvSpPr>
        <p:spPr>
          <a:xfrm>
            <a:off x="361951" y="314326"/>
            <a:ext cx="11401424" cy="733424"/>
          </a:xfrm>
        </p:spPr>
        <p:txBody>
          <a:bodyPr>
            <a:normAutofit fontScale="90000"/>
          </a:bodyPr>
          <a:lstStyle/>
          <a:p>
            <a:r>
              <a:rPr lang="en-US" dirty="0"/>
              <a:t>QUESTION THREE</a:t>
            </a:r>
          </a:p>
        </p:txBody>
      </p:sp>
      <p:sp>
        <p:nvSpPr>
          <p:cNvPr id="3" name="Subtitle 2">
            <a:extLst>
              <a:ext uri="{FF2B5EF4-FFF2-40B4-BE49-F238E27FC236}">
                <a16:creationId xmlns:a16="http://schemas.microsoft.com/office/drawing/2014/main" id="{B7C0EF63-58D4-169D-3872-3168C0680C22}"/>
              </a:ext>
            </a:extLst>
          </p:cNvPr>
          <p:cNvSpPr>
            <a:spLocks noGrp="1"/>
          </p:cNvSpPr>
          <p:nvPr>
            <p:ph type="subTitle" idx="1"/>
          </p:nvPr>
        </p:nvSpPr>
        <p:spPr>
          <a:xfrm>
            <a:off x="361951" y="1538288"/>
            <a:ext cx="11744324" cy="4576761"/>
          </a:xfrm>
        </p:spPr>
        <p:txBody>
          <a:bodyPr>
            <a:normAutofit fontScale="70000" lnSpcReduction="20000"/>
          </a:bodyPr>
          <a:lstStyle/>
          <a:p>
            <a:pPr marL="342900" indent="-342900">
              <a:buFont typeface="Arial" panose="020B0604020202020204" pitchFamily="34" charset="0"/>
              <a:buChar char="•"/>
            </a:pPr>
            <a:r>
              <a:rPr lang="en-US" dirty="0">
                <a:solidFill>
                  <a:schemeClr val="tx1"/>
                </a:solidFill>
              </a:rPr>
              <a:t>Identifying and classifying all sensitive data and ensuring that it is encrypted both in transit and at rest.</a:t>
            </a:r>
          </a:p>
          <a:p>
            <a:pPr marL="342900" indent="-342900">
              <a:buFont typeface="Arial" panose="020B0604020202020204" pitchFamily="34" charset="0"/>
              <a:buChar char="•"/>
            </a:pPr>
            <a:r>
              <a:rPr lang="en-US" dirty="0">
                <a:solidFill>
                  <a:schemeClr val="tx1"/>
                </a:solidFill>
              </a:rPr>
              <a:t>Configuring AWS security groups and network access controls to restrict access to only authorized users and applications.</a:t>
            </a:r>
          </a:p>
          <a:p>
            <a:pPr marL="342900" indent="-342900">
              <a:buFont typeface="Arial" panose="020B0604020202020204" pitchFamily="34" charset="0"/>
              <a:buChar char="•"/>
            </a:pPr>
            <a:r>
              <a:rPr lang="en-US" dirty="0">
                <a:solidFill>
                  <a:schemeClr val="tx1"/>
                </a:solidFill>
              </a:rPr>
              <a:t>Implementing AWS CloudTrail and other logging services to monitor and audit all user and system activity in the AWS environment.</a:t>
            </a:r>
          </a:p>
          <a:p>
            <a:pPr marL="342900" indent="-342900">
              <a:buFont typeface="Arial" panose="020B0604020202020204" pitchFamily="34" charset="0"/>
              <a:buChar char="•"/>
            </a:pPr>
            <a:r>
              <a:rPr lang="en-US" dirty="0">
                <a:solidFill>
                  <a:schemeClr val="tx1"/>
                </a:solidFill>
              </a:rPr>
              <a:t>Configuring AWS Identity and Access Management (IAM) to control access to AWS resources, and enforcing multi-factor authentication (MFA) for all IAM users.</a:t>
            </a:r>
          </a:p>
          <a:p>
            <a:pPr marL="342900" indent="-342900">
              <a:buFont typeface="Arial" panose="020B0604020202020204" pitchFamily="34" charset="0"/>
              <a:buChar char="•"/>
            </a:pPr>
            <a:r>
              <a:rPr lang="en-US" dirty="0">
                <a:solidFill>
                  <a:schemeClr val="tx1"/>
                </a:solidFill>
              </a:rPr>
              <a:t>Conducting regular vulnerability assessments and penetration tests to identify and address security weaknesses in the AWS environment.</a:t>
            </a:r>
          </a:p>
          <a:p>
            <a:pPr marL="342900" indent="-342900">
              <a:buFont typeface="Arial" panose="020B0604020202020204" pitchFamily="34" charset="0"/>
              <a:buChar char="•"/>
            </a:pPr>
            <a:r>
              <a:rPr lang="en-US" dirty="0">
                <a:solidFill>
                  <a:schemeClr val="tx1"/>
                </a:solidFill>
              </a:rPr>
              <a:t>Ensuring compliance with relevant financial industry regulations such as PCI DSS, SOX, or other regional laws and regulations.</a:t>
            </a:r>
          </a:p>
          <a:p>
            <a:pPr marL="342900" indent="-342900">
              <a:buFont typeface="Arial" panose="020B0604020202020204" pitchFamily="34" charset="0"/>
              <a:buChar char="•"/>
            </a:pPr>
            <a:r>
              <a:rPr lang="en-US" dirty="0">
                <a:solidFill>
                  <a:schemeClr val="tx1"/>
                </a:solidFill>
              </a:rPr>
              <a:t>Developing and testing a robust incident response plan that includes steps for detecting, containing, and mitigating security incidents.</a:t>
            </a:r>
          </a:p>
          <a:p>
            <a:pPr marL="342900" indent="-342900">
              <a:buFont typeface="Arial" panose="020B0604020202020204" pitchFamily="34" charset="0"/>
              <a:buChar char="•"/>
            </a:pPr>
            <a:r>
              <a:rPr lang="en-US" dirty="0">
                <a:solidFill>
                  <a:schemeClr val="tx1"/>
                </a:solidFill>
              </a:rPr>
              <a:t>Conducting regular security awareness training for all employees to help them recognize and report security incidents and phishing attempts.</a:t>
            </a:r>
          </a:p>
          <a:p>
            <a:pPr marL="342900" indent="-342900">
              <a:buFont typeface="Arial" panose="020B0604020202020204" pitchFamily="34" charset="0"/>
              <a:buChar char="•"/>
            </a:pPr>
            <a:r>
              <a:rPr lang="en-US" dirty="0">
                <a:solidFill>
                  <a:schemeClr val="tx1"/>
                </a:solidFill>
              </a:rPr>
              <a:t>Implementing AWS </a:t>
            </a:r>
            <a:r>
              <a:rPr lang="en-US" dirty="0" err="1">
                <a:solidFill>
                  <a:schemeClr val="tx1"/>
                </a:solidFill>
              </a:rPr>
              <a:t>GuardDuty</a:t>
            </a:r>
            <a:r>
              <a:rPr lang="en-US" dirty="0">
                <a:solidFill>
                  <a:schemeClr val="tx1"/>
                </a:solidFill>
              </a:rPr>
              <a:t>, which is a threat detection service that continuously monitors for malicious activity and unauthorized behavior in the AWS environment.</a:t>
            </a:r>
          </a:p>
        </p:txBody>
      </p:sp>
    </p:spTree>
    <p:extLst>
      <p:ext uri="{BB962C8B-B14F-4D97-AF65-F5344CB8AC3E}">
        <p14:creationId xmlns:p14="http://schemas.microsoft.com/office/powerpoint/2010/main" val="319633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6681-3184-525D-DA44-811F74FA1BAB}"/>
              </a:ext>
            </a:extLst>
          </p:cNvPr>
          <p:cNvSpPr>
            <a:spLocks noGrp="1"/>
          </p:cNvSpPr>
          <p:nvPr>
            <p:ph type="ctrTitle"/>
          </p:nvPr>
        </p:nvSpPr>
        <p:spPr>
          <a:xfrm>
            <a:off x="361951" y="314326"/>
            <a:ext cx="11401424" cy="733424"/>
          </a:xfrm>
        </p:spPr>
        <p:txBody>
          <a:bodyPr>
            <a:normAutofit fontScale="90000"/>
          </a:bodyPr>
          <a:lstStyle/>
          <a:p>
            <a:r>
              <a:rPr lang="en-US" dirty="0"/>
              <a:t>QUESTION FOUR</a:t>
            </a:r>
          </a:p>
        </p:txBody>
      </p:sp>
      <p:sp>
        <p:nvSpPr>
          <p:cNvPr id="3" name="Subtitle 2">
            <a:extLst>
              <a:ext uri="{FF2B5EF4-FFF2-40B4-BE49-F238E27FC236}">
                <a16:creationId xmlns:a16="http://schemas.microsoft.com/office/drawing/2014/main" id="{B7C0EF63-58D4-169D-3872-3168C0680C22}"/>
              </a:ext>
            </a:extLst>
          </p:cNvPr>
          <p:cNvSpPr>
            <a:spLocks noGrp="1"/>
          </p:cNvSpPr>
          <p:nvPr>
            <p:ph type="subTitle" idx="1"/>
          </p:nvPr>
        </p:nvSpPr>
        <p:spPr>
          <a:xfrm>
            <a:off x="361951" y="1538288"/>
            <a:ext cx="11744324" cy="4576761"/>
          </a:xfrm>
        </p:spPr>
        <p:txBody>
          <a:bodyPr>
            <a:normAutofit/>
          </a:bodyPr>
          <a:lstStyle/>
          <a:p>
            <a:r>
              <a:rPr lang="en-US" dirty="0"/>
              <a:t>You are a DevOps engineer for an e-commerce company that is experiencing rapid growth and an increase in website traffic. The company is currently using AWS to host their website, but the current infrastructure is not able to handle the increased traffic. What steps would you take to scale up the infrastructure and ensure that the website can handle the increased traffic?</a:t>
            </a:r>
          </a:p>
        </p:txBody>
      </p:sp>
    </p:spTree>
    <p:extLst>
      <p:ext uri="{BB962C8B-B14F-4D97-AF65-F5344CB8AC3E}">
        <p14:creationId xmlns:p14="http://schemas.microsoft.com/office/powerpoint/2010/main" val="3341567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6681-3184-525D-DA44-811F74FA1BAB}"/>
              </a:ext>
            </a:extLst>
          </p:cNvPr>
          <p:cNvSpPr>
            <a:spLocks noGrp="1"/>
          </p:cNvSpPr>
          <p:nvPr>
            <p:ph type="ctrTitle"/>
          </p:nvPr>
        </p:nvSpPr>
        <p:spPr>
          <a:xfrm>
            <a:off x="361951" y="314326"/>
            <a:ext cx="11401424" cy="733424"/>
          </a:xfrm>
        </p:spPr>
        <p:txBody>
          <a:bodyPr>
            <a:normAutofit fontScale="90000"/>
          </a:bodyPr>
          <a:lstStyle/>
          <a:p>
            <a:r>
              <a:rPr lang="en-US" dirty="0"/>
              <a:t>QUESTION FOUR</a:t>
            </a:r>
          </a:p>
        </p:txBody>
      </p:sp>
      <p:sp>
        <p:nvSpPr>
          <p:cNvPr id="3" name="Subtitle 2">
            <a:extLst>
              <a:ext uri="{FF2B5EF4-FFF2-40B4-BE49-F238E27FC236}">
                <a16:creationId xmlns:a16="http://schemas.microsoft.com/office/drawing/2014/main" id="{B7C0EF63-58D4-169D-3872-3168C0680C22}"/>
              </a:ext>
            </a:extLst>
          </p:cNvPr>
          <p:cNvSpPr>
            <a:spLocks noGrp="1"/>
          </p:cNvSpPr>
          <p:nvPr>
            <p:ph type="subTitle" idx="1"/>
          </p:nvPr>
        </p:nvSpPr>
        <p:spPr>
          <a:xfrm>
            <a:off x="361951" y="1538288"/>
            <a:ext cx="11744324" cy="4576761"/>
          </a:xfrm>
        </p:spPr>
        <p:txBody>
          <a:bodyPr>
            <a:normAutofit/>
          </a:bodyPr>
          <a:lstStyle/>
          <a:p>
            <a:r>
              <a:rPr lang="en-US" dirty="0"/>
              <a:t>You are a software engineer for a media streaming company that uses AWS to host their video content. The company has recently launched a new feature that allows users to upload their own videos to the platform. However, the current infrastructure is not able to handle the increased demand for video transcoding and storage. What steps would you take to scale up the infrastructure and ensure that the platform can handle the increased demand for video content?</a:t>
            </a:r>
          </a:p>
        </p:txBody>
      </p:sp>
    </p:spTree>
    <p:extLst>
      <p:ext uri="{BB962C8B-B14F-4D97-AF65-F5344CB8AC3E}">
        <p14:creationId xmlns:p14="http://schemas.microsoft.com/office/powerpoint/2010/main" val="28507212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TotalTime>
  <Words>2202</Words>
  <Application>Microsoft Office PowerPoint</Application>
  <PresentationFormat>Widescreen</PresentationFormat>
  <Paragraphs>93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Wingdings</vt:lpstr>
      <vt:lpstr>Wingdings 3</vt:lpstr>
      <vt:lpstr>Ion</vt:lpstr>
      <vt:lpstr>QUESTION ONE</vt:lpstr>
      <vt:lpstr>QUESTION ONE</vt:lpstr>
      <vt:lpstr>QUESTION ONE</vt:lpstr>
      <vt:lpstr>QUESTION TWO</vt:lpstr>
      <vt:lpstr>QUESTION TWO</vt:lpstr>
      <vt:lpstr>QUESTION THREE</vt:lpstr>
      <vt:lpstr>QUESTION THREE</vt:lpstr>
      <vt:lpstr>QUESTION FOUR</vt:lpstr>
      <vt:lpstr>QUESTION FOUR</vt:lpstr>
      <vt:lpstr>QUESTION FOUR</vt:lpstr>
      <vt:lpstr>QUESTION ONE FOR DEVELOPERS</vt:lpstr>
      <vt:lpstr>QUESTION ONE FOR DEVELOPERS</vt:lpstr>
      <vt:lpstr>QUESTION TWO FOR DEVELOPERS</vt:lpstr>
      <vt:lpstr>QUESTION TWO FOR DEVELOPERS</vt:lpstr>
      <vt:lpstr>QUESTION TWO FOR DEVELOPERS</vt:lpstr>
      <vt:lpstr>QUESTION TWO FOR DEVELOPERS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ONE</dc:title>
  <dc:creator>Isaac Olaleye</dc:creator>
  <cp:lastModifiedBy>Isaac Olaleye</cp:lastModifiedBy>
  <cp:revision>2</cp:revision>
  <dcterms:created xsi:type="dcterms:W3CDTF">2023-04-03T22:28:08Z</dcterms:created>
  <dcterms:modified xsi:type="dcterms:W3CDTF">2023-04-03T23:04:06Z</dcterms:modified>
</cp:coreProperties>
</file>