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5" r:id="rId1"/>
  </p:sldMasterIdLst>
  <p:notesMasterIdLst>
    <p:notesMasterId r:id="rId13"/>
  </p:notesMasterIdLst>
  <p:sldIdLst>
    <p:sldId id="277" r:id="rId2"/>
    <p:sldId id="258" r:id="rId3"/>
    <p:sldId id="280" r:id="rId4"/>
    <p:sldId id="259" r:id="rId5"/>
    <p:sldId id="260" r:id="rId6"/>
    <p:sldId id="272" r:id="rId7"/>
    <p:sldId id="271" r:id="rId8"/>
    <p:sldId id="278" r:id="rId9"/>
    <p:sldId id="275" r:id="rId10"/>
    <p:sldId id="279" r:id="rId11"/>
    <p:sldId id="273"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p:normalViewPr>
  <p:slideViewPr>
    <p:cSldViewPr>
      <p:cViewPr varScale="1">
        <p:scale>
          <a:sx n="94" d="100"/>
          <a:sy n="94" d="100"/>
        </p:scale>
        <p:origin x="179"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B96C3-C9DA-4B2B-963B-ACE44B48BE16}" type="datetimeFigureOut">
              <a:rPr lang="en-US" smtClean="0"/>
              <a:t>15-Jan-25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FB557-DBC8-4234-8966-FFBDDE0BDE0E}" type="slidenum">
              <a:rPr lang="en-US" smtClean="0"/>
              <a:t>‹#›</a:t>
            </a:fld>
            <a:endParaRPr lang="en-US"/>
          </a:p>
        </p:txBody>
      </p:sp>
    </p:spTree>
    <p:extLst>
      <p:ext uri="{BB962C8B-B14F-4D97-AF65-F5344CB8AC3E}">
        <p14:creationId xmlns:p14="http://schemas.microsoft.com/office/powerpoint/2010/main" val="4263057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FFB557-DBC8-4234-8966-FFBDDE0BDE0E}" type="slidenum">
              <a:rPr lang="en-US" smtClean="0"/>
              <a:t>6</a:t>
            </a:fld>
            <a:endParaRPr lang="en-US"/>
          </a:p>
        </p:txBody>
      </p:sp>
    </p:spTree>
    <p:extLst>
      <p:ext uri="{BB962C8B-B14F-4D97-AF65-F5344CB8AC3E}">
        <p14:creationId xmlns:p14="http://schemas.microsoft.com/office/powerpoint/2010/main" val="6621329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1F500E-0FC4-4FE8-BFED-6DCFECB30C07}" type="datetimeFigureOut">
              <a:rPr lang="en-US" smtClean="0"/>
              <a:pPr/>
              <a:t>15-Jan-25</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05EAF047-3684-4722-B1AA-91099503FAC2}" type="slidenum">
              <a:rPr lang="en-US" smtClean="0"/>
              <a:pPr/>
              <a:t>‹#›</a:t>
            </a:fld>
            <a:endParaRPr lang="en-US"/>
          </a:p>
        </p:txBody>
      </p:sp>
    </p:spTree>
    <p:extLst>
      <p:ext uri="{BB962C8B-B14F-4D97-AF65-F5344CB8AC3E}">
        <p14:creationId xmlns:p14="http://schemas.microsoft.com/office/powerpoint/2010/main" val="23298966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1F500E-0FC4-4FE8-BFED-6DCFECB30C07}" type="datetimeFigureOut">
              <a:rPr lang="en-US" smtClean="0"/>
              <a:pPr/>
              <a:t>15-Jan-25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AF047-3684-4722-B1AA-91099503FAC2}" type="slidenum">
              <a:rPr lang="en-US" smtClean="0"/>
              <a:pPr/>
              <a:t>‹#›</a:t>
            </a:fld>
            <a:endParaRPr lang="en-US"/>
          </a:p>
        </p:txBody>
      </p:sp>
    </p:spTree>
    <p:extLst>
      <p:ext uri="{BB962C8B-B14F-4D97-AF65-F5344CB8AC3E}">
        <p14:creationId xmlns:p14="http://schemas.microsoft.com/office/powerpoint/2010/main" val="9386233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1F500E-0FC4-4FE8-BFED-6DCFECB30C07}" type="datetimeFigureOut">
              <a:rPr lang="en-US" smtClean="0"/>
              <a:pPr/>
              <a:t>15-Jan-25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AF047-3684-4722-B1AA-91099503FAC2}" type="slidenum">
              <a:rPr lang="en-US" smtClean="0"/>
              <a:pPr/>
              <a:t>‹#›</a:t>
            </a:fld>
            <a:endParaRPr lang="en-US"/>
          </a:p>
        </p:txBody>
      </p:sp>
    </p:spTree>
    <p:extLst>
      <p:ext uri="{BB962C8B-B14F-4D97-AF65-F5344CB8AC3E}">
        <p14:creationId xmlns:p14="http://schemas.microsoft.com/office/powerpoint/2010/main" val="32836640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1F500E-0FC4-4FE8-BFED-6DCFECB30C07}" type="datetimeFigureOut">
              <a:rPr lang="en-US" smtClean="0"/>
              <a:pPr/>
              <a:t>15-Jan-25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AF047-3684-4722-B1AA-91099503FAC2}" type="slidenum">
              <a:rPr lang="en-US" smtClean="0"/>
              <a:pPr/>
              <a:t>‹#›</a:t>
            </a:fld>
            <a:endParaRPr lang="en-US"/>
          </a:p>
        </p:txBody>
      </p:sp>
    </p:spTree>
    <p:extLst>
      <p:ext uri="{BB962C8B-B14F-4D97-AF65-F5344CB8AC3E}">
        <p14:creationId xmlns:p14="http://schemas.microsoft.com/office/powerpoint/2010/main" val="9543501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FF1F500E-0FC4-4FE8-BFED-6DCFECB30C07}" type="datetimeFigureOut">
              <a:rPr lang="en-US" smtClean="0"/>
              <a:pPr/>
              <a:t>15-Jan-25</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05EAF047-3684-4722-B1AA-91099503FAC2}" type="slidenum">
              <a:rPr lang="en-US" smtClean="0"/>
              <a:pPr/>
              <a:t>‹#›</a:t>
            </a:fld>
            <a:endParaRPr lang="en-US"/>
          </a:p>
        </p:txBody>
      </p:sp>
    </p:spTree>
    <p:extLst>
      <p:ext uri="{BB962C8B-B14F-4D97-AF65-F5344CB8AC3E}">
        <p14:creationId xmlns:p14="http://schemas.microsoft.com/office/powerpoint/2010/main" val="41627046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1F500E-0FC4-4FE8-BFED-6DCFECB30C07}" type="datetimeFigureOut">
              <a:rPr lang="en-US" smtClean="0"/>
              <a:pPr/>
              <a:t>15-Jan-25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AF047-3684-4722-B1AA-91099503FAC2}" type="slidenum">
              <a:rPr lang="en-US" smtClean="0"/>
              <a:pPr/>
              <a:t>‹#›</a:t>
            </a:fld>
            <a:endParaRPr lang="en-US"/>
          </a:p>
        </p:txBody>
      </p:sp>
    </p:spTree>
    <p:extLst>
      <p:ext uri="{BB962C8B-B14F-4D97-AF65-F5344CB8AC3E}">
        <p14:creationId xmlns:p14="http://schemas.microsoft.com/office/powerpoint/2010/main" val="15301194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1F500E-0FC4-4FE8-BFED-6DCFECB30C07}" type="datetimeFigureOut">
              <a:rPr lang="en-US" smtClean="0"/>
              <a:pPr/>
              <a:t>15-Jan-25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AF047-3684-4722-B1AA-91099503FAC2}" type="slidenum">
              <a:rPr lang="en-US" smtClean="0"/>
              <a:pPr/>
              <a:t>‹#›</a:t>
            </a:fld>
            <a:endParaRPr lang="en-US"/>
          </a:p>
        </p:txBody>
      </p:sp>
    </p:spTree>
    <p:extLst>
      <p:ext uri="{BB962C8B-B14F-4D97-AF65-F5344CB8AC3E}">
        <p14:creationId xmlns:p14="http://schemas.microsoft.com/office/powerpoint/2010/main" val="35150940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FF1F500E-0FC4-4FE8-BFED-6DCFECB30C07}" type="datetimeFigureOut">
              <a:rPr lang="en-US" smtClean="0"/>
              <a:pPr/>
              <a:t>15-Jan-25</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05EAF047-3684-4722-B1AA-91099503FAC2}" type="slidenum">
              <a:rPr lang="en-US" smtClean="0"/>
              <a:pPr/>
              <a:t>‹#›</a:t>
            </a:fld>
            <a:endParaRPr lang="en-US"/>
          </a:p>
        </p:txBody>
      </p:sp>
    </p:spTree>
    <p:extLst>
      <p:ext uri="{BB962C8B-B14F-4D97-AF65-F5344CB8AC3E}">
        <p14:creationId xmlns:p14="http://schemas.microsoft.com/office/powerpoint/2010/main" val="22412611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F500E-0FC4-4FE8-BFED-6DCFECB30C07}" type="datetimeFigureOut">
              <a:rPr lang="en-US" smtClean="0"/>
              <a:pPr/>
              <a:t>15-Jan-25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AF047-3684-4722-B1AA-91099503FAC2}" type="slidenum">
              <a:rPr lang="en-US" smtClean="0"/>
              <a:pPr/>
              <a:t>‹#›</a:t>
            </a:fld>
            <a:endParaRPr lang="en-US"/>
          </a:p>
        </p:txBody>
      </p:sp>
    </p:spTree>
    <p:extLst>
      <p:ext uri="{BB962C8B-B14F-4D97-AF65-F5344CB8AC3E}">
        <p14:creationId xmlns:p14="http://schemas.microsoft.com/office/powerpoint/2010/main" val="27977532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FF1F500E-0FC4-4FE8-BFED-6DCFECB30C07}" type="datetimeFigureOut">
              <a:rPr lang="en-US" smtClean="0"/>
              <a:pPr/>
              <a:t>15-Jan-25</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05EAF047-3684-4722-B1AA-91099503FAC2}" type="slidenum">
              <a:rPr lang="en-US" smtClean="0"/>
              <a:pPr/>
              <a:t>‹#›</a:t>
            </a:fld>
            <a:endParaRPr lang="en-US"/>
          </a:p>
        </p:txBody>
      </p:sp>
    </p:spTree>
    <p:extLst>
      <p:ext uri="{BB962C8B-B14F-4D97-AF65-F5344CB8AC3E}">
        <p14:creationId xmlns:p14="http://schemas.microsoft.com/office/powerpoint/2010/main" val="33464498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FF1F500E-0FC4-4FE8-BFED-6DCFECB30C07}" type="datetimeFigureOut">
              <a:rPr lang="en-US" smtClean="0"/>
              <a:pPr/>
              <a:t>15-Jan-25</a:t>
            </a:fld>
            <a:endParaRPr lang="en-US"/>
          </a:p>
        </p:txBody>
      </p:sp>
      <p:sp>
        <p:nvSpPr>
          <p:cNvPr id="10" name="Slide Number Placeholder 9"/>
          <p:cNvSpPr>
            <a:spLocks noGrp="1"/>
          </p:cNvSpPr>
          <p:nvPr>
            <p:ph type="sldNum" sz="quarter" idx="12"/>
          </p:nvPr>
        </p:nvSpPr>
        <p:spPr/>
        <p:txBody>
          <a:bodyPr/>
          <a:lstStyle/>
          <a:p>
            <a:fld id="{05EAF047-3684-4722-B1AA-91099503FAC2}" type="slidenum">
              <a:rPr lang="en-US" smtClean="0"/>
              <a:pPr/>
              <a:t>‹#›</a:t>
            </a:fld>
            <a:endParaRPr lang="en-US"/>
          </a:p>
        </p:txBody>
      </p:sp>
    </p:spTree>
    <p:extLst>
      <p:ext uri="{BB962C8B-B14F-4D97-AF65-F5344CB8AC3E}">
        <p14:creationId xmlns:p14="http://schemas.microsoft.com/office/powerpoint/2010/main" val="41390472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FF1F500E-0FC4-4FE8-BFED-6DCFECB30C07}" type="datetimeFigureOut">
              <a:rPr lang="en-US" smtClean="0"/>
              <a:pPr/>
              <a:t>15-Jan-25</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05EAF047-3684-4722-B1AA-91099503FAC2}" type="slidenum">
              <a:rPr lang="en-US" smtClean="0"/>
              <a:pPr/>
              <a:t>‹#›</a:t>
            </a:fld>
            <a:endParaRPr lang="en-US"/>
          </a:p>
        </p:txBody>
      </p:sp>
    </p:spTree>
    <p:extLst>
      <p:ext uri="{BB962C8B-B14F-4D97-AF65-F5344CB8AC3E}">
        <p14:creationId xmlns:p14="http://schemas.microsoft.com/office/powerpoint/2010/main" val="132677277"/>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8711" y="93785"/>
            <a:ext cx="8382000" cy="829994"/>
          </a:xfrm>
        </p:spPr>
        <p:txBody>
          <a:bodyPr>
            <a:noAutofit/>
          </a:bodyPr>
          <a:lstStyle/>
          <a:p>
            <a:pPr algn="ctr"/>
            <a:r>
              <a:rPr lang="x-none" sz="2000" dirty="0">
                <a:effectLst/>
                <a:latin typeface="Times New Roman" panose="02020603050405020304" pitchFamily="18" charset="0"/>
                <a:cs typeface="Times New Roman" panose="02020603050405020304" pitchFamily="18" charset="0"/>
              </a:rPr>
              <a:t>MBEYA UNIVERSITY OF SCIENCE AND TECHNOLOG</a:t>
            </a:r>
            <a:r>
              <a:rPr lang="en-US" sz="2000" dirty="0">
                <a:effectLst/>
                <a:latin typeface="Times New Roman" panose="02020603050405020304" pitchFamily="18" charset="0"/>
                <a:cs typeface="Times New Roman" panose="02020603050405020304" pitchFamily="18" charset="0"/>
              </a:rPr>
              <a:t>Y</a:t>
            </a:r>
            <a:endParaRPr lang="en-US" sz="2000" dirty="0"/>
          </a:p>
        </p:txBody>
      </p:sp>
      <p:sp>
        <p:nvSpPr>
          <p:cNvPr id="2" name="Content Placeholder 1"/>
          <p:cNvSpPr>
            <a:spLocks noGrp="1"/>
          </p:cNvSpPr>
          <p:nvPr>
            <p:ph idx="1"/>
          </p:nvPr>
        </p:nvSpPr>
        <p:spPr>
          <a:xfrm>
            <a:off x="228600" y="2133599"/>
            <a:ext cx="8762999" cy="4630615"/>
          </a:xfrm>
        </p:spPr>
        <p:txBody>
          <a:bodyPr>
            <a:normAutofit fontScale="70000" lnSpcReduction="20000"/>
          </a:bodyPr>
          <a:lstStyle/>
          <a:p>
            <a:pPr>
              <a:lnSpc>
                <a:spcPct val="170000"/>
              </a:lnSpc>
              <a:buNone/>
            </a:pPr>
            <a:r>
              <a:rPr lang="en-US" sz="2400" b="1" dirty="0">
                <a:latin typeface="Times New Roman" panose="02020603050405020304" pitchFamily="18" charset="0"/>
                <a:cs typeface="Times New Roman" panose="02020603050405020304" pitchFamily="18" charset="0"/>
              </a:rPr>
              <a:t>DEPARTMENT</a:t>
            </a:r>
            <a:r>
              <a:rPr lang="en-US" sz="2400" dirty="0">
                <a:latin typeface="Times New Roman" panose="02020603050405020304" pitchFamily="18" charset="0"/>
                <a:cs typeface="Times New Roman" panose="02020603050405020304" pitchFamily="18" charset="0"/>
              </a:rPr>
              <a:t>:      ELECTRICAL AND POWER ENGINEERING</a:t>
            </a:r>
          </a:p>
          <a:p>
            <a:pPr>
              <a:lnSpc>
                <a:spcPct val="170000"/>
              </a:lnSpc>
              <a:buNone/>
            </a:pPr>
            <a:r>
              <a:rPr lang="en-US" sz="2400" b="1" dirty="0">
                <a:latin typeface="Times New Roman" panose="02020603050405020304" pitchFamily="18" charset="0"/>
                <a:cs typeface="Times New Roman" panose="02020603050405020304" pitchFamily="18" charset="0"/>
              </a:rPr>
              <a:t>COURSE</a:t>
            </a:r>
            <a:r>
              <a:rPr lang="en-US" sz="2400" dirty="0">
                <a:latin typeface="Times New Roman" panose="02020603050405020304" pitchFamily="18" charset="0"/>
                <a:cs typeface="Times New Roman" panose="02020603050405020304" pitchFamily="18" charset="0"/>
              </a:rPr>
              <a:t>:                 BACHELOR OF ELECTRICAL AND ELECTRONICS ENGINEERING</a:t>
            </a:r>
          </a:p>
          <a:p>
            <a:pPr>
              <a:lnSpc>
                <a:spcPct val="170000"/>
              </a:lnSpc>
              <a:buNone/>
            </a:pPr>
            <a:r>
              <a:rPr lang="en-US" sz="2400" b="1" dirty="0">
                <a:latin typeface="Times New Roman" panose="02020603050405020304" pitchFamily="18" charset="0"/>
                <a:cs typeface="Times New Roman" panose="02020603050405020304" pitchFamily="18" charset="0"/>
              </a:rPr>
              <a:t>PROJECT TITLE: </a:t>
            </a:r>
            <a:r>
              <a:rPr lang="en-US" dirty="0"/>
              <a:t> </a:t>
            </a:r>
            <a:r>
              <a:rPr lang="en-US" sz="2400" dirty="0">
                <a:latin typeface="Times New Roman" panose="02020603050405020304" pitchFamily="18" charset="0"/>
                <a:cs typeface="Times New Roman" panose="02020603050405020304" pitchFamily="18" charset="0"/>
              </a:rPr>
              <a:t>DESIGN AND IMPLEMENTATION OF SPECTROSCOPY SYSTEM FOR NON-DESTRUCTIVE FOOD COMPOSITION ANALYSIS AND MONITORING</a:t>
            </a:r>
          </a:p>
          <a:p>
            <a:pPr>
              <a:lnSpc>
                <a:spcPct val="170000"/>
              </a:lnSpc>
              <a:buNone/>
            </a:pPr>
            <a:r>
              <a:rPr lang="en-US" sz="2400" b="1" dirty="0">
                <a:latin typeface="Times New Roman" panose="02020603050405020304" pitchFamily="18" charset="0"/>
                <a:cs typeface="Times New Roman" panose="02020603050405020304" pitchFamily="18" charset="0"/>
              </a:rPr>
              <a:t>NAME </a:t>
            </a:r>
            <a:r>
              <a:rPr lang="en-US" sz="2400" dirty="0">
                <a:latin typeface="Times New Roman" panose="02020603050405020304" pitchFamily="18" charset="0"/>
                <a:cs typeface="Times New Roman" panose="02020603050405020304" pitchFamily="18" charset="0"/>
              </a:rPr>
              <a:t> : MASHAKA J BUNDALA</a:t>
            </a:r>
          </a:p>
          <a:p>
            <a:pPr>
              <a:lnSpc>
                <a:spcPct val="170000"/>
              </a:lnSpc>
              <a:buNone/>
            </a:pPr>
            <a:r>
              <a:rPr lang="en-US" sz="2400" b="1" dirty="0">
                <a:latin typeface="Times New Roman" panose="02020603050405020304" pitchFamily="18" charset="0"/>
                <a:cs typeface="Times New Roman" panose="02020603050405020304" pitchFamily="18" charset="0"/>
              </a:rPr>
              <a:t>REG NO </a:t>
            </a:r>
            <a:r>
              <a:rPr lang="en-US" sz="2400" dirty="0">
                <a:latin typeface="Times New Roman" panose="02020603050405020304" pitchFamily="18" charset="0"/>
                <a:cs typeface="Times New Roman" panose="02020603050405020304" pitchFamily="18" charset="0"/>
              </a:rPr>
              <a:t>: 21100234020004</a:t>
            </a:r>
          </a:p>
          <a:p>
            <a:pPr>
              <a:lnSpc>
                <a:spcPct val="170000"/>
              </a:lnSpc>
              <a:buNone/>
            </a:pPr>
            <a:r>
              <a:rPr lang="en-US" sz="2400" b="1" dirty="0">
                <a:latin typeface="Times New Roman" panose="02020603050405020304" pitchFamily="18" charset="0"/>
                <a:cs typeface="Times New Roman" panose="02020603050405020304" pitchFamily="18" charset="0"/>
              </a:rPr>
              <a:t>ACADEMIC YEAR: </a:t>
            </a:r>
            <a:r>
              <a:rPr lang="en-US" sz="2400" dirty="0">
                <a:latin typeface="Times New Roman" panose="02020603050405020304" pitchFamily="18" charset="0"/>
                <a:cs typeface="Times New Roman" panose="02020603050405020304" pitchFamily="18" charset="0"/>
              </a:rPr>
              <a:t>2024/2025</a:t>
            </a:r>
          </a:p>
          <a:p>
            <a:pPr>
              <a:lnSpc>
                <a:spcPct val="170000"/>
              </a:lnSpc>
              <a:buNone/>
            </a:pPr>
            <a:r>
              <a:rPr lang="en-US" sz="2400" b="1" dirty="0">
                <a:latin typeface="Times New Roman" panose="02020603050405020304" pitchFamily="18" charset="0"/>
                <a:cs typeface="Times New Roman" panose="02020603050405020304" pitchFamily="18" charset="0"/>
              </a:rPr>
              <a:t>COURSE MODULE: </a:t>
            </a:r>
            <a:r>
              <a:rPr lang="en-US" sz="2400" dirty="0">
                <a:latin typeface="Times New Roman" panose="02020603050405020304" pitchFamily="18" charset="0"/>
                <a:cs typeface="Times New Roman" panose="02020603050405020304" pitchFamily="18" charset="0"/>
              </a:rPr>
              <a:t>PROJECT I</a:t>
            </a:r>
          </a:p>
          <a:p>
            <a:pPr>
              <a:lnSpc>
                <a:spcPct val="170000"/>
              </a:lnSpc>
              <a:buNone/>
            </a:pPr>
            <a:r>
              <a:rPr lang="x-none" sz="2400" b="1" dirty="0">
                <a:latin typeface="Times New Roman" panose="02020603050405020304" pitchFamily="18" charset="0"/>
                <a:cs typeface="Times New Roman" panose="02020603050405020304" pitchFamily="18" charset="0"/>
              </a:rPr>
              <a:t>SUPERVISOR</a:t>
            </a:r>
            <a:r>
              <a:rPr lang="x-none"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MR JOSHUA MLAY</a:t>
            </a:r>
            <a:endParaRPr lang="en-US" sz="2400" dirty="0"/>
          </a:p>
        </p:txBody>
      </p:sp>
      <p:pic>
        <p:nvPicPr>
          <p:cNvPr id="4" name="Picture 3">
            <a:extLst>
              <a:ext uri="{FF2B5EF4-FFF2-40B4-BE49-F238E27FC236}">
                <a16:creationId xmlns:a16="http://schemas.microsoft.com/office/drawing/2014/main" id="{923A4BD4-AA33-48CF-8CED-9392A7C7DA3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05100" y="685800"/>
            <a:ext cx="3733800" cy="12954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F6AE-4C39-46B6-AD9B-77E246971065}"/>
              </a:ext>
            </a:extLst>
          </p:cNvPr>
          <p:cNvSpPr>
            <a:spLocks noGrp="1"/>
          </p:cNvSpPr>
          <p:nvPr>
            <p:ph type="title"/>
          </p:nvPr>
        </p:nvSpPr>
        <p:spPr>
          <a:xfrm>
            <a:off x="762000" y="484632"/>
            <a:ext cx="7696200" cy="1039368"/>
          </a:xfrm>
        </p:spPr>
        <p:txBody>
          <a:bodyPr>
            <a:normAutofit/>
          </a:bodyPr>
          <a:lstStyle/>
          <a:p>
            <a:r>
              <a:rPr lang="en-US" sz="3200" b="1" cap="none" dirty="0">
                <a:latin typeface="Times New Roman" panose="02020603050405020304" pitchFamily="18" charset="0"/>
                <a:cs typeface="Times New Roman" panose="02020603050405020304" pitchFamily="18" charset="0"/>
              </a:rPr>
              <a:t>Proposed system</a:t>
            </a:r>
          </a:p>
        </p:txBody>
      </p:sp>
      <p:sp>
        <p:nvSpPr>
          <p:cNvPr id="4" name="Rectangle 3">
            <a:extLst>
              <a:ext uri="{FF2B5EF4-FFF2-40B4-BE49-F238E27FC236}">
                <a16:creationId xmlns:a16="http://schemas.microsoft.com/office/drawing/2014/main" id="{2CF176C0-6A62-4EFE-A5FF-73B1CB0A5D63}"/>
              </a:ext>
            </a:extLst>
          </p:cNvPr>
          <p:cNvSpPr/>
          <p:nvPr/>
        </p:nvSpPr>
        <p:spPr>
          <a:xfrm>
            <a:off x="791439" y="2500745"/>
            <a:ext cx="1340428" cy="914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FOOD RECEIVER </a:t>
            </a:r>
          </a:p>
        </p:txBody>
      </p:sp>
      <p:sp>
        <p:nvSpPr>
          <p:cNvPr id="5" name="Rectangle 4">
            <a:extLst>
              <a:ext uri="{FF2B5EF4-FFF2-40B4-BE49-F238E27FC236}">
                <a16:creationId xmlns:a16="http://schemas.microsoft.com/office/drawing/2014/main" id="{2DD2ABEA-48BF-4397-AE56-5F9222D239C3}"/>
              </a:ext>
            </a:extLst>
          </p:cNvPr>
          <p:cNvSpPr/>
          <p:nvPr/>
        </p:nvSpPr>
        <p:spPr>
          <a:xfrm>
            <a:off x="2976128" y="4146804"/>
            <a:ext cx="1447801" cy="914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ANALYSER</a:t>
            </a:r>
          </a:p>
        </p:txBody>
      </p:sp>
      <p:sp>
        <p:nvSpPr>
          <p:cNvPr id="6" name="Rectangle 5">
            <a:extLst>
              <a:ext uri="{FF2B5EF4-FFF2-40B4-BE49-F238E27FC236}">
                <a16:creationId xmlns:a16="http://schemas.microsoft.com/office/drawing/2014/main" id="{EFCDB004-D650-413C-B709-82C4CA6EA9B0}"/>
              </a:ext>
            </a:extLst>
          </p:cNvPr>
          <p:cNvSpPr/>
          <p:nvPr/>
        </p:nvSpPr>
        <p:spPr>
          <a:xfrm>
            <a:off x="5268191" y="2514600"/>
            <a:ext cx="1524000" cy="914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IR RECIVER</a:t>
            </a:r>
          </a:p>
        </p:txBody>
      </p:sp>
      <p:sp>
        <p:nvSpPr>
          <p:cNvPr id="7" name="Rectangle 6">
            <a:extLst>
              <a:ext uri="{FF2B5EF4-FFF2-40B4-BE49-F238E27FC236}">
                <a16:creationId xmlns:a16="http://schemas.microsoft.com/office/drawing/2014/main" id="{78BA3904-69D8-49A5-9007-07ED56D46855}"/>
              </a:ext>
            </a:extLst>
          </p:cNvPr>
          <p:cNvSpPr/>
          <p:nvPr/>
        </p:nvSpPr>
        <p:spPr>
          <a:xfrm>
            <a:off x="5105400" y="4123713"/>
            <a:ext cx="1712191" cy="914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8" name="Rectangle 7">
            <a:extLst>
              <a:ext uri="{FF2B5EF4-FFF2-40B4-BE49-F238E27FC236}">
                <a16:creationId xmlns:a16="http://schemas.microsoft.com/office/drawing/2014/main" id="{4CFE3BDA-4F44-42EF-A1BE-4F3CA81DC73B}"/>
              </a:ext>
            </a:extLst>
          </p:cNvPr>
          <p:cNvSpPr/>
          <p:nvPr/>
        </p:nvSpPr>
        <p:spPr>
          <a:xfrm>
            <a:off x="7382839" y="4097978"/>
            <a:ext cx="1524000" cy="914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a:t>
            </a:r>
          </a:p>
        </p:txBody>
      </p:sp>
      <p:sp>
        <p:nvSpPr>
          <p:cNvPr id="9" name="Rectangle 8">
            <a:extLst>
              <a:ext uri="{FF2B5EF4-FFF2-40B4-BE49-F238E27FC236}">
                <a16:creationId xmlns:a16="http://schemas.microsoft.com/office/drawing/2014/main" id="{0C802BB1-34DB-43E8-8BF9-1F845C4DBA64}"/>
              </a:ext>
            </a:extLst>
          </p:cNvPr>
          <p:cNvSpPr/>
          <p:nvPr/>
        </p:nvSpPr>
        <p:spPr>
          <a:xfrm>
            <a:off x="2709429" y="2477655"/>
            <a:ext cx="1981200" cy="914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MIR TRANSMITTER</a:t>
            </a:r>
          </a:p>
        </p:txBody>
      </p:sp>
      <p:cxnSp>
        <p:nvCxnSpPr>
          <p:cNvPr id="12" name="Straight Connector 11">
            <a:extLst>
              <a:ext uri="{FF2B5EF4-FFF2-40B4-BE49-F238E27FC236}">
                <a16:creationId xmlns:a16="http://schemas.microsoft.com/office/drawing/2014/main" id="{701F117A-0462-4560-AE28-95546EBF6906}"/>
              </a:ext>
            </a:extLst>
          </p:cNvPr>
          <p:cNvCxnSpPr>
            <a:cxnSpLocks/>
          </p:cNvCxnSpPr>
          <p:nvPr/>
        </p:nvCxnSpPr>
        <p:spPr>
          <a:xfrm flipH="1">
            <a:off x="2142836" y="2957945"/>
            <a:ext cx="566593" cy="69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D70B3CA-EE80-4594-80F4-F68E7B2CE0F8}"/>
              </a:ext>
            </a:extLst>
          </p:cNvPr>
          <p:cNvCxnSpPr>
            <a:cxnSpLocks/>
            <a:stCxn id="6" idx="2"/>
          </p:cNvCxnSpPr>
          <p:nvPr/>
        </p:nvCxnSpPr>
        <p:spPr>
          <a:xfrm>
            <a:off x="6030191" y="3429000"/>
            <a:ext cx="0" cy="694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0FD22360-10DA-4EEB-9E8E-5947D1C53DD5}"/>
              </a:ext>
            </a:extLst>
          </p:cNvPr>
          <p:cNvCxnSpPr>
            <a:cxnSpLocks/>
            <a:endCxn id="5" idx="1"/>
          </p:cNvCxnSpPr>
          <p:nvPr/>
        </p:nvCxnSpPr>
        <p:spPr>
          <a:xfrm rot="16200000" flipH="1">
            <a:off x="1881565" y="3509441"/>
            <a:ext cx="1639130" cy="5499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6BB73514-FC3F-4E25-A1CC-B41DC5ACFBED}"/>
              </a:ext>
            </a:extLst>
          </p:cNvPr>
          <p:cNvCxnSpPr>
            <a:cxnSpLocks/>
            <a:stCxn id="7" idx="2"/>
            <a:endCxn id="4" idx="2"/>
          </p:cNvCxnSpPr>
          <p:nvPr/>
        </p:nvCxnSpPr>
        <p:spPr>
          <a:xfrm rot="5400000" flipH="1">
            <a:off x="2874691" y="2002108"/>
            <a:ext cx="1622968" cy="4449043"/>
          </a:xfrm>
          <a:prstGeom prst="bentConnector3">
            <a:avLst>
              <a:gd name="adj1" fmla="val -140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DDE87AE6-507D-41F7-8CA2-603870FACAE7}"/>
              </a:ext>
            </a:extLst>
          </p:cNvPr>
          <p:cNvCxnSpPr>
            <a:cxnSpLocks/>
            <a:stCxn id="5" idx="3"/>
            <a:endCxn id="6" idx="1"/>
          </p:cNvCxnSpPr>
          <p:nvPr/>
        </p:nvCxnSpPr>
        <p:spPr>
          <a:xfrm flipV="1">
            <a:off x="4423929" y="2971800"/>
            <a:ext cx="844262" cy="163220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4429991" y="6004270"/>
            <a:ext cx="1676400" cy="762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Temperature sensor</a:t>
            </a:r>
          </a:p>
        </p:txBody>
      </p:sp>
      <p:sp>
        <p:nvSpPr>
          <p:cNvPr id="10" name="Rounded Rectangle 9"/>
          <p:cNvSpPr/>
          <p:nvPr/>
        </p:nvSpPr>
        <p:spPr>
          <a:xfrm>
            <a:off x="6280855" y="6004270"/>
            <a:ext cx="1306689" cy="76232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Humidity sensor</a:t>
            </a:r>
          </a:p>
        </p:txBody>
      </p:sp>
      <p:sp>
        <p:nvSpPr>
          <p:cNvPr id="11" name="Up Arrow 10"/>
          <p:cNvSpPr/>
          <p:nvPr/>
        </p:nvSpPr>
        <p:spPr>
          <a:xfrm>
            <a:off x="5286920" y="5080445"/>
            <a:ext cx="304800" cy="914401"/>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Up Arrow 12"/>
          <p:cNvSpPr/>
          <p:nvPr/>
        </p:nvSpPr>
        <p:spPr>
          <a:xfrm>
            <a:off x="6629400" y="5061204"/>
            <a:ext cx="304800" cy="943066"/>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ight Arrow 13"/>
          <p:cNvSpPr/>
          <p:nvPr/>
        </p:nvSpPr>
        <p:spPr>
          <a:xfrm>
            <a:off x="6817591" y="4419600"/>
            <a:ext cx="607581" cy="271156"/>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56823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7281B-3401-4AF7-B565-E78514254AC1}"/>
              </a:ext>
            </a:extLst>
          </p:cNvPr>
          <p:cNvSpPr>
            <a:spLocks noGrp="1"/>
          </p:cNvSpPr>
          <p:nvPr>
            <p:ph type="title"/>
          </p:nvPr>
        </p:nvSpPr>
        <p:spPr>
          <a:xfrm>
            <a:off x="723900" y="152400"/>
            <a:ext cx="7772400" cy="810768"/>
          </a:xfrm>
        </p:spPr>
        <p:txBody>
          <a:bodyPr>
            <a:normAutofit fontScale="90000"/>
          </a:bodyPr>
          <a:lstStyle/>
          <a:p>
            <a:pPr algn="ctr">
              <a:lnSpc>
                <a:spcPct val="150000"/>
              </a:lnSpc>
            </a:pPr>
            <a:r>
              <a:rPr lang="en-US" sz="4400" b="1" cap="none"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3DCFA2A-E551-43A8-BAF9-BED5C9736142}"/>
              </a:ext>
            </a:extLst>
          </p:cNvPr>
          <p:cNvSpPr>
            <a:spLocks noGrp="1"/>
          </p:cNvSpPr>
          <p:nvPr>
            <p:ph idx="1"/>
          </p:nvPr>
        </p:nvSpPr>
        <p:spPr>
          <a:xfrm>
            <a:off x="228600" y="1066800"/>
            <a:ext cx="8763000" cy="5486400"/>
          </a:xfrm>
        </p:spPr>
        <p:txBody>
          <a:bodyPr>
            <a:normAutofit/>
          </a:bodyPr>
          <a:lstStyle/>
          <a:p>
            <a:pPr marL="0" indent="0" algn="just">
              <a:lnSpc>
                <a:spcPct val="150000"/>
              </a:lnSpc>
              <a:buNone/>
            </a:pPr>
            <a:r>
              <a:rPr lang="en-US" sz="2800" dirty="0">
                <a:latin typeface="Times New Roman" panose="02020603050405020304" pitchFamily="18" charset="0"/>
                <a:cs typeface="Times New Roman" panose="02020603050405020304" pitchFamily="18" charset="0"/>
              </a:rPr>
              <a:t>The literature on spectroscopy systems for non-destructive food composition analysis reveals several promising methods, including NIR, Raman, FTIR, and hyperspectral imaging. These techniques provide rapid, non-destructive analysis, making them valuable tools for food quality control. However, challenges such as sample variability, calibration issues, and equipment cost remain. </a:t>
            </a:r>
          </a:p>
        </p:txBody>
      </p:sp>
    </p:spTree>
    <p:extLst>
      <p:ext uri="{BB962C8B-B14F-4D97-AF65-F5344CB8AC3E}">
        <p14:creationId xmlns:p14="http://schemas.microsoft.com/office/powerpoint/2010/main" val="25914083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8" y="116007"/>
            <a:ext cx="7848600" cy="792162"/>
          </a:xfrm>
        </p:spPr>
        <p:txBody>
          <a:bodyPr>
            <a:normAutofit fontScale="90000"/>
          </a:bodyPr>
          <a:lstStyle/>
          <a:p>
            <a:pPr algn="ctr">
              <a:lnSpc>
                <a:spcPct val="150000"/>
              </a:lnSpc>
            </a:pPr>
            <a:r>
              <a:rPr lang="en-US" sz="4400" b="1" cap="none" dirty="0">
                <a:latin typeface="Times New Roman" pitchFamily="18" charset="0"/>
                <a:cs typeface="Times New Roman" pitchFamily="18" charset="0"/>
              </a:rPr>
              <a:t>Introduction</a:t>
            </a:r>
          </a:p>
        </p:txBody>
      </p:sp>
      <p:sp>
        <p:nvSpPr>
          <p:cNvPr id="4" name="Rectangle 1">
            <a:extLst>
              <a:ext uri="{FF2B5EF4-FFF2-40B4-BE49-F238E27FC236}">
                <a16:creationId xmlns:a16="http://schemas.microsoft.com/office/drawing/2014/main" id="{95B5948A-B123-4A27-9EFC-11948271A9A9}"/>
              </a:ext>
            </a:extLst>
          </p:cNvPr>
          <p:cNvSpPr>
            <a:spLocks noChangeArrowheads="1"/>
          </p:cNvSpPr>
          <p:nvPr/>
        </p:nvSpPr>
        <p:spPr bwMode="auto">
          <a:xfrm>
            <a:off x="609601" y="3116722"/>
            <a:ext cx="8001000" cy="661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
        <p:nvSpPr>
          <p:cNvPr id="3" name="Rectangle 2">
            <a:extLst>
              <a:ext uri="{FF2B5EF4-FFF2-40B4-BE49-F238E27FC236}">
                <a16:creationId xmlns:a16="http://schemas.microsoft.com/office/drawing/2014/main" id="{630C45A1-2AF5-48E2-A8FB-AE81B380AB4C}"/>
              </a:ext>
            </a:extLst>
          </p:cNvPr>
          <p:cNvSpPr/>
          <p:nvPr/>
        </p:nvSpPr>
        <p:spPr>
          <a:xfrm>
            <a:off x="152400" y="1730108"/>
            <a:ext cx="8662012" cy="5078313"/>
          </a:xfrm>
          <a:prstGeom prst="rect">
            <a:avLst/>
          </a:prstGeom>
        </p:spPr>
        <p:txBody>
          <a:bodyPr wrap="square">
            <a:spAutoFit/>
          </a:bodyPr>
          <a:lstStyle/>
          <a:p>
            <a:pPr algn="just">
              <a:lnSpc>
                <a:spcPct val="150000"/>
              </a:lnSpc>
            </a:pPr>
            <a:r>
              <a:rPr lang="en-US" sz="2400" dirty="0">
                <a:latin typeface="Times New Roman" panose="02020603050405020304" pitchFamily="18" charset="0"/>
                <a:ea typeface="Calibri" panose="020F0502020204030204" pitchFamily="34" charset="0"/>
              </a:rPr>
              <a:t>The demand for high-quality, safe, and nutritious food from consumers has led to the need for continuous improvement in the methods of analysis and monitoring applied by the food industry. Knowledge of the composition of foods is not only an indispensable requirement for ensuring regulatory compliance but also for maintaining consumer confidence and optimizing production. The precise determinations of such parameters as proteins, carbohydrate and fats, are very important for food quality assurance and nutritional labeling. </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0E5D1-8859-4831-ACB6-3E1ED95C7D2F}"/>
              </a:ext>
            </a:extLst>
          </p:cNvPr>
          <p:cNvSpPr>
            <a:spLocks noGrp="1"/>
          </p:cNvSpPr>
          <p:nvPr>
            <p:ph type="title"/>
          </p:nvPr>
        </p:nvSpPr>
        <p:spPr/>
        <p:txBody>
          <a:bodyPr>
            <a:normAutofit/>
          </a:bodyPr>
          <a:lstStyle/>
          <a:p>
            <a:r>
              <a:rPr lang="en-US" sz="4000" cap="none" dirty="0">
                <a:latin typeface="Times New Roman" panose="02020603050405020304" pitchFamily="18" charset="0"/>
                <a:cs typeface="Times New Roman" panose="02020603050405020304" pitchFamily="18" charset="0"/>
              </a:rPr>
              <a:t>		Introduction </a:t>
            </a:r>
            <a:r>
              <a:rPr lang="en-US" sz="4000" cap="none" dirty="0" err="1">
                <a:latin typeface="Times New Roman" panose="02020603050405020304" pitchFamily="18" charset="0"/>
                <a:cs typeface="Times New Roman" panose="02020603050405020304" pitchFamily="18" charset="0"/>
              </a:rPr>
              <a:t>Contd</a:t>
            </a:r>
            <a:r>
              <a:rPr lang="en-US" sz="4000" cap="none" dirty="0">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239D892C-76B2-4794-812D-CDDF763B66CF}"/>
              </a:ext>
            </a:extLst>
          </p:cNvPr>
          <p:cNvSpPr/>
          <p:nvPr/>
        </p:nvSpPr>
        <p:spPr>
          <a:xfrm>
            <a:off x="152400" y="2438400"/>
            <a:ext cx="8991600" cy="4457887"/>
          </a:xfrm>
          <a:prstGeom prst="rect">
            <a:avLst/>
          </a:prstGeom>
        </p:spPr>
        <p:txBody>
          <a:bodyPr wrap="square">
            <a:spAutoFit/>
          </a:bodyPr>
          <a:lstStyle/>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Most of the conventional analytical methods involving chemical assays and chromatography are destructive ,costly reagents, and labor-intensive making them un suitable for real-time or large scale application. Spectroscopy system  is seems as non-destructive methods which offer a promising solution, enabling rapid, accurate, and non-invasive analysis of food composition. hence ensure </a:t>
            </a:r>
            <a:r>
              <a:rPr lang="en-US" sz="2400" dirty="0">
                <a:latin typeface="Times New Roman" panose="02020603050405020304" pitchFamily="18" charset="0"/>
                <a:cs typeface="Times New Roman" panose="02020603050405020304" pitchFamily="18" charset="0"/>
              </a:rPr>
              <a:t>food composition is analyzed and monitored for better quality and safety for consumers worldwide.</a:t>
            </a:r>
            <a:endParaRPr lang="en-US" sz="2400" dirty="0"/>
          </a:p>
        </p:txBody>
      </p:sp>
    </p:spTree>
    <p:extLst>
      <p:ext uri="{BB962C8B-B14F-4D97-AF65-F5344CB8AC3E}">
        <p14:creationId xmlns:p14="http://schemas.microsoft.com/office/powerpoint/2010/main" val="11035624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489825"/>
            <a:ext cx="7772400" cy="978642"/>
          </a:xfrm>
        </p:spPr>
        <p:txBody>
          <a:bodyPr>
            <a:normAutofit/>
          </a:bodyPr>
          <a:lstStyle/>
          <a:p>
            <a:pPr algn="ctr"/>
            <a:r>
              <a:rPr lang="en-US" sz="4400" b="1" cap="none" dirty="0">
                <a:latin typeface="Times New Roman" pitchFamily="18" charset="0"/>
                <a:cs typeface="Times New Roman" pitchFamily="18" charset="0"/>
              </a:rPr>
              <a:t>Problem Statement</a:t>
            </a:r>
          </a:p>
        </p:txBody>
      </p:sp>
      <p:sp>
        <p:nvSpPr>
          <p:cNvPr id="4" name="Rectangle 1">
            <a:extLst>
              <a:ext uri="{FF2B5EF4-FFF2-40B4-BE49-F238E27FC236}">
                <a16:creationId xmlns:a16="http://schemas.microsoft.com/office/drawing/2014/main" id="{CD0D707E-C25E-47B8-B09F-6AF96533A774}"/>
              </a:ext>
            </a:extLst>
          </p:cNvPr>
          <p:cNvSpPr>
            <a:spLocks noGrp="1" noChangeArrowheads="1"/>
          </p:cNvSpPr>
          <p:nvPr>
            <p:ph idx="1"/>
          </p:nvPr>
        </p:nvSpPr>
        <p:spPr bwMode="auto">
          <a:xfrm>
            <a:off x="381000" y="1468467"/>
            <a:ext cx="8534400" cy="5093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0" fontAlgn="base" hangingPunct="0">
              <a:lnSpc>
                <a:spcPct val="150000"/>
              </a:lnSpc>
              <a:spcBef>
                <a:spcPct val="0"/>
              </a:spcBef>
              <a:spcAft>
                <a:spcPct val="0"/>
              </a:spcAft>
              <a:buClrTx/>
              <a:buSzTx/>
              <a:buNone/>
            </a:pPr>
            <a:r>
              <a:rPr lang="en-US" sz="2400" dirty="0">
                <a:latin typeface="Times New Roman" panose="02020603050405020304" pitchFamily="18" charset="0"/>
                <a:cs typeface="Times New Roman" panose="02020603050405020304" pitchFamily="18" charset="0"/>
              </a:rPr>
              <a:t>The food industry faces huge challenges in terms of quality, safety, and nutritional value. Traditional methods of analysis for the determination of food composition are generally destructive, time-consuming, and involve complicated sample preparation; thus, they are not suitable for real-time monitoring and large-scale applications. This deficiency restricts the ability of the industry to make rapid assessments of quality, which may lead to increased waste, health risks, and inefficient production processes.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304800"/>
            <a:ext cx="8915400" cy="6248400"/>
          </a:xfrm>
        </p:spPr>
        <p:txBody>
          <a:bodyPr>
            <a:normAutofit fontScale="85000" lnSpcReduction="20000"/>
          </a:bodyPr>
          <a:lstStyle/>
          <a:p>
            <a:pPr marL="0" indent="0" algn="ctr">
              <a:lnSpc>
                <a:spcPct val="110000"/>
              </a:lnSpc>
              <a:buNone/>
            </a:pPr>
            <a:r>
              <a:rPr lang="en-US" sz="3500" b="1" dirty="0">
                <a:latin typeface="Times New Roman" pitchFamily="18" charset="0"/>
                <a:cs typeface="Times New Roman" pitchFamily="18" charset="0"/>
              </a:rPr>
              <a:t>Main Objective</a:t>
            </a:r>
          </a:p>
          <a:p>
            <a:pPr marL="0" indent="0">
              <a:lnSpc>
                <a:spcPct val="170000"/>
              </a:lnSpc>
              <a:buNone/>
            </a:pPr>
            <a:r>
              <a:rPr lang="en-US" sz="2600" dirty="0">
                <a:latin typeface="Times New Roman" panose="02020603050405020304" pitchFamily="18" charset="0"/>
                <a:cs typeface="Times New Roman" panose="02020603050405020304" pitchFamily="18" charset="0"/>
              </a:rPr>
              <a:t>To design Spectroscopy System For Non-destructive Food Composition Analysis And Monitoring.</a:t>
            </a:r>
          </a:p>
          <a:p>
            <a:pPr marL="0" indent="0" algn="ctr">
              <a:lnSpc>
                <a:spcPct val="110000"/>
              </a:lnSpc>
              <a:buNone/>
            </a:pPr>
            <a:r>
              <a:rPr lang="en-US" sz="3500" b="1" dirty="0">
                <a:latin typeface="Times New Roman" pitchFamily="18" charset="0"/>
                <a:cs typeface="Times New Roman" pitchFamily="18" charset="0"/>
              </a:rPr>
              <a:t>Specific Objectives</a:t>
            </a:r>
          </a:p>
          <a:p>
            <a:pPr marL="514350" indent="-514350" algn="just">
              <a:lnSpc>
                <a:spcPct val="160000"/>
              </a:lnSpc>
              <a:buFont typeface="+mj-lt"/>
              <a:buAutoNum type="romanLcPeriod"/>
            </a:pPr>
            <a:r>
              <a:rPr lang="en-US" sz="2600" dirty="0">
                <a:latin typeface="Times New Roman" panose="02020603050405020304" pitchFamily="18" charset="0"/>
                <a:cs typeface="Times New Roman" panose="02020603050405020304" pitchFamily="18" charset="0"/>
              </a:rPr>
              <a:t>Design an optical system for non-destructive food composition analysis by means of spectroscopy.</a:t>
            </a:r>
          </a:p>
          <a:p>
            <a:pPr marL="514350" indent="-514350" algn="just">
              <a:lnSpc>
                <a:spcPct val="160000"/>
              </a:lnSpc>
              <a:buFont typeface="+mj-lt"/>
              <a:buAutoNum type="romanLcPeriod"/>
            </a:pPr>
            <a:r>
              <a:rPr lang="en-US" sz="2600" dirty="0">
                <a:latin typeface="Times New Roman" panose="02020603050405020304" pitchFamily="18" charset="0"/>
                <a:cs typeface="Times New Roman" panose="02020603050405020304" pitchFamily="18" charset="0"/>
              </a:rPr>
              <a:t>To develop and implement software for real-time data processing and interpretation of food composition.</a:t>
            </a:r>
          </a:p>
          <a:p>
            <a:pPr marL="514350" indent="-514350" algn="just">
              <a:lnSpc>
                <a:spcPct val="160000"/>
              </a:lnSpc>
              <a:buFont typeface="+mj-lt"/>
              <a:buAutoNum type="romanLcPeriod"/>
            </a:pPr>
            <a:r>
              <a:rPr lang="en-US" sz="2600" dirty="0">
                <a:latin typeface="Times New Roman" panose="02020603050405020304" pitchFamily="18" charset="0"/>
                <a:cs typeface="Times New Roman" panose="02020603050405020304" pitchFamily="18" charset="0"/>
              </a:rPr>
              <a:t>To develop an algorithms and machine learning </a:t>
            </a:r>
          </a:p>
          <a:p>
            <a:pPr marL="514350" indent="-514350" algn="just">
              <a:lnSpc>
                <a:spcPct val="160000"/>
              </a:lnSpc>
              <a:buFont typeface="+mj-lt"/>
              <a:buAutoNum type="romanLcPeriod"/>
            </a:pPr>
            <a:r>
              <a:rPr lang="en-US" sz="2600" dirty="0">
                <a:latin typeface="Times New Roman" panose="02020603050405020304" pitchFamily="18" charset="0"/>
                <a:cs typeface="Times New Roman" panose="02020603050405020304" pitchFamily="18" charset="0"/>
              </a:rPr>
              <a:t>To evaluate the performance of the system in different food matrices and optimize its accuracy and efficiency.</a:t>
            </a:r>
          </a:p>
          <a:p>
            <a:pPr marL="0" indent="0" algn="just">
              <a:lnSpc>
                <a:spcPct val="150000"/>
              </a:lnSpc>
              <a:buNone/>
            </a:pPr>
            <a:endParaRPr lang="en-US" sz="2800" b="1"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7005A-2FBE-425B-B359-D5580142890A}"/>
              </a:ext>
            </a:extLst>
          </p:cNvPr>
          <p:cNvSpPr>
            <a:spLocks noGrp="1"/>
          </p:cNvSpPr>
          <p:nvPr>
            <p:ph type="title"/>
          </p:nvPr>
        </p:nvSpPr>
        <p:spPr>
          <a:xfrm>
            <a:off x="685800" y="484632"/>
            <a:ext cx="7772400" cy="658368"/>
          </a:xfrm>
        </p:spPr>
        <p:txBody>
          <a:bodyPr>
            <a:normAutofit fontScale="90000"/>
          </a:bodyPr>
          <a:lstStyle/>
          <a:p>
            <a:pPr algn="ctr">
              <a:lnSpc>
                <a:spcPct val="150000"/>
              </a:lnSpc>
            </a:pPr>
            <a:r>
              <a:rPr lang="en-US" sz="4400" b="1" cap="none" dirty="0">
                <a:latin typeface="Times New Roman" panose="02020603050405020304" pitchFamily="18" charset="0"/>
                <a:cs typeface="Times New Roman" panose="02020603050405020304" pitchFamily="18" charset="0"/>
              </a:rPr>
              <a:t>Literature Review </a:t>
            </a:r>
            <a:r>
              <a:rPr lang="en-US" sz="4400" b="1" cap="none" dirty="0" err="1">
                <a:latin typeface="Times New Roman" panose="02020603050405020304" pitchFamily="18" charset="0"/>
                <a:cs typeface="Times New Roman" panose="02020603050405020304" pitchFamily="18" charset="0"/>
              </a:rPr>
              <a:t>contd</a:t>
            </a:r>
            <a:r>
              <a:rPr lang="en-US" sz="4400" b="1" cap="none" dirty="0">
                <a:latin typeface="Times New Roman" panose="02020603050405020304" pitchFamily="18" charset="0"/>
                <a:cs typeface="Times New Roman" panose="02020603050405020304" pitchFamily="18" charset="0"/>
              </a:rPr>
              <a:t>’</a:t>
            </a:r>
            <a:endParaRPr lang="en-US" sz="4400" dirty="0"/>
          </a:p>
        </p:txBody>
      </p:sp>
      <p:sp>
        <p:nvSpPr>
          <p:cNvPr id="4" name="Rectangle 1"/>
          <p:cNvSpPr>
            <a:spLocks noGrp="1" noChangeArrowheads="1"/>
          </p:cNvSpPr>
          <p:nvPr>
            <p:ph idx="1"/>
          </p:nvPr>
        </p:nvSpPr>
        <p:spPr bwMode="auto">
          <a:xfrm>
            <a:off x="76200" y="1696998"/>
            <a:ext cx="8686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 S.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Magwaca</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2015</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Raman spectroscopy for food quality and composition analysis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Methodology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Raman spectroscopy to monitor food quality, focusing on measuring chemical bonds in food molecules.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Raman spectroscopy was found to be effective in identifying chemical compositions and detecting adulteration in food products.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 Gap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study did not explore the integration of Raman spectroscopy with other analytical methods for more comprehensive food quality analysis.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 P.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Danzi</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2016</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Fourier Transform Infrared (FTIR) Spectroscopy for analyzing meat and dairy products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Methodology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Employed FTIR spectroscopy to analyze the chemical composition of meat and dairy products, focusing on fat content, protein structure, and moisture levels.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FTIR was shown to quickly and non-destructively analyze complex food matrices.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 Gap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study did not assess the potential interference from other food components that might affect the accuracy of FTIR measurements in complex food matrices.</a:t>
            </a:r>
          </a:p>
        </p:txBody>
      </p:sp>
    </p:spTree>
    <p:extLst>
      <p:ext uri="{BB962C8B-B14F-4D97-AF65-F5344CB8AC3E}">
        <p14:creationId xmlns:p14="http://schemas.microsoft.com/office/powerpoint/2010/main" val="23767301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DDD73-9279-4274-A269-C5103845F362}"/>
              </a:ext>
            </a:extLst>
          </p:cNvPr>
          <p:cNvSpPr>
            <a:spLocks noGrp="1"/>
          </p:cNvSpPr>
          <p:nvPr>
            <p:ph type="title"/>
          </p:nvPr>
        </p:nvSpPr>
        <p:spPr>
          <a:xfrm>
            <a:off x="685800" y="18361"/>
            <a:ext cx="7772400" cy="591239"/>
          </a:xfrm>
        </p:spPr>
        <p:txBody>
          <a:bodyPr>
            <a:normAutofit fontScale="90000"/>
          </a:bodyPr>
          <a:lstStyle/>
          <a:p>
            <a:pPr algn="ctr">
              <a:lnSpc>
                <a:spcPct val="150000"/>
              </a:lnSpc>
            </a:pPr>
            <a:r>
              <a:rPr lang="en-US" sz="4400" b="1" cap="none" dirty="0">
                <a:latin typeface="Times New Roman" panose="02020603050405020304" pitchFamily="18" charset="0"/>
                <a:cs typeface="Times New Roman" panose="02020603050405020304" pitchFamily="18" charset="0"/>
              </a:rPr>
              <a:t>Literature Review </a:t>
            </a:r>
            <a:r>
              <a:rPr lang="en-US" sz="4400" b="1" cap="none" dirty="0" err="1">
                <a:latin typeface="Times New Roman" panose="02020603050405020304" pitchFamily="18" charset="0"/>
                <a:cs typeface="Times New Roman" panose="02020603050405020304" pitchFamily="18" charset="0"/>
              </a:rPr>
              <a:t>contd</a:t>
            </a:r>
            <a:r>
              <a:rPr lang="en-US" sz="4400" b="1" cap="none" dirty="0">
                <a:latin typeface="Times New Roman" panose="02020603050405020304" pitchFamily="18" charset="0"/>
                <a:cs typeface="Times New Roman" panose="02020603050405020304" pitchFamily="18" charset="0"/>
              </a:rPr>
              <a:t>’</a:t>
            </a:r>
            <a:endParaRPr lang="en-US" sz="4400" dirty="0"/>
          </a:p>
        </p:txBody>
      </p:sp>
      <p:sp>
        <p:nvSpPr>
          <p:cNvPr id="5" name="Rectangle 2"/>
          <p:cNvSpPr>
            <a:spLocks noGrp="1" noChangeArrowheads="1"/>
          </p:cNvSpPr>
          <p:nvPr>
            <p:ph idx="1"/>
          </p:nvPr>
        </p:nvSpPr>
        <p:spPr bwMode="auto">
          <a:xfrm>
            <a:off x="173620" y="1232744"/>
            <a:ext cx="858938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 Liu, 2016</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Detection of contaminants in food using NIR spectroscopy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Methodology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Focused on using NIR spectroscopy to detect contaminants such as pesticides and heavy metals in food products.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NIR spectroscopy was demonstrated to be effective for rapid screening of food safety, particularly in identifying chemical residues in fruits and vegetables.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 Gap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research did not investigate the sensitivity of NIR spectroscopy in detecting low-level contaminants or the potential limitations of the technique in real-world applications.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 K.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Dwivedi</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2018</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of Near-Infrared (NIR) Spectroscopy in food processing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Methodology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NIR spectroscopy to analyze the composition of food products, particularly focusing on moisture, fat, and protein content.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NIR spectroscopy provided accurate analysis of key components in food, enabling improved processing and quality control.</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 Gap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study lacked a detailed comparison between NIR spectroscopy and other methods, such as chemical assays, to establish its relative advantages and limitations.</a:t>
            </a:r>
          </a:p>
        </p:txBody>
      </p:sp>
    </p:spTree>
    <p:extLst>
      <p:ext uri="{BB962C8B-B14F-4D97-AF65-F5344CB8AC3E}">
        <p14:creationId xmlns:p14="http://schemas.microsoft.com/office/powerpoint/2010/main" val="3121350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cap="none" dirty="0">
                <a:latin typeface="Times New Roman" panose="02020603050405020304" pitchFamily="18" charset="0"/>
                <a:cs typeface="Times New Roman" panose="02020603050405020304" pitchFamily="18" charset="0"/>
              </a:rPr>
              <a:t>Literature Review </a:t>
            </a:r>
            <a:r>
              <a:rPr lang="en-US" sz="4000" b="1" cap="none" dirty="0" err="1">
                <a:latin typeface="Times New Roman" panose="02020603050405020304" pitchFamily="18" charset="0"/>
                <a:cs typeface="Times New Roman" panose="02020603050405020304" pitchFamily="18" charset="0"/>
              </a:rPr>
              <a:t>contd</a:t>
            </a:r>
            <a:r>
              <a:rPr lang="en-US" sz="4000" b="1" cap="none" dirty="0">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normAutofit fontScale="85000" lnSpcReduction="10000"/>
          </a:bodyPr>
          <a:lstStyle/>
          <a:p>
            <a:pPr marL="0" indent="0">
              <a:lnSpc>
                <a:spcPct val="150000"/>
              </a:lnSpc>
              <a:buNone/>
            </a:pPr>
            <a:r>
              <a:rPr lang="en-US" b="1" dirty="0">
                <a:latin typeface="Times New Roman" panose="02020603050405020304" pitchFamily="18" charset="0"/>
                <a:cs typeface="Times New Roman" panose="02020603050405020304" pitchFamily="18" charset="0"/>
              </a:rPr>
              <a:t>E. </a:t>
            </a:r>
            <a:r>
              <a:rPr lang="en-US" b="1" dirty="0" err="1">
                <a:latin typeface="Times New Roman" panose="02020603050405020304" pitchFamily="18" charset="0"/>
                <a:cs typeface="Times New Roman" panose="02020603050405020304" pitchFamily="18" charset="0"/>
              </a:rPr>
              <a:t>Rannell</a:t>
            </a:r>
            <a:r>
              <a:rPr lang="en-US" b="1" dirty="0">
                <a:latin typeface="Times New Roman" panose="02020603050405020304" pitchFamily="18" charset="0"/>
                <a:cs typeface="Times New Roman" panose="02020603050405020304" pitchFamily="18" charset="0"/>
              </a:rPr>
              <a:t> et al., 2021</a:t>
            </a:r>
            <a:br>
              <a:rPr lang="en-US" dirty="0">
                <a:latin typeface="Times New Roman" panose="02020603050405020304" pitchFamily="18" charset="0"/>
                <a:cs typeface="Times New Roman" panose="02020603050405020304" pitchFamily="18" charset="0"/>
              </a:rPr>
            </a:br>
            <a:r>
              <a:rPr lang="en-US" i="1" dirty="0">
                <a:latin typeface="Times New Roman" panose="02020603050405020304" pitchFamily="18" charset="0"/>
                <a:cs typeface="Times New Roman" panose="02020603050405020304" pitchFamily="18" charset="0"/>
              </a:rPr>
              <a:t>Application of mid-infrared (MIR) spectroscopy to monitor the quality of dairy products</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Methodology</a:t>
            </a:r>
            <a:r>
              <a:rPr lang="en-US" dirty="0">
                <a:latin typeface="Times New Roman" panose="02020603050405020304" pitchFamily="18" charset="0"/>
                <a:cs typeface="Times New Roman" panose="02020603050405020304" pitchFamily="18" charset="0"/>
              </a:rPr>
              <a:t>: Applied MIR spectroscopy to monitor the quality of dairy products, specifically focusing on milk and cheese.</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Result</a:t>
            </a:r>
            <a:r>
              <a:rPr lang="en-US" dirty="0">
                <a:latin typeface="Times New Roman" panose="02020603050405020304" pitchFamily="18" charset="0"/>
                <a:cs typeface="Times New Roman" panose="02020603050405020304" pitchFamily="18" charset="0"/>
              </a:rPr>
              <a:t>: MIR spectroscopy was found to be effective in measuring fat, protein, and providing a fast and reliable method for quality control in dairy production.</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Research Gap</a:t>
            </a:r>
            <a:r>
              <a:rPr lang="en-US" dirty="0">
                <a:latin typeface="Times New Roman" panose="02020603050405020304" pitchFamily="18" charset="0"/>
                <a:cs typeface="Times New Roman" panose="02020603050405020304" pitchFamily="18" charset="0"/>
              </a:rPr>
              <a:t>: The study did not address the potential variations in results due to environmental factors, such as temperature and humidity, during the spectroscopy process.</a:t>
            </a:r>
          </a:p>
        </p:txBody>
      </p:sp>
    </p:spTree>
    <p:extLst>
      <p:ext uri="{BB962C8B-B14F-4D97-AF65-F5344CB8AC3E}">
        <p14:creationId xmlns:p14="http://schemas.microsoft.com/office/powerpoint/2010/main" val="37671139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F6AE-4C39-46B6-AD9B-77E246971065}"/>
              </a:ext>
            </a:extLst>
          </p:cNvPr>
          <p:cNvSpPr>
            <a:spLocks noGrp="1"/>
          </p:cNvSpPr>
          <p:nvPr>
            <p:ph type="title"/>
          </p:nvPr>
        </p:nvSpPr>
        <p:spPr>
          <a:xfrm>
            <a:off x="762000" y="484632"/>
            <a:ext cx="7696200" cy="1039368"/>
          </a:xfrm>
        </p:spPr>
        <p:txBody>
          <a:bodyPr>
            <a:normAutofit/>
          </a:bodyPr>
          <a:lstStyle/>
          <a:p>
            <a:r>
              <a:rPr lang="en-US" sz="3200" b="1" cap="none" dirty="0">
                <a:latin typeface="Times New Roman" panose="02020603050405020304" pitchFamily="18" charset="0"/>
                <a:cs typeface="Times New Roman" panose="02020603050405020304" pitchFamily="18" charset="0"/>
              </a:rPr>
              <a:t>	Existing system </a:t>
            </a:r>
          </a:p>
        </p:txBody>
      </p:sp>
      <p:sp>
        <p:nvSpPr>
          <p:cNvPr id="4" name="Rectangle 3">
            <a:extLst>
              <a:ext uri="{FF2B5EF4-FFF2-40B4-BE49-F238E27FC236}">
                <a16:creationId xmlns:a16="http://schemas.microsoft.com/office/drawing/2014/main" id="{2CF176C0-6A62-4EFE-A5FF-73B1CB0A5D63}"/>
              </a:ext>
            </a:extLst>
          </p:cNvPr>
          <p:cNvSpPr/>
          <p:nvPr/>
        </p:nvSpPr>
        <p:spPr>
          <a:xfrm>
            <a:off x="791439" y="2500745"/>
            <a:ext cx="1340428" cy="914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FOOD RECEIVER </a:t>
            </a:r>
          </a:p>
        </p:txBody>
      </p:sp>
      <p:sp>
        <p:nvSpPr>
          <p:cNvPr id="5" name="Rectangle 4">
            <a:extLst>
              <a:ext uri="{FF2B5EF4-FFF2-40B4-BE49-F238E27FC236}">
                <a16:creationId xmlns:a16="http://schemas.microsoft.com/office/drawing/2014/main" id="{2DD2ABEA-48BF-4397-AE56-5F9222D239C3}"/>
              </a:ext>
            </a:extLst>
          </p:cNvPr>
          <p:cNvSpPr/>
          <p:nvPr/>
        </p:nvSpPr>
        <p:spPr>
          <a:xfrm>
            <a:off x="2976128" y="4146804"/>
            <a:ext cx="1447801" cy="914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ANALYSER</a:t>
            </a:r>
          </a:p>
        </p:txBody>
      </p:sp>
      <p:sp>
        <p:nvSpPr>
          <p:cNvPr id="6" name="Rectangle 5">
            <a:extLst>
              <a:ext uri="{FF2B5EF4-FFF2-40B4-BE49-F238E27FC236}">
                <a16:creationId xmlns:a16="http://schemas.microsoft.com/office/drawing/2014/main" id="{EFCDB004-D650-413C-B709-82C4CA6EA9B0}"/>
              </a:ext>
            </a:extLst>
          </p:cNvPr>
          <p:cNvSpPr/>
          <p:nvPr/>
        </p:nvSpPr>
        <p:spPr>
          <a:xfrm>
            <a:off x="5268191" y="2514600"/>
            <a:ext cx="1524000" cy="914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IR RECIVER</a:t>
            </a:r>
          </a:p>
        </p:txBody>
      </p:sp>
      <p:sp>
        <p:nvSpPr>
          <p:cNvPr id="7" name="Rectangle 6">
            <a:extLst>
              <a:ext uri="{FF2B5EF4-FFF2-40B4-BE49-F238E27FC236}">
                <a16:creationId xmlns:a16="http://schemas.microsoft.com/office/drawing/2014/main" id="{78BA3904-69D8-49A5-9007-07ED56D46855}"/>
              </a:ext>
            </a:extLst>
          </p:cNvPr>
          <p:cNvSpPr/>
          <p:nvPr/>
        </p:nvSpPr>
        <p:spPr>
          <a:xfrm>
            <a:off x="5105400" y="4123713"/>
            <a:ext cx="1610592" cy="914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8" name="Rectangle 7">
            <a:extLst>
              <a:ext uri="{FF2B5EF4-FFF2-40B4-BE49-F238E27FC236}">
                <a16:creationId xmlns:a16="http://schemas.microsoft.com/office/drawing/2014/main" id="{4CFE3BDA-4F44-42EF-A1BE-4F3CA81DC73B}"/>
              </a:ext>
            </a:extLst>
          </p:cNvPr>
          <p:cNvSpPr/>
          <p:nvPr/>
        </p:nvSpPr>
        <p:spPr>
          <a:xfrm>
            <a:off x="7315200" y="4146804"/>
            <a:ext cx="1524000" cy="914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a:t>
            </a:r>
          </a:p>
        </p:txBody>
      </p:sp>
      <p:sp>
        <p:nvSpPr>
          <p:cNvPr id="9" name="Rectangle 8">
            <a:extLst>
              <a:ext uri="{FF2B5EF4-FFF2-40B4-BE49-F238E27FC236}">
                <a16:creationId xmlns:a16="http://schemas.microsoft.com/office/drawing/2014/main" id="{0C802BB1-34DB-43E8-8BF9-1F845C4DBA64}"/>
              </a:ext>
            </a:extLst>
          </p:cNvPr>
          <p:cNvSpPr/>
          <p:nvPr/>
        </p:nvSpPr>
        <p:spPr>
          <a:xfrm>
            <a:off x="2709429" y="2500745"/>
            <a:ext cx="1981200" cy="914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MIR TRANSMITTER</a:t>
            </a:r>
          </a:p>
        </p:txBody>
      </p:sp>
      <p:cxnSp>
        <p:nvCxnSpPr>
          <p:cNvPr id="12" name="Straight Connector 11">
            <a:extLst>
              <a:ext uri="{FF2B5EF4-FFF2-40B4-BE49-F238E27FC236}">
                <a16:creationId xmlns:a16="http://schemas.microsoft.com/office/drawing/2014/main" id="{701F117A-0462-4560-AE28-95546EBF6906}"/>
              </a:ext>
            </a:extLst>
          </p:cNvPr>
          <p:cNvCxnSpPr>
            <a:cxnSpLocks/>
          </p:cNvCxnSpPr>
          <p:nvPr/>
        </p:nvCxnSpPr>
        <p:spPr>
          <a:xfrm flipH="1">
            <a:off x="2142836" y="2957945"/>
            <a:ext cx="566593" cy="69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FF24FD0-7753-462E-AA29-60BF789A483B}"/>
              </a:ext>
            </a:extLst>
          </p:cNvPr>
          <p:cNvCxnSpPr>
            <a:cxnSpLocks/>
            <a:stCxn id="7" idx="3"/>
            <a:endCxn id="7" idx="3"/>
          </p:cNvCxnSpPr>
          <p:nvPr/>
        </p:nvCxnSpPr>
        <p:spPr>
          <a:xfrm>
            <a:off x="6715992" y="458091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D70B3CA-EE80-4594-80F4-F68E7B2CE0F8}"/>
              </a:ext>
            </a:extLst>
          </p:cNvPr>
          <p:cNvCxnSpPr>
            <a:cxnSpLocks/>
            <a:stCxn id="6" idx="2"/>
          </p:cNvCxnSpPr>
          <p:nvPr/>
        </p:nvCxnSpPr>
        <p:spPr>
          <a:xfrm>
            <a:off x="6030191" y="3429000"/>
            <a:ext cx="0" cy="694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0FD22360-10DA-4EEB-9E8E-5947D1C53DD5}"/>
              </a:ext>
            </a:extLst>
          </p:cNvPr>
          <p:cNvCxnSpPr>
            <a:cxnSpLocks/>
            <a:endCxn id="5" idx="1"/>
          </p:cNvCxnSpPr>
          <p:nvPr/>
        </p:nvCxnSpPr>
        <p:spPr>
          <a:xfrm rot="16200000" flipH="1">
            <a:off x="1881565" y="3509441"/>
            <a:ext cx="1639130" cy="5499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6BB73514-FC3F-4E25-A1CC-B41DC5ACFBED}"/>
              </a:ext>
            </a:extLst>
          </p:cNvPr>
          <p:cNvCxnSpPr>
            <a:cxnSpLocks/>
            <a:stCxn id="7" idx="2"/>
            <a:endCxn id="4" idx="2"/>
          </p:cNvCxnSpPr>
          <p:nvPr/>
        </p:nvCxnSpPr>
        <p:spPr>
          <a:xfrm rot="5400000" flipH="1">
            <a:off x="2874691" y="2002108"/>
            <a:ext cx="1622968" cy="4449043"/>
          </a:xfrm>
          <a:prstGeom prst="bentConnector3">
            <a:avLst>
              <a:gd name="adj1" fmla="val -140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83A87766-1A6F-4F56-97D9-75DC96373A42}"/>
              </a:ext>
            </a:extLst>
          </p:cNvPr>
          <p:cNvCxnSpPr>
            <a:cxnSpLocks/>
            <a:stCxn id="7" idx="3"/>
            <a:endCxn id="8" idx="1"/>
          </p:cNvCxnSpPr>
          <p:nvPr/>
        </p:nvCxnSpPr>
        <p:spPr>
          <a:xfrm>
            <a:off x="6715992" y="4580913"/>
            <a:ext cx="599208" cy="23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5" idx="3"/>
            <a:endCxn id="6" idx="1"/>
          </p:cNvCxnSpPr>
          <p:nvPr/>
        </p:nvCxnSpPr>
        <p:spPr>
          <a:xfrm flipV="1">
            <a:off x="4423929" y="2971800"/>
            <a:ext cx="844262" cy="16322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1"/>
          </p:cNvCxnSpPr>
          <p:nvPr/>
        </p:nvCxnSpPr>
        <p:spPr>
          <a:xfrm flipV="1">
            <a:off x="4846060" y="4580913"/>
            <a:ext cx="259340" cy="11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13751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1050</TotalTime>
  <Words>488</Words>
  <Application>Microsoft Office PowerPoint</Application>
  <PresentationFormat>On-screen Show (4:3)</PresentationFormat>
  <Paragraphs>52</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Rockwell</vt:lpstr>
      <vt:lpstr>Rockwell Condensed</vt:lpstr>
      <vt:lpstr>Times New Roman</vt:lpstr>
      <vt:lpstr>Wingdings</vt:lpstr>
      <vt:lpstr>Wood Type</vt:lpstr>
      <vt:lpstr>MBEYA UNIVERSITY OF SCIENCE AND TECHNOLOGY</vt:lpstr>
      <vt:lpstr>Introduction</vt:lpstr>
      <vt:lpstr>  Introduction Contd’</vt:lpstr>
      <vt:lpstr>Problem Statement</vt:lpstr>
      <vt:lpstr>PowerPoint Presentation</vt:lpstr>
      <vt:lpstr>Literature Review contd’</vt:lpstr>
      <vt:lpstr>Literature Review contd’</vt:lpstr>
      <vt:lpstr>Literature Review contd’</vt:lpstr>
      <vt:lpstr> Existing system </vt:lpstr>
      <vt:lpstr>Proposed system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DEUS</dc:creator>
  <cp:lastModifiedBy>ENGINEER BUNDALA</cp:lastModifiedBy>
  <cp:revision>110</cp:revision>
  <dcterms:created xsi:type="dcterms:W3CDTF">2024-11-09T04:51:11Z</dcterms:created>
  <dcterms:modified xsi:type="dcterms:W3CDTF">2025-01-14T21:59:21Z</dcterms:modified>
</cp:coreProperties>
</file>