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59" r:id="rId6"/>
    <p:sldId id="260" r:id="rId7"/>
    <p:sldId id="261" r:id="rId8"/>
    <p:sldId id="262" r:id="rId9"/>
    <p:sldId id="263" r:id="rId10"/>
    <p:sldId id="264" r:id="rId11"/>
    <p:sldId id="267"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7A62E1-DF0D-4356-A300-14ED0105CEA6}"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503257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7A62E1-DF0D-4356-A300-14ED0105CEA6}"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218484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7A62E1-DF0D-4356-A300-14ED0105CEA6}"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137013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7A62E1-DF0D-4356-A300-14ED0105CEA6}"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4220344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7A62E1-DF0D-4356-A300-14ED0105CEA6}" type="datetimeFigureOut">
              <a:rPr lang="en-IN" smtClean="0"/>
              <a:t>17-02-2020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1694748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7A62E1-DF0D-4356-A300-14ED0105CEA6}"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355449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7A62E1-DF0D-4356-A300-14ED0105CEA6}" type="datetimeFigureOut">
              <a:rPr lang="en-IN" smtClean="0"/>
              <a:t>17-02-2020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41200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7A62E1-DF0D-4356-A300-14ED0105CEA6}" type="datetimeFigureOut">
              <a:rPr lang="en-IN" smtClean="0"/>
              <a:t>17-02-2020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2829850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A62E1-DF0D-4356-A300-14ED0105CEA6}" type="datetimeFigureOut">
              <a:rPr lang="en-IN" smtClean="0"/>
              <a:t>17-02-2020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365476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A62E1-DF0D-4356-A300-14ED0105CEA6}"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218277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7A62E1-DF0D-4356-A300-14ED0105CEA6}" type="datetimeFigureOut">
              <a:rPr lang="en-IN" smtClean="0"/>
              <a:t>17-02-2020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0E2A4A-7E86-4FBD-B539-210D4FF68BE6}" type="slidenum">
              <a:rPr lang="en-IN" smtClean="0"/>
              <a:t>‹#›</a:t>
            </a:fld>
            <a:endParaRPr lang="en-IN"/>
          </a:p>
        </p:txBody>
      </p:sp>
    </p:spTree>
    <p:extLst>
      <p:ext uri="{BB962C8B-B14F-4D97-AF65-F5344CB8AC3E}">
        <p14:creationId xmlns:p14="http://schemas.microsoft.com/office/powerpoint/2010/main" val="139607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A62E1-DF0D-4356-A300-14ED0105CEA6}" type="datetimeFigureOut">
              <a:rPr lang="en-IN" smtClean="0"/>
              <a:t>17-02-2020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E2A4A-7E86-4FBD-B539-210D4FF68BE6}" type="slidenum">
              <a:rPr lang="en-IN" smtClean="0"/>
              <a:t>‹#›</a:t>
            </a:fld>
            <a:endParaRPr lang="en-IN"/>
          </a:p>
        </p:txBody>
      </p:sp>
    </p:spTree>
    <p:extLst>
      <p:ext uri="{BB962C8B-B14F-4D97-AF65-F5344CB8AC3E}">
        <p14:creationId xmlns:p14="http://schemas.microsoft.com/office/powerpoint/2010/main" val="125352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Image Processing Problem statement using Python-</a:t>
            </a:r>
            <a:r>
              <a:rPr lang="en-IN" dirty="0" err="1" smtClean="0">
                <a:latin typeface="Times New Roman" pitchFamily="18" charset="0"/>
                <a:cs typeface="Times New Roman" pitchFamily="18" charset="0"/>
              </a:rPr>
              <a:t>OpenCv</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pPr algn="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Niraj</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Chawale</a:t>
            </a:r>
            <a:r>
              <a:rPr lang="en-IN" dirty="0" smtClean="0">
                <a:latin typeface="Times New Roman" pitchFamily="18" charset="0"/>
                <a:cs typeface="Times New Roman" pitchFamily="18" charset="0"/>
              </a:rPr>
              <a:t>(1744787)</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969227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5: </a:t>
            </a:r>
            <a:r>
              <a:rPr lang="en-IN" sz="3600" b="1" dirty="0" smtClean="0">
                <a:latin typeface="Times New Roman" pitchFamily="18" charset="0"/>
                <a:cs typeface="Times New Roman" pitchFamily="18" charset="0"/>
              </a:rPr>
              <a:t>Rotation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IN" sz="2400" dirty="0" smtClean="0">
                <a:latin typeface="Times New Roman" pitchFamily="18" charset="0"/>
                <a:cs typeface="Times New Roman" pitchFamily="18" charset="0"/>
              </a:rPr>
              <a:t>We use </a:t>
            </a:r>
            <a:r>
              <a:rPr lang="en-IN" sz="2400" dirty="0" err="1" smtClean="0">
                <a:latin typeface="Times New Roman" pitchFamily="18" charset="0"/>
                <a:cs typeface="Times New Roman" pitchFamily="18" charset="0"/>
              </a:rPr>
              <a:t>OpenCv</a:t>
            </a:r>
            <a:r>
              <a:rPr lang="en-IN" sz="2400" dirty="0" smtClean="0">
                <a:latin typeface="Times New Roman" pitchFamily="18" charset="0"/>
                <a:cs typeface="Times New Roman" pitchFamily="18" charset="0"/>
              </a:rPr>
              <a:t> library </a:t>
            </a:r>
            <a:r>
              <a:rPr lang="en-IN" sz="2400" b="1" dirty="0" err="1" smtClean="0">
                <a:latin typeface="Times New Roman" pitchFamily="18" charset="0"/>
                <a:cs typeface="Times New Roman" pitchFamily="18" charset="0"/>
              </a:rPr>
              <a:t>imultis</a:t>
            </a:r>
            <a:r>
              <a:rPr lang="en-IN" sz="2400" dirty="0" smtClean="0">
                <a:latin typeface="Times New Roman" pitchFamily="18" charset="0"/>
                <a:cs typeface="Times New Roman" pitchFamily="18" charset="0"/>
              </a:rPr>
              <a:t> for this</a:t>
            </a:r>
          </a:p>
          <a:p>
            <a:pPr marL="0" indent="0">
              <a:buNone/>
            </a:pP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It rotates the given matrix by the angle value provided keeping anchor point as (0,0). i.e. images are rotated at with respect to top left pixel.</a:t>
            </a:r>
          </a:p>
        </p:txBody>
      </p:sp>
    </p:spTree>
    <p:extLst>
      <p:ext uri="{BB962C8B-B14F-4D97-AF65-F5344CB8AC3E}">
        <p14:creationId xmlns:p14="http://schemas.microsoft.com/office/powerpoint/2010/main" val="30087116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6: </a:t>
            </a:r>
            <a:r>
              <a:rPr lang="en-IN" sz="3600" b="1" dirty="0" smtClean="0">
                <a:latin typeface="Times New Roman" pitchFamily="18" charset="0"/>
                <a:cs typeface="Times New Roman" pitchFamily="18" charset="0"/>
              </a:rPr>
              <a:t>Skew</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IN" sz="2400" dirty="0" smtClean="0">
                <a:latin typeface="Times New Roman" pitchFamily="18" charset="0"/>
                <a:cs typeface="Times New Roman" pitchFamily="18" charset="0"/>
              </a:rPr>
              <a:t>We use CV2 property to create rectangle around given set of points i.e. </a:t>
            </a:r>
            <a:r>
              <a:rPr lang="en-IN" sz="2400" b="1" dirty="0" smtClean="0">
                <a:latin typeface="Times New Roman" pitchFamily="18" charset="0"/>
                <a:cs typeface="Times New Roman" pitchFamily="18" charset="0"/>
              </a:rPr>
              <a:t>cv2.minAreaRect</a:t>
            </a:r>
          </a:p>
          <a:p>
            <a:pPr marL="0" indent="0" algn="just">
              <a:buNone/>
            </a:pPr>
            <a:endParaRPr lang="en-IN" sz="2400" dirty="0">
              <a:solidFill>
                <a:srgbClr val="FF0000"/>
              </a:solidFill>
              <a:latin typeface="Times New Roman" pitchFamily="18" charset="0"/>
              <a:cs typeface="Times New Roman" pitchFamily="18" charset="0"/>
            </a:endParaRPr>
          </a:p>
          <a:p>
            <a:pPr marL="0" indent="0" algn="just">
              <a:buNone/>
            </a:pPr>
            <a:r>
              <a:rPr lang="en-US" sz="2400" dirty="0">
                <a:latin typeface="Times New Roman" pitchFamily="18" charset="0"/>
                <a:cs typeface="Times New Roman" pitchFamily="18" charset="0"/>
              </a:rPr>
              <a:t>Cv2.minArea </a:t>
            </a:r>
            <a:r>
              <a:rPr lang="en-US" sz="2400" dirty="0" smtClean="0">
                <a:latin typeface="Times New Roman" pitchFamily="18" charset="0"/>
                <a:cs typeface="Times New Roman" pitchFamily="18" charset="0"/>
              </a:rPr>
              <a:t>creates </a:t>
            </a:r>
            <a:r>
              <a:rPr lang="en-US" sz="2400" dirty="0">
                <a:latin typeface="Times New Roman" pitchFamily="18" charset="0"/>
                <a:cs typeface="Times New Roman" pitchFamily="18" charset="0"/>
              </a:rPr>
              <a:t>rectangle around the given </a:t>
            </a:r>
            <a:r>
              <a:rPr lang="en-US" sz="2400" dirty="0" smtClean="0">
                <a:latin typeface="Times New Roman" pitchFamily="18" charset="0"/>
                <a:cs typeface="Times New Roman" pitchFamily="18" charset="0"/>
              </a:rPr>
              <a:t>co-ordinates and </a:t>
            </a:r>
            <a:r>
              <a:rPr lang="en-US" sz="2400" dirty="0">
                <a:latin typeface="Times New Roman" pitchFamily="18" charset="0"/>
                <a:cs typeface="Times New Roman" pitchFamily="18" charset="0"/>
              </a:rPr>
              <a:t>also calculates the angle at which the major axis of image </a:t>
            </a:r>
            <a:r>
              <a:rPr lang="en-US" sz="2400" dirty="0" smtClean="0">
                <a:latin typeface="Times New Roman" pitchFamily="18" charset="0"/>
                <a:cs typeface="Times New Roman" pitchFamily="18" charset="0"/>
              </a:rPr>
              <a:t>lies.</a:t>
            </a:r>
          </a:p>
          <a:p>
            <a:pPr marL="0" indent="0" algn="just">
              <a:buNone/>
            </a:pP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Once we get the angle we can use warp feature of CV2 to rotate the image at anchor point (center of image) by given angle value.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6173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7: </a:t>
            </a:r>
            <a:r>
              <a:rPr lang="en-IN" sz="3600" b="1" dirty="0" smtClean="0">
                <a:latin typeface="Times New Roman" pitchFamily="18" charset="0"/>
                <a:cs typeface="Times New Roman" pitchFamily="18" charset="0"/>
              </a:rPr>
              <a:t>Tempered Lines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IN" sz="2400" dirty="0" smtClean="0">
                <a:latin typeface="Times New Roman" pitchFamily="18" charset="0"/>
                <a:cs typeface="Times New Roman" pitchFamily="18" charset="0"/>
              </a:rPr>
              <a:t>NOT SOLVED</a:t>
            </a:r>
          </a:p>
          <a:p>
            <a:pPr marL="0" indent="0">
              <a:buNone/>
            </a:pP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008711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8: </a:t>
            </a:r>
            <a:r>
              <a:rPr lang="en-IN" sz="3600" b="1" dirty="0" smtClean="0">
                <a:latin typeface="Times New Roman" pitchFamily="18" charset="0"/>
                <a:cs typeface="Times New Roman" pitchFamily="18" charset="0"/>
              </a:rPr>
              <a:t>Watermark</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lgn="just">
              <a:buNone/>
            </a:pPr>
            <a:r>
              <a:rPr lang="en-IN" sz="2400" dirty="0" smtClean="0">
                <a:latin typeface="Times New Roman" pitchFamily="18" charset="0"/>
                <a:cs typeface="Times New Roman" pitchFamily="18" charset="0"/>
              </a:rPr>
              <a:t>In case of watermark  we have watermark whose pixel value lies in between black and white i.e. in between 0-255.</a:t>
            </a:r>
          </a:p>
          <a:p>
            <a:pPr marL="0" indent="0" algn="just">
              <a:buNone/>
            </a:pPr>
            <a:endParaRPr lang="en-IN" sz="2400" dirty="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So we multiply pixel value by 2 (alpha) and then subtract it by 100 (beta). Beta is average pixel value of watermark region. This process push watermark region pixel value below zero i.e. it makes it white keeping all the text content on higher scale. Which intact the text data and remove the watermark from the image.</a:t>
            </a:r>
          </a:p>
          <a:p>
            <a:pPr marL="0" indent="0" algn="just">
              <a:buNone/>
            </a:pP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2835889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Problem Statements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7200" indent="-457200">
              <a:buAutoNum type="arabicPeriod"/>
            </a:pPr>
            <a:r>
              <a:rPr lang="en-IN" sz="2000" b="1" dirty="0" smtClean="0">
                <a:latin typeface="Times New Roman" pitchFamily="18" charset="0"/>
                <a:cs typeface="Times New Roman" pitchFamily="18" charset="0"/>
              </a:rPr>
              <a:t>Blackened</a:t>
            </a:r>
            <a:r>
              <a:rPr lang="en-IN"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Remove the dotted pattern of the table header such that the header background is white and the contents (text) are black.</a:t>
            </a:r>
          </a:p>
          <a:p>
            <a:pPr marL="457200" indent="-457200">
              <a:buAutoNum type="arabicPeriod"/>
            </a:pPr>
            <a:r>
              <a:rPr lang="en-IN" sz="2000" b="1" dirty="0" smtClean="0">
                <a:latin typeface="Times New Roman" pitchFamily="18" charset="0"/>
                <a:cs typeface="Times New Roman" pitchFamily="18" charset="0"/>
              </a:rPr>
              <a:t>Low Resolution-</a:t>
            </a:r>
            <a:r>
              <a:rPr lang="en-US" sz="2000" dirty="0" smtClean="0">
                <a:latin typeface="Times New Roman" pitchFamily="18" charset="0"/>
                <a:cs typeface="Times New Roman" pitchFamily="18" charset="0"/>
              </a:rPr>
              <a:t>Improve the image sharpness and contrast of the text.</a:t>
            </a:r>
          </a:p>
          <a:p>
            <a:pPr marL="457200" indent="-457200">
              <a:buAutoNum type="arabicPeriod"/>
            </a:pPr>
            <a:r>
              <a:rPr lang="en-IN" sz="2000" b="1" dirty="0" smtClean="0">
                <a:latin typeface="Times New Roman" pitchFamily="18" charset="0"/>
                <a:cs typeface="Times New Roman" pitchFamily="18" charset="0"/>
              </a:rPr>
              <a:t>Noise</a:t>
            </a:r>
            <a:r>
              <a:rPr lang="en-IN"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Reduce the noise in the image while maintaining the quality.</a:t>
            </a:r>
          </a:p>
          <a:p>
            <a:pPr marL="457200" indent="-457200">
              <a:buAutoNum type="arabicPeriod"/>
            </a:pPr>
            <a:r>
              <a:rPr lang="en-IN" sz="2000" b="1" dirty="0" smtClean="0">
                <a:latin typeface="Times New Roman" pitchFamily="18" charset="0"/>
                <a:cs typeface="Times New Roman" pitchFamily="18" charset="0"/>
              </a:rPr>
              <a:t>Perspective</a:t>
            </a:r>
            <a:r>
              <a:rPr lang="en-IN" sz="2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Fix the perspective of the image such that it is in a front-facing view.</a:t>
            </a:r>
          </a:p>
          <a:p>
            <a:pPr marL="457200" indent="-457200">
              <a:buAutoNum type="arabicPeriod"/>
            </a:pPr>
            <a:r>
              <a:rPr lang="en-IN" sz="2000" b="1" dirty="0" smtClean="0">
                <a:latin typeface="Times New Roman" pitchFamily="18" charset="0"/>
                <a:cs typeface="Times New Roman" pitchFamily="18" charset="0"/>
              </a:rPr>
              <a:t>Rotation</a:t>
            </a:r>
            <a:r>
              <a:rPr lang="en-IN" sz="2000" dirty="0" smtClean="0">
                <a:latin typeface="Times New Roman" pitchFamily="18" charset="0"/>
                <a:cs typeface="Times New Roman" pitchFamily="18" charset="0"/>
              </a:rPr>
              <a:t>-Rotate image by given angle.</a:t>
            </a:r>
          </a:p>
          <a:p>
            <a:pPr marL="457200" indent="-457200">
              <a:buAutoNum type="arabicPeriod"/>
            </a:pPr>
            <a:r>
              <a:rPr lang="en-IN" sz="2000" b="1" dirty="0" smtClean="0">
                <a:latin typeface="Times New Roman" pitchFamily="18" charset="0"/>
                <a:cs typeface="Times New Roman" pitchFamily="18" charset="0"/>
              </a:rPr>
              <a:t>Skew</a:t>
            </a:r>
            <a:r>
              <a:rPr lang="en-IN"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Deskew</a:t>
            </a:r>
            <a:r>
              <a:rPr lang="en-US" sz="2000" dirty="0" smtClean="0">
                <a:latin typeface="Times New Roman" pitchFamily="18" charset="0"/>
                <a:cs typeface="Times New Roman" pitchFamily="18" charset="0"/>
              </a:rPr>
              <a:t> the image such that the skew angle is zero and the image is no longer slanted.</a:t>
            </a:r>
          </a:p>
          <a:p>
            <a:pPr marL="457200" indent="-457200">
              <a:buAutoNum type="arabicPeriod"/>
            </a:pPr>
            <a:r>
              <a:rPr lang="en-IN" sz="2000" b="1" dirty="0" smtClean="0">
                <a:latin typeface="Times New Roman" pitchFamily="18" charset="0"/>
                <a:cs typeface="Times New Roman" pitchFamily="18" charset="0"/>
              </a:rPr>
              <a:t>Tempered Lines- </a:t>
            </a:r>
            <a:r>
              <a:rPr lang="en-IN" sz="2000" dirty="0" smtClean="0">
                <a:latin typeface="Times New Roman" pitchFamily="18" charset="0"/>
                <a:cs typeface="Times New Roman" pitchFamily="18" charset="0"/>
              </a:rPr>
              <a:t>Join the broken lines of table and to make them of equal size.</a:t>
            </a:r>
          </a:p>
          <a:p>
            <a:pPr marL="457200" indent="-457200">
              <a:buAutoNum type="arabicPeriod"/>
            </a:pPr>
            <a:r>
              <a:rPr lang="en-IN" sz="2000" b="1" dirty="0" smtClean="0">
                <a:latin typeface="Times New Roman" pitchFamily="18" charset="0"/>
                <a:cs typeface="Times New Roman" pitchFamily="18" charset="0"/>
              </a:rPr>
              <a:t>Watermark</a:t>
            </a:r>
            <a:r>
              <a:rPr lang="en-IN" sz="2000" dirty="0" smtClean="0">
                <a:latin typeface="Times New Roman" pitchFamily="18" charset="0"/>
                <a:cs typeface="Times New Roman" pitchFamily="18" charset="0"/>
              </a:rPr>
              <a:t>- Remove watermark from the image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16842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General Instructions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lgn="just">
              <a:buNone/>
            </a:pPr>
            <a:r>
              <a:rPr lang="en-IN" sz="2400" dirty="0" smtClean="0">
                <a:latin typeface="Times New Roman" pitchFamily="18" charset="0"/>
                <a:cs typeface="Times New Roman" pitchFamily="18" charset="0"/>
              </a:rPr>
              <a:t>All the codes are done using </a:t>
            </a:r>
            <a:r>
              <a:rPr lang="en-IN" sz="2400" b="1" dirty="0" smtClean="0">
                <a:solidFill>
                  <a:srgbClr val="0070C0"/>
                </a:solidFill>
                <a:latin typeface="Times New Roman" pitchFamily="18" charset="0"/>
                <a:cs typeface="Times New Roman" pitchFamily="18" charset="0"/>
              </a:rPr>
              <a:t>Python3.8.1</a:t>
            </a:r>
            <a:r>
              <a:rPr lang="en-IN" sz="2400" dirty="0" smtClean="0">
                <a:latin typeface="Times New Roman" pitchFamily="18" charset="0"/>
                <a:cs typeface="Times New Roman" pitchFamily="18" charset="0"/>
              </a:rPr>
              <a:t> and </a:t>
            </a:r>
            <a:r>
              <a:rPr lang="en-IN" sz="2400" b="1" dirty="0">
                <a:solidFill>
                  <a:srgbClr val="0070C0"/>
                </a:solidFill>
                <a:latin typeface="Times New Roman" pitchFamily="18" charset="0"/>
                <a:cs typeface="Times New Roman" pitchFamily="18" charset="0"/>
              </a:rPr>
              <a:t>OpenCV2.4.1.2</a:t>
            </a:r>
          </a:p>
          <a:p>
            <a:pPr marL="0" indent="0" algn="just">
              <a:buNone/>
            </a:pPr>
            <a:endParaRPr lang="en-IN" sz="2400" dirty="0" smtClean="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For all the problem statement there is only </a:t>
            </a:r>
            <a:r>
              <a:rPr lang="en-IN" sz="2400" b="1" dirty="0" smtClean="0">
                <a:latin typeface="Times New Roman" pitchFamily="18" charset="0"/>
                <a:cs typeface="Times New Roman" pitchFamily="18" charset="0"/>
              </a:rPr>
              <a:t>one executable file</a:t>
            </a:r>
            <a:r>
              <a:rPr lang="en-IN" sz="2400" dirty="0" smtClean="0">
                <a:latin typeface="Times New Roman" pitchFamily="18" charset="0"/>
                <a:cs typeface="Times New Roman" pitchFamily="18" charset="0"/>
              </a:rPr>
              <a:t>. You need to just </a:t>
            </a:r>
            <a:r>
              <a:rPr lang="en-IN" sz="2400" b="1" dirty="0" smtClean="0">
                <a:latin typeface="Times New Roman" pitchFamily="18" charset="0"/>
                <a:cs typeface="Times New Roman" pitchFamily="18" charset="0"/>
              </a:rPr>
              <a:t>run that specific file </a:t>
            </a:r>
            <a:r>
              <a:rPr lang="en-IN" sz="2400" dirty="0" smtClean="0">
                <a:latin typeface="Times New Roman" pitchFamily="18" charset="0"/>
                <a:cs typeface="Times New Roman" pitchFamily="18" charset="0"/>
              </a:rPr>
              <a:t>and nothing more.</a:t>
            </a:r>
          </a:p>
          <a:p>
            <a:pPr marL="0" indent="0" algn="just">
              <a:buNone/>
            </a:pPr>
            <a:endParaRPr lang="en-IN" sz="2400" dirty="0">
              <a:latin typeface="Times New Roman" pitchFamily="18" charset="0"/>
              <a:cs typeface="Times New Roman" pitchFamily="18" charset="0"/>
            </a:endParaRPr>
          </a:p>
          <a:p>
            <a:pPr marL="0" indent="0" algn="just">
              <a:buNone/>
            </a:pPr>
            <a:r>
              <a:rPr lang="en-IN" sz="2400" dirty="0" smtClean="0">
                <a:latin typeface="Times New Roman" pitchFamily="18" charset="0"/>
                <a:cs typeface="Times New Roman" pitchFamily="18" charset="0"/>
              </a:rPr>
              <a:t>It will find </a:t>
            </a:r>
            <a:r>
              <a:rPr lang="en-IN" sz="2400" i="1" dirty="0"/>
              <a:t>“</a:t>
            </a:r>
            <a:r>
              <a:rPr lang="en-IN" sz="2400" i="1" dirty="0" err="1"/>
              <a:t>source_path</a:t>
            </a:r>
            <a:r>
              <a:rPr lang="en-IN" sz="2400" i="1" dirty="0" smtClean="0"/>
              <a:t>” </a:t>
            </a:r>
            <a:r>
              <a:rPr lang="en-IN" sz="2400" dirty="0" smtClean="0">
                <a:latin typeface="Times New Roman" pitchFamily="18" charset="0"/>
                <a:cs typeface="Times New Roman" pitchFamily="18" charset="0"/>
              </a:rPr>
              <a:t>find all </a:t>
            </a:r>
            <a:r>
              <a:rPr lang="en-IN" sz="2400" dirty="0">
                <a:latin typeface="Times New Roman" pitchFamily="18" charset="0"/>
                <a:cs typeface="Times New Roman" pitchFamily="18" charset="0"/>
              </a:rPr>
              <a:t>“</a:t>
            </a:r>
            <a:r>
              <a:rPr lang="en-IN" sz="2400" i="1" dirty="0"/>
              <a:t>*.jpg</a:t>
            </a:r>
            <a:r>
              <a:rPr lang="en-IN" sz="2400" dirty="0" smtClean="0">
                <a:latin typeface="Times New Roman" pitchFamily="18" charset="0"/>
                <a:cs typeface="Times New Roman" pitchFamily="18" charset="0"/>
              </a:rPr>
              <a:t>” images and perform the given task and store the result images in folder name given by </a:t>
            </a:r>
            <a:r>
              <a:rPr lang="en-IN" sz="2400" i="1" dirty="0"/>
              <a:t>“</a:t>
            </a:r>
            <a:r>
              <a:rPr lang="en-IN" sz="2400" i="1" dirty="0" err="1"/>
              <a:t>destination_path</a:t>
            </a:r>
            <a:r>
              <a:rPr lang="en-IN" sz="2400" i="1" dirty="0" smtClean="0"/>
              <a:t>”. </a:t>
            </a:r>
            <a:endParaRPr lang="en-IN" sz="2400" i="1" dirty="0"/>
          </a:p>
        </p:txBody>
      </p:sp>
    </p:spTree>
    <p:extLst>
      <p:ext uri="{BB962C8B-B14F-4D97-AF65-F5344CB8AC3E}">
        <p14:creationId xmlns:p14="http://schemas.microsoft.com/office/powerpoint/2010/main" val="1432682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Files to Run</a:t>
            </a:r>
            <a:endParaRPr lang="en-IN"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25662432"/>
              </p:ext>
            </p:extLst>
          </p:nvPr>
        </p:nvGraphicFramePr>
        <p:xfrm>
          <a:off x="457200" y="1600200"/>
          <a:ext cx="8229600" cy="3337560"/>
        </p:xfrm>
        <a:graphic>
          <a:graphicData uri="http://schemas.openxmlformats.org/drawingml/2006/table">
            <a:tbl>
              <a:tblPr firstRow="1" bandRow="1">
                <a:tableStyleId>{5C22544A-7EE6-4342-B048-85BDC9FD1C3A}</a:tableStyleId>
              </a:tblPr>
              <a:tblGrid>
                <a:gridCol w="2438400"/>
                <a:gridCol w="5791200"/>
              </a:tblGrid>
              <a:tr h="370840">
                <a:tc>
                  <a:txBody>
                    <a:bodyPr/>
                    <a:lstStyle/>
                    <a:p>
                      <a:r>
                        <a:rPr lang="en-IN" dirty="0" smtClean="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a:txBody>
                  <a:tcPr/>
                </a:tc>
                <a:tc>
                  <a:txBody>
                    <a:bodyPr/>
                    <a:lstStyle/>
                    <a:p>
                      <a:r>
                        <a:rPr lang="en-IN" dirty="0" smtClean="0">
                          <a:latin typeface="Times New Roman" pitchFamily="18" charset="0"/>
                          <a:cs typeface="Times New Roman" pitchFamily="18" charset="0"/>
                        </a:rPr>
                        <a:t>File</a:t>
                      </a:r>
                      <a:r>
                        <a:rPr lang="en-IN" baseline="0" dirty="0" smtClean="0">
                          <a:latin typeface="Times New Roman" pitchFamily="18" charset="0"/>
                          <a:cs typeface="Times New Roman" pitchFamily="18" charset="0"/>
                        </a:rPr>
                        <a:t> to Run</a:t>
                      </a:r>
                      <a:endParaRPr lang="en-IN"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Blackened</a:t>
                      </a:r>
                    </a:p>
                  </a:txBody>
                  <a:tcPr/>
                </a:tc>
                <a:tc>
                  <a:txBody>
                    <a:bodyPr/>
                    <a:lstStyle/>
                    <a:p>
                      <a:r>
                        <a:rPr lang="en-IN" dirty="0" smtClean="0">
                          <a:latin typeface="Times New Roman" pitchFamily="18" charset="0"/>
                          <a:cs typeface="Times New Roman" pitchFamily="18" charset="0"/>
                        </a:rPr>
                        <a:t>Blackened_remove.py</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Low Resolution</a:t>
                      </a:r>
                    </a:p>
                  </a:txBody>
                  <a:tcPr/>
                </a:tc>
                <a:tc>
                  <a:txBody>
                    <a:bodyPr/>
                    <a:lstStyle/>
                    <a:p>
                      <a:r>
                        <a:rPr lang="en-IN" dirty="0" smtClean="0">
                          <a:latin typeface="Times New Roman" pitchFamily="18" charset="0"/>
                          <a:cs typeface="Times New Roman" pitchFamily="18" charset="0"/>
                        </a:rPr>
                        <a:t>Resolution_Improvement.py</a:t>
                      </a:r>
                      <a:endParaRPr lang="en-IN"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Noise</a:t>
                      </a:r>
                    </a:p>
                  </a:txBody>
                  <a:tcPr/>
                </a:tc>
                <a:tc>
                  <a:txBody>
                    <a:bodyPr/>
                    <a:lstStyle/>
                    <a:p>
                      <a:r>
                        <a:rPr lang="en-IN" dirty="0" smtClean="0">
                          <a:latin typeface="Times New Roman" pitchFamily="18" charset="0"/>
                          <a:cs typeface="Times New Roman" pitchFamily="18" charset="0"/>
                        </a:rPr>
                        <a:t>Noise_removal.py</a:t>
                      </a:r>
                      <a:endParaRPr lang="en-IN"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Perspective</a:t>
                      </a:r>
                    </a:p>
                  </a:txBody>
                  <a:tcPr/>
                </a:tc>
                <a:tc>
                  <a:txBody>
                    <a:bodyPr/>
                    <a:lstStyle/>
                    <a:p>
                      <a:r>
                        <a:rPr lang="en-IN" dirty="0" smtClean="0">
                          <a:latin typeface="Times New Roman" pitchFamily="18" charset="0"/>
                          <a:cs typeface="Times New Roman" pitchFamily="18" charset="0"/>
                        </a:rPr>
                        <a:t>prespective_correction.py</a:t>
                      </a:r>
                      <a:endParaRPr lang="en-IN"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Rotation</a:t>
                      </a:r>
                    </a:p>
                  </a:txBody>
                  <a:tcPr/>
                </a:tc>
                <a:tc>
                  <a:txBody>
                    <a:bodyPr/>
                    <a:lstStyle/>
                    <a:p>
                      <a:r>
                        <a:rPr lang="en-IN" dirty="0" smtClean="0">
                          <a:latin typeface="Times New Roman" pitchFamily="18" charset="0"/>
                          <a:cs typeface="Times New Roman" pitchFamily="18" charset="0"/>
                        </a:rPr>
                        <a:t>Rotation.py</a:t>
                      </a:r>
                      <a:endParaRPr lang="en-IN"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Skew</a:t>
                      </a:r>
                    </a:p>
                  </a:txBody>
                  <a:tcPr/>
                </a:tc>
                <a:tc>
                  <a:txBody>
                    <a:bodyPr/>
                    <a:lstStyle/>
                    <a:p>
                      <a:r>
                        <a:rPr lang="en-IN" dirty="0" smtClean="0">
                          <a:latin typeface="Times New Roman" pitchFamily="18" charset="0"/>
                          <a:cs typeface="Times New Roman" pitchFamily="18" charset="0"/>
                        </a:rPr>
                        <a:t>Deskewing.py</a:t>
                      </a:r>
                      <a:endParaRPr lang="en-IN"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Tempered Lines</a:t>
                      </a:r>
                    </a:p>
                  </a:txBody>
                  <a:tcPr/>
                </a:tc>
                <a:tc>
                  <a:txBody>
                    <a:bodyPr/>
                    <a:lstStyle/>
                    <a:p>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Watermark</a:t>
                      </a:r>
                    </a:p>
                  </a:txBody>
                  <a:tcPr/>
                </a:tc>
                <a:tc>
                  <a:txBody>
                    <a:bodyPr/>
                    <a:lstStyle/>
                    <a:p>
                      <a:r>
                        <a:rPr lang="en-IN" dirty="0" smtClean="0">
                          <a:latin typeface="Times New Roman" pitchFamily="18" charset="0"/>
                          <a:cs typeface="Times New Roman" pitchFamily="18" charset="0"/>
                        </a:rPr>
                        <a:t>Watermark_removal.py</a:t>
                      </a:r>
                      <a:endParaRPr lang="en-IN" dirty="0">
                        <a:latin typeface="Times New Roman" pitchFamily="18" charset="0"/>
                        <a:cs typeface="Times New Roman" pitchFamily="18" charset="0"/>
                      </a:endParaRPr>
                    </a:p>
                  </a:txBody>
                  <a:tcPr/>
                </a:tc>
              </a:tr>
            </a:tbl>
          </a:graphicData>
        </a:graphic>
      </p:graphicFrame>
    </p:spTree>
    <p:extLst>
      <p:ext uri="{BB962C8B-B14F-4D97-AF65-F5344CB8AC3E}">
        <p14:creationId xmlns:p14="http://schemas.microsoft.com/office/powerpoint/2010/main" val="3209794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smtClean="0">
                <a:latin typeface="Times New Roman" pitchFamily="18" charset="0"/>
                <a:cs typeface="Times New Roman" pitchFamily="18" charset="0"/>
              </a:rPr>
              <a:t>Dependencies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0" indent="0">
              <a:buNone/>
            </a:pPr>
            <a:r>
              <a:rPr lang="en-IN" sz="2400" dirty="0" smtClean="0">
                <a:latin typeface="Times New Roman" pitchFamily="18" charset="0"/>
                <a:cs typeface="Times New Roman" pitchFamily="18" charset="0"/>
              </a:rPr>
              <a:t>We need to pip install following libraries for the execution purpose.</a:t>
            </a:r>
          </a:p>
          <a:p>
            <a:r>
              <a:rPr lang="en-IN" sz="2400" dirty="0" smtClean="0">
                <a:latin typeface="Times New Roman" pitchFamily="18" charset="0"/>
                <a:cs typeface="Times New Roman" pitchFamily="18" charset="0"/>
              </a:rPr>
              <a:t>OpenCV2</a:t>
            </a:r>
          </a:p>
          <a:p>
            <a:r>
              <a:rPr lang="en-IN" sz="2400" dirty="0" smtClean="0">
                <a:latin typeface="Times New Roman" pitchFamily="18" charset="0"/>
                <a:cs typeface="Times New Roman" pitchFamily="18" charset="0"/>
              </a:rPr>
              <a:t>glob</a:t>
            </a:r>
          </a:p>
          <a:p>
            <a:r>
              <a:rPr lang="en-IN" sz="2400" dirty="0" err="1" smtClean="0">
                <a:latin typeface="Times New Roman" pitchFamily="18" charset="0"/>
                <a:cs typeface="Times New Roman" pitchFamily="18" charset="0"/>
              </a:rPr>
              <a:t>os</a:t>
            </a:r>
            <a:r>
              <a:rPr lang="en-IN" sz="2400" dirty="0" smtClean="0">
                <a:latin typeface="Times New Roman" pitchFamily="18" charset="0"/>
                <a:cs typeface="Times New Roman" pitchFamily="18" charset="0"/>
              </a:rPr>
              <a:t> </a:t>
            </a:r>
          </a:p>
          <a:p>
            <a:r>
              <a:rPr lang="en-IN" sz="2400" dirty="0" err="1">
                <a:latin typeface="Times New Roman" pitchFamily="18" charset="0"/>
                <a:cs typeface="Times New Roman" pitchFamily="18" charset="0"/>
              </a:rPr>
              <a:t>Numpy</a:t>
            </a:r>
            <a:endParaRPr lang="en-IN" sz="2400" dirty="0">
              <a:latin typeface="Times New Roman" pitchFamily="18" charset="0"/>
              <a:cs typeface="Times New Roman" pitchFamily="18" charset="0"/>
            </a:endParaRPr>
          </a:p>
          <a:p>
            <a:r>
              <a:rPr lang="en-IN" sz="2400" dirty="0" err="1">
                <a:latin typeface="Times New Roman" pitchFamily="18" charset="0"/>
                <a:cs typeface="Times New Roman" pitchFamily="18" charset="0"/>
              </a:rPr>
              <a:t>Imutils</a:t>
            </a:r>
            <a:endParaRPr lang="en-IN" sz="2400" dirty="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7083848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1: </a:t>
            </a:r>
            <a:r>
              <a:rPr lang="en-IN" sz="3600" b="1" dirty="0">
                <a:latin typeface="Times New Roman" pitchFamily="18" charset="0"/>
                <a:cs typeface="Times New Roman" pitchFamily="18" charset="0"/>
              </a:rPr>
              <a:t>Blackened</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IN" sz="2400" dirty="0" smtClean="0">
                <a:latin typeface="Times New Roman" pitchFamily="18" charset="0"/>
                <a:cs typeface="Times New Roman" pitchFamily="18" charset="0"/>
              </a:rPr>
              <a:t>Image is taken as a </a:t>
            </a:r>
            <a:r>
              <a:rPr lang="en-IN" sz="2400" b="1" dirty="0" smtClean="0">
                <a:latin typeface="Times New Roman" pitchFamily="18" charset="0"/>
                <a:cs typeface="Times New Roman" pitchFamily="18" charset="0"/>
              </a:rPr>
              <a:t>BINARY image</a:t>
            </a:r>
            <a:r>
              <a:rPr lang="en-IN" sz="2400" dirty="0" smtClean="0">
                <a:latin typeface="Times New Roman" pitchFamily="18" charset="0"/>
                <a:cs typeface="Times New Roman" pitchFamily="18" charset="0"/>
              </a:rPr>
              <a:t>.</a:t>
            </a: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We use errosion and dilation property. </a:t>
            </a:r>
          </a:p>
          <a:p>
            <a:pPr marL="0" indent="0">
              <a:buNone/>
            </a:pPr>
            <a:endParaRPr lang="en-IN" sz="2400" dirty="0" smtClean="0">
              <a:latin typeface="Times New Roman" pitchFamily="18" charset="0"/>
              <a:cs typeface="Times New Roman" pitchFamily="18" charset="0"/>
            </a:endParaRPr>
          </a:p>
          <a:p>
            <a:pPr marL="0" indent="0">
              <a:buNone/>
            </a:pPr>
            <a:r>
              <a:rPr lang="en-IN" sz="2400" b="1" dirty="0" smtClean="0">
                <a:latin typeface="Times New Roman" pitchFamily="18" charset="0"/>
                <a:cs typeface="Times New Roman" pitchFamily="18" charset="0"/>
              </a:rPr>
              <a:t>First we errode </a:t>
            </a:r>
            <a:r>
              <a:rPr lang="en-IN" sz="2400" dirty="0" smtClean="0">
                <a:latin typeface="Times New Roman" pitchFamily="18" charset="0"/>
                <a:cs typeface="Times New Roman" pitchFamily="18" charset="0"/>
              </a:rPr>
              <a:t>the image with kernel of size (20,20) pixels. This remove all the text and boarder if any. And what remains is the big black box. </a:t>
            </a: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Then </a:t>
            </a:r>
            <a:r>
              <a:rPr lang="en-IN" sz="2400" b="1" dirty="0" smtClean="0">
                <a:latin typeface="Times New Roman" pitchFamily="18" charset="0"/>
                <a:cs typeface="Times New Roman" pitchFamily="18" charset="0"/>
              </a:rPr>
              <a:t>after dilating </a:t>
            </a:r>
            <a:r>
              <a:rPr lang="en-IN" sz="2400" dirty="0" smtClean="0">
                <a:latin typeface="Times New Roman" pitchFamily="18" charset="0"/>
                <a:cs typeface="Times New Roman" pitchFamily="18" charset="0"/>
              </a:rPr>
              <a:t>the image with same kernel size of (20,20) the original size of box is obtained. Then it is removed with the help of simple if statement.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93733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2: </a:t>
            </a:r>
            <a:r>
              <a:rPr lang="en-IN" sz="3600" b="1" dirty="0" smtClean="0">
                <a:latin typeface="Times New Roman" pitchFamily="18" charset="0"/>
                <a:cs typeface="Times New Roman" pitchFamily="18" charset="0"/>
              </a:rPr>
              <a:t>Low Resolution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IN" sz="2400" dirty="0" smtClean="0">
                <a:latin typeface="Times New Roman" pitchFamily="18" charset="0"/>
                <a:cs typeface="Times New Roman" pitchFamily="18" charset="0"/>
              </a:rPr>
              <a:t>We convert given image into standard A4 size image i.e. width 8.27inch and height=11.69inch with given DPI condition of 300.</a:t>
            </a: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And then use standard noise removal code as given in problem statement 3.</a:t>
            </a:r>
          </a:p>
          <a:p>
            <a:pPr marL="0" indent="0">
              <a:buNone/>
            </a:pPr>
            <a:endParaRPr lang="en-IN" sz="2400" dirty="0">
              <a:latin typeface="Times New Roman" pitchFamily="18" charset="0"/>
              <a:cs typeface="Times New Roman" pitchFamily="18" charset="0"/>
            </a:endParaRPr>
          </a:p>
          <a:p>
            <a:pPr marL="0" indent="0">
              <a:buNone/>
            </a:pPr>
            <a:r>
              <a:rPr lang="en-IN" sz="2400" b="1" dirty="0" smtClean="0">
                <a:latin typeface="Times New Roman" pitchFamily="18" charset="0"/>
                <a:cs typeface="Times New Roman" pitchFamily="18" charset="0"/>
              </a:rPr>
              <a:t>NOTE: The folder name is </a:t>
            </a:r>
            <a:r>
              <a:rPr lang="en-IN" sz="2400" b="1" dirty="0" err="1" smtClean="0">
                <a:latin typeface="Times New Roman" pitchFamily="18" charset="0"/>
                <a:cs typeface="Times New Roman" pitchFamily="18" charset="0"/>
              </a:rPr>
              <a:t>chaged</a:t>
            </a:r>
            <a:r>
              <a:rPr lang="en-IN" sz="2400" b="1" dirty="0" smtClean="0">
                <a:latin typeface="Times New Roman" pitchFamily="18" charset="0"/>
                <a:cs typeface="Times New Roman" pitchFamily="18" charset="0"/>
              </a:rPr>
              <a:t> to “</a:t>
            </a:r>
            <a:r>
              <a:rPr lang="en-IN" sz="2400" b="1" dirty="0" err="1" smtClean="0">
                <a:latin typeface="Times New Roman" pitchFamily="18" charset="0"/>
                <a:cs typeface="Times New Roman" pitchFamily="18" charset="0"/>
              </a:rPr>
              <a:t>LowResolution</a:t>
            </a:r>
            <a:r>
              <a:rPr lang="en-IN" sz="2400" b="1" dirty="0" smtClean="0">
                <a:latin typeface="Times New Roman" pitchFamily="18" charset="0"/>
                <a:cs typeface="Times New Roman" pitchFamily="18" charset="0"/>
              </a:rPr>
              <a:t>” to directly access through OS commands.</a:t>
            </a:r>
          </a:p>
          <a:p>
            <a:pPr marL="0" indent="0">
              <a:buNone/>
            </a:pPr>
            <a:endParaRPr lang="en-IN" sz="2400" dirty="0" smtClean="0">
              <a:latin typeface="Times New Roman" pitchFamily="18" charset="0"/>
              <a:cs typeface="Times New Roman" pitchFamily="18" charset="0"/>
            </a:endParaRPr>
          </a:p>
          <a:p>
            <a:pPr marL="0" indent="0">
              <a:buNone/>
            </a:pPr>
            <a:endParaRPr lang="en-IN"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55072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3: </a:t>
            </a:r>
            <a:r>
              <a:rPr lang="en-IN" sz="3600" b="1" dirty="0" smtClean="0">
                <a:latin typeface="Times New Roman" pitchFamily="18" charset="0"/>
                <a:cs typeface="Times New Roman" pitchFamily="18" charset="0"/>
              </a:rPr>
              <a:t>Noise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IN" sz="2400" dirty="0" smtClean="0">
                <a:latin typeface="Times New Roman" pitchFamily="18" charset="0"/>
                <a:cs typeface="Times New Roman" pitchFamily="18" charset="0"/>
              </a:rPr>
              <a:t>The main problem is that we have paper-salt noise which can be removed by simple average filter on 1. white spots on black and 					2. black spots on white bg.</a:t>
            </a:r>
          </a:p>
          <a:p>
            <a:pPr marL="0" indent="0">
              <a:buNone/>
            </a:pPr>
            <a:endParaRPr lang="en-IN" sz="2400" dirty="0" smtClean="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If we apply average or median filter it will blur the edges of text so we use simple </a:t>
            </a:r>
            <a:r>
              <a:rPr lang="en-IN" sz="2400" b="1" dirty="0" smtClean="0">
                <a:latin typeface="Times New Roman" pitchFamily="18" charset="0"/>
                <a:cs typeface="Times New Roman" pitchFamily="18" charset="0"/>
              </a:rPr>
              <a:t>bilateral filter </a:t>
            </a:r>
            <a:r>
              <a:rPr lang="en-IN" sz="2400" dirty="0" smtClean="0">
                <a:latin typeface="Times New Roman" pitchFamily="18" charset="0"/>
                <a:cs typeface="Times New Roman" pitchFamily="18" charset="0"/>
              </a:rPr>
              <a:t>that will keep edges sharp.</a:t>
            </a:r>
          </a:p>
          <a:p>
            <a:pPr marL="0" indent="0">
              <a:buNone/>
            </a:pPr>
            <a:endParaRPr lang="en-IN" sz="2400" dirty="0">
              <a:latin typeface="Times New Roman" pitchFamily="18" charset="0"/>
              <a:cs typeface="Times New Roman" pitchFamily="18" charset="0"/>
            </a:endParaRPr>
          </a:p>
          <a:p>
            <a:pPr marL="0" indent="0">
              <a:buNone/>
            </a:pPr>
            <a:r>
              <a:rPr lang="en-IN" sz="2400" dirty="0" smtClean="0">
                <a:latin typeface="Times New Roman" pitchFamily="18" charset="0"/>
                <a:cs typeface="Times New Roman" pitchFamily="18" charset="0"/>
              </a:rPr>
              <a:t>The noise level is small so </a:t>
            </a:r>
            <a:r>
              <a:rPr lang="en-IN" sz="2400" b="1" dirty="0" smtClean="0">
                <a:latin typeface="Times New Roman" pitchFamily="18" charset="0"/>
                <a:cs typeface="Times New Roman" pitchFamily="18" charset="0"/>
              </a:rPr>
              <a:t>kernel of 2,2 </a:t>
            </a:r>
            <a:r>
              <a:rPr lang="en-IN" sz="2400" dirty="0" smtClean="0">
                <a:latin typeface="Times New Roman" pitchFamily="18" charset="0"/>
                <a:cs typeface="Times New Roman" pitchFamily="18" charset="0"/>
              </a:rPr>
              <a:t>is used</a:t>
            </a:r>
          </a:p>
          <a:p>
            <a:pPr marL="0" indent="0">
              <a:buNone/>
            </a:pPr>
            <a:r>
              <a:rPr lang="en-IN" sz="2400" dirty="0" smtClean="0">
                <a:latin typeface="Times New Roman" pitchFamily="18" charset="0"/>
                <a:cs typeface="Times New Roman" pitchFamily="18" charset="0"/>
              </a:rPr>
              <a:t>We first convert </a:t>
            </a:r>
            <a:r>
              <a:rPr lang="en-IN" sz="2400" b="1" dirty="0" smtClean="0">
                <a:latin typeface="Times New Roman" pitchFamily="18" charset="0"/>
                <a:cs typeface="Times New Roman" pitchFamily="18" charset="0"/>
              </a:rPr>
              <a:t>image to black </a:t>
            </a:r>
            <a:r>
              <a:rPr lang="en-IN" sz="2400" b="1" dirty="0" err="1" smtClean="0">
                <a:latin typeface="Times New Roman" pitchFamily="18" charset="0"/>
                <a:cs typeface="Times New Roman" pitchFamily="18" charset="0"/>
              </a:rPr>
              <a:t>bg</a:t>
            </a: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and remove white noise by </a:t>
            </a:r>
            <a:r>
              <a:rPr lang="en-IN" sz="2400" b="1" dirty="0" smtClean="0">
                <a:latin typeface="Times New Roman" pitchFamily="18" charset="0"/>
                <a:cs typeface="Times New Roman" pitchFamily="18" charset="0"/>
              </a:rPr>
              <a:t>morphological closing </a:t>
            </a:r>
            <a:r>
              <a:rPr lang="en-IN" sz="2400" dirty="0" smtClean="0">
                <a:latin typeface="Times New Roman" pitchFamily="18" charset="0"/>
                <a:cs typeface="Times New Roman" pitchFamily="18" charset="0"/>
              </a:rPr>
              <a:t>technique.</a:t>
            </a:r>
          </a:p>
          <a:p>
            <a:pPr marL="0" indent="0">
              <a:buNone/>
            </a:pPr>
            <a:r>
              <a:rPr lang="en-IN" sz="2400" dirty="0" smtClean="0">
                <a:latin typeface="Times New Roman" pitchFamily="18" charset="0"/>
                <a:cs typeface="Times New Roman" pitchFamily="18" charset="0"/>
              </a:rPr>
              <a:t>Then we revert </a:t>
            </a:r>
            <a:r>
              <a:rPr lang="en-IN" sz="2400" b="1" dirty="0" smtClean="0">
                <a:latin typeface="Times New Roman" pitchFamily="18" charset="0"/>
                <a:cs typeface="Times New Roman" pitchFamily="18" charset="0"/>
              </a:rPr>
              <a:t>image to white </a:t>
            </a:r>
            <a:r>
              <a:rPr lang="en-IN" sz="2400" b="1" dirty="0" err="1" smtClean="0">
                <a:latin typeface="Times New Roman" pitchFamily="18" charset="0"/>
                <a:cs typeface="Times New Roman" pitchFamily="18" charset="0"/>
              </a:rPr>
              <a:t>bg</a:t>
            </a:r>
            <a:r>
              <a:rPr lang="en-IN" sz="2400" dirty="0" smtClean="0">
                <a:latin typeface="Times New Roman" pitchFamily="18" charset="0"/>
                <a:cs typeface="Times New Roman" pitchFamily="18" charset="0"/>
              </a:rPr>
              <a:t> and remove black noise by </a:t>
            </a:r>
            <a:r>
              <a:rPr lang="en-IN" sz="2400" b="1" dirty="0" smtClean="0">
                <a:latin typeface="Times New Roman" pitchFamily="18" charset="0"/>
                <a:cs typeface="Times New Roman" pitchFamily="18" charset="0"/>
              </a:rPr>
              <a:t>morphological closing </a:t>
            </a:r>
            <a:r>
              <a:rPr lang="en-IN" sz="2400" dirty="0" smtClean="0">
                <a:latin typeface="Times New Roman" pitchFamily="18" charset="0"/>
                <a:cs typeface="Times New Roman" pitchFamily="18" charset="0"/>
              </a:rPr>
              <a:t>technique.</a:t>
            </a:r>
          </a:p>
        </p:txBody>
      </p:sp>
    </p:spTree>
    <p:extLst>
      <p:ext uri="{BB962C8B-B14F-4D97-AF65-F5344CB8AC3E}">
        <p14:creationId xmlns:p14="http://schemas.microsoft.com/office/powerpoint/2010/main" val="3008711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600" dirty="0" smtClean="0">
                <a:latin typeface="Times New Roman" pitchFamily="18" charset="0"/>
                <a:cs typeface="Times New Roman" pitchFamily="18" charset="0"/>
              </a:rPr>
              <a:t>Problem Statement 4: </a:t>
            </a:r>
            <a:r>
              <a:rPr lang="en-IN" sz="3600" b="1" dirty="0" smtClean="0">
                <a:latin typeface="Times New Roman" pitchFamily="18" charset="0"/>
                <a:cs typeface="Times New Roman" pitchFamily="18" charset="0"/>
              </a:rPr>
              <a:t>Perspective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marL="0" indent="0">
              <a:buNone/>
            </a:pPr>
            <a:r>
              <a:rPr lang="en-IN" sz="2400" dirty="0" smtClean="0">
                <a:latin typeface="Times New Roman" pitchFamily="18" charset="0"/>
                <a:cs typeface="Times New Roman" pitchFamily="18" charset="0"/>
              </a:rPr>
              <a:t>We created a custom code that finds affine transformed rectangle around given text and </a:t>
            </a:r>
            <a:r>
              <a:rPr lang="en-IN" sz="2400" dirty="0">
                <a:latin typeface="Times New Roman" pitchFamily="18" charset="0"/>
                <a:cs typeface="Times New Roman" pitchFamily="18" charset="0"/>
              </a:rPr>
              <a:t>then use </a:t>
            </a:r>
            <a:r>
              <a:rPr lang="en-IN" sz="2400" dirty="0" err="1">
                <a:latin typeface="Times New Roman" pitchFamily="18" charset="0"/>
                <a:cs typeface="Times New Roman" pitchFamily="18" charset="0"/>
              </a:rPr>
              <a:t>warpPerspective</a:t>
            </a:r>
            <a:r>
              <a:rPr lang="en-IN" sz="2400" dirty="0">
                <a:latin typeface="Times New Roman" pitchFamily="18" charset="0"/>
                <a:cs typeface="Times New Roman" pitchFamily="18" charset="0"/>
              </a:rPr>
              <a:t> feature of cv2 to correct the perspective. </a:t>
            </a:r>
          </a:p>
        </p:txBody>
      </p:sp>
    </p:spTree>
    <p:extLst>
      <p:ext uri="{BB962C8B-B14F-4D97-AF65-F5344CB8AC3E}">
        <p14:creationId xmlns:p14="http://schemas.microsoft.com/office/powerpoint/2010/main" val="30087116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651</Words>
  <Application>Microsoft Office PowerPoint</Application>
  <PresentationFormat>On-screen Show (4:3)</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Image Processing Problem statement using Python-OpenCv</vt:lpstr>
      <vt:lpstr>Problem Statements</vt:lpstr>
      <vt:lpstr>General Instructions</vt:lpstr>
      <vt:lpstr>Files to Run</vt:lpstr>
      <vt:lpstr>Dependencies</vt:lpstr>
      <vt:lpstr>Problem Statement 1: Blackened</vt:lpstr>
      <vt:lpstr>Problem Statement 2: Low Resolution</vt:lpstr>
      <vt:lpstr>Problem Statement 3: Noise</vt:lpstr>
      <vt:lpstr>Problem Statement 4: Perspective</vt:lpstr>
      <vt:lpstr>Problem Statement 5: Rotation</vt:lpstr>
      <vt:lpstr>Problem Statement 6: Skew</vt:lpstr>
      <vt:lpstr>Problem Statement 7: Tempered Lines</vt:lpstr>
      <vt:lpstr>Problem Statement 8: Watermark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Processing Problem statement</dc:title>
  <dc:creator>pratik kadam</dc:creator>
  <cp:lastModifiedBy>pratik kadam</cp:lastModifiedBy>
  <cp:revision>26</cp:revision>
  <dcterms:created xsi:type="dcterms:W3CDTF">2020-02-17T15:29:19Z</dcterms:created>
  <dcterms:modified xsi:type="dcterms:W3CDTF">2020-02-17T17:13:03Z</dcterms:modified>
</cp:coreProperties>
</file>