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3000/d/N0ZSfeUnz/adaptionloop?orgId=1&amp;refresh=5s" TargetMode="External"/><Relationship Id="rId3" Type="http://schemas.openxmlformats.org/officeDocument/2006/relationships/hyperlink" Target="http://localhost:16686/search" TargetMode="External"/><Relationship Id="rId4" Type="http://schemas.openxmlformats.org/officeDocument/2006/relationships/hyperlink" Target="http://localhost:11001/swagger/index.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Buenos días, soy Adriano Vega Llobell y vengo a presentarles mi trabajo final de máster. Lo he desarrollado en colaboración con mi tutor, Joan Fons i Cors. Se trata de la refactorización de una infraestructura de bucles MAPE-K como microservicios. A continuación veremos qué significa todo esto.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b7724f5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b7724f5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9156a04a61dbae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9156a04a61dbae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planificación, lo abordamos en cuatro hitos: uno por cada etapa del bucle de control. En cada uno de ellos, el tutor preparaba un documento con la especificación de cada uno de los elementos. Las interfaces que exponía y las necesidades de comunicación.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base a ellas, en cada hito pensábamos cómo se traduiciría a una arquitectura de sistema distribuid. D</a:t>
            </a:r>
            <a:r>
              <a:rPr lang="es"/>
              <a:t>eterminamos</a:t>
            </a:r>
            <a:r>
              <a:rPr lang="es"/>
              <a:t> los componentes que compondrían la solución, sus </a:t>
            </a:r>
            <a:r>
              <a:rPr lang="es"/>
              <a:t>interconexiones</a:t>
            </a:r>
            <a:r>
              <a:rPr lang="es"/>
              <a:t> y los mecanismos de comunicación empleados. También </a:t>
            </a:r>
            <a:r>
              <a:rPr lang="es"/>
              <a:t>implementamos</a:t>
            </a:r>
            <a:r>
              <a:rPr lang="es"/>
              <a:t> la parte correspondiente en el prototipo.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b7724f5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b7724f5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El primer paso que dimos en nuestro diseño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Nuestro punto de </a:t>
            </a:r>
            <a:r>
              <a:rPr lang="es"/>
              <a:t>partida es el bucle MAPE- K Lite original. Como comentamos, es un servicio monolítico que contiene todas las etapas del bucle. También contiene todos los módulos específicos para manejar las soluciones autoadaptativas.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adaptarlo a una arquitectura de microservicios tenemos que </a:t>
            </a:r>
            <a:r>
              <a:rPr b="1" lang="es"/>
              <a:t>descomponerlo</a:t>
            </a:r>
            <a:r>
              <a:rPr lang="es"/>
              <a:t>. Dividir su funcionalidad en distintos microservicios.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b7724f5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b7724f5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primera divisi</a:t>
            </a:r>
            <a:r>
              <a:rPr lang="es"/>
              <a:t>ón que definimos fue entre separar cada etapa del bucle a su propio microservicio. Hay una división funcional clara entre ellas, lo que les permite operar con cierta independencia.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nos aporta distintos beneficios como puede ser escalar la capacidad computacional individualmente de cada una de ellas u ofrecer implementaciones alternativas de algunas etapas. Por ejemplo, ofrecer distintos tipos de planificadores o ejecutores.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También </a:t>
            </a:r>
            <a:r>
              <a:rPr lang="es"/>
              <a:t>permite</a:t>
            </a:r>
            <a:r>
              <a:rPr lang="es"/>
              <a:t> la independencia de tecnologías. Pudiendo elegir la más adecuada para cada una de ellas.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no nos quedamos aquí. Decidimos ir más allá.</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b7724f5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b7724f5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Hicimos una división adicional donde separamos el bucle de control de los elementos específicos de una solución autoadaptativa. Por ejemplo, los monitores,  reglas de adaptación para el sistema de climatización tendrían su propio microservicio.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forma, podíamos ofrecer una infraestructura genérica para cualquier sistema autoadaptativo. Estos podrán activar sus servicios y empezar a trabajar sobre nuestro servicio.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b7724f5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b7724f5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definidos los componentes que compondrán la arquitectura, nos centramos en la comunicación entre ellos.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definirla, nos inspiramos en las </a:t>
            </a:r>
            <a:r>
              <a:rPr b="1" lang="es"/>
              <a:t>arquitecturas </a:t>
            </a:r>
            <a:r>
              <a:rPr b="1" lang="es"/>
              <a:t>jerárquicas</a:t>
            </a:r>
            <a:r>
              <a:rPr lang="es"/>
              <a:t>. Se trata de arquitecturas donde los servicios se dividen en capas según su nivel de abstracción. Estas definen reglas sobre qué servicios pueden interactuar y de qué forma. En este caso, sólo pueden interactuar con aquellos en las capas inmediatas: su propia capa, superior, inferior. Pero con ningún otro. Esto nos permite reducir el acoplamiento entre servicios. Ninguna capa se acopla a los que se encuentran en una superior.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representamos como círculos </a:t>
            </a:r>
            <a:r>
              <a:rPr lang="es"/>
              <a:t>concéntricos</a:t>
            </a:r>
            <a:r>
              <a:rPr lang="es"/>
              <a:t>, cada capa envolviendo a una inferior. En el centro tenemos el servicio de conocimiento, con el mayor nivel de abstracción. No depende de ningún otro componente.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Nuestra arquitectura se compone de 4 capas: nivel del conocimiento, nivel del bucle de control, nivel de la solución y nivel del recurso manejado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b7724f5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b7724f5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nuestra arquitectura contamos con 3 mecanismos de comunicación. Cada uno para una situación distinta.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tenemos las peticiones síncronas. Se trata de comunicaciones punto a punto, que permiten a un servicio en una capa contactar a otro en una capa inferior. Implementadas como APIs 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tenemos las notificaciones, que permiten a un servicio en una capa más interna retransmitir un mensaje a todos los que se encuentran en la capa superior. Se implementó siguiendo el patrón publish subscribe de los brokers de mensajería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FInalmente,  tenemos las peticiones asíncronas, que permiten a los servicios que se encuentran en la misma capa comunicarse. Se usan colas de mensajería, para evitar que se acoplen.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b7724f5f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b7724f5f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es nuestra propuesta arquitectónica inicial completa. Vemos que se respete las interconexiones entre los servicios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Cada uno de los componentes mostrados anteriormente es un microservicio y demostramos las formas en las que se conectan entre ellos. Vemos el flujo que sigue la información desde que se captura las medicioens hasta que se aplica la adaptación.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b7724f5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b7724f5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memoria comentamos en profundidad cómo se usa cada una de ellas.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9156a04a61dbae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9156a04a61dbae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implementación, no es muy vistoso. Tenemos el panel de temperatura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grafana: </a:t>
            </a:r>
            <a:r>
              <a:rPr lang="es" u="sng">
                <a:solidFill>
                  <a:schemeClr val="hlink"/>
                </a:solidFill>
                <a:hlinkClick r:id="rId2"/>
              </a:rPr>
              <a:t>http://localhost:3000/d/N0ZSfeUnz/adaptionloop?orgId=1&amp;refresh=5s</a:t>
            </a:r>
            <a:endParaRPr/>
          </a:p>
          <a:p>
            <a:pPr indent="0" lvl="0" marL="0" rtl="0" algn="l">
              <a:spcBef>
                <a:spcPts val="0"/>
              </a:spcBef>
              <a:spcAft>
                <a:spcPts val="0"/>
              </a:spcAft>
              <a:buNone/>
            </a:pPr>
            <a:r>
              <a:rPr lang="es"/>
              <a:t>jaeger: </a:t>
            </a:r>
            <a:r>
              <a:rPr lang="es" u="sng">
                <a:solidFill>
                  <a:schemeClr val="hlink"/>
                </a:solidFill>
                <a:hlinkClick r:id="rId3"/>
              </a:rPr>
              <a:t>http://localhost:16686/search</a:t>
            </a:r>
            <a:endParaRPr/>
          </a:p>
          <a:p>
            <a:pPr indent="0" lvl="0" marL="0" rtl="0" algn="l">
              <a:spcBef>
                <a:spcPts val="0"/>
              </a:spcBef>
              <a:spcAft>
                <a:spcPts val="0"/>
              </a:spcAft>
              <a:buNone/>
            </a:pPr>
            <a:r>
              <a:rPr lang="es"/>
              <a:t>aire acondicionado: </a:t>
            </a:r>
            <a:r>
              <a:rPr lang="es" u="sng">
                <a:solidFill>
                  <a:schemeClr val="hlink"/>
                </a:solidFill>
                <a:hlinkClick r:id="rId4"/>
              </a:rPr>
              <a:t>http://localhost:11001/swagger/index.html</a:t>
            </a:r>
            <a:endParaRPr/>
          </a:p>
          <a:p>
            <a:pPr indent="0" lvl="0" marL="0" rtl="0" algn="l">
              <a:spcBef>
                <a:spcPts val="0"/>
              </a:spcBef>
              <a:spcAft>
                <a:spcPts val="0"/>
              </a:spcAft>
              <a:buNone/>
            </a:pPr>
            <a:r>
              <a:rPr lang="es"/>
              <a:t>rabbitmq: http://localhost:15672/#/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45a35d6e8ca7cc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45a35d6e8ca7cc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presentación está dividida en ¿5 secciones?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Comenzaremos con una breve introducción, dónde presentaremos los conceptos más importantes en los que se basa el trabajo, como los bucles de control o sistemas autoadaptativos.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continuación, describiremos el desarrollo del trabajo. Cómo se afrontó el rediseño de la arquitectura y la implementación de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Haremos una breve demo, para mostrarlo en funcionamiento.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Después, hablaremos sobre las pruebas que realizamos para validar el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cerraremos con unas conclusiones.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9156a04a61dbae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9156a04a61dbae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9156a04a61dbae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9156a04a61dbae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9156a04a61dbae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9156a04a61dbae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verificar el prototipo, hicimos dos tipos de pruebas distintas. Algunas de ellas ya las hemos presentado en la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verificamos el funcionamiento de la solución. Queríamos ver que se ejecutan las adaptaciones correspondientes cuando la temperatura alcanza cierto umbral. Así podíamos ver que todas las etapas están haciendo su trabajo y el sistema se adapta.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Verificado esto, pasamos a verificar la arquitectura del a solución. Esto nos permitió verificar la viabilidad de nuestra propuesta y detectar algunos refinamientos necesarios. EN este caso, lo hicimos mediante pruebas de carga.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9156a04a61dbae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9156a04a61dbae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e88c0b3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e88c0b3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es el diagrama de la arquitectura que mostramos durante la demo.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e88c0b3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e88c0b3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Podemos ver que hay dos secciones donde hay un elevado número de peticiones entre los componentes. Esto es un indicador de que estos componentes pueden estar </a:t>
            </a:r>
            <a:r>
              <a:rPr b="1" lang="es"/>
              <a:t>muy acoplados.</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a:t>
            </a:r>
            <a:r>
              <a:rPr lang="es"/>
              <a:t>ún Building Microservices de Newman, esto puede ser debido a que hemos separado demasiado nuestros servicios. </a:t>
            </a:r>
            <a:r>
              <a:rPr lang="es">
                <a:solidFill>
                  <a:schemeClr val="dk1"/>
                </a:solidFill>
              </a:rPr>
              <a:t>En lugar de ser microservicios independientes, es más parecido a un monolito distribuido.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podría causar cuellos de botella en la comunicación entre ellos o incluso no funcionar si el microserviicio del que dependen está </a:t>
            </a:r>
            <a:r>
              <a:rPr lang="es"/>
              <a:t>caído</a:t>
            </a:r>
            <a:r>
              <a:rPr lang="es"/>
              <a:t>. Por ejemplo, si no va el servicio de análisis, las reglas no se </a:t>
            </a:r>
            <a:r>
              <a:rPr lang="es"/>
              <a:t>ejecutaría</a:t>
            </a:r>
            <a:r>
              <a:rPr lang="es"/>
              <a:t> nunca.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mejor soluci</a:t>
            </a:r>
            <a:r>
              <a:rPr lang="es"/>
              <a:t>ón será reagruparlos si fuera posible. Esto nos llevo a darle la vuelta al planteamiento inicial.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b142f6d90732b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b142f6d90732b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Por ello, hemos considerado darle la vuelta al razonamiento inicial. En vez de separar los componentes específicos del módulo del bucle genérico, vamos a optar por </a:t>
            </a:r>
            <a:r>
              <a:rPr b="1" lang="es">
                <a:solidFill>
                  <a:schemeClr val="dk1"/>
                </a:solidFill>
              </a:rPr>
              <a:t>desplegarlos en conjunto</a:t>
            </a:r>
            <a:r>
              <a:rPr lang="es">
                <a:solidFill>
                  <a:schemeClr val="dk1"/>
                </a:solidFill>
              </a:rPr>
              <a:t>. Todos los servicios específicos tendrán un componente del módulo al que sustituyen. Así podrán ser microservicios realmente independientes.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Ahora el servicio de reglas tendrá su propio módulo de análisis y podrá funcionar sin depender de otro servicio externo. El servicio de conocimiento no pudimos agruparlo con ningún otro, ya que es compartido con los demás.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Esta propuesta no hemos llegado a aplicarla por falta de tiempo. Quedaría pendiente validarla en mayor profundidad antes de optar por alguna de las dos.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es"/>
              <a:t>Evitar monolito distribuido</a:t>
            </a:r>
            <a:endParaRPr/>
          </a:p>
          <a:p>
            <a:pPr indent="-298450" lvl="0" marL="457200" rtl="0" algn="l">
              <a:spcBef>
                <a:spcPts val="0"/>
              </a:spcBef>
              <a:spcAft>
                <a:spcPts val="0"/>
              </a:spcAft>
              <a:buSzPts val="1100"/>
              <a:buChar char="-"/>
            </a:pPr>
            <a:r>
              <a:rPr lang="es"/>
              <a:t>Desplegar conjuntamente los componentes que muestran un alto grado de acomplamiento</a:t>
            </a:r>
            <a:endParaRPr/>
          </a:p>
          <a:p>
            <a:pPr indent="-298450" lvl="0" marL="457200" rtl="0" algn="l">
              <a:spcBef>
                <a:spcPts val="0"/>
              </a:spcBef>
              <a:spcAft>
                <a:spcPts val="0"/>
              </a:spcAft>
              <a:buSzPts val="1100"/>
              <a:buChar char="-"/>
            </a:pPr>
            <a:r>
              <a:rPr lang="es"/>
              <a:t>El módulo de conocimiento es compartido, no se puede incluir en ninguno de los servicios que dependen de él.</a:t>
            </a:r>
            <a:endParaRPr/>
          </a:p>
          <a:p>
            <a:pPr indent="-298450" lvl="0" marL="457200" rtl="0" algn="l">
              <a:spcBef>
                <a:spcPts val="0"/>
              </a:spcBef>
              <a:spcAft>
                <a:spcPts val="0"/>
              </a:spcAft>
              <a:buSzPts val="1100"/>
              <a:buChar char="-"/>
            </a:pPr>
            <a:r>
              <a:rPr lang="es"/>
              <a:t>Cada servicio </a:t>
            </a:r>
            <a:r>
              <a:rPr lang="es"/>
              <a:t>específico</a:t>
            </a:r>
            <a:r>
              <a:rPr lang="es"/>
              <a:t> de la solución actuará como un módulo de monitorización, análisis….. Este componente actua como un API client más avanzado.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e88c0b3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e88c0b3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e88c0b35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e88c0b3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presentamos las conclusiones del trabajo.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e88c0b3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e88c0b3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45a35d6e8ca7cc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45a35d6e8ca7cc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461750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461750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945a35d6e8ca7cc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945a35d6e8ca7cc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945a35d6e8ca7cc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945a35d6e8ca7cc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actualidad usamos una gran cantidad de </a:t>
            </a:r>
            <a:r>
              <a:rPr i="1" lang="es"/>
              <a:t>software </a:t>
            </a:r>
            <a:r>
              <a:rPr lang="es"/>
              <a:t>con algún componente </a:t>
            </a:r>
            <a:r>
              <a:rPr i="1" lang="es"/>
              <a:t>web</a:t>
            </a:r>
            <a:r>
              <a:rPr lang="es"/>
              <a:t>. Este sería el caso de las redes sociales, comercio electrónico, entre otras.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caso de una tienda on-line, debe estar accesible el máximo tiempo posible. Si un usuario quiere comprar algo a las 4 de la mañana, debe poder hacerlo.</a:t>
            </a:r>
            <a:endParaRPr/>
          </a:p>
          <a:p>
            <a:pPr indent="0" lvl="0" marL="0" rtl="0" algn="l">
              <a:spcBef>
                <a:spcPts val="0"/>
              </a:spcBef>
              <a:spcAft>
                <a:spcPts val="0"/>
              </a:spcAft>
              <a:buClr>
                <a:schemeClr val="dk1"/>
              </a:buClr>
              <a:buSzPts val="1100"/>
              <a:buFont typeface="Arial"/>
              <a:buNone/>
            </a:pPr>
            <a:r>
              <a:rPr lang="es">
                <a:solidFill>
                  <a:schemeClr val="dk1"/>
                </a:solidFill>
              </a:rPr>
              <a:t>Si no, el usuario compraría en otra tienda y perderían potenciales ingresos.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tanto, tiene asociado un requisito de alta disponibilidad. El downtime debe ser mínimo.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caso de que surja algún problema, cómo es inviable tener operarios humanos pendientes del estado de la aplicación durante todo el día, ya sea por costes o por que no quieren. Sería preferible que el sistema sea capaz de recuperarse de errores o adaptarse a las distintas situaciones que surjan durante su ejecución.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b58dcdc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b58dcdc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b58dcdc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b58dcdc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b7724f5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4b7724f5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arquitectura es empleada por el </a:t>
            </a:r>
            <a:r>
              <a:rPr i="1" lang="es"/>
              <a:t>framework</a:t>
            </a:r>
            <a:r>
              <a:rPr lang="es"/>
              <a:t> Fada. Desarrollado por el grupo PROS Tatami del </a:t>
            </a:r>
            <a:r>
              <a:rPr lang="es"/>
              <a:t>instituto</a:t>
            </a:r>
            <a:r>
              <a:rPr lang="es"/>
              <a:t> Vrain UPV.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Está compuesto por una serie de herramientas y metodologías para el desarrollo de sistemas autoadaptativos. Entre ellas, se encuentran distintos modelos de bucles de control MAPE-K.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58dcdc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4b58dcdc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b7724f5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4b7724f5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4b7724f5f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4b7724f5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b7724f5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4b7724f5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58dcdc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58dcdc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Para describir los conceptos clave del trabajo, vamos a emplear el caso de estudio que implementamos como prototipo. Se trata de un sistema de climatización muy sencillo. </a:t>
            </a:r>
            <a:r>
              <a:rPr lang="es">
                <a:solidFill>
                  <a:schemeClr val="dk1"/>
                </a:solidFill>
              </a:rPr>
              <a:t>Este se encarga de regular la temperatura de una estancia en base a una </a:t>
            </a:r>
            <a:r>
              <a:rPr b="1" lang="es">
                <a:solidFill>
                  <a:schemeClr val="dk1"/>
                </a:solidFill>
              </a:rPr>
              <a:t>temperatura objetivo</a:t>
            </a:r>
            <a:r>
              <a:rPr lang="es">
                <a:solidFill>
                  <a:schemeClr val="dk1"/>
                </a:solidFill>
              </a:rPr>
              <a:t>, la temperatura de confort.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Está compuesto por un termómetro, que reporta la temperatura actual, y un aparato de aire acondicionado, que calienta o enfría la estancia si fuera necesario.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Cómo no es viable tener un operario humano pendiente de la temperatura para encender o apagar el aparato, lo ideal es que el sistema lo haga </a:t>
            </a:r>
            <a:r>
              <a:rPr lang="es">
                <a:solidFill>
                  <a:schemeClr val="dk1"/>
                </a:solidFill>
              </a:rPr>
              <a:t>automáticamente</a:t>
            </a:r>
            <a:r>
              <a:rPr lang="es">
                <a:solidFill>
                  <a:schemeClr val="dk1"/>
                </a:solidFill>
              </a:rPr>
              <a:t>. Este tipo de sistemas se conoce cómo </a:t>
            </a:r>
            <a:r>
              <a:rPr b="1" lang="es">
                <a:solidFill>
                  <a:schemeClr val="dk1"/>
                </a:solidFill>
              </a:rPr>
              <a:t>sistemas autoadaptativos</a:t>
            </a:r>
            <a:r>
              <a:rPr lang="es">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b7724f5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b7724f5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Propone el nuevo estado del sistema. En esta regla vemos que debe estar activo el componente de aire acondicionado con el modo Cooling Activo.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b7724f5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4b7724f5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4b7724f5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4b7724f5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69156a04a61dbae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9156a04a61dbae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fe88c0b3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fe88c0b3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métrica del tiempo medio de adaptación podemos ver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e88c0b3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e88c0b3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e88c0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e88c0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b4fdcf7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b4fdcf7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sistemas autoadaptativos son un concepto de la c</a:t>
            </a:r>
            <a:r>
              <a:rPr b="1" lang="es"/>
              <a:t>omputación autónoma</a:t>
            </a:r>
            <a:r>
              <a:rPr lang="es"/>
              <a:t>. Se basan en </a:t>
            </a:r>
            <a:r>
              <a:rPr b="1" lang="es"/>
              <a:t>los bucles de control</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sistemas que, </a:t>
            </a:r>
            <a:r>
              <a:rPr lang="es">
                <a:solidFill>
                  <a:schemeClr val="dk1"/>
                </a:solidFill>
              </a:rPr>
              <a:t>en base a información del entorno y de su propio funcionamiento,</a:t>
            </a:r>
            <a:r>
              <a:rPr lang="es"/>
              <a:t> son </a:t>
            </a:r>
            <a:r>
              <a:rPr b="1" lang="es"/>
              <a:t>capaces de </a:t>
            </a:r>
            <a:r>
              <a:rPr b="1" lang="es"/>
              <a:t>reconfigurarse en</a:t>
            </a:r>
            <a:r>
              <a:rPr b="1" lang="es"/>
              <a:t> tiempo de ejecución.</a:t>
            </a:r>
            <a:r>
              <a:rPr lang="es"/>
              <a:t> Así, pueden </a:t>
            </a:r>
            <a:r>
              <a:rPr lang="es"/>
              <a:t>adaptarse a las distintas situaciones que surjan. </a:t>
            </a:r>
            <a:r>
              <a:rPr lang="es">
                <a:solidFill>
                  <a:schemeClr val="dk1"/>
                </a:solidFill>
              </a:rPr>
              <a:t>Por ejemplo, en base a las mediciones de temperatura, se enciende o se apaga el aire acondicionado para alcanzar la temperatura objetivo.</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basan en el concepto de bucle de control o </a:t>
            </a:r>
            <a:r>
              <a:rPr i="1" lang="es"/>
              <a:t>feedback loops</a:t>
            </a:r>
            <a:r>
              <a:rPr lang="es"/>
              <a:t>. Se trata de procesos iterativos que, en base a información del sistema y del entorno, detectan situaciones que requieran que el sistema se </a:t>
            </a:r>
            <a:r>
              <a:rPr b="1" lang="es"/>
              <a:t>adapte</a:t>
            </a:r>
            <a:r>
              <a:rPr lang="es"/>
              <a:t>. En base a ellas, se </a:t>
            </a:r>
            <a:r>
              <a:rPr b="1" lang="es"/>
              <a:t>cambia la configuración</a:t>
            </a:r>
            <a:r>
              <a:rPr b="1" lang="es"/>
              <a:t> el sistema.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58dcd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58dcd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En el ámbito del software los podemos implementar mediante la arquitectura de bucle MAPE-K. Se trata de una propuesta arquitectónica de IBM.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La arquitectura está compuesta por elementos autónomos, como el que vemos en la figura. Se trata de componentes que son capaces de gestionarse a sí mismos en base a </a:t>
            </a:r>
            <a:r>
              <a:rPr b="1" lang="es">
                <a:solidFill>
                  <a:schemeClr val="dk1"/>
                </a:solidFill>
              </a:rPr>
              <a:t>políticas de alto nivel </a:t>
            </a:r>
            <a:r>
              <a:rPr lang="es">
                <a:solidFill>
                  <a:schemeClr val="dk1"/>
                </a:solidFill>
              </a:rPr>
              <a:t>definidas por los operarios humanos. En el caso de estudio, la temperatura de confort.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Estos se dividen en dos partes: el controlador autónomo (el bucle MAPE-K) y el recurso manejado (nuestro sistema).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Sus </a:t>
            </a:r>
            <a:r>
              <a:rPr lang="es">
                <a:solidFill>
                  <a:schemeClr val="dk1"/>
                </a:solidFill>
              </a:rPr>
              <a:t>siglas (MAPE-K) representan las etapas del bucle de control: monitorizar el sistema y el entorno, recogiendo información de las sondas como el termómetro, analizar los datos recogidos para determinar si hace falta ejecutar una adaptación (como encen, planificar adaptaciones y ejecutarlas. La K representa el conocimiento, que informa a todas las etapas del bucle.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El bucle obtiene información a través de la sondas (la temperatura), la procesa y decide si es necesario una adaptación. En caso afirmativo, planificará las acciones necesarias para cambiar la configuración del recurso manejado a través de sus efectores. Por ejemplo, activar el modo enfriar del aire acondicionado.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El bucle contacta con nuestro sistema a través de las sondas y efectores, los touchpoints. Las sondas reportan información, y los efectores le permiten cambiar su configuración.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Vemos en el diagrama que la información sigue una secuencia: Las sondas recaban información “en bruto” del sistema y el entorno, y se la envían al bucle. Este la procesará, analizará y determinará si es necesario aplicar alguna acción correctiva. Si es así. manipulará los efectores del recurso manejado.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Por ejemplo, recibirá la temperatura, analizará si excede algún umbral y decidirá si es necesario cambiar el modo actual.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b7724f5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b7724f5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framework FAdA encontramos una implementación de esta arquitectura. Este framework, desarrollado   de ellos es el bucle MAPE-K Lite.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un bucle de control genérico </a:t>
            </a:r>
            <a:r>
              <a:rPr lang="es"/>
              <a:t>específico</a:t>
            </a:r>
            <a:r>
              <a:rPr lang="es"/>
              <a:t> para gestionar sistemas basados en microservicios. Por ello, es capaz solicitar el despliegue de nuevos servicios o su eliminación.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Está implementado como un servicio modular, en el cual se cargan los componentes específicos para trabajar con distintas soluciones. Por ejemplo, reglas de adaptación que permitan activar o desactivar el aire acondicionado.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principal problema que tiene, es que estos componentes específicos se despliegan con el propio servicio. Si </a:t>
            </a:r>
            <a:r>
              <a:rPr lang="es"/>
              <a:t>quisiéramos</a:t>
            </a:r>
            <a:r>
              <a:rPr lang="es"/>
              <a:t> cambiar alguno, tenemos que parar el servicio y desplegar una nueva estancia. Esto no es muy eficiente y puede dar problemas, como dejar un tiempo sin 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Problemas típicos de monolito: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95536a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95536a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framework FAdA encontramos una implementación de esta arquitectura. Este framework, desarrollado   de ellos es el bucle MAPE-K Lite.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un bucle de control genérico específico para gestionar sistemas basados en microservicios. Por ello, es capaz solicitar el despliegue de nuevos servicios o su eliminación.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Está implementado como un servicio modular, en el cual se cargan los componentes específicos para trabajar con distintas soluciones. Por ejemplo, reglas de adaptación que permitan activar o desactivar el aire acondicionado.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principal problema que tiene, es que estos componentes específicos se despliegan con el propio servicio. Si quisiéramos cambiar alguno, tenemos que parar el servicio y desplegar una nueva estancia. Esto no es muy eficiente y puede dar problemas, como dejar un tiempo sin 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Problemas típicos de monolito: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b7724f5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b7724f5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595959"/>
                </a:solidFill>
                <a:latin typeface="Lato"/>
                <a:ea typeface="Lato"/>
                <a:cs typeface="Lato"/>
                <a:sym typeface="Lato"/>
              </a:rPr>
              <a:t>La motivación de este trabajo es adaptar este bucle para operar en entornos </a:t>
            </a:r>
            <a:r>
              <a:rPr i="1" lang="es">
                <a:solidFill>
                  <a:srgbClr val="595959"/>
                </a:solidFill>
                <a:latin typeface="Lato"/>
                <a:ea typeface="Lato"/>
                <a:cs typeface="Lato"/>
                <a:sym typeface="Lato"/>
              </a:rPr>
              <a:t>cloud</a:t>
            </a:r>
            <a:r>
              <a:rPr lang="es">
                <a:solidFill>
                  <a:srgbClr val="595959"/>
                </a:solidFill>
                <a:latin typeface="Lato"/>
                <a:ea typeface="Lato"/>
                <a:cs typeface="Lato"/>
                <a:sym typeface="Lato"/>
              </a:rPr>
              <a:t>. Separando y adaptando el bucle de control a microservicios, podremos añadir o eliminar componentes </a:t>
            </a:r>
            <a:r>
              <a:rPr lang="es">
                <a:solidFill>
                  <a:srgbClr val="595959"/>
                </a:solidFill>
                <a:latin typeface="Lato"/>
                <a:ea typeface="Lato"/>
                <a:cs typeface="Lato"/>
                <a:sym typeface="Lato"/>
              </a:rPr>
              <a:t>específicos</a:t>
            </a:r>
            <a:r>
              <a:rPr lang="es">
                <a:solidFill>
                  <a:srgbClr val="595959"/>
                </a:solidFill>
                <a:latin typeface="Lato"/>
                <a:ea typeface="Lato"/>
                <a:cs typeface="Lato"/>
                <a:sym typeface="Lato"/>
              </a:rPr>
              <a:t> sin necesidad de parar el bucle. También nos interesaba porque podríamos reutilizar la infraestructura existente para distintas soluciones. Esto se conoce como multi tennancy o multicliente.</a:t>
            </a:r>
            <a:endParaRPr>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lang="es">
                <a:solidFill>
                  <a:srgbClr val="595959"/>
                </a:solidFill>
                <a:latin typeface="Lato"/>
                <a:ea typeface="Lato"/>
                <a:cs typeface="Lato"/>
                <a:sym typeface="Lato"/>
              </a:rPr>
              <a:t>Por otro lado, queríamos definir una </a:t>
            </a:r>
            <a:endParaRPr>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9.png"/><Relationship Id="rId13"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youtu.be/VaOiSxPz1x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250"/>
              <a:t>Refactorización de una infraestructura de bucles MAPE-K como microservicios</a:t>
            </a:r>
            <a:endParaRPr sz="325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2601787" y="4113138"/>
            <a:ext cx="912538" cy="676875"/>
          </a:xfrm>
          <a:prstGeom prst="rect">
            <a:avLst/>
          </a:prstGeom>
          <a:noFill/>
          <a:ln>
            <a:noFill/>
          </a:ln>
        </p:spPr>
      </p:pic>
      <p:pic>
        <p:nvPicPr>
          <p:cNvPr id="89" name="Google Shape;89;p13"/>
          <p:cNvPicPr preferRelativeResize="0"/>
          <p:nvPr/>
        </p:nvPicPr>
        <p:blipFill>
          <a:blip r:embed="rId4">
            <a:alphaModFix/>
          </a:blip>
          <a:stretch>
            <a:fillRect/>
          </a:stretch>
        </p:blipFill>
        <p:spPr>
          <a:xfrm>
            <a:off x="604875" y="4190387"/>
            <a:ext cx="1916149" cy="676850"/>
          </a:xfrm>
          <a:prstGeom prst="rect">
            <a:avLst/>
          </a:prstGeom>
          <a:noFill/>
          <a:ln>
            <a:noFill/>
          </a:ln>
        </p:spPr>
      </p:pic>
      <p:sp>
        <p:nvSpPr>
          <p:cNvPr id="90" name="Google Shape;90;p13"/>
          <p:cNvSpPr txBox="1"/>
          <p:nvPr/>
        </p:nvSpPr>
        <p:spPr>
          <a:xfrm>
            <a:off x="5134700" y="3989900"/>
            <a:ext cx="34854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600">
                <a:solidFill>
                  <a:schemeClr val="accent1"/>
                </a:solidFill>
                <a:latin typeface="Lato"/>
                <a:ea typeface="Lato"/>
                <a:cs typeface="Lato"/>
                <a:sym typeface="Lato"/>
              </a:rPr>
              <a:t>Autor</a:t>
            </a:r>
            <a:r>
              <a:rPr lang="es" sz="1600">
                <a:solidFill>
                  <a:schemeClr val="accent1"/>
                </a:solidFill>
                <a:latin typeface="Lato"/>
                <a:ea typeface="Lato"/>
                <a:cs typeface="Lato"/>
                <a:sym typeface="Lato"/>
              </a:rPr>
              <a:t>: Adriano Vega Llobell</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Tutor</a:t>
            </a:r>
            <a:r>
              <a:rPr lang="es" sz="1600">
                <a:solidFill>
                  <a:schemeClr val="accent1"/>
                </a:solidFill>
                <a:latin typeface="Lato"/>
                <a:ea typeface="Lato"/>
                <a:cs typeface="Lato"/>
                <a:sym typeface="Lato"/>
              </a:rPr>
              <a:t>: Joan Fons i Cors</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Curso</a:t>
            </a:r>
            <a:r>
              <a:rPr lang="es" sz="1600">
                <a:solidFill>
                  <a:schemeClr val="accent1"/>
                </a:solidFill>
                <a:latin typeface="Lato"/>
                <a:ea typeface="Lato"/>
                <a:cs typeface="Lato"/>
                <a:sym typeface="Lato"/>
              </a:rPr>
              <a:t> 2021 - 2022</a:t>
            </a:r>
            <a:endParaRPr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Bucle MAPE-K distribuido</a:t>
            </a:r>
            <a:br>
              <a:rPr lang="es"/>
            </a:br>
            <a:r>
              <a:rPr lang="es"/>
              <a:t>	</a:t>
            </a:r>
            <a:r>
              <a:rPr lang="es" sz="3100"/>
              <a:t>Nuestra propuesta arquitectónica</a:t>
            </a:r>
            <a:endParaRPr sz="3100"/>
          </a:p>
        </p:txBody>
      </p:sp>
      <p:sp>
        <p:nvSpPr>
          <p:cNvPr id="158" name="Google Shape;158;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a</a:t>
            </a:r>
            <a:r>
              <a:rPr lang="es"/>
              <a:t>bordamos el desarrollo?</a:t>
            </a:r>
            <a:endParaRPr/>
          </a:p>
        </p:txBody>
      </p:sp>
      <p:sp>
        <p:nvSpPr>
          <p:cNvPr id="164" name="Google Shape;164;p23"/>
          <p:cNvSpPr txBox="1"/>
          <p:nvPr>
            <p:ph idx="1" type="body"/>
          </p:nvPr>
        </p:nvSpPr>
        <p:spPr>
          <a:xfrm>
            <a:off x="729325" y="2078875"/>
            <a:ext cx="7806900" cy="267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Planificado en </a:t>
            </a:r>
            <a:r>
              <a:rPr b="1" lang="es" sz="1800"/>
              <a:t>4 hitos</a:t>
            </a:r>
            <a:r>
              <a:rPr lang="es" sz="1800"/>
              <a:t>: </a:t>
            </a:r>
            <a:endParaRPr sz="1800"/>
          </a:p>
          <a:p>
            <a:pPr indent="-330200" lvl="0" marL="914400" rtl="0" algn="l">
              <a:spcBef>
                <a:spcPts val="0"/>
              </a:spcBef>
              <a:spcAft>
                <a:spcPts val="0"/>
              </a:spcAft>
              <a:buSzPts val="1600"/>
              <a:buChar char="-"/>
            </a:pPr>
            <a:r>
              <a:rPr lang="es" sz="1600"/>
              <a:t>Monitor + Conocimiento</a:t>
            </a:r>
            <a:endParaRPr sz="1600"/>
          </a:p>
          <a:p>
            <a:pPr indent="-330200" lvl="0" marL="914400" rtl="0" algn="l">
              <a:spcBef>
                <a:spcPts val="0"/>
              </a:spcBef>
              <a:spcAft>
                <a:spcPts val="0"/>
              </a:spcAft>
              <a:buSzPts val="1600"/>
              <a:buChar char="-"/>
            </a:pPr>
            <a:r>
              <a:rPr lang="es" sz="1600"/>
              <a:t>Análisis</a:t>
            </a:r>
            <a:endParaRPr sz="1600"/>
          </a:p>
          <a:p>
            <a:pPr indent="-330200" lvl="0" marL="914400" rtl="0" algn="l">
              <a:spcBef>
                <a:spcPts val="0"/>
              </a:spcBef>
              <a:spcAft>
                <a:spcPts val="0"/>
              </a:spcAft>
              <a:buSzPts val="1600"/>
              <a:buChar char="-"/>
            </a:pPr>
            <a:r>
              <a:rPr lang="es" sz="1600"/>
              <a:t>Planificación </a:t>
            </a:r>
            <a:endParaRPr sz="1600"/>
          </a:p>
          <a:p>
            <a:pPr indent="-330200" lvl="0" marL="914400" rtl="0" algn="l">
              <a:spcBef>
                <a:spcPts val="0"/>
              </a:spcBef>
              <a:spcAft>
                <a:spcPts val="0"/>
              </a:spcAft>
              <a:buSzPts val="1600"/>
              <a:buChar char="-"/>
            </a:pPr>
            <a:r>
              <a:rPr lang="es" sz="1600"/>
              <a:t>Ejecución </a:t>
            </a:r>
            <a:endParaRPr sz="1600"/>
          </a:p>
          <a:p>
            <a:pPr indent="-342900" lvl="0" marL="457200" rtl="0" algn="l">
              <a:spcBef>
                <a:spcPts val="0"/>
              </a:spcBef>
              <a:spcAft>
                <a:spcPts val="0"/>
              </a:spcAft>
              <a:buSzPts val="1800"/>
              <a:buChar char="●"/>
            </a:pPr>
            <a:r>
              <a:rPr b="1" lang="es" sz="1800"/>
              <a:t>Diseño</a:t>
            </a:r>
            <a:r>
              <a:rPr lang="es" sz="1800"/>
              <a:t>: definir</a:t>
            </a:r>
            <a:r>
              <a:rPr lang="es" sz="1800"/>
              <a:t> componentes, conexiones y mecanismos de comunicación.</a:t>
            </a:r>
            <a:endParaRPr sz="1800"/>
          </a:p>
          <a:p>
            <a:pPr indent="-342900" lvl="0" marL="457200" rtl="0" algn="l">
              <a:spcBef>
                <a:spcPts val="0"/>
              </a:spcBef>
              <a:spcAft>
                <a:spcPts val="0"/>
              </a:spcAft>
              <a:buSzPts val="1800"/>
              <a:buChar char="●"/>
            </a:pPr>
            <a:r>
              <a:rPr b="1" lang="es" sz="1800"/>
              <a:t>Implementación</a:t>
            </a:r>
            <a:r>
              <a:rPr lang="es" sz="1800"/>
              <a:t> de un prototipo.</a:t>
            </a:r>
            <a:endParaRPr sz="1800"/>
          </a:p>
        </p:txBody>
      </p:sp>
      <p:sp>
        <p:nvSpPr>
          <p:cNvPr id="165" name="Google Shape;16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Punto de partida</a:t>
            </a:r>
            <a:endParaRPr/>
          </a:p>
        </p:txBody>
      </p:sp>
      <p:sp>
        <p:nvSpPr>
          <p:cNvPr id="171" name="Google Shape;17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72" name="Google Shape;172;p24"/>
          <p:cNvSpPr txBox="1"/>
          <p:nvPr>
            <p:ph idx="1" type="body"/>
          </p:nvPr>
        </p:nvSpPr>
        <p:spPr>
          <a:xfrm>
            <a:off x="674675" y="2488750"/>
            <a:ext cx="3842700" cy="2261100"/>
          </a:xfrm>
          <a:prstGeom prst="rect">
            <a:avLst/>
          </a:prstGeom>
        </p:spPr>
        <p:txBody>
          <a:bodyPr anchorCtr="0" anchor="t" bIns="91425" lIns="91425" spcFirstLastPara="1" rIns="91425" wrap="square" tIns="91425">
            <a:normAutofit/>
          </a:bodyPr>
          <a:lstStyle/>
          <a:p>
            <a:pPr indent="-349250" lvl="0" marL="457200" rtl="0" algn="l">
              <a:spcBef>
                <a:spcPts val="1000"/>
              </a:spcBef>
              <a:spcAft>
                <a:spcPts val="0"/>
              </a:spcAft>
              <a:buSzPts val="1900"/>
              <a:buChar char="●"/>
            </a:pPr>
            <a:r>
              <a:rPr lang="es" sz="1900"/>
              <a:t>Servicio monol</a:t>
            </a:r>
            <a:r>
              <a:rPr lang="es" sz="1900"/>
              <a:t>ítico.</a:t>
            </a:r>
            <a:endParaRPr sz="1900"/>
          </a:p>
          <a:p>
            <a:pPr indent="-349250" lvl="0" marL="457200" rtl="0" algn="l">
              <a:spcBef>
                <a:spcPts val="1200"/>
              </a:spcBef>
              <a:spcAft>
                <a:spcPts val="1200"/>
              </a:spcAft>
              <a:buSzPts val="1900"/>
              <a:buChar char="●"/>
            </a:pPr>
            <a:r>
              <a:rPr lang="es" sz="1900"/>
              <a:t>Un solo componente, con varios módulos.</a:t>
            </a:r>
            <a:endParaRPr sz="1900"/>
          </a:p>
        </p:txBody>
      </p:sp>
      <p:pic>
        <p:nvPicPr>
          <p:cNvPr id="173" name="Google Shape;173;p24"/>
          <p:cNvPicPr preferRelativeResize="0"/>
          <p:nvPr/>
        </p:nvPicPr>
        <p:blipFill rotWithShape="1">
          <a:blip r:embed="rId3">
            <a:alphaModFix/>
          </a:blip>
          <a:srcRect b="67166" l="65729" r="7268" t="0"/>
          <a:stretch/>
        </p:blipFill>
        <p:spPr>
          <a:xfrm>
            <a:off x="4517375" y="2019750"/>
            <a:ext cx="4018925" cy="212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Primera división</a:t>
            </a:r>
            <a:endParaRPr/>
          </a:p>
        </p:txBody>
      </p:sp>
      <p:sp>
        <p:nvSpPr>
          <p:cNvPr id="179" name="Google Shape;179;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80" name="Google Shape;180;p25"/>
          <p:cNvSpPr txBox="1"/>
          <p:nvPr>
            <p:ph idx="1" type="body"/>
          </p:nvPr>
        </p:nvSpPr>
        <p:spPr>
          <a:xfrm>
            <a:off x="729450" y="2078875"/>
            <a:ext cx="3953100" cy="22611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Char char="●"/>
            </a:pPr>
            <a:r>
              <a:rPr b="1" lang="es" sz="1700">
                <a:solidFill>
                  <a:schemeClr val="accent3"/>
                </a:solidFill>
              </a:rPr>
              <a:t>Cada etapa del bucle pasa a tener su propio microservicio</a:t>
            </a:r>
            <a:endParaRPr b="1" sz="1700">
              <a:solidFill>
                <a:schemeClr val="accent3"/>
              </a:solidFill>
            </a:endParaRPr>
          </a:p>
          <a:p>
            <a:pPr indent="-336550" lvl="0" marL="457200" rtl="0" algn="l">
              <a:spcBef>
                <a:spcPts val="1200"/>
              </a:spcBef>
              <a:spcAft>
                <a:spcPts val="0"/>
              </a:spcAft>
              <a:buSzPts val="1700"/>
              <a:buChar char="●"/>
            </a:pPr>
            <a:r>
              <a:rPr lang="es" sz="1700"/>
              <a:t>Nos p</a:t>
            </a:r>
            <a:r>
              <a:rPr lang="es" sz="1700"/>
              <a:t>ermite escalarlas individualmente</a:t>
            </a:r>
            <a:endParaRPr sz="1700"/>
          </a:p>
          <a:p>
            <a:pPr indent="-336550" lvl="0" marL="457200" rtl="0" algn="l">
              <a:spcBef>
                <a:spcPts val="1000"/>
              </a:spcBef>
              <a:spcAft>
                <a:spcPts val="1200"/>
              </a:spcAft>
              <a:buSzPts val="1700"/>
              <a:buChar char="●"/>
            </a:pPr>
            <a:r>
              <a:rPr lang="es" sz="1700"/>
              <a:t>Permite ofrecer implementaciones alternativas.</a:t>
            </a:r>
            <a:endParaRPr sz="1700"/>
          </a:p>
        </p:txBody>
      </p:sp>
      <p:pic>
        <p:nvPicPr>
          <p:cNvPr id="181" name="Google Shape;181;p25"/>
          <p:cNvPicPr preferRelativeResize="0"/>
          <p:nvPr/>
        </p:nvPicPr>
        <p:blipFill>
          <a:blip r:embed="rId3">
            <a:alphaModFix/>
          </a:blip>
          <a:stretch>
            <a:fillRect/>
          </a:stretch>
        </p:blipFill>
        <p:spPr>
          <a:xfrm>
            <a:off x="4857750" y="1853850"/>
            <a:ext cx="3761500" cy="260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Segunda división</a:t>
            </a:r>
            <a:endParaRPr/>
          </a:p>
        </p:txBody>
      </p:sp>
      <p:sp>
        <p:nvSpPr>
          <p:cNvPr id="187" name="Google Shape;187;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88" name="Google Shape;188;p26"/>
          <p:cNvSpPr txBox="1"/>
          <p:nvPr>
            <p:ph idx="1" type="body"/>
          </p:nvPr>
        </p:nvSpPr>
        <p:spPr>
          <a:xfrm>
            <a:off x="563425" y="2146800"/>
            <a:ext cx="3676800" cy="21003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rPr>
              <a:t>Separamos los componentes de las solución autoadaptativa de las etapas del bucle.</a:t>
            </a:r>
            <a:endParaRPr b="1" sz="1400">
              <a:solidFill>
                <a:schemeClr val="accent3"/>
              </a:solidFill>
            </a:endParaRPr>
          </a:p>
          <a:p>
            <a:pPr indent="-317500" lvl="0" marL="457200" rtl="0" algn="l">
              <a:spcBef>
                <a:spcPts val="1200"/>
              </a:spcBef>
              <a:spcAft>
                <a:spcPts val="0"/>
              </a:spcAft>
              <a:buSzPts val="1400"/>
              <a:buChar char="●"/>
            </a:pPr>
            <a:r>
              <a:rPr lang="es" sz="1400"/>
              <a:t>Permite reutilizar la infraestructura del bucle.</a:t>
            </a:r>
            <a:endParaRPr sz="1400"/>
          </a:p>
          <a:p>
            <a:pPr indent="-317500" lvl="0" marL="457200" rtl="0" algn="l">
              <a:spcBef>
                <a:spcPts val="1000"/>
              </a:spcBef>
              <a:spcAft>
                <a:spcPts val="1200"/>
              </a:spcAft>
              <a:buSzPts val="1400"/>
              <a:buChar char="●"/>
            </a:pPr>
            <a:r>
              <a:rPr lang="es" sz="1400"/>
              <a:t>Pueden activarse y desactivarse componentes en tiempo de ejecución.</a:t>
            </a:r>
            <a:endParaRPr sz="1400"/>
          </a:p>
        </p:txBody>
      </p:sp>
      <p:pic>
        <p:nvPicPr>
          <p:cNvPr id="189" name="Google Shape;189;p26"/>
          <p:cNvPicPr preferRelativeResize="0"/>
          <p:nvPr/>
        </p:nvPicPr>
        <p:blipFill>
          <a:blip r:embed="rId3">
            <a:alphaModFix/>
          </a:blip>
          <a:stretch>
            <a:fillRect/>
          </a:stretch>
        </p:blipFill>
        <p:spPr>
          <a:xfrm>
            <a:off x="4322525" y="2054142"/>
            <a:ext cx="4697949" cy="22856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Comunicación</a:t>
            </a:r>
            <a:endParaRPr/>
          </a:p>
          <a:p>
            <a:pPr indent="0" lvl="0" marL="0" rtl="0" algn="l">
              <a:spcBef>
                <a:spcPts val="0"/>
              </a:spcBef>
              <a:spcAft>
                <a:spcPts val="0"/>
              </a:spcAft>
              <a:buNone/>
            </a:pPr>
            <a:r>
              <a:t/>
            </a:r>
            <a:endParaRPr/>
          </a:p>
        </p:txBody>
      </p:sp>
      <p:sp>
        <p:nvSpPr>
          <p:cNvPr id="195" name="Google Shape;195;p27"/>
          <p:cNvSpPr txBox="1"/>
          <p:nvPr>
            <p:ph idx="1" type="body"/>
          </p:nvPr>
        </p:nvSpPr>
        <p:spPr>
          <a:xfrm>
            <a:off x="729450" y="2078875"/>
            <a:ext cx="39006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s" sz="1500">
                <a:solidFill>
                  <a:schemeClr val="accent3"/>
                </a:solidFill>
              </a:rPr>
              <a:t>Arquitectura </a:t>
            </a:r>
            <a:r>
              <a:rPr b="1" lang="es" sz="1500">
                <a:solidFill>
                  <a:schemeClr val="accent3"/>
                </a:solidFill>
              </a:rPr>
              <a:t>jerárquica</a:t>
            </a:r>
            <a:r>
              <a:rPr b="1" lang="es" sz="1500">
                <a:solidFill>
                  <a:schemeClr val="accent3"/>
                </a:solidFill>
              </a:rPr>
              <a:t>: </a:t>
            </a:r>
            <a:r>
              <a:rPr lang="es" sz="1500"/>
              <a:t>microservicios</a:t>
            </a:r>
            <a:r>
              <a:rPr lang="es" sz="1500"/>
              <a:t> agrupados en niveles.</a:t>
            </a:r>
            <a:endParaRPr sz="1500"/>
          </a:p>
          <a:p>
            <a:pPr indent="-323850" lvl="0" marL="457200" rtl="0" algn="l">
              <a:spcBef>
                <a:spcPts val="1000"/>
              </a:spcBef>
              <a:spcAft>
                <a:spcPts val="0"/>
              </a:spcAft>
              <a:buSzPts val="1500"/>
              <a:buChar char="●"/>
            </a:pPr>
            <a:r>
              <a:rPr b="1" lang="es" sz="1500"/>
              <a:t>Capas en </a:t>
            </a:r>
            <a:r>
              <a:rPr b="1" lang="es" sz="1500"/>
              <a:t>base al nivel de abstracción</a:t>
            </a:r>
            <a:r>
              <a:rPr lang="es" sz="1500"/>
              <a:t>:</a:t>
            </a:r>
            <a:endParaRPr sz="1500"/>
          </a:p>
          <a:p>
            <a:pPr indent="-323850" lvl="0" marL="914400" rtl="0" algn="l">
              <a:spcBef>
                <a:spcPts val="0"/>
              </a:spcBef>
              <a:spcAft>
                <a:spcPts val="0"/>
              </a:spcAft>
              <a:buClr>
                <a:srgbClr val="4A86E8"/>
              </a:buClr>
              <a:buSzPts val="1500"/>
              <a:buChar char="-"/>
            </a:pPr>
            <a:r>
              <a:rPr b="1" lang="es" sz="1500">
                <a:solidFill>
                  <a:srgbClr val="4A86E8"/>
                </a:solidFill>
              </a:rPr>
              <a:t>Nivel del recurso manejado</a:t>
            </a:r>
            <a:endParaRPr b="1" sz="1500">
              <a:solidFill>
                <a:srgbClr val="4A86E8"/>
              </a:solidFill>
            </a:endParaRPr>
          </a:p>
          <a:p>
            <a:pPr indent="-323850" lvl="0" marL="914400" rtl="0" algn="l">
              <a:spcBef>
                <a:spcPts val="0"/>
              </a:spcBef>
              <a:spcAft>
                <a:spcPts val="0"/>
              </a:spcAft>
              <a:buClr>
                <a:srgbClr val="6AA84F"/>
              </a:buClr>
              <a:buSzPts val="1500"/>
              <a:buChar char="-"/>
            </a:pPr>
            <a:r>
              <a:rPr b="1" lang="es" sz="1500">
                <a:solidFill>
                  <a:srgbClr val="6AA84F"/>
                </a:solidFill>
              </a:rPr>
              <a:t>Nivel de las soluciones </a:t>
            </a:r>
            <a:endParaRPr b="1" sz="1500">
              <a:solidFill>
                <a:srgbClr val="6AA84F"/>
              </a:solidFill>
            </a:endParaRPr>
          </a:p>
          <a:p>
            <a:pPr indent="-323850" lvl="0" marL="914400" rtl="0" algn="l">
              <a:spcBef>
                <a:spcPts val="0"/>
              </a:spcBef>
              <a:spcAft>
                <a:spcPts val="0"/>
              </a:spcAft>
              <a:buClr>
                <a:srgbClr val="A61C00"/>
              </a:buClr>
              <a:buSzPts val="1500"/>
              <a:buChar char="-"/>
            </a:pPr>
            <a:r>
              <a:rPr b="1" lang="es" sz="1500">
                <a:solidFill>
                  <a:srgbClr val="A61C00"/>
                </a:solidFill>
              </a:rPr>
              <a:t>Nivel del bucle genérico</a:t>
            </a:r>
            <a:endParaRPr b="1" sz="1500">
              <a:solidFill>
                <a:srgbClr val="A61C00"/>
              </a:solidFill>
            </a:endParaRPr>
          </a:p>
          <a:p>
            <a:pPr indent="-323850" lvl="0" marL="914400" rtl="0" algn="l">
              <a:spcBef>
                <a:spcPts val="0"/>
              </a:spcBef>
              <a:spcAft>
                <a:spcPts val="0"/>
              </a:spcAft>
              <a:buClr>
                <a:srgbClr val="BF9000"/>
              </a:buClr>
              <a:buSzPts val="1500"/>
              <a:buChar char="-"/>
            </a:pPr>
            <a:r>
              <a:rPr b="1" lang="es" sz="1500">
                <a:solidFill>
                  <a:srgbClr val="BF9000"/>
                </a:solidFill>
              </a:rPr>
              <a:t>Nivel del conocimiento</a:t>
            </a:r>
            <a:endParaRPr b="1" sz="1500">
              <a:solidFill>
                <a:srgbClr val="BF9000"/>
              </a:solidFill>
            </a:endParaRPr>
          </a:p>
        </p:txBody>
      </p:sp>
      <p:sp>
        <p:nvSpPr>
          <p:cNvPr id="196" name="Google Shape;196;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7" name="Google Shape;197;p27"/>
          <p:cNvPicPr preferRelativeResize="0"/>
          <p:nvPr/>
        </p:nvPicPr>
        <p:blipFill rotWithShape="1">
          <a:blip r:embed="rId3">
            <a:alphaModFix/>
          </a:blip>
          <a:srcRect b="0" l="0" r="0" t="1380"/>
          <a:stretch/>
        </p:blipFill>
        <p:spPr>
          <a:xfrm>
            <a:off x="4541300" y="1937075"/>
            <a:ext cx="4450301" cy="2494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88"/>
              <a:t>Bucle MAPE-K Distribuido - Patrones de comunicación</a:t>
            </a:r>
            <a:endParaRPr sz="2488"/>
          </a:p>
          <a:p>
            <a:pPr indent="0" lvl="0" marL="0" rtl="0" algn="l">
              <a:spcBef>
                <a:spcPts val="0"/>
              </a:spcBef>
              <a:spcAft>
                <a:spcPts val="0"/>
              </a:spcAft>
              <a:buNone/>
            </a:pPr>
            <a:r>
              <a:t/>
            </a:r>
            <a:endParaRPr/>
          </a:p>
        </p:txBody>
      </p:sp>
      <p:sp>
        <p:nvSpPr>
          <p:cNvPr id="203" name="Google Shape;203;p28"/>
          <p:cNvSpPr txBox="1"/>
          <p:nvPr>
            <p:ph idx="1" type="body"/>
          </p:nvPr>
        </p:nvSpPr>
        <p:spPr>
          <a:xfrm>
            <a:off x="729325" y="2078875"/>
            <a:ext cx="3985500" cy="2670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highlight>
                  <a:schemeClr val="lt1"/>
                </a:highlight>
              </a:rPr>
              <a:t>Peticiones síncronas </a:t>
            </a:r>
            <a:r>
              <a:rPr b="1" lang="es" sz="1400">
                <a:solidFill>
                  <a:schemeClr val="dk2"/>
                </a:solidFill>
                <a:highlight>
                  <a:schemeClr val="lt1"/>
                </a:highlight>
              </a:rPr>
              <a:t>↓</a:t>
            </a:r>
            <a:r>
              <a:rPr lang="es" sz="1400"/>
              <a:t>: Punto a punto. Desde un servicio en una capa superior a otro en la inferior.</a:t>
            </a:r>
            <a:endParaRPr sz="1400"/>
          </a:p>
          <a:p>
            <a:pPr indent="-317500" lvl="0" marL="457200" rtl="0" algn="l">
              <a:spcBef>
                <a:spcPts val="1200"/>
              </a:spcBef>
              <a:spcAft>
                <a:spcPts val="0"/>
              </a:spcAft>
              <a:buSzPts val="1400"/>
              <a:buChar char="●"/>
            </a:pPr>
            <a:r>
              <a:rPr b="1" lang="es" sz="1400">
                <a:solidFill>
                  <a:schemeClr val="accent3"/>
                </a:solidFill>
              </a:rPr>
              <a:t>Notificaciones </a:t>
            </a:r>
            <a:r>
              <a:rPr b="1" lang="es" sz="1400">
                <a:solidFill>
                  <a:srgbClr val="FF00FF"/>
                </a:solidFill>
                <a:highlight>
                  <a:schemeClr val="lt1"/>
                </a:highlight>
              </a:rPr>
              <a:t>↑</a:t>
            </a:r>
            <a:r>
              <a:rPr lang="es" sz="1400"/>
              <a:t>: </a:t>
            </a:r>
            <a:r>
              <a:rPr i="1" lang="es" sz="1400"/>
              <a:t>Broadcast</a:t>
            </a:r>
            <a:r>
              <a:rPr lang="es" sz="1400"/>
              <a:t>. Desde un servicio en una capa inferior a todos en la capa superior.</a:t>
            </a:r>
            <a:endParaRPr sz="1400"/>
          </a:p>
          <a:p>
            <a:pPr indent="-317500" lvl="0" marL="457200" rtl="0" algn="l">
              <a:spcBef>
                <a:spcPts val="1000"/>
              </a:spcBef>
              <a:spcAft>
                <a:spcPts val="1200"/>
              </a:spcAft>
              <a:buSzPts val="1400"/>
              <a:buChar char="●"/>
            </a:pPr>
            <a:r>
              <a:rPr b="1" lang="es" sz="1400">
                <a:solidFill>
                  <a:schemeClr val="accent3"/>
                </a:solidFill>
              </a:rPr>
              <a:t>Peticiones asíncronas </a:t>
            </a:r>
            <a:r>
              <a:rPr b="1" lang="es" sz="1400">
                <a:solidFill>
                  <a:srgbClr val="B45F06"/>
                </a:solidFill>
                <a:highlight>
                  <a:schemeClr val="lt1"/>
                </a:highlight>
              </a:rPr>
              <a:t>→</a:t>
            </a:r>
            <a:r>
              <a:rPr lang="es" sz="1400"/>
              <a:t>: Punto a punto. Entre servicios de la misma capa.</a:t>
            </a:r>
            <a:endParaRPr sz="1400"/>
          </a:p>
        </p:txBody>
      </p:sp>
      <p:sp>
        <p:nvSpPr>
          <p:cNvPr id="204" name="Google Shape;204;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5" name="Google Shape;205;p28"/>
          <p:cNvPicPr preferRelativeResize="0"/>
          <p:nvPr/>
        </p:nvPicPr>
        <p:blipFill>
          <a:blip r:embed="rId3">
            <a:alphaModFix/>
          </a:blip>
          <a:stretch>
            <a:fillRect/>
          </a:stretch>
        </p:blipFill>
        <p:spPr>
          <a:xfrm>
            <a:off x="4895896" y="2450296"/>
            <a:ext cx="3243875" cy="151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1" name="Google Shape;211;p29"/>
          <p:cNvPicPr preferRelativeResize="0"/>
          <p:nvPr/>
        </p:nvPicPr>
        <p:blipFill>
          <a:blip r:embed="rId3">
            <a:alphaModFix/>
          </a:blip>
          <a:stretch>
            <a:fillRect/>
          </a:stretch>
        </p:blipFill>
        <p:spPr>
          <a:xfrm>
            <a:off x="1452250" y="1315400"/>
            <a:ext cx="6239502" cy="3765049"/>
          </a:xfrm>
          <a:prstGeom prst="rect">
            <a:avLst/>
          </a:prstGeom>
          <a:noFill/>
          <a:ln>
            <a:noFill/>
          </a:ln>
        </p:spPr>
      </p:pic>
      <p:sp>
        <p:nvSpPr>
          <p:cNvPr id="212" name="Google Shape;212;p29"/>
          <p:cNvSpPr txBox="1"/>
          <p:nvPr>
            <p:ph type="title"/>
          </p:nvPr>
        </p:nvSpPr>
        <p:spPr>
          <a:xfrm>
            <a:off x="727800" y="601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40"/>
              <a:t>Bucle MAPE-K Distribuido - Propuesta inicial</a:t>
            </a:r>
            <a:endParaRPr sz="2340"/>
          </a:p>
          <a:p>
            <a:pPr indent="0" lvl="0" marL="0" rtl="0" algn="l">
              <a:spcBef>
                <a:spcPts val="0"/>
              </a:spcBef>
              <a:spcAft>
                <a:spcPts val="0"/>
              </a:spcAft>
              <a:buSzPts val="990"/>
              <a:buNone/>
            </a:pPr>
            <a:r>
              <a:t/>
            </a:r>
            <a:endParaRPr sz="23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Implementación</a:t>
            </a:r>
            <a:endParaRPr/>
          </a:p>
        </p:txBody>
      </p:sp>
      <p:sp>
        <p:nvSpPr>
          <p:cNvPr id="218" name="Google Shape;218;p30"/>
          <p:cNvSpPr txBox="1"/>
          <p:nvPr>
            <p:ph idx="1" type="body"/>
          </p:nvPr>
        </p:nvSpPr>
        <p:spPr>
          <a:xfrm>
            <a:off x="384300" y="2231675"/>
            <a:ext cx="4275000" cy="2261100"/>
          </a:xfrm>
          <a:prstGeom prst="rect">
            <a:avLst/>
          </a:prstGeom>
        </p:spPr>
        <p:txBody>
          <a:bodyPr anchorCtr="0" anchor="t" bIns="91425" lIns="91425" spcFirstLastPara="1" rIns="91425" wrap="square" tIns="91425">
            <a:normAutofit/>
          </a:bodyPr>
          <a:lstStyle/>
          <a:p>
            <a:pPr indent="-335819" lvl="0" marL="457200" rtl="0" algn="l">
              <a:spcBef>
                <a:spcPts val="1000"/>
              </a:spcBef>
              <a:spcAft>
                <a:spcPts val="0"/>
              </a:spcAft>
              <a:buSzPts val="1688"/>
              <a:buChar char="●"/>
            </a:pPr>
            <a:r>
              <a:rPr lang="es" sz="1688"/>
              <a:t>Prototipo para verificar la arquitectura.</a:t>
            </a:r>
            <a:endParaRPr sz="1688"/>
          </a:p>
          <a:p>
            <a:pPr indent="-335819" lvl="0" marL="457200" rtl="0" algn="l">
              <a:spcBef>
                <a:spcPts val="1200"/>
              </a:spcBef>
              <a:spcAft>
                <a:spcPts val="0"/>
              </a:spcAft>
              <a:buSzPts val="1688"/>
              <a:buChar char="●"/>
            </a:pPr>
            <a:r>
              <a:rPr lang="es" sz="1688"/>
              <a:t>Servicios ASP.NET.</a:t>
            </a:r>
            <a:endParaRPr sz="1688"/>
          </a:p>
          <a:p>
            <a:pPr indent="-335819" lvl="0" marL="457200" rtl="0" algn="l">
              <a:spcBef>
                <a:spcPts val="1000"/>
              </a:spcBef>
              <a:spcAft>
                <a:spcPts val="0"/>
              </a:spcAft>
              <a:buSzPts val="1688"/>
              <a:buChar char="●"/>
            </a:pPr>
            <a:r>
              <a:rPr lang="es" sz="1688"/>
              <a:t>Gran variedad de tecnologías empleadas.</a:t>
            </a:r>
            <a:endParaRPr sz="1688"/>
          </a:p>
          <a:p>
            <a:pPr indent="-361950" lvl="1" marL="914400" rtl="0" algn="l">
              <a:spcBef>
                <a:spcPts val="0"/>
              </a:spcBef>
              <a:spcAft>
                <a:spcPts val="0"/>
              </a:spcAft>
              <a:buSzPts val="2100"/>
              <a:buChar char="○"/>
            </a:pPr>
            <a:r>
              <a:rPr lang="es" sz="1456"/>
              <a:t>Priorizamos multi plataforma</a:t>
            </a:r>
            <a:r>
              <a:rPr lang="es" sz="2100"/>
              <a:t>.</a:t>
            </a:r>
            <a:endParaRPr sz="2400"/>
          </a:p>
        </p:txBody>
      </p:sp>
      <p:sp>
        <p:nvSpPr>
          <p:cNvPr id="219" name="Google Shape;219;p30"/>
          <p:cNvSpPr txBox="1"/>
          <p:nvPr>
            <p:ph idx="12" type="sldNum"/>
          </p:nvPr>
        </p:nvSpPr>
        <p:spPr>
          <a:xfrm>
            <a:off x="8568649" y="4716366"/>
            <a:ext cx="516300" cy="3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20" name="Google Shape;220;p30"/>
          <p:cNvPicPr preferRelativeResize="0"/>
          <p:nvPr/>
        </p:nvPicPr>
        <p:blipFill>
          <a:blip r:embed="rId3">
            <a:alphaModFix/>
          </a:blip>
          <a:stretch>
            <a:fillRect/>
          </a:stretch>
        </p:blipFill>
        <p:spPr>
          <a:xfrm>
            <a:off x="5257775" y="2030187"/>
            <a:ext cx="998038" cy="1008659"/>
          </a:xfrm>
          <a:prstGeom prst="rect">
            <a:avLst/>
          </a:prstGeom>
          <a:noFill/>
          <a:ln>
            <a:noFill/>
          </a:ln>
        </p:spPr>
      </p:pic>
      <p:pic>
        <p:nvPicPr>
          <p:cNvPr id="221" name="Google Shape;221;p30"/>
          <p:cNvPicPr preferRelativeResize="0"/>
          <p:nvPr/>
        </p:nvPicPr>
        <p:blipFill>
          <a:blip r:embed="rId4">
            <a:alphaModFix/>
          </a:blip>
          <a:stretch>
            <a:fillRect/>
          </a:stretch>
        </p:blipFill>
        <p:spPr>
          <a:xfrm>
            <a:off x="6460007" y="1927716"/>
            <a:ext cx="882013" cy="891401"/>
          </a:xfrm>
          <a:prstGeom prst="rect">
            <a:avLst/>
          </a:prstGeom>
          <a:noFill/>
          <a:ln>
            <a:noFill/>
          </a:ln>
        </p:spPr>
      </p:pic>
      <p:pic>
        <p:nvPicPr>
          <p:cNvPr id="222" name="Google Shape;222;p30"/>
          <p:cNvPicPr preferRelativeResize="0"/>
          <p:nvPr/>
        </p:nvPicPr>
        <p:blipFill>
          <a:blip r:embed="rId5">
            <a:alphaModFix/>
          </a:blip>
          <a:stretch>
            <a:fillRect/>
          </a:stretch>
        </p:blipFill>
        <p:spPr>
          <a:xfrm>
            <a:off x="5602279" y="3142197"/>
            <a:ext cx="2077490" cy="634081"/>
          </a:xfrm>
          <a:prstGeom prst="rect">
            <a:avLst/>
          </a:prstGeom>
          <a:noFill/>
          <a:ln>
            <a:noFill/>
          </a:ln>
        </p:spPr>
      </p:pic>
      <p:pic>
        <p:nvPicPr>
          <p:cNvPr id="223" name="Google Shape;223;p30"/>
          <p:cNvPicPr preferRelativeResize="0"/>
          <p:nvPr/>
        </p:nvPicPr>
        <p:blipFill rotWithShape="1">
          <a:blip r:embed="rId6">
            <a:alphaModFix/>
          </a:blip>
          <a:srcRect b="27158" l="16606" r="14227" t="24222"/>
          <a:stretch/>
        </p:blipFill>
        <p:spPr>
          <a:xfrm>
            <a:off x="7546216" y="1853850"/>
            <a:ext cx="1465098" cy="595088"/>
          </a:xfrm>
          <a:prstGeom prst="rect">
            <a:avLst/>
          </a:prstGeom>
          <a:noFill/>
          <a:ln>
            <a:noFill/>
          </a:ln>
        </p:spPr>
      </p:pic>
      <p:pic>
        <p:nvPicPr>
          <p:cNvPr id="224" name="Google Shape;224;p30"/>
          <p:cNvPicPr preferRelativeResize="0"/>
          <p:nvPr/>
        </p:nvPicPr>
        <p:blipFill>
          <a:blip r:embed="rId7">
            <a:alphaModFix/>
          </a:blip>
          <a:stretch>
            <a:fillRect/>
          </a:stretch>
        </p:blipFill>
        <p:spPr>
          <a:xfrm>
            <a:off x="7891677" y="2568599"/>
            <a:ext cx="1084068" cy="1095605"/>
          </a:xfrm>
          <a:prstGeom prst="rect">
            <a:avLst/>
          </a:prstGeom>
          <a:noFill/>
          <a:ln>
            <a:noFill/>
          </a:ln>
        </p:spPr>
      </p:pic>
      <p:pic>
        <p:nvPicPr>
          <p:cNvPr id="225" name="Google Shape;225;p30"/>
          <p:cNvPicPr preferRelativeResize="0"/>
          <p:nvPr/>
        </p:nvPicPr>
        <p:blipFill>
          <a:blip r:embed="rId8">
            <a:alphaModFix/>
          </a:blip>
          <a:stretch>
            <a:fillRect/>
          </a:stretch>
        </p:blipFill>
        <p:spPr>
          <a:xfrm>
            <a:off x="6993031" y="3934312"/>
            <a:ext cx="770788" cy="782060"/>
          </a:xfrm>
          <a:prstGeom prst="rect">
            <a:avLst/>
          </a:prstGeom>
          <a:noFill/>
          <a:ln>
            <a:noFill/>
          </a:ln>
        </p:spPr>
      </p:pic>
      <p:pic>
        <p:nvPicPr>
          <p:cNvPr id="226" name="Google Shape;226;p30"/>
          <p:cNvPicPr preferRelativeResize="0"/>
          <p:nvPr/>
        </p:nvPicPr>
        <p:blipFill>
          <a:blip r:embed="rId9">
            <a:alphaModFix/>
          </a:blip>
          <a:stretch>
            <a:fillRect/>
          </a:stretch>
        </p:blipFill>
        <p:spPr>
          <a:xfrm>
            <a:off x="5257775" y="3879641"/>
            <a:ext cx="770788" cy="891402"/>
          </a:xfrm>
          <a:prstGeom prst="rect">
            <a:avLst/>
          </a:prstGeom>
          <a:noFill/>
          <a:ln>
            <a:noFill/>
          </a:ln>
        </p:spPr>
      </p:pic>
      <p:pic>
        <p:nvPicPr>
          <p:cNvPr id="227" name="Google Shape;227;p30"/>
          <p:cNvPicPr preferRelativeResize="0"/>
          <p:nvPr/>
        </p:nvPicPr>
        <p:blipFill>
          <a:blip r:embed="rId10">
            <a:alphaModFix/>
          </a:blip>
          <a:stretch>
            <a:fillRect/>
          </a:stretch>
        </p:blipFill>
        <p:spPr>
          <a:xfrm>
            <a:off x="6093908" y="3879622"/>
            <a:ext cx="833772" cy="846156"/>
          </a:xfrm>
          <a:prstGeom prst="rect">
            <a:avLst/>
          </a:prstGeom>
          <a:noFill/>
          <a:ln>
            <a:noFill/>
          </a:ln>
        </p:spPr>
      </p:pic>
      <p:pic>
        <p:nvPicPr>
          <p:cNvPr id="228" name="Google Shape;228;p30"/>
          <p:cNvPicPr preferRelativeResize="0"/>
          <p:nvPr/>
        </p:nvPicPr>
        <p:blipFill>
          <a:blip r:embed="rId11">
            <a:alphaModFix/>
          </a:blip>
          <a:stretch>
            <a:fillRect/>
          </a:stretch>
        </p:blipFill>
        <p:spPr>
          <a:xfrm>
            <a:off x="7891677" y="3857008"/>
            <a:ext cx="882014" cy="891400"/>
          </a:xfrm>
          <a:prstGeom prst="rect">
            <a:avLst/>
          </a:prstGeom>
          <a:noFill/>
          <a:ln>
            <a:noFill/>
          </a:ln>
        </p:spPr>
      </p:pic>
      <p:pic>
        <p:nvPicPr>
          <p:cNvPr id="229" name="Google Shape;229;p30"/>
          <p:cNvPicPr preferRelativeResize="0"/>
          <p:nvPr/>
        </p:nvPicPr>
        <p:blipFill>
          <a:blip r:embed="rId12">
            <a:alphaModFix/>
          </a:blip>
          <a:stretch>
            <a:fillRect/>
          </a:stretch>
        </p:blipFill>
        <p:spPr>
          <a:xfrm>
            <a:off x="4296152" y="3934320"/>
            <a:ext cx="833764" cy="859008"/>
          </a:xfrm>
          <a:prstGeom prst="rect">
            <a:avLst/>
          </a:prstGeom>
          <a:noFill/>
          <a:ln>
            <a:noFill/>
          </a:ln>
        </p:spPr>
      </p:pic>
      <p:pic>
        <p:nvPicPr>
          <p:cNvPr id="230" name="Google Shape;230;p30"/>
          <p:cNvPicPr preferRelativeResize="0"/>
          <p:nvPr/>
        </p:nvPicPr>
        <p:blipFill>
          <a:blip r:embed="rId13">
            <a:alphaModFix/>
          </a:blip>
          <a:stretch>
            <a:fillRect/>
          </a:stretch>
        </p:blipFill>
        <p:spPr>
          <a:xfrm>
            <a:off x="4251150" y="2748939"/>
            <a:ext cx="1071129" cy="1185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a:t>
            </a:r>
            <a:endParaRPr/>
          </a:p>
        </p:txBody>
      </p:sp>
      <p:sp>
        <p:nvSpPr>
          <p:cNvPr id="236" name="Google Shape;236;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5880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s" sz="1700"/>
              <a:t>Introducci</a:t>
            </a:r>
            <a:r>
              <a:rPr lang="es" sz="1700"/>
              <a:t>ón</a:t>
            </a:r>
            <a:endParaRPr sz="1700"/>
          </a:p>
          <a:p>
            <a:pPr indent="-336550" lvl="0" marL="457200" rtl="0" algn="l">
              <a:spcBef>
                <a:spcPts val="0"/>
              </a:spcBef>
              <a:spcAft>
                <a:spcPts val="0"/>
              </a:spcAft>
              <a:buSzPts val="1700"/>
              <a:buAutoNum type="arabicPeriod"/>
            </a:pPr>
            <a:r>
              <a:rPr lang="es" sz="1700"/>
              <a:t>Bucle MAPE-K distribuido: nuestra propuesta arquitectónica</a:t>
            </a:r>
            <a:endParaRPr sz="1700"/>
          </a:p>
          <a:p>
            <a:pPr indent="-336550" lvl="0" marL="457200" rtl="0" algn="l">
              <a:spcBef>
                <a:spcPts val="0"/>
              </a:spcBef>
              <a:spcAft>
                <a:spcPts val="0"/>
              </a:spcAft>
              <a:buSzPts val="1700"/>
              <a:buAutoNum type="arabicPeriod"/>
            </a:pPr>
            <a:r>
              <a:rPr lang="es" sz="1700"/>
              <a:t>DEMO</a:t>
            </a:r>
            <a:endParaRPr sz="1700"/>
          </a:p>
          <a:p>
            <a:pPr indent="-336550" lvl="0" marL="457200" rtl="0" algn="l">
              <a:spcBef>
                <a:spcPts val="0"/>
              </a:spcBef>
              <a:spcAft>
                <a:spcPts val="0"/>
              </a:spcAft>
              <a:buSzPts val="1700"/>
              <a:buAutoNum type="arabicPeriod"/>
            </a:pPr>
            <a:r>
              <a:rPr lang="es" sz="1700"/>
              <a:t>Pruebas y propuestas de mejora</a:t>
            </a:r>
            <a:endParaRPr sz="1700"/>
          </a:p>
          <a:p>
            <a:pPr indent="-336550" lvl="0" marL="457200" rtl="0" algn="l">
              <a:spcBef>
                <a:spcPts val="0"/>
              </a:spcBef>
              <a:spcAft>
                <a:spcPts val="0"/>
              </a:spcAft>
              <a:buSzPts val="1700"/>
              <a:buAutoNum type="arabicPeriod"/>
            </a:pPr>
            <a:r>
              <a:rPr lang="es" sz="1700"/>
              <a:t>Conclusiones</a:t>
            </a:r>
            <a:endParaRPr sz="1700"/>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2" name="Google Shape;242;p3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t>
            </a:r>
            <a:r>
              <a:rPr lang="es"/>
              <a:t>ídeo de youtube si todo explota:</a:t>
            </a:r>
            <a:endParaRPr/>
          </a:p>
          <a:p>
            <a:pPr indent="0" lvl="0" marL="0" rtl="0" algn="l">
              <a:spcBef>
                <a:spcPts val="1200"/>
              </a:spcBef>
              <a:spcAft>
                <a:spcPts val="0"/>
              </a:spcAft>
              <a:buNone/>
            </a:pPr>
            <a:r>
              <a:rPr lang="es" u="sng">
                <a:solidFill>
                  <a:schemeClr val="hlink"/>
                </a:solidFill>
                <a:hlinkClick r:id="rId3"/>
              </a:rPr>
              <a:t>https://youtu.be/VaOiSxPz1xk</a:t>
            </a:r>
            <a:endParaRPr/>
          </a:p>
          <a:p>
            <a:pPr indent="0" lvl="0" marL="0" rtl="0" algn="l">
              <a:spcBef>
                <a:spcPts val="1200"/>
              </a:spcBef>
              <a:spcAft>
                <a:spcPts val="1200"/>
              </a:spcAft>
              <a:buNone/>
            </a:pPr>
            <a:r>
              <a:t/>
            </a:r>
            <a:endParaRPr/>
          </a:p>
        </p:txBody>
      </p:sp>
      <p:sp>
        <p:nvSpPr>
          <p:cNvPr id="243" name="Google Shape;243;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500"/>
              <a:t>4</a:t>
            </a:r>
            <a:r>
              <a:rPr lang="es" sz="3500"/>
              <a:t>. Pruebas y propuestas de mejora</a:t>
            </a:r>
            <a:endParaRPr sz="3500"/>
          </a:p>
        </p:txBody>
      </p:sp>
      <p:sp>
        <p:nvSpPr>
          <p:cNvPr id="249" name="Google Shape;249;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a:t>
            </a:r>
            <a:r>
              <a:rPr lang="es"/>
              <a:t>bas</a:t>
            </a:r>
            <a:endParaRPr/>
          </a:p>
        </p:txBody>
      </p:sp>
      <p:sp>
        <p:nvSpPr>
          <p:cNvPr id="255" name="Google Shape;255;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Pruebas de la solución</a:t>
            </a:r>
            <a:r>
              <a:rPr lang="es" sz="1800"/>
              <a:t>: Verificar el correcto funcionamiento del sistema.</a:t>
            </a:r>
            <a:endParaRPr sz="1800"/>
          </a:p>
          <a:p>
            <a:pPr indent="-330200" lvl="1" marL="914400" rtl="0" algn="l">
              <a:spcBef>
                <a:spcPts val="0"/>
              </a:spcBef>
              <a:spcAft>
                <a:spcPts val="0"/>
              </a:spcAft>
              <a:buSzPts val="1600"/>
              <a:buChar char="○"/>
            </a:pPr>
            <a:r>
              <a:rPr lang="es" sz="1600"/>
              <a:t>Se ejecutan las adaptaciones correspondientes .</a:t>
            </a:r>
            <a:endParaRPr sz="1600"/>
          </a:p>
          <a:p>
            <a:pPr indent="-342900" lvl="0" marL="457200" rtl="0" algn="l">
              <a:spcBef>
                <a:spcPts val="1000"/>
              </a:spcBef>
              <a:spcAft>
                <a:spcPts val="0"/>
              </a:spcAft>
              <a:buSzPts val="1800"/>
              <a:buChar char="●"/>
            </a:pPr>
            <a:r>
              <a:rPr b="1" lang="es" sz="1800"/>
              <a:t>Pruebas de la arquitectura</a:t>
            </a:r>
            <a:r>
              <a:rPr lang="es" sz="1800"/>
              <a:t>: Verificar comunicación entre componentes</a:t>
            </a:r>
            <a:endParaRPr sz="1800"/>
          </a:p>
          <a:p>
            <a:pPr indent="-330200" lvl="1" marL="914400" rtl="0" algn="l">
              <a:spcBef>
                <a:spcPts val="0"/>
              </a:spcBef>
              <a:spcAft>
                <a:spcPts val="0"/>
              </a:spcAft>
              <a:buSzPts val="1600"/>
              <a:buChar char="○"/>
            </a:pPr>
            <a:r>
              <a:rPr lang="es" sz="1600"/>
              <a:t>Pruebas de carga para detectar cuellos de botella.</a:t>
            </a:r>
            <a:endParaRPr sz="1600"/>
          </a:p>
        </p:txBody>
      </p:sp>
      <p:sp>
        <p:nvSpPr>
          <p:cNvPr id="256" name="Google Shape;256;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27650" y="59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40"/>
              <a:t>Prue</a:t>
            </a:r>
            <a:r>
              <a:rPr lang="es" sz="2140"/>
              <a:t>bas solución: verificar ejecución de las adaptaciones</a:t>
            </a:r>
            <a:endParaRPr sz="2140"/>
          </a:p>
        </p:txBody>
      </p:sp>
      <p:sp>
        <p:nvSpPr>
          <p:cNvPr id="262" name="Google Shape;262;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3" name="Google Shape;263;p35"/>
          <p:cNvPicPr preferRelativeResize="0"/>
          <p:nvPr/>
        </p:nvPicPr>
        <p:blipFill>
          <a:blip r:embed="rId3">
            <a:alphaModFix/>
          </a:blip>
          <a:stretch>
            <a:fillRect/>
          </a:stretch>
        </p:blipFill>
        <p:spPr>
          <a:xfrm>
            <a:off x="4759300" y="1745463"/>
            <a:ext cx="4123000" cy="2748675"/>
          </a:xfrm>
          <a:prstGeom prst="rect">
            <a:avLst/>
          </a:prstGeom>
          <a:noFill/>
          <a:ln>
            <a:noFill/>
          </a:ln>
        </p:spPr>
      </p:pic>
      <p:pic>
        <p:nvPicPr>
          <p:cNvPr id="264" name="Google Shape;264;p35"/>
          <p:cNvPicPr preferRelativeResize="0"/>
          <p:nvPr/>
        </p:nvPicPr>
        <p:blipFill>
          <a:blip r:embed="rId4">
            <a:alphaModFix/>
          </a:blip>
          <a:stretch>
            <a:fillRect/>
          </a:stretch>
        </p:blipFill>
        <p:spPr>
          <a:xfrm>
            <a:off x="419000" y="1745475"/>
            <a:ext cx="4244100" cy="28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Comunicación</a:t>
            </a:r>
            <a:endParaRPr/>
          </a:p>
          <a:p>
            <a:pPr indent="0" lvl="0" marL="0" rtl="0" algn="l">
              <a:spcBef>
                <a:spcPts val="0"/>
              </a:spcBef>
              <a:spcAft>
                <a:spcPts val="0"/>
              </a:spcAft>
              <a:buNone/>
            </a:pPr>
            <a:r>
              <a:t/>
            </a:r>
            <a:endParaRPr/>
          </a:p>
        </p:txBody>
      </p:sp>
      <p:sp>
        <p:nvSpPr>
          <p:cNvPr id="270" name="Google Shape;270;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1" name="Google Shape;271;p36"/>
          <p:cNvPicPr preferRelativeResize="0"/>
          <p:nvPr/>
        </p:nvPicPr>
        <p:blipFill>
          <a:blip r:embed="rId3">
            <a:alphaModFix/>
          </a:blip>
          <a:stretch>
            <a:fillRect/>
          </a:stretch>
        </p:blipFill>
        <p:spPr>
          <a:xfrm>
            <a:off x="727800" y="1268900"/>
            <a:ext cx="7829824" cy="3545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Cuellos de botella</a:t>
            </a:r>
            <a:endParaRPr/>
          </a:p>
          <a:p>
            <a:pPr indent="0" lvl="0" marL="0" rtl="0" algn="l">
              <a:spcBef>
                <a:spcPts val="0"/>
              </a:spcBef>
              <a:spcAft>
                <a:spcPts val="0"/>
              </a:spcAft>
              <a:buNone/>
            </a:pPr>
            <a:r>
              <a:t/>
            </a:r>
            <a:endParaRPr/>
          </a:p>
        </p:txBody>
      </p:sp>
      <p:sp>
        <p:nvSpPr>
          <p:cNvPr id="277" name="Google Shape;277;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8" name="Google Shape;278;p37"/>
          <p:cNvPicPr preferRelativeResize="0"/>
          <p:nvPr/>
        </p:nvPicPr>
        <p:blipFill rotWithShape="1">
          <a:blip r:embed="rId3">
            <a:alphaModFix/>
          </a:blip>
          <a:srcRect b="0" l="0" r="0" t="0"/>
          <a:stretch/>
        </p:blipFill>
        <p:spPr>
          <a:xfrm>
            <a:off x="727800" y="1268900"/>
            <a:ext cx="7829824" cy="354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729450" y="59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Propuesta revisada</a:t>
            </a:r>
            <a:endParaRPr/>
          </a:p>
        </p:txBody>
      </p:sp>
      <p:sp>
        <p:nvSpPr>
          <p:cNvPr id="284" name="Google Shape;284;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5" name="Google Shape;285;p38"/>
          <p:cNvPicPr preferRelativeResize="0"/>
          <p:nvPr/>
        </p:nvPicPr>
        <p:blipFill>
          <a:blip r:embed="rId3">
            <a:alphaModFix/>
          </a:blip>
          <a:stretch>
            <a:fillRect/>
          </a:stretch>
        </p:blipFill>
        <p:spPr>
          <a:xfrm>
            <a:off x="1411425" y="1287200"/>
            <a:ext cx="6390732" cy="3856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 Conclusiones</a:t>
            </a:r>
            <a:endParaRPr/>
          </a:p>
        </p:txBody>
      </p:sp>
      <p:sp>
        <p:nvSpPr>
          <p:cNvPr id="291" name="Google Shape;291;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297" name="Google Shape;297;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s" sz="2100"/>
              <a:t>Se ha d</a:t>
            </a:r>
            <a:r>
              <a:rPr lang="es" sz="2100"/>
              <a:t>iseñado y prototipado el Bucle MAPE-K Distribuido</a:t>
            </a:r>
            <a:endParaRPr sz="2100"/>
          </a:p>
          <a:p>
            <a:pPr indent="-361950" lvl="0" marL="457200" rtl="0" algn="l">
              <a:spcBef>
                <a:spcPts val="1000"/>
              </a:spcBef>
              <a:spcAft>
                <a:spcPts val="0"/>
              </a:spcAft>
              <a:buSzPts val="2100"/>
              <a:buChar char="●"/>
            </a:pPr>
            <a:r>
              <a:rPr lang="es" sz="2100"/>
              <a:t>Sistema de climatización para verificar su funcionamiento.</a:t>
            </a:r>
            <a:endParaRPr sz="2100"/>
          </a:p>
          <a:p>
            <a:pPr indent="-361950" lvl="0" marL="457200" rtl="0" algn="l">
              <a:spcBef>
                <a:spcPts val="1000"/>
              </a:spcBef>
              <a:spcAft>
                <a:spcPts val="1000"/>
              </a:spcAft>
              <a:buSzPts val="2100"/>
              <a:buChar char="●"/>
            </a:pPr>
            <a:r>
              <a:rPr lang="es" sz="2100"/>
              <a:t>Falta aplicar la refactorización sobre el bucle real.</a:t>
            </a:r>
            <a:endParaRPr sz="2100"/>
          </a:p>
        </p:txBody>
      </p:sp>
      <p:sp>
        <p:nvSpPr>
          <p:cNvPr id="298" name="Google Shape;298;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FIN.</a:t>
            </a:r>
            <a:endParaRPr/>
          </a:p>
          <a:p>
            <a:pPr indent="0" lvl="0" marL="0" rtl="0" algn="l">
              <a:spcBef>
                <a:spcPts val="0"/>
              </a:spcBef>
              <a:spcAft>
                <a:spcPts val="0"/>
              </a:spcAft>
              <a:buNone/>
            </a:pPr>
            <a:r>
              <a:rPr lang="es" sz="3300"/>
              <a:t>¡Muchas gracias por su atención!</a:t>
            </a:r>
            <a:endParaRPr sz="3300"/>
          </a:p>
        </p:txBody>
      </p:sp>
      <p:sp>
        <p:nvSpPr>
          <p:cNvPr id="304" name="Google Shape;304;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s"/>
              <a:t>Introducción</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a:t>
            </a:r>
            <a:endParaRPr sz="3300"/>
          </a:p>
        </p:txBody>
      </p:sp>
      <p:sp>
        <p:nvSpPr>
          <p:cNvPr id="310" name="Google Shape;310;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a:t>
            </a:r>
            <a:r>
              <a:rPr lang="es"/>
              <a:t>ducción</a:t>
            </a:r>
            <a:endParaRPr/>
          </a:p>
        </p:txBody>
      </p:sp>
      <p:sp>
        <p:nvSpPr>
          <p:cNvPr id="316" name="Google Shape;316;p43"/>
          <p:cNvSpPr txBox="1"/>
          <p:nvPr>
            <p:ph idx="1" type="body"/>
          </p:nvPr>
        </p:nvSpPr>
        <p:spPr>
          <a:xfrm>
            <a:off x="616625" y="2078875"/>
            <a:ext cx="39555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Gran parte del </a:t>
            </a:r>
            <a:r>
              <a:rPr i="1" lang="es" sz="1600"/>
              <a:t>software </a:t>
            </a:r>
            <a:r>
              <a:rPr lang="es" sz="1600"/>
              <a:t>que usamos d</a:t>
            </a:r>
            <a:r>
              <a:rPr lang="es" sz="1600"/>
              <a:t>ía a día tiene </a:t>
            </a:r>
            <a:r>
              <a:rPr b="1" lang="es" sz="1600">
                <a:solidFill>
                  <a:schemeClr val="accent3"/>
                </a:solidFill>
              </a:rPr>
              <a:t>algún componente web</a:t>
            </a:r>
            <a:r>
              <a:rPr lang="es" sz="1600"/>
              <a:t>.</a:t>
            </a:r>
            <a:endParaRPr sz="1600"/>
          </a:p>
          <a:p>
            <a:pPr indent="-317500" lvl="1" marL="914400" rtl="0" algn="l">
              <a:spcBef>
                <a:spcPts val="0"/>
              </a:spcBef>
              <a:spcAft>
                <a:spcPts val="0"/>
              </a:spcAft>
              <a:buSzPts val="1400"/>
              <a:buChar char="○"/>
            </a:pPr>
            <a:r>
              <a:rPr lang="es" sz="1400"/>
              <a:t>Redes sociales, comercio </a:t>
            </a:r>
            <a:r>
              <a:rPr i="1" lang="es" sz="1400"/>
              <a:t>on-line</a:t>
            </a:r>
            <a:r>
              <a:rPr lang="es" sz="1400"/>
              <a:t>… </a:t>
            </a:r>
            <a:endParaRPr sz="1400"/>
          </a:p>
          <a:p>
            <a:pPr indent="-323850" lvl="0" marL="457200" rtl="0" algn="l">
              <a:spcBef>
                <a:spcPts val="1000"/>
              </a:spcBef>
              <a:spcAft>
                <a:spcPts val="0"/>
              </a:spcAft>
              <a:buSzPts val="1500"/>
              <a:buChar char="●"/>
            </a:pPr>
            <a:r>
              <a:rPr lang="es" sz="1500"/>
              <a:t>Estas aplicaciones suelen ser accesibles globalmente y en cualquier momento.</a:t>
            </a:r>
            <a:endParaRPr sz="1500"/>
          </a:p>
          <a:p>
            <a:pPr indent="-323850" lvl="0" marL="457200" rtl="0" algn="l">
              <a:spcBef>
                <a:spcPts val="1000"/>
              </a:spcBef>
              <a:spcAft>
                <a:spcPts val="1200"/>
              </a:spcAft>
              <a:buSzPts val="1500"/>
              <a:buChar char="●"/>
            </a:pPr>
            <a:r>
              <a:rPr lang="es" sz="1500"/>
              <a:t>Tienen un requisito de </a:t>
            </a:r>
            <a:r>
              <a:rPr b="1" lang="es" sz="1500">
                <a:solidFill>
                  <a:schemeClr val="accent3"/>
                </a:solidFill>
              </a:rPr>
              <a:t>alta disponibilidad</a:t>
            </a:r>
            <a:r>
              <a:rPr lang="es" sz="1500"/>
              <a:t>.</a:t>
            </a:r>
            <a:endParaRPr sz="1500"/>
          </a:p>
        </p:txBody>
      </p:sp>
      <p:sp>
        <p:nvSpPr>
          <p:cNvPr id="317" name="Google Shape;317;p4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8" name="Google Shape;318;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a:t>
            </a:r>
            <a:r>
              <a:rPr lang="es"/>
              <a:t>ión (II) - Disponibilidad</a:t>
            </a:r>
            <a:endParaRPr/>
          </a:p>
        </p:txBody>
      </p:sp>
      <p:sp>
        <p:nvSpPr>
          <p:cNvPr id="324" name="Google Shape;324;p44"/>
          <p:cNvSpPr txBox="1"/>
          <p:nvPr>
            <p:ph idx="1" type="body"/>
          </p:nvPr>
        </p:nvSpPr>
        <p:spPr>
          <a:xfrm>
            <a:off x="729325" y="2078875"/>
            <a:ext cx="7688400" cy="267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s" sz="2400">
                <a:solidFill>
                  <a:schemeClr val="accent3"/>
                </a:solidFill>
              </a:rPr>
              <a:t>¿Cómo aseguramos la alta disponibilidad?</a:t>
            </a:r>
            <a:endParaRPr b="1" sz="2400">
              <a:solidFill>
                <a:schemeClr val="accent3"/>
              </a:solidFill>
            </a:endParaRPr>
          </a:p>
          <a:p>
            <a:pPr indent="-381000" lvl="0" marL="457200" rtl="0" algn="l">
              <a:spcBef>
                <a:spcPts val="0"/>
              </a:spcBef>
              <a:spcAft>
                <a:spcPts val="0"/>
              </a:spcAft>
              <a:buSzPts val="2400"/>
              <a:buChar char="●"/>
            </a:pPr>
            <a:r>
              <a:rPr lang="es" sz="2400"/>
              <a:t>Operarios humanos = muy costoso.</a:t>
            </a:r>
            <a:endParaRPr sz="2400"/>
          </a:p>
          <a:p>
            <a:pPr indent="-381000" lvl="0" marL="914400" rtl="0" algn="l">
              <a:spcBef>
                <a:spcPts val="0"/>
              </a:spcBef>
              <a:spcAft>
                <a:spcPts val="0"/>
              </a:spcAft>
              <a:buSzPts val="2400"/>
              <a:buChar char="-"/>
            </a:pPr>
            <a:r>
              <a:rPr lang="es" sz="2300"/>
              <a:t>Recurrir a ellos d</a:t>
            </a:r>
            <a:r>
              <a:rPr lang="es" sz="2300"/>
              <a:t>ebería ser nuestro último recurso</a:t>
            </a:r>
            <a:endParaRPr sz="2300"/>
          </a:p>
          <a:p>
            <a:pPr indent="-381000" lvl="0" marL="457200" rtl="0" algn="l">
              <a:spcBef>
                <a:spcPts val="0"/>
              </a:spcBef>
              <a:spcAft>
                <a:spcPts val="0"/>
              </a:spcAft>
              <a:buSzPts val="2400"/>
              <a:buChar char="●"/>
            </a:pPr>
            <a:r>
              <a:rPr lang="es" sz="2400"/>
              <a:t>El sistema debería recuperarse automáticamente. </a:t>
            </a:r>
            <a:r>
              <a:rPr b="1" lang="es" sz="2400">
                <a:solidFill>
                  <a:schemeClr val="accent3"/>
                </a:solidFill>
              </a:rPr>
              <a:t>Autoadaptación</a:t>
            </a:r>
            <a:r>
              <a:rPr lang="es" sz="2400"/>
              <a:t>.</a:t>
            </a:r>
            <a:endParaRPr sz="2300"/>
          </a:p>
        </p:txBody>
      </p:sp>
      <p:sp>
        <p:nvSpPr>
          <p:cNvPr id="325" name="Google Shape;325;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Sistema de climatización (II)</a:t>
            </a:r>
            <a:endParaRPr/>
          </a:p>
        </p:txBody>
      </p:sp>
      <p:sp>
        <p:nvSpPr>
          <p:cNvPr id="331" name="Google Shape;331;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332" name="Google Shape;332;p45"/>
          <p:cNvSpPr txBox="1"/>
          <p:nvPr>
            <p:ph idx="1" type="body"/>
          </p:nvPr>
        </p:nvSpPr>
        <p:spPr>
          <a:xfrm>
            <a:off x="729450" y="2078850"/>
            <a:ext cx="3983700" cy="22611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s" sz="1700"/>
              <a:t>Dos componentes: </a:t>
            </a:r>
            <a:endParaRPr sz="1700"/>
          </a:p>
          <a:p>
            <a:pPr indent="-330200" lvl="0" marL="914400" rtl="0" algn="l">
              <a:lnSpc>
                <a:spcPct val="105000"/>
              </a:lnSpc>
              <a:spcBef>
                <a:spcPts val="0"/>
              </a:spcBef>
              <a:spcAft>
                <a:spcPts val="0"/>
              </a:spcAft>
              <a:buSzPts val="1600"/>
              <a:buChar char="-"/>
            </a:pPr>
            <a:r>
              <a:rPr b="1" lang="es" sz="1600"/>
              <a:t>Termómetro</a:t>
            </a:r>
            <a:r>
              <a:rPr lang="es" sz="1600"/>
              <a:t>: Reporta la temperatura actual	</a:t>
            </a:r>
            <a:endParaRPr sz="1600"/>
          </a:p>
          <a:p>
            <a:pPr indent="-330200" lvl="0" marL="914400" rtl="0" algn="l">
              <a:lnSpc>
                <a:spcPct val="105000"/>
              </a:lnSpc>
              <a:spcBef>
                <a:spcPts val="0"/>
              </a:spcBef>
              <a:spcAft>
                <a:spcPts val="0"/>
              </a:spcAft>
              <a:buSzPts val="1600"/>
              <a:buChar char="-"/>
            </a:pPr>
            <a:r>
              <a:rPr b="1" lang="es" sz="1600"/>
              <a:t>Aire acondicionado</a:t>
            </a:r>
            <a:r>
              <a:rPr lang="es" sz="1600"/>
              <a:t>: Cuenta con tres modos de funcionamiento: </a:t>
            </a:r>
            <a:endParaRPr sz="1600"/>
          </a:p>
          <a:p>
            <a:pPr indent="-330200" lvl="0" marL="1371600" rtl="0" algn="l">
              <a:lnSpc>
                <a:spcPct val="105000"/>
              </a:lnSpc>
              <a:spcBef>
                <a:spcPts val="0"/>
              </a:spcBef>
              <a:spcAft>
                <a:spcPts val="0"/>
              </a:spcAft>
              <a:buSzPts val="1600"/>
              <a:buChar char="■"/>
            </a:pPr>
            <a:r>
              <a:rPr lang="es" sz="1600"/>
              <a:t>Apagado</a:t>
            </a:r>
            <a:endParaRPr sz="1600"/>
          </a:p>
          <a:p>
            <a:pPr indent="-330200" lvl="0" marL="1371600" rtl="0" algn="l">
              <a:lnSpc>
                <a:spcPct val="105000"/>
              </a:lnSpc>
              <a:spcBef>
                <a:spcPts val="0"/>
              </a:spcBef>
              <a:spcAft>
                <a:spcPts val="0"/>
              </a:spcAft>
              <a:buSzPts val="1600"/>
              <a:buChar char="■"/>
            </a:pPr>
            <a:r>
              <a:rPr lang="es" sz="1600"/>
              <a:t>Calentar</a:t>
            </a:r>
            <a:endParaRPr sz="1600"/>
          </a:p>
          <a:p>
            <a:pPr indent="-330200" lvl="0" marL="1371600" rtl="0" algn="l">
              <a:lnSpc>
                <a:spcPct val="105000"/>
              </a:lnSpc>
              <a:spcBef>
                <a:spcPts val="0"/>
              </a:spcBef>
              <a:spcAft>
                <a:spcPts val="0"/>
              </a:spcAft>
              <a:buSzPts val="1600"/>
              <a:buChar char="■"/>
            </a:pPr>
            <a:r>
              <a:rPr lang="es" sz="1600"/>
              <a:t>Enfriar</a:t>
            </a:r>
            <a:endParaRPr sz="1700"/>
          </a:p>
        </p:txBody>
      </p:sp>
      <p:pic>
        <p:nvPicPr>
          <p:cNvPr id="333" name="Google Shape;333;p45"/>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(III) - Bucles de control</a:t>
            </a:r>
            <a:endParaRPr/>
          </a:p>
        </p:txBody>
      </p:sp>
      <p:sp>
        <p:nvSpPr>
          <p:cNvPr id="339" name="Google Shape;339;p4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 sz="1700"/>
              <a:t>Concepto de la teoría de control.</a:t>
            </a:r>
            <a:endParaRPr sz="1700"/>
          </a:p>
          <a:p>
            <a:pPr indent="-336550" lvl="0" marL="457200" rtl="0" algn="l">
              <a:spcBef>
                <a:spcPts val="1000"/>
              </a:spcBef>
              <a:spcAft>
                <a:spcPts val="0"/>
              </a:spcAft>
              <a:buSzPts val="1700"/>
              <a:buChar char="●"/>
            </a:pPr>
            <a:r>
              <a:rPr lang="es" sz="1700"/>
              <a:t>Proceso secuencial de 4 etapas:</a:t>
            </a:r>
            <a:endParaRPr sz="1700"/>
          </a:p>
          <a:p>
            <a:pPr indent="-323850" lvl="1" marL="914400" rtl="0" algn="l">
              <a:spcBef>
                <a:spcPts val="0"/>
              </a:spcBef>
              <a:spcAft>
                <a:spcPts val="0"/>
              </a:spcAft>
              <a:buSzPts val="1500"/>
              <a:buChar char="○"/>
            </a:pPr>
            <a:r>
              <a:rPr lang="es" sz="1500"/>
              <a:t>Recoger información</a:t>
            </a:r>
            <a:endParaRPr sz="1500"/>
          </a:p>
          <a:p>
            <a:pPr indent="-323850" lvl="1" marL="914400" rtl="0" algn="l">
              <a:spcBef>
                <a:spcPts val="0"/>
              </a:spcBef>
              <a:spcAft>
                <a:spcPts val="0"/>
              </a:spcAft>
              <a:buSzPts val="1500"/>
              <a:buChar char="○"/>
            </a:pPr>
            <a:r>
              <a:rPr lang="es" sz="1500"/>
              <a:t>Detectar síntomas</a:t>
            </a:r>
            <a:endParaRPr sz="1500"/>
          </a:p>
          <a:p>
            <a:pPr indent="-323850" lvl="1" marL="914400" rtl="0" algn="l">
              <a:spcBef>
                <a:spcPts val="0"/>
              </a:spcBef>
              <a:spcAft>
                <a:spcPts val="0"/>
              </a:spcAft>
              <a:buSzPts val="1500"/>
              <a:buChar char="○"/>
            </a:pPr>
            <a:r>
              <a:rPr lang="es" sz="1500"/>
              <a:t>Decidir si requiere corrección</a:t>
            </a:r>
            <a:endParaRPr sz="1500"/>
          </a:p>
          <a:p>
            <a:pPr indent="-323850" lvl="1" marL="914400" rtl="0" algn="l">
              <a:spcBef>
                <a:spcPts val="0"/>
              </a:spcBef>
              <a:spcAft>
                <a:spcPts val="0"/>
              </a:spcAft>
              <a:buSzPts val="1500"/>
              <a:buChar char="○"/>
            </a:pPr>
            <a:r>
              <a:rPr lang="es" sz="1500"/>
              <a:t>Aplicar correcciones.</a:t>
            </a:r>
            <a:endParaRPr sz="1500"/>
          </a:p>
        </p:txBody>
      </p:sp>
      <p:sp>
        <p:nvSpPr>
          <p:cNvPr id="340" name="Google Shape;340;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1" name="Google Shape;341;p46"/>
          <p:cNvPicPr preferRelativeResize="0"/>
          <p:nvPr/>
        </p:nvPicPr>
        <p:blipFill>
          <a:blip r:embed="rId3">
            <a:alphaModFix/>
          </a:blip>
          <a:stretch>
            <a:fillRect/>
          </a:stretch>
        </p:blipFill>
        <p:spPr>
          <a:xfrm>
            <a:off x="4936300" y="1881301"/>
            <a:ext cx="3944899" cy="2656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s"/>
              <a:t>Framework</a:t>
            </a:r>
            <a:r>
              <a:rPr lang="es"/>
              <a:t> FAdA</a:t>
            </a:r>
            <a:endParaRPr/>
          </a:p>
        </p:txBody>
      </p:sp>
      <p:sp>
        <p:nvSpPr>
          <p:cNvPr id="347" name="Google Shape;347;p47"/>
          <p:cNvSpPr txBox="1"/>
          <p:nvPr>
            <p:ph idx="1" type="body"/>
          </p:nvPr>
        </p:nvSpPr>
        <p:spPr>
          <a:xfrm>
            <a:off x="729325" y="2078875"/>
            <a:ext cx="4365300" cy="2850000"/>
          </a:xfrm>
          <a:prstGeom prst="rect">
            <a:avLst/>
          </a:prstGeom>
        </p:spPr>
        <p:txBody>
          <a:bodyPr anchorCtr="0" anchor="t" bIns="91425" lIns="91425" spcFirstLastPara="1" rIns="91425" wrap="square" tIns="91425">
            <a:normAutofit fontScale="62500" lnSpcReduction="20000"/>
          </a:bodyPr>
          <a:lstStyle/>
          <a:p>
            <a:pPr indent="-329334" lvl="0" marL="457200" rtl="0" algn="l">
              <a:spcBef>
                <a:spcPts val="0"/>
              </a:spcBef>
              <a:spcAft>
                <a:spcPts val="0"/>
              </a:spcAft>
              <a:buSzPct val="100000"/>
              <a:buChar char="●"/>
            </a:pPr>
            <a:r>
              <a:rPr b="1" lang="es" sz="2538">
                <a:solidFill>
                  <a:schemeClr val="accent3"/>
                </a:solidFill>
              </a:rPr>
              <a:t>FAdA</a:t>
            </a:r>
            <a:r>
              <a:rPr lang="es" sz="2538"/>
              <a:t>: </a:t>
            </a:r>
            <a:r>
              <a:rPr i="1" lang="es" sz="2538"/>
              <a:t>Framework </a:t>
            </a:r>
            <a:r>
              <a:rPr lang="es" sz="2538"/>
              <a:t>para el desarrollo de sistemas autoadaptativos.</a:t>
            </a:r>
            <a:endParaRPr sz="2538"/>
          </a:p>
          <a:p>
            <a:pPr indent="-328143" lvl="0" marL="914400" rtl="0" algn="l">
              <a:spcBef>
                <a:spcPts val="0"/>
              </a:spcBef>
              <a:spcAft>
                <a:spcPts val="0"/>
              </a:spcAft>
              <a:buSzPct val="100000"/>
              <a:buChar char="-"/>
            </a:pPr>
            <a:r>
              <a:rPr i="1" lang="es" sz="2508"/>
              <a:t>Model Driven Development</a:t>
            </a:r>
            <a:r>
              <a:rPr lang="es" sz="2508"/>
              <a:t>,  herramientas de generación de código….</a:t>
            </a:r>
            <a:endParaRPr sz="2508"/>
          </a:p>
          <a:p>
            <a:pPr indent="-329334" lvl="0" marL="457200" rtl="0" algn="l">
              <a:spcBef>
                <a:spcPts val="1000"/>
              </a:spcBef>
              <a:spcAft>
                <a:spcPts val="0"/>
              </a:spcAft>
              <a:buSzPct val="100000"/>
              <a:buChar char="●"/>
            </a:pPr>
            <a:r>
              <a:rPr lang="es" sz="2538"/>
              <a:t>Desarrollado por el grupo PROS/Tatami del instituto VRAIN/UPV.</a:t>
            </a:r>
            <a:endParaRPr sz="2538"/>
          </a:p>
          <a:p>
            <a:pPr indent="-329334" lvl="0" marL="457200" rtl="0" algn="l">
              <a:spcBef>
                <a:spcPts val="1000"/>
              </a:spcBef>
              <a:spcAft>
                <a:spcPts val="0"/>
              </a:spcAft>
              <a:buSzPct val="100000"/>
              <a:buChar char="●"/>
            </a:pPr>
            <a:r>
              <a:rPr lang="es" sz="2538"/>
              <a:t>Cuenta con varios bucles de control genéricos distintos.</a:t>
            </a:r>
            <a:endParaRPr sz="2538"/>
          </a:p>
          <a:p>
            <a:pPr indent="0" lvl="0" marL="0" rtl="0" algn="l">
              <a:spcBef>
                <a:spcPts val="1200"/>
              </a:spcBef>
              <a:spcAft>
                <a:spcPts val="1200"/>
              </a:spcAft>
              <a:buNone/>
            </a:pPr>
            <a:r>
              <a:t/>
            </a:r>
            <a:endParaRPr sz="1500"/>
          </a:p>
        </p:txBody>
      </p:sp>
      <p:sp>
        <p:nvSpPr>
          <p:cNvPr id="348" name="Google Shape;348;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9" name="Google Shape;349;p47"/>
          <p:cNvPicPr preferRelativeResize="0"/>
          <p:nvPr/>
        </p:nvPicPr>
        <p:blipFill>
          <a:blip r:embed="rId3">
            <a:alphaModFix/>
          </a:blip>
          <a:stretch>
            <a:fillRect/>
          </a:stretch>
        </p:blipFill>
        <p:spPr>
          <a:xfrm>
            <a:off x="5355675" y="2617050"/>
            <a:ext cx="3062175" cy="1118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355" name="Google Shape;355;p48"/>
          <p:cNvSpPr txBox="1"/>
          <p:nvPr>
            <p:ph idx="1" type="body"/>
          </p:nvPr>
        </p:nvSpPr>
        <p:spPr>
          <a:xfrm>
            <a:off x="729325" y="2078875"/>
            <a:ext cx="7954800" cy="2261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rPr b="1" lang="es" sz="1700"/>
              <a:t>Rediseñar la arquitectura existente</a:t>
            </a:r>
            <a:r>
              <a:rPr lang="es" sz="1700"/>
              <a:t> para soluciones autoadaptativas y prepararla para desplegarse como microservicios en la nube. </a:t>
            </a:r>
            <a:endParaRPr sz="1700"/>
          </a:p>
          <a:p>
            <a:pPr indent="-336550" lvl="0" marL="457200" rtl="0" algn="l">
              <a:lnSpc>
                <a:spcPct val="115000"/>
              </a:lnSpc>
              <a:spcBef>
                <a:spcPts val="1000"/>
              </a:spcBef>
              <a:spcAft>
                <a:spcPts val="0"/>
              </a:spcAft>
              <a:buSzPts val="1700"/>
              <a:buAutoNum type="arabicPeriod"/>
            </a:pPr>
            <a:r>
              <a:rPr b="1" lang="es" sz="1700"/>
              <a:t>Definir directrices para la implementación de los diferentes componentes adaptativos </a:t>
            </a:r>
            <a:r>
              <a:rPr lang="es" sz="1700"/>
              <a:t>específicos de una solución: sondas, monitores, efectores...</a:t>
            </a:r>
            <a:endParaRPr sz="1700"/>
          </a:p>
          <a:p>
            <a:pPr indent="-336550" lvl="0" marL="457200" rtl="0" algn="l">
              <a:lnSpc>
                <a:spcPct val="115000"/>
              </a:lnSpc>
              <a:spcBef>
                <a:spcPts val="1000"/>
              </a:spcBef>
              <a:spcAft>
                <a:spcPts val="1200"/>
              </a:spcAft>
              <a:buSzPts val="1700"/>
              <a:buAutoNum type="arabicPeriod"/>
            </a:pPr>
            <a:r>
              <a:rPr lang="es" sz="1700"/>
              <a:t>Desarrollar un caso práctico para </a:t>
            </a:r>
            <a:r>
              <a:rPr b="1" lang="es" sz="1700"/>
              <a:t>demostrar la viabilidad y aplicabilidad de nuestra propuesta</a:t>
            </a:r>
            <a:r>
              <a:rPr lang="es" sz="1700"/>
              <a:t>.</a:t>
            </a:r>
            <a:endParaRPr sz="1500"/>
          </a:p>
        </p:txBody>
      </p:sp>
      <p:sp>
        <p:nvSpPr>
          <p:cNvPr id="356" name="Google Shape;356;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Monitorización</a:t>
            </a:r>
            <a:endParaRPr/>
          </a:p>
        </p:txBody>
      </p:sp>
      <p:sp>
        <p:nvSpPr>
          <p:cNvPr id="362" name="Google Shape;362;p4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Sondas</a:t>
            </a:r>
            <a:r>
              <a:rPr lang="es" sz="1600"/>
              <a:t>: Recopilan información del mundo real (entorno y recurso manejado).</a:t>
            </a:r>
            <a:endParaRPr sz="1600"/>
          </a:p>
          <a:p>
            <a:pPr indent="-317500" lvl="0" marL="914400" rtl="0" algn="l">
              <a:spcBef>
                <a:spcPts val="0"/>
              </a:spcBef>
              <a:spcAft>
                <a:spcPts val="0"/>
              </a:spcAft>
              <a:buSzPts val="1400"/>
              <a:buChar char="-"/>
            </a:pPr>
            <a:r>
              <a:rPr lang="es" sz="1400"/>
              <a:t>Ej: Tª de la estancia.</a:t>
            </a:r>
            <a:endParaRPr sz="1400"/>
          </a:p>
          <a:p>
            <a:pPr indent="-330200" lvl="0" marL="457200" rtl="0" algn="l">
              <a:spcBef>
                <a:spcPts val="0"/>
              </a:spcBef>
              <a:spcAft>
                <a:spcPts val="0"/>
              </a:spcAft>
              <a:buSzPts val="1600"/>
              <a:buChar char="●"/>
            </a:pPr>
            <a:r>
              <a:rPr b="1" lang="es" sz="1600"/>
              <a:t>Monitores</a:t>
            </a:r>
            <a:r>
              <a:rPr lang="es" sz="1600"/>
              <a:t>: la traducen a nuestro modelo abstracto del sistema.</a:t>
            </a:r>
            <a:endParaRPr sz="1600"/>
          </a:p>
          <a:p>
            <a:pPr indent="-330200" lvl="0" marL="914400" rtl="0" algn="l">
              <a:spcBef>
                <a:spcPts val="0"/>
              </a:spcBef>
              <a:spcAft>
                <a:spcPts val="0"/>
              </a:spcAft>
              <a:buSzPts val="1600"/>
              <a:buChar char="-"/>
            </a:pPr>
            <a:r>
              <a:rPr b="1" lang="es" sz="1600">
                <a:solidFill>
                  <a:schemeClr val="accent3"/>
                </a:solidFill>
              </a:rPr>
              <a:t>Propiedades de adaptación</a:t>
            </a:r>
            <a:r>
              <a:rPr lang="es" sz="1600"/>
              <a:t>.</a:t>
            </a:r>
            <a:endParaRPr sz="1600"/>
          </a:p>
        </p:txBody>
      </p:sp>
      <p:sp>
        <p:nvSpPr>
          <p:cNvPr id="363" name="Google Shape;363;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64" name="Google Shape;364;p49"/>
          <p:cNvPicPr preferRelativeResize="0"/>
          <p:nvPr/>
        </p:nvPicPr>
        <p:blipFill>
          <a:blip r:embed="rId3">
            <a:alphaModFix/>
          </a:blip>
          <a:stretch>
            <a:fillRect/>
          </a:stretch>
        </p:blipFill>
        <p:spPr>
          <a:xfrm>
            <a:off x="4656025" y="2006250"/>
            <a:ext cx="4335575" cy="23967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Conocimiento</a:t>
            </a:r>
            <a:endParaRPr/>
          </a:p>
        </p:txBody>
      </p:sp>
      <p:sp>
        <p:nvSpPr>
          <p:cNvPr id="370" name="Google Shape;370;p5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b="1" lang="es" sz="1600"/>
              <a:t>Componente transversal.</a:t>
            </a:r>
            <a:endParaRPr b="1" sz="1600"/>
          </a:p>
          <a:p>
            <a:pPr indent="-330200" lvl="0" marL="457200" rtl="0" algn="l">
              <a:spcBef>
                <a:spcPts val="1200"/>
              </a:spcBef>
              <a:spcAft>
                <a:spcPts val="0"/>
              </a:spcAft>
              <a:buSzPts val="1600"/>
              <a:buChar char="●"/>
            </a:pPr>
            <a:r>
              <a:rPr lang="es" sz="1600"/>
              <a:t>Almacena el modelo abstracto.</a:t>
            </a:r>
            <a:endParaRPr b="1" sz="1600"/>
          </a:p>
          <a:p>
            <a:pPr indent="-330200" lvl="0" marL="457200" rtl="0" algn="l">
              <a:spcBef>
                <a:spcPts val="1000"/>
              </a:spcBef>
              <a:spcAft>
                <a:spcPts val="1200"/>
              </a:spcAft>
              <a:buSzPts val="1600"/>
              <a:buChar char="●"/>
            </a:pPr>
            <a:r>
              <a:rPr lang="es" sz="1600"/>
              <a:t>Informa todas las etapas del bucle.</a:t>
            </a:r>
            <a:endParaRPr sz="1600"/>
          </a:p>
        </p:txBody>
      </p:sp>
      <p:sp>
        <p:nvSpPr>
          <p:cNvPr id="371" name="Google Shape;371;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72" name="Google Shape;372;p50"/>
          <p:cNvPicPr preferRelativeResize="0"/>
          <p:nvPr/>
        </p:nvPicPr>
        <p:blipFill rotWithShape="1">
          <a:blip r:embed="rId3">
            <a:alphaModFix/>
          </a:blip>
          <a:srcRect b="2227" l="66041" r="11070" t="77425"/>
          <a:stretch/>
        </p:blipFill>
        <p:spPr>
          <a:xfrm>
            <a:off x="5002250" y="1991025"/>
            <a:ext cx="3272100" cy="160806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Análisis</a:t>
            </a:r>
            <a:endParaRPr/>
          </a:p>
        </p:txBody>
      </p:sp>
      <p:sp>
        <p:nvSpPr>
          <p:cNvPr id="378" name="Google Shape;378;p5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sz="1600"/>
              <a:t>Determina si es necesaria una </a:t>
            </a:r>
            <a:r>
              <a:rPr b="1" lang="es" sz="1600">
                <a:solidFill>
                  <a:schemeClr val="accent3"/>
                </a:solidFill>
              </a:rPr>
              <a:t>acción correctiva</a:t>
            </a:r>
            <a:r>
              <a:rPr lang="es" sz="1600"/>
              <a:t>.</a:t>
            </a:r>
            <a:endParaRPr sz="1600"/>
          </a:p>
          <a:p>
            <a:pPr indent="-330200" lvl="0" marL="457200" rtl="0" algn="l">
              <a:spcBef>
                <a:spcPts val="0"/>
              </a:spcBef>
              <a:spcAft>
                <a:spcPts val="0"/>
              </a:spcAft>
              <a:buSzPts val="1600"/>
              <a:buChar char="●"/>
            </a:pPr>
            <a:r>
              <a:rPr lang="es" sz="1600"/>
              <a:t>MAPE-K Lite: Implementado como </a:t>
            </a:r>
            <a:r>
              <a:rPr b="1" lang="es" sz="1600">
                <a:solidFill>
                  <a:schemeClr val="accent3"/>
                </a:solidFill>
              </a:rPr>
              <a:t>reglas de adaptación</a:t>
            </a:r>
            <a:r>
              <a:rPr lang="es" sz="1600"/>
              <a:t>. Compuestas por:</a:t>
            </a:r>
            <a:endParaRPr sz="1600"/>
          </a:p>
          <a:p>
            <a:pPr indent="-330200" lvl="0" marL="914400" rtl="0" algn="l">
              <a:spcBef>
                <a:spcPts val="0"/>
              </a:spcBef>
              <a:spcAft>
                <a:spcPts val="0"/>
              </a:spcAft>
              <a:buSzPts val="1600"/>
              <a:buChar char="-"/>
            </a:pPr>
            <a:r>
              <a:rPr b="1" lang="es" sz="1600"/>
              <a:t>Condición</a:t>
            </a:r>
            <a:endParaRPr b="1" sz="1600"/>
          </a:p>
          <a:p>
            <a:pPr indent="-330200" lvl="0" marL="914400" rtl="0" algn="l">
              <a:spcBef>
                <a:spcPts val="0"/>
              </a:spcBef>
              <a:spcAft>
                <a:spcPts val="0"/>
              </a:spcAft>
              <a:buSzPts val="1600"/>
              <a:buChar char="-"/>
            </a:pPr>
            <a:r>
              <a:rPr b="1" lang="es" sz="1600"/>
              <a:t>Acción</a:t>
            </a:r>
            <a:r>
              <a:rPr lang="es" sz="1600"/>
              <a:t>: Solicitud de cambio de configuración.</a:t>
            </a:r>
            <a:endParaRPr sz="1600"/>
          </a:p>
        </p:txBody>
      </p:sp>
      <p:sp>
        <p:nvSpPr>
          <p:cNvPr id="379" name="Google Shape;379;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80" name="Google Shape;380;p51"/>
          <p:cNvPicPr preferRelativeResize="0"/>
          <p:nvPr/>
        </p:nvPicPr>
        <p:blipFill>
          <a:blip r:embed="rId3">
            <a:alphaModFix/>
          </a:blip>
          <a:stretch>
            <a:fillRect/>
          </a:stretch>
        </p:blipFill>
        <p:spPr>
          <a:xfrm>
            <a:off x="5720825" y="968400"/>
            <a:ext cx="2337350" cy="387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10" name="Google Shape;110;p16"/>
          <p:cNvSpPr txBox="1"/>
          <p:nvPr>
            <p:ph idx="1" type="body"/>
          </p:nvPr>
        </p:nvSpPr>
        <p:spPr>
          <a:xfrm>
            <a:off x="792050" y="1950613"/>
            <a:ext cx="3930900" cy="2517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Dos componentes</a:t>
            </a:r>
            <a:r>
              <a:rPr lang="es" sz="1600"/>
              <a:t>: Aire acondicionado y termómetro.</a:t>
            </a:r>
            <a:endParaRPr sz="1600"/>
          </a:p>
          <a:p>
            <a:pPr indent="-330200" lvl="0" marL="457200" rtl="0" algn="l">
              <a:lnSpc>
                <a:spcPct val="115000"/>
              </a:lnSpc>
              <a:spcBef>
                <a:spcPts val="1000"/>
              </a:spcBef>
              <a:spcAft>
                <a:spcPts val="0"/>
              </a:spcAft>
              <a:buSzPts val="1600"/>
              <a:buChar char="●"/>
            </a:pPr>
            <a:r>
              <a:rPr lang="es" sz="1600"/>
              <a:t>Regula la temperatura de una habitación en base a una </a:t>
            </a:r>
            <a:r>
              <a:rPr b="1" lang="es" sz="1600"/>
              <a:t>temperatura de confort</a:t>
            </a:r>
            <a:r>
              <a:rPr lang="es" sz="1600"/>
              <a:t>.</a:t>
            </a:r>
            <a:endParaRPr sz="1400"/>
          </a:p>
          <a:p>
            <a:pPr indent="-330200" lvl="0" marL="457200" rtl="0" algn="l">
              <a:spcBef>
                <a:spcPts val="1000"/>
              </a:spcBef>
              <a:spcAft>
                <a:spcPts val="1200"/>
              </a:spcAft>
              <a:buSzPts val="1600"/>
              <a:buChar char="●"/>
            </a:pPr>
            <a:r>
              <a:rPr b="1" lang="es" sz="1600">
                <a:solidFill>
                  <a:schemeClr val="accent3"/>
                </a:solidFill>
              </a:rPr>
              <a:t>Sistema autoadaptativo</a:t>
            </a:r>
            <a:r>
              <a:rPr lang="es" sz="1600"/>
              <a:t> básico.</a:t>
            </a:r>
            <a:endParaRPr sz="1400"/>
          </a:p>
        </p:txBody>
      </p:sp>
      <p:pic>
        <p:nvPicPr>
          <p:cNvPr id="111" name="Google Shape;111;p16"/>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727800" y="1302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Reglas de Adaptación</a:t>
            </a:r>
            <a:endParaRPr/>
          </a:p>
        </p:txBody>
      </p:sp>
      <p:sp>
        <p:nvSpPr>
          <p:cNvPr id="386" name="Google Shape;386;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87" name="Google Shape;387;p52"/>
          <p:cNvPicPr preferRelativeResize="0"/>
          <p:nvPr/>
        </p:nvPicPr>
        <p:blipFill>
          <a:blip r:embed="rId3">
            <a:alphaModFix/>
          </a:blip>
          <a:stretch>
            <a:fillRect/>
          </a:stretch>
        </p:blipFill>
        <p:spPr>
          <a:xfrm>
            <a:off x="1320713" y="1838100"/>
            <a:ext cx="6502565" cy="3000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Planificación</a:t>
            </a:r>
            <a:endParaRPr/>
          </a:p>
        </p:txBody>
      </p:sp>
      <p:sp>
        <p:nvSpPr>
          <p:cNvPr id="393" name="Google Shape;393;p5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Recibe solicitudes de cambio.</a:t>
            </a:r>
            <a:endParaRPr sz="1600"/>
          </a:p>
          <a:p>
            <a:pPr indent="-330200" lvl="0" marL="457200" rtl="0" algn="l">
              <a:spcBef>
                <a:spcPts val="0"/>
              </a:spcBef>
              <a:spcAft>
                <a:spcPts val="0"/>
              </a:spcAft>
              <a:buSzPts val="1600"/>
              <a:buChar char="●"/>
            </a:pPr>
            <a:r>
              <a:rPr lang="es" sz="1600"/>
              <a:t>Determina </a:t>
            </a:r>
            <a:r>
              <a:rPr b="1" lang="es" sz="1600">
                <a:solidFill>
                  <a:schemeClr val="accent3"/>
                </a:solidFill>
              </a:rPr>
              <a:t>acciones</a:t>
            </a:r>
            <a:r>
              <a:rPr lang="es" sz="1600"/>
              <a:t> necesarias para alcanzar la configuración deseada.</a:t>
            </a:r>
            <a:endParaRPr sz="1600"/>
          </a:p>
          <a:p>
            <a:pPr indent="-330200" lvl="0" marL="914400" rtl="0" algn="l">
              <a:spcBef>
                <a:spcPts val="0"/>
              </a:spcBef>
              <a:spcAft>
                <a:spcPts val="0"/>
              </a:spcAft>
              <a:buSzPts val="1600"/>
              <a:buChar char="-"/>
            </a:pPr>
            <a:r>
              <a:rPr b="1" lang="es" sz="1600">
                <a:solidFill>
                  <a:schemeClr val="accent3"/>
                </a:solidFill>
              </a:rPr>
              <a:t>Operadores arquitectónicos</a:t>
            </a:r>
            <a:r>
              <a:rPr lang="es" sz="1600"/>
              <a:t>.</a:t>
            </a:r>
            <a:endParaRPr sz="1600"/>
          </a:p>
          <a:p>
            <a:pPr indent="-330200" lvl="0" marL="457200" rtl="0" algn="l">
              <a:spcBef>
                <a:spcPts val="0"/>
              </a:spcBef>
              <a:spcAft>
                <a:spcPts val="0"/>
              </a:spcAft>
              <a:buSzPts val="1600"/>
              <a:buChar char="●"/>
            </a:pPr>
            <a:r>
              <a:rPr lang="es" sz="1600"/>
              <a:t>Genera el </a:t>
            </a:r>
            <a:r>
              <a:rPr b="1" lang="es" sz="1600">
                <a:solidFill>
                  <a:schemeClr val="accent3"/>
                </a:solidFill>
              </a:rPr>
              <a:t>plan de cambio</a:t>
            </a:r>
            <a:r>
              <a:rPr lang="es" sz="1600"/>
              <a:t>.</a:t>
            </a:r>
            <a:endParaRPr sz="1600"/>
          </a:p>
        </p:txBody>
      </p:sp>
      <p:sp>
        <p:nvSpPr>
          <p:cNvPr id="394" name="Google Shape;394;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5" name="Google Shape;395;p53"/>
          <p:cNvPicPr preferRelativeResize="0"/>
          <p:nvPr/>
        </p:nvPicPr>
        <p:blipFill>
          <a:blip r:embed="rId3">
            <a:alphaModFix/>
          </a:blip>
          <a:stretch>
            <a:fillRect/>
          </a:stretch>
        </p:blipFill>
        <p:spPr>
          <a:xfrm>
            <a:off x="4963323" y="1772259"/>
            <a:ext cx="3774300" cy="275844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Ejecución</a:t>
            </a:r>
            <a:endParaRPr/>
          </a:p>
          <a:p>
            <a:pPr indent="0" lvl="0" marL="0" rtl="0" algn="l">
              <a:spcBef>
                <a:spcPts val="0"/>
              </a:spcBef>
              <a:spcAft>
                <a:spcPts val="0"/>
              </a:spcAft>
              <a:buNone/>
            </a:pPr>
            <a:r>
              <a:t/>
            </a:r>
            <a:endParaRPr/>
          </a:p>
        </p:txBody>
      </p:sp>
      <p:sp>
        <p:nvSpPr>
          <p:cNvPr id="401" name="Google Shape;401;p5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
                <a:solidFill>
                  <a:schemeClr val="accent3"/>
                </a:solidFill>
              </a:rPr>
              <a:t>Ejecutor</a:t>
            </a:r>
            <a:r>
              <a:rPr lang="es"/>
              <a:t>: Recibe plan de cambio y distribuye las acciones entre los efectores</a:t>
            </a:r>
            <a:endParaRPr/>
          </a:p>
          <a:p>
            <a:pPr indent="-311150" lvl="0" marL="457200" rtl="0" algn="l">
              <a:spcBef>
                <a:spcPts val="0"/>
              </a:spcBef>
              <a:spcAft>
                <a:spcPts val="0"/>
              </a:spcAft>
              <a:buSzPts val="1300"/>
              <a:buChar char="●"/>
            </a:pPr>
            <a:r>
              <a:rPr b="1" lang="es">
                <a:solidFill>
                  <a:schemeClr val="accent3"/>
                </a:solidFill>
              </a:rPr>
              <a:t>Efectores</a:t>
            </a:r>
            <a:r>
              <a:rPr lang="es"/>
              <a:t>: Ejecutan las acciones de adaptación.</a:t>
            </a:r>
            <a:endParaRPr/>
          </a:p>
          <a:p>
            <a:pPr indent="-311150" lvl="0" marL="914400" rtl="0" algn="l">
              <a:spcBef>
                <a:spcPts val="0"/>
              </a:spcBef>
              <a:spcAft>
                <a:spcPts val="0"/>
              </a:spcAft>
              <a:buSzPts val="1300"/>
              <a:buChar char="-"/>
            </a:pPr>
            <a:r>
              <a:rPr lang="es"/>
              <a:t>Interpretan acciones y determinan cómo ejecutarlas.</a:t>
            </a:r>
            <a:endParaRPr/>
          </a:p>
          <a:p>
            <a:pPr indent="-311150" lvl="0" marL="914400" rtl="0" algn="l">
              <a:spcBef>
                <a:spcPts val="0"/>
              </a:spcBef>
              <a:spcAft>
                <a:spcPts val="0"/>
              </a:spcAft>
              <a:buSzPts val="1300"/>
              <a:buChar char="-"/>
            </a:pPr>
            <a:r>
              <a:rPr lang="es"/>
              <a:t>Ej: Activar modo enfriar del aire acondicionado.</a:t>
            </a:r>
            <a:endParaRPr/>
          </a:p>
        </p:txBody>
      </p:sp>
      <p:sp>
        <p:nvSpPr>
          <p:cNvPr id="402" name="Google Shape;402;p5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3" name="Google Shape;403;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4" name="Google Shape;404;p54"/>
          <p:cNvPicPr preferRelativeResize="0"/>
          <p:nvPr/>
        </p:nvPicPr>
        <p:blipFill>
          <a:blip r:embed="rId3">
            <a:alphaModFix/>
          </a:blip>
          <a:stretch>
            <a:fillRect/>
          </a:stretch>
        </p:blipFill>
        <p:spPr>
          <a:xfrm>
            <a:off x="4416597" y="1906013"/>
            <a:ext cx="4727403" cy="2606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Plataforma de observabil</a:t>
            </a:r>
            <a:r>
              <a:rPr lang="es"/>
              <a:t>idad </a:t>
            </a:r>
            <a:endParaRPr/>
          </a:p>
        </p:txBody>
      </p:sp>
      <p:sp>
        <p:nvSpPr>
          <p:cNvPr id="410" name="Google Shape;410;p55"/>
          <p:cNvSpPr txBox="1"/>
          <p:nvPr>
            <p:ph idx="1" type="body"/>
          </p:nvPr>
        </p:nvSpPr>
        <p:spPr>
          <a:xfrm>
            <a:off x="729325" y="2078875"/>
            <a:ext cx="4245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s" sz="1600"/>
              <a:t>Nos permitió ver y comprender el estado del sistema.</a:t>
            </a:r>
            <a:endParaRPr sz="1600"/>
          </a:p>
          <a:p>
            <a:pPr indent="-330200" lvl="0" marL="457200" rtl="0" algn="l">
              <a:spcBef>
                <a:spcPts val="1200"/>
              </a:spcBef>
              <a:spcAft>
                <a:spcPts val="1200"/>
              </a:spcAft>
              <a:buSzPts val="1600"/>
              <a:buChar char="●"/>
            </a:pPr>
            <a:r>
              <a:rPr lang="es" sz="1600"/>
              <a:t>Nos </a:t>
            </a:r>
            <a:r>
              <a:rPr lang="es" sz="1600"/>
              <a:t>ayudó</a:t>
            </a:r>
            <a:r>
              <a:rPr lang="es" sz="1600"/>
              <a:t> a detectar bugs y pro</a:t>
            </a:r>
            <a:r>
              <a:rPr lang="es" sz="1600"/>
              <a:t>blemas con nuestra arquitectura</a:t>
            </a:r>
            <a:endParaRPr sz="1600"/>
          </a:p>
        </p:txBody>
      </p:sp>
      <p:sp>
        <p:nvSpPr>
          <p:cNvPr id="411" name="Google Shape;411;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12" name="Google Shape;412;p55"/>
          <p:cNvPicPr preferRelativeResize="0"/>
          <p:nvPr/>
        </p:nvPicPr>
        <p:blipFill>
          <a:blip r:embed="rId3">
            <a:alphaModFix/>
          </a:blip>
          <a:stretch>
            <a:fillRect/>
          </a:stretch>
        </p:blipFill>
        <p:spPr>
          <a:xfrm>
            <a:off x="5311850" y="1318650"/>
            <a:ext cx="3507550" cy="3300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Pruebas de carga</a:t>
            </a:r>
            <a:endParaRPr/>
          </a:p>
          <a:p>
            <a:pPr indent="0" lvl="0" marL="0" rtl="0" algn="l">
              <a:spcBef>
                <a:spcPts val="0"/>
              </a:spcBef>
              <a:spcAft>
                <a:spcPts val="0"/>
              </a:spcAft>
              <a:buNone/>
            </a:pPr>
            <a:r>
              <a:t/>
            </a:r>
            <a:endParaRPr/>
          </a:p>
        </p:txBody>
      </p:sp>
      <p:sp>
        <p:nvSpPr>
          <p:cNvPr id="418" name="Google Shape;418;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19" name="Google Shape;419;p56"/>
          <p:cNvPicPr preferRelativeResize="0"/>
          <p:nvPr/>
        </p:nvPicPr>
        <p:blipFill>
          <a:blip r:embed="rId3">
            <a:alphaModFix/>
          </a:blip>
          <a:stretch>
            <a:fillRect/>
          </a:stretch>
        </p:blipFill>
        <p:spPr>
          <a:xfrm>
            <a:off x="4652075" y="2107912"/>
            <a:ext cx="3986075" cy="2353550"/>
          </a:xfrm>
          <a:prstGeom prst="rect">
            <a:avLst/>
          </a:prstGeom>
          <a:noFill/>
          <a:ln>
            <a:noFill/>
          </a:ln>
        </p:spPr>
      </p:pic>
      <p:pic>
        <p:nvPicPr>
          <p:cNvPr id="420" name="Google Shape;420;p56"/>
          <p:cNvPicPr preferRelativeResize="0"/>
          <p:nvPr/>
        </p:nvPicPr>
        <p:blipFill>
          <a:blip r:embed="rId4">
            <a:alphaModFix/>
          </a:blip>
          <a:stretch>
            <a:fillRect/>
          </a:stretch>
        </p:blipFill>
        <p:spPr>
          <a:xfrm>
            <a:off x="401475" y="2107900"/>
            <a:ext cx="4050420" cy="2391575"/>
          </a:xfrm>
          <a:prstGeom prst="rect">
            <a:avLst/>
          </a:prstGeom>
          <a:noFill/>
          <a:ln>
            <a:noFill/>
          </a:ln>
        </p:spPr>
      </p:pic>
      <p:sp>
        <p:nvSpPr>
          <p:cNvPr id="421" name="Google Shape;421;p56"/>
          <p:cNvSpPr txBox="1"/>
          <p:nvPr/>
        </p:nvSpPr>
        <p:spPr>
          <a:xfrm>
            <a:off x="2135175" y="4499475"/>
            <a:ext cx="19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Baseline</a:t>
            </a:r>
            <a:endParaRPr>
              <a:latin typeface="Lato"/>
              <a:ea typeface="Lato"/>
              <a:cs typeface="Lato"/>
              <a:sym typeface="Lato"/>
            </a:endParaRPr>
          </a:p>
        </p:txBody>
      </p:sp>
      <p:sp>
        <p:nvSpPr>
          <p:cNvPr id="422" name="Google Shape;422;p56"/>
          <p:cNvSpPr txBox="1"/>
          <p:nvPr/>
        </p:nvSpPr>
        <p:spPr>
          <a:xfrm>
            <a:off x="6032500" y="4499475"/>
            <a:ext cx="28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Carga extrema</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a:p>
            <a:pPr indent="0" lvl="0" marL="0" rtl="0" algn="l">
              <a:spcBef>
                <a:spcPts val="0"/>
              </a:spcBef>
              <a:spcAft>
                <a:spcPts val="0"/>
              </a:spcAft>
              <a:buNone/>
            </a:pPr>
            <a:r>
              <a:t/>
            </a:r>
            <a:endParaRPr/>
          </a:p>
        </p:txBody>
      </p:sp>
      <p:sp>
        <p:nvSpPr>
          <p:cNvPr id="428" name="Google Shape;428;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29" name="Google Shape;429;p57"/>
          <p:cNvPicPr preferRelativeResize="0"/>
          <p:nvPr/>
        </p:nvPicPr>
        <p:blipFill>
          <a:blip r:embed="rId3">
            <a:alphaModFix/>
          </a:blip>
          <a:stretch>
            <a:fillRect/>
          </a:stretch>
        </p:blipFill>
        <p:spPr>
          <a:xfrm>
            <a:off x="371637" y="2155050"/>
            <a:ext cx="8509888" cy="2138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p:txBody>
      </p:sp>
      <p:sp>
        <p:nvSpPr>
          <p:cNvPr id="435" name="Google Shape;435;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36" name="Google Shape;436;p58"/>
          <p:cNvPicPr preferRelativeResize="0"/>
          <p:nvPr/>
        </p:nvPicPr>
        <p:blipFill>
          <a:blip r:embed="rId3">
            <a:alphaModFix/>
          </a:blip>
          <a:stretch>
            <a:fillRect/>
          </a:stretch>
        </p:blipFill>
        <p:spPr>
          <a:xfrm>
            <a:off x="371637" y="2155050"/>
            <a:ext cx="8509888" cy="2138375"/>
          </a:xfrm>
          <a:prstGeom prst="rect">
            <a:avLst/>
          </a:prstGeom>
          <a:noFill/>
          <a:ln>
            <a:noFill/>
          </a:ln>
        </p:spPr>
      </p:pic>
      <p:sp>
        <p:nvSpPr>
          <p:cNvPr id="437" name="Google Shape;437;p58"/>
          <p:cNvSpPr/>
          <p:nvPr/>
        </p:nvSpPr>
        <p:spPr>
          <a:xfrm>
            <a:off x="618813" y="3742075"/>
            <a:ext cx="7909675" cy="242125"/>
          </a:xfrm>
          <a:custGeom>
            <a:rect b="b" l="l" r="r" t="t"/>
            <a:pathLst>
              <a:path extrusionOk="0" h="9685" w="316387">
                <a:moveTo>
                  <a:pt x="0" y="0"/>
                </a:moveTo>
                <a:lnTo>
                  <a:pt x="0" y="9685"/>
                </a:lnTo>
                <a:lnTo>
                  <a:pt x="316094" y="9685"/>
                </a:lnTo>
                <a:lnTo>
                  <a:pt x="316387" y="0"/>
                </a:lnTo>
              </a:path>
            </a:pathLst>
          </a:custGeom>
          <a:noFill/>
          <a:ln cap="flat" cmpd="sng" w="76200">
            <a:solidFill>
              <a:schemeClr val="accent3"/>
            </a:solidFill>
            <a:prstDash val="solid"/>
            <a:round/>
            <a:headEnd len="med" w="med" type="none"/>
            <a:tailEnd len="med" w="med" type="none"/>
          </a:ln>
        </p:spPr>
      </p:sp>
      <p:sp>
        <p:nvSpPr>
          <p:cNvPr id="438" name="Google Shape;438;p58"/>
          <p:cNvSpPr txBox="1"/>
          <p:nvPr/>
        </p:nvSpPr>
        <p:spPr>
          <a:xfrm>
            <a:off x="3045025" y="4293425"/>
            <a:ext cx="322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accent3"/>
                </a:solidFill>
                <a:latin typeface="Lato"/>
                <a:ea typeface="Lato"/>
                <a:cs typeface="Lato"/>
                <a:sym typeface="Lato"/>
              </a:rPr>
              <a:t>Mensaje encolado esperando evaluar reglas</a:t>
            </a:r>
            <a:endParaRPr b="1" sz="1500">
              <a:solidFill>
                <a:schemeClr val="accent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 (II)</a:t>
            </a:r>
            <a:endParaRPr/>
          </a:p>
        </p:txBody>
      </p:sp>
      <p:sp>
        <p:nvSpPr>
          <p:cNvPr id="117" name="Google Shape;117;p17"/>
          <p:cNvSpPr txBox="1"/>
          <p:nvPr>
            <p:ph idx="1" type="body"/>
          </p:nvPr>
        </p:nvSpPr>
        <p:spPr>
          <a:xfrm>
            <a:off x="578825" y="1998425"/>
            <a:ext cx="3904800" cy="2751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Surgen de la computación autónoma (</a:t>
            </a:r>
            <a:r>
              <a:rPr i="1" lang="es" sz="1500"/>
              <a:t>autonomic computing</a:t>
            </a:r>
            <a:r>
              <a:rPr lang="es" sz="1500"/>
              <a:t>).</a:t>
            </a:r>
            <a:endParaRPr sz="1500"/>
          </a:p>
          <a:p>
            <a:pPr indent="-323850" lvl="0" marL="457200" rtl="0" algn="l">
              <a:spcBef>
                <a:spcPts val="1000"/>
              </a:spcBef>
              <a:spcAft>
                <a:spcPts val="0"/>
              </a:spcAft>
              <a:buSzPts val="1500"/>
              <a:buChar char="●"/>
            </a:pPr>
            <a:r>
              <a:rPr lang="es" sz="1500"/>
              <a:t>Usan </a:t>
            </a:r>
            <a:r>
              <a:rPr b="1" lang="es" sz="1500">
                <a:solidFill>
                  <a:schemeClr val="accent3"/>
                </a:solidFill>
              </a:rPr>
              <a:t>bucles de control</a:t>
            </a:r>
            <a:r>
              <a:rPr lang="es" sz="1500"/>
              <a:t> (</a:t>
            </a:r>
            <a:r>
              <a:rPr i="1" lang="es" sz="1500"/>
              <a:t>feedback loops</a:t>
            </a:r>
            <a:r>
              <a:rPr lang="es" sz="1500"/>
              <a:t>)</a:t>
            </a:r>
            <a:endParaRPr sz="1500"/>
          </a:p>
          <a:p>
            <a:pPr indent="-323850" lvl="0" marL="457200" rtl="0" algn="l">
              <a:spcBef>
                <a:spcPts val="1000"/>
              </a:spcBef>
              <a:spcAft>
                <a:spcPts val="0"/>
              </a:spcAft>
              <a:buSzPts val="1500"/>
              <a:buChar char="●"/>
            </a:pPr>
            <a:r>
              <a:rPr lang="es" sz="1500"/>
              <a:t>Son sistemas capaces de </a:t>
            </a:r>
            <a:r>
              <a:rPr lang="es" sz="1500">
                <a:solidFill>
                  <a:schemeClr val="accent3"/>
                </a:solidFill>
              </a:rPr>
              <a:t>reconfigurarse en tiempo de ejecución</a:t>
            </a:r>
            <a:r>
              <a:rPr lang="es" sz="1500"/>
              <a:t> para adaptarse a cambios en el entorno.</a:t>
            </a:r>
            <a:endParaRPr sz="15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19" name="Google Shape;119;p17"/>
          <p:cNvPicPr preferRelativeResize="0"/>
          <p:nvPr/>
        </p:nvPicPr>
        <p:blipFill>
          <a:blip r:embed="rId3">
            <a:alphaModFix/>
          </a:blip>
          <a:stretch>
            <a:fillRect/>
          </a:stretch>
        </p:blipFill>
        <p:spPr>
          <a:xfrm>
            <a:off x="4705025" y="1998425"/>
            <a:ext cx="4086047" cy="2751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a:t>
            </a:r>
            <a:endParaRPr/>
          </a:p>
        </p:txBody>
      </p:sp>
      <p:sp>
        <p:nvSpPr>
          <p:cNvPr id="125" name="Google Shape;125;p18"/>
          <p:cNvSpPr txBox="1"/>
          <p:nvPr>
            <p:ph idx="1" type="body"/>
          </p:nvPr>
        </p:nvSpPr>
        <p:spPr>
          <a:xfrm>
            <a:off x="472800" y="2010550"/>
            <a:ext cx="4563300" cy="273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i="1" lang="es" sz="1600"/>
              <a:t>Monitor</a:t>
            </a:r>
            <a:r>
              <a:rPr lang="es" sz="1600"/>
              <a:t>, </a:t>
            </a:r>
            <a:r>
              <a:rPr i="1" lang="es" sz="1600"/>
              <a:t>Analyse</a:t>
            </a:r>
            <a:r>
              <a:rPr lang="es" sz="1600"/>
              <a:t>, </a:t>
            </a:r>
            <a:r>
              <a:rPr i="1" lang="es" sz="1600"/>
              <a:t>Plan</a:t>
            </a:r>
            <a:r>
              <a:rPr lang="es" sz="1600"/>
              <a:t>, </a:t>
            </a:r>
            <a:r>
              <a:rPr i="1" lang="es" sz="1600"/>
              <a:t>Execute</a:t>
            </a:r>
            <a:r>
              <a:rPr lang="es" sz="1600"/>
              <a:t> - </a:t>
            </a:r>
            <a:r>
              <a:rPr i="1" lang="es" sz="1600"/>
              <a:t>Knowledge</a:t>
            </a:r>
            <a:r>
              <a:rPr lang="es" sz="1600"/>
              <a:t>.</a:t>
            </a:r>
            <a:endParaRPr sz="1600"/>
          </a:p>
          <a:p>
            <a:pPr indent="-330200" lvl="0" marL="457200" rtl="0" algn="l">
              <a:spcBef>
                <a:spcPts val="1000"/>
              </a:spcBef>
              <a:spcAft>
                <a:spcPts val="0"/>
              </a:spcAft>
              <a:buSzPts val="1600"/>
              <a:buChar char="●"/>
            </a:pPr>
            <a:r>
              <a:rPr lang="es" sz="1600"/>
              <a:t>Patrón arquitectónico</a:t>
            </a:r>
            <a:r>
              <a:rPr lang="es" sz="1600"/>
              <a:t> de IBM para desarrollar sistemas </a:t>
            </a:r>
            <a:r>
              <a:rPr i="1" lang="es" sz="1600"/>
              <a:t>software</a:t>
            </a:r>
            <a:r>
              <a:rPr lang="es" sz="1600"/>
              <a:t> autoadaptativos.</a:t>
            </a:r>
            <a:endParaRPr sz="1600"/>
          </a:p>
          <a:p>
            <a:pPr indent="-330200" lvl="0" marL="457200" rtl="0" algn="l">
              <a:spcBef>
                <a:spcPts val="1000"/>
              </a:spcBef>
              <a:spcAft>
                <a:spcPts val="0"/>
              </a:spcAft>
              <a:buSzPts val="1600"/>
              <a:buChar char="●"/>
            </a:pPr>
            <a:r>
              <a:rPr lang="es" sz="1600"/>
              <a:t>Basada en </a:t>
            </a:r>
            <a:r>
              <a:rPr b="1" lang="es" sz="1600">
                <a:solidFill>
                  <a:schemeClr val="accent3"/>
                </a:solidFill>
              </a:rPr>
              <a:t>elementos autónomos</a:t>
            </a:r>
            <a:r>
              <a:rPr lang="es" sz="1600"/>
              <a:t>. Compuestos por:</a:t>
            </a:r>
            <a:endParaRPr sz="1600"/>
          </a:p>
          <a:p>
            <a:pPr indent="-317500" lvl="1" marL="914400" rtl="0" algn="l">
              <a:spcBef>
                <a:spcPts val="0"/>
              </a:spcBef>
              <a:spcAft>
                <a:spcPts val="0"/>
              </a:spcAft>
              <a:buSzPts val="1400"/>
              <a:buChar char="○"/>
            </a:pPr>
            <a:r>
              <a:rPr b="1" lang="es" sz="1400"/>
              <a:t>Controlador autónomo</a:t>
            </a:r>
            <a:r>
              <a:rPr lang="es" sz="1400"/>
              <a:t> (bucle MAPE-K)</a:t>
            </a:r>
            <a:endParaRPr sz="1400"/>
          </a:p>
          <a:p>
            <a:pPr indent="-317500" lvl="1" marL="914400" rtl="0" algn="l">
              <a:spcBef>
                <a:spcPts val="0"/>
              </a:spcBef>
              <a:spcAft>
                <a:spcPts val="0"/>
              </a:spcAft>
              <a:buSzPts val="1400"/>
              <a:buChar char="○"/>
            </a:pPr>
            <a:r>
              <a:rPr b="1" lang="es" sz="1400"/>
              <a:t>Recurso manejado</a:t>
            </a:r>
            <a:r>
              <a:rPr lang="es" sz="1400"/>
              <a:t> (nuestro sistema).</a:t>
            </a:r>
            <a:endParaRPr sz="1400"/>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27" name="Google Shape;127;p18"/>
          <p:cNvPicPr preferRelativeResize="0"/>
          <p:nvPr/>
        </p:nvPicPr>
        <p:blipFill>
          <a:blip r:embed="rId3">
            <a:alphaModFix/>
          </a:blip>
          <a:stretch>
            <a:fillRect/>
          </a:stretch>
        </p:blipFill>
        <p:spPr>
          <a:xfrm>
            <a:off x="4828578" y="1248200"/>
            <a:ext cx="4003597" cy="333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a:t>
            </a:r>
            <a:endParaRPr i="1"/>
          </a:p>
        </p:txBody>
      </p:sp>
      <p:sp>
        <p:nvSpPr>
          <p:cNvPr id="133" name="Google Shape;133;p19"/>
          <p:cNvSpPr txBox="1"/>
          <p:nvPr>
            <p:ph idx="1" type="body"/>
          </p:nvPr>
        </p:nvSpPr>
        <p:spPr>
          <a:xfrm>
            <a:off x="647750" y="2015513"/>
            <a:ext cx="4067100" cy="2976000"/>
          </a:xfrm>
          <a:prstGeom prst="rect">
            <a:avLst/>
          </a:prstGeom>
        </p:spPr>
        <p:txBody>
          <a:bodyPr anchorCtr="0" anchor="t" bIns="91425" lIns="91425" spcFirstLastPara="1" rIns="91425" wrap="square" tIns="91425">
            <a:noAutofit/>
          </a:bodyPr>
          <a:lstStyle/>
          <a:p>
            <a:pPr indent="-326707" lvl="0" marL="457200" rtl="0" algn="l">
              <a:lnSpc>
                <a:spcPct val="105000"/>
              </a:lnSpc>
              <a:spcBef>
                <a:spcPts val="1000"/>
              </a:spcBef>
              <a:spcAft>
                <a:spcPts val="0"/>
              </a:spcAft>
              <a:buSzPts val="1545"/>
              <a:buChar char="●"/>
            </a:pPr>
            <a:r>
              <a:rPr lang="es" sz="1545"/>
              <a:t>Parte del </a:t>
            </a:r>
            <a:r>
              <a:rPr i="1" lang="es" sz="1545"/>
              <a:t>framework</a:t>
            </a:r>
            <a:r>
              <a:rPr lang="es" sz="1545"/>
              <a:t> </a:t>
            </a:r>
            <a:r>
              <a:rPr b="1" lang="es" sz="1545">
                <a:solidFill>
                  <a:schemeClr val="accent3"/>
                </a:solidFill>
              </a:rPr>
              <a:t>FAdA</a:t>
            </a:r>
            <a:r>
              <a:rPr lang="es" sz="1545"/>
              <a:t>: Desarrollo de sistemas autoadaptativos MDD.</a:t>
            </a:r>
            <a:endParaRPr sz="1545"/>
          </a:p>
          <a:p>
            <a:pPr indent="-326707" lvl="0" marL="457200" rtl="0" algn="l">
              <a:lnSpc>
                <a:spcPct val="105000"/>
              </a:lnSpc>
              <a:spcBef>
                <a:spcPts val="1000"/>
              </a:spcBef>
              <a:spcAft>
                <a:spcPts val="0"/>
              </a:spcAft>
              <a:buSzPts val="1545"/>
              <a:buChar char="●"/>
            </a:pPr>
            <a:r>
              <a:rPr lang="es" sz="1545"/>
              <a:t>Desarrollado por el grupo PROS/Tatami del instituto VRAIN/UPV.</a:t>
            </a:r>
            <a:endParaRPr b="1" sz="1545">
              <a:solidFill>
                <a:schemeClr val="accent3"/>
              </a:solidFill>
            </a:endParaRPr>
          </a:p>
          <a:p>
            <a:pPr indent="-326192" lvl="0" marL="457200" rtl="0" algn="l">
              <a:lnSpc>
                <a:spcPct val="105000"/>
              </a:lnSpc>
              <a:spcBef>
                <a:spcPts val="1000"/>
              </a:spcBef>
              <a:spcAft>
                <a:spcPts val="1000"/>
              </a:spcAft>
              <a:buSzPts val="1537"/>
              <a:buChar char="●"/>
            </a:pPr>
            <a:r>
              <a:rPr lang="es" sz="1536"/>
              <a:t>Bucle </a:t>
            </a:r>
            <a:r>
              <a:rPr b="1" lang="es" sz="1536"/>
              <a:t>genérico </a:t>
            </a:r>
            <a:r>
              <a:rPr lang="es" sz="1536"/>
              <a:t>para gestionar sistemas basados en microservicios.</a:t>
            </a:r>
            <a:endParaRPr sz="1275"/>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5" name="Google Shape;135;p19"/>
          <p:cNvPicPr preferRelativeResize="0"/>
          <p:nvPr/>
        </p:nvPicPr>
        <p:blipFill rotWithShape="1">
          <a:blip r:embed="rId3">
            <a:alphaModFix/>
          </a:blip>
          <a:srcRect b="0" l="41873" r="0" t="0"/>
          <a:stretch/>
        </p:blipFill>
        <p:spPr>
          <a:xfrm>
            <a:off x="4962000" y="2257175"/>
            <a:ext cx="3407700" cy="2553025"/>
          </a:xfrm>
          <a:prstGeom prst="rect">
            <a:avLst/>
          </a:prstGeom>
          <a:noFill/>
          <a:ln>
            <a:noFill/>
          </a:ln>
        </p:spPr>
      </p:pic>
      <p:pic>
        <p:nvPicPr>
          <p:cNvPr id="136" name="Google Shape;136;p19"/>
          <p:cNvPicPr preferRelativeResize="0"/>
          <p:nvPr/>
        </p:nvPicPr>
        <p:blipFill>
          <a:blip r:embed="rId4">
            <a:alphaModFix/>
          </a:blip>
          <a:stretch>
            <a:fillRect/>
          </a:stretch>
        </p:blipFill>
        <p:spPr>
          <a:xfrm>
            <a:off x="6068224" y="1318662"/>
            <a:ext cx="2081726" cy="76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 - </a:t>
            </a:r>
            <a:r>
              <a:rPr lang="es"/>
              <a:t>Problemática</a:t>
            </a:r>
            <a:endParaRPr/>
          </a:p>
        </p:txBody>
      </p:sp>
      <p:sp>
        <p:nvSpPr>
          <p:cNvPr id="142" name="Google Shape;142;p20"/>
          <p:cNvSpPr txBox="1"/>
          <p:nvPr>
            <p:ph idx="1" type="body"/>
          </p:nvPr>
        </p:nvSpPr>
        <p:spPr>
          <a:xfrm>
            <a:off x="647700" y="2078900"/>
            <a:ext cx="4314300" cy="2976000"/>
          </a:xfrm>
          <a:prstGeom prst="rect">
            <a:avLst/>
          </a:prstGeom>
        </p:spPr>
        <p:txBody>
          <a:bodyPr anchorCtr="0" anchor="t" bIns="91425" lIns="91425" spcFirstLastPara="1" rIns="91425" wrap="square" tIns="91425">
            <a:noAutofit/>
          </a:bodyPr>
          <a:lstStyle/>
          <a:p>
            <a:pPr indent="-334010" lvl="0" marL="457200" rtl="0" algn="l">
              <a:lnSpc>
                <a:spcPct val="105000"/>
              </a:lnSpc>
              <a:spcBef>
                <a:spcPts val="0"/>
              </a:spcBef>
              <a:spcAft>
                <a:spcPts val="0"/>
              </a:spcAft>
              <a:buSzPts val="1660"/>
              <a:buChar char="●"/>
            </a:pPr>
            <a:r>
              <a:rPr b="1" lang="es" sz="1660">
                <a:solidFill>
                  <a:schemeClr val="accent3"/>
                </a:solidFill>
              </a:rPr>
              <a:t>P</a:t>
            </a:r>
            <a:r>
              <a:rPr b="1" lang="es" sz="1660">
                <a:solidFill>
                  <a:schemeClr val="accent3"/>
                </a:solidFill>
              </a:rPr>
              <a:t>roblema: </a:t>
            </a:r>
            <a:r>
              <a:rPr lang="es" sz="1660"/>
              <a:t>Se despliega como servicio monolítico.</a:t>
            </a:r>
            <a:endParaRPr sz="1660"/>
          </a:p>
          <a:p>
            <a:pPr indent="-334010" lvl="1" marL="914400" rtl="0" algn="l">
              <a:lnSpc>
                <a:spcPct val="105000"/>
              </a:lnSpc>
              <a:spcBef>
                <a:spcPts val="1000"/>
              </a:spcBef>
              <a:spcAft>
                <a:spcPts val="0"/>
              </a:spcAft>
              <a:buSzPts val="1660"/>
              <a:buChar char="○"/>
            </a:pPr>
            <a:r>
              <a:rPr lang="es" sz="1660"/>
              <a:t>Dificulta el despliegue de cambios.</a:t>
            </a:r>
            <a:endParaRPr sz="1660"/>
          </a:p>
          <a:p>
            <a:pPr indent="-334010" lvl="1" marL="914400" rtl="0" algn="l">
              <a:lnSpc>
                <a:spcPct val="105000"/>
              </a:lnSpc>
              <a:spcBef>
                <a:spcPts val="1000"/>
              </a:spcBef>
              <a:spcAft>
                <a:spcPts val="0"/>
              </a:spcAft>
              <a:buSzPts val="1660"/>
              <a:buChar char="○"/>
            </a:pPr>
            <a:r>
              <a:rPr lang="es" sz="1660"/>
              <a:t>Debemos replicarlo entero.</a:t>
            </a:r>
            <a:endParaRPr sz="1660"/>
          </a:p>
          <a:p>
            <a:pPr indent="-334010" lvl="1" marL="914400" rtl="0" algn="l">
              <a:lnSpc>
                <a:spcPct val="105000"/>
              </a:lnSpc>
              <a:spcBef>
                <a:spcPts val="1000"/>
              </a:spcBef>
              <a:spcAft>
                <a:spcPts val="0"/>
              </a:spcAft>
              <a:buSzPts val="1660"/>
              <a:buChar char="○"/>
            </a:pPr>
            <a:r>
              <a:rPr lang="es" sz="1660"/>
              <a:t>No permite estrategias alternativas.</a:t>
            </a:r>
            <a:endParaRPr sz="1660"/>
          </a:p>
          <a:p>
            <a:pPr indent="0" lvl="0" marL="0" rtl="0" algn="l">
              <a:lnSpc>
                <a:spcPct val="105000"/>
              </a:lnSpc>
              <a:spcBef>
                <a:spcPts val="0"/>
              </a:spcBef>
              <a:spcAft>
                <a:spcPts val="1200"/>
              </a:spcAft>
              <a:buSzPts val="935"/>
              <a:buNone/>
            </a:pPr>
            <a:r>
              <a:t/>
            </a:r>
            <a:endParaRPr sz="1275"/>
          </a:p>
        </p:txBody>
      </p:sp>
      <p:sp>
        <p:nvSpPr>
          <p:cNvPr id="143" name="Google Shape;143;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44" name="Google Shape;144;p20"/>
          <p:cNvPicPr preferRelativeResize="0"/>
          <p:nvPr/>
        </p:nvPicPr>
        <p:blipFill rotWithShape="1">
          <a:blip r:embed="rId3">
            <a:alphaModFix/>
          </a:blip>
          <a:srcRect b="0" l="41873" r="0" t="0"/>
          <a:stretch/>
        </p:blipFill>
        <p:spPr>
          <a:xfrm>
            <a:off x="4962000" y="2257175"/>
            <a:ext cx="3407700" cy="2553025"/>
          </a:xfrm>
          <a:prstGeom prst="rect">
            <a:avLst/>
          </a:prstGeom>
          <a:noFill/>
          <a:ln>
            <a:noFill/>
          </a:ln>
        </p:spPr>
      </p:pic>
      <p:pic>
        <p:nvPicPr>
          <p:cNvPr id="145" name="Google Shape;145;p20"/>
          <p:cNvPicPr preferRelativeResize="0"/>
          <p:nvPr/>
        </p:nvPicPr>
        <p:blipFill>
          <a:blip r:embed="rId4">
            <a:alphaModFix/>
          </a:blip>
          <a:stretch>
            <a:fillRect/>
          </a:stretch>
        </p:blipFill>
        <p:spPr>
          <a:xfrm>
            <a:off x="6068224" y="1318662"/>
            <a:ext cx="2081726" cy="76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151" name="Google Shape;151;p21"/>
          <p:cNvSpPr txBox="1"/>
          <p:nvPr>
            <p:ph idx="1" type="body"/>
          </p:nvPr>
        </p:nvSpPr>
        <p:spPr>
          <a:xfrm>
            <a:off x="729450" y="2100900"/>
            <a:ext cx="7899300" cy="2493600"/>
          </a:xfrm>
          <a:prstGeom prst="rect">
            <a:avLst/>
          </a:prstGeom>
        </p:spPr>
        <p:txBody>
          <a:bodyPr anchorCtr="0" anchor="t" bIns="91425" lIns="91425" spcFirstLastPara="1" rIns="91425" wrap="square" tIns="91425">
            <a:normAutofit fontScale="25000"/>
          </a:bodyPr>
          <a:lstStyle/>
          <a:p>
            <a:pPr indent="-352699" lvl="0" marL="457200" rtl="0" algn="l">
              <a:spcBef>
                <a:spcPts val="1000"/>
              </a:spcBef>
              <a:spcAft>
                <a:spcPts val="0"/>
              </a:spcAft>
              <a:buSzPct val="100000"/>
              <a:buChar char="●"/>
            </a:pPr>
            <a:r>
              <a:rPr lang="es" sz="7817"/>
              <a:t>Rediseñar la arquitectura para que funcione como un </a:t>
            </a:r>
            <a:r>
              <a:rPr b="1" lang="es" sz="7817">
                <a:solidFill>
                  <a:schemeClr val="accent3"/>
                </a:solidFill>
              </a:rPr>
              <a:t>sistema distribuido.</a:t>
            </a:r>
            <a:endParaRPr b="1" sz="7817">
              <a:solidFill>
                <a:schemeClr val="accent3"/>
              </a:solidFill>
            </a:endParaRPr>
          </a:p>
          <a:p>
            <a:pPr indent="-351112" lvl="0" marL="914400" rtl="0" algn="l">
              <a:spcBef>
                <a:spcPts val="0"/>
              </a:spcBef>
              <a:spcAft>
                <a:spcPts val="0"/>
              </a:spcAft>
              <a:buSzPct val="100000"/>
              <a:buChar char="-"/>
            </a:pPr>
            <a:r>
              <a:rPr b="1" i="1" lang="es" sz="7717">
                <a:solidFill>
                  <a:schemeClr val="accent3"/>
                </a:solidFill>
              </a:rPr>
              <a:t>Multitennancy</a:t>
            </a:r>
            <a:r>
              <a:rPr lang="es" sz="7717"/>
              <a:t>: Infraestructura común para distintos clientes.</a:t>
            </a:r>
            <a:endParaRPr sz="7717"/>
          </a:p>
          <a:p>
            <a:pPr indent="-351112" lvl="0" marL="457200" rtl="0" algn="l">
              <a:spcBef>
                <a:spcPts val="1000"/>
              </a:spcBef>
              <a:spcAft>
                <a:spcPts val="0"/>
              </a:spcAft>
              <a:buSzPct val="100000"/>
              <a:buChar char="●"/>
            </a:pPr>
            <a:r>
              <a:rPr lang="es" sz="7717"/>
              <a:t>Verificar sobre un caso práctico para demostrar la viabilidad de nuestra propuesta. </a:t>
            </a:r>
            <a:endParaRPr sz="7717"/>
          </a:p>
          <a:p>
            <a:pPr indent="-351112" lvl="0" marL="914400" rtl="0" algn="l">
              <a:spcBef>
                <a:spcPts val="0"/>
              </a:spcBef>
              <a:spcAft>
                <a:spcPts val="0"/>
              </a:spcAft>
              <a:buSzPct val="100000"/>
              <a:buChar char="-"/>
            </a:pPr>
            <a:r>
              <a:rPr lang="es" sz="7717"/>
              <a:t>Sistema de climatización</a:t>
            </a:r>
            <a:endParaRPr sz="7717"/>
          </a:p>
          <a:p>
            <a:pPr indent="0" lvl="0" marL="0" rtl="0" algn="l">
              <a:spcBef>
                <a:spcPts val="0"/>
              </a:spcBef>
              <a:spcAft>
                <a:spcPts val="1200"/>
              </a:spcAft>
              <a:buNone/>
            </a:pPr>
            <a:r>
              <a:t/>
            </a:r>
            <a:endParaRPr sz="1600"/>
          </a:p>
        </p:txBody>
      </p:sp>
      <p:sp>
        <p:nvSpPr>
          <p:cNvPr id="152" name="Google Shape;15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