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929C-4D1D-4AD7-9EEB-25528EF9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01688-107A-4D0B-BA26-4F9F0B09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145A3-E453-4578-80A9-FD64384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FEE43-D779-437F-98F6-40BAC7B7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82D5A-0653-4236-A0C9-E6C805F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1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D5F04-E7A6-4B60-B011-9CA51C37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E5347D-326D-4DAE-8903-1B597E115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757BB-8DDC-45EE-867D-44E4C735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98C53-0FA7-4DBC-9ACB-F71E972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4CDDE-F3D5-4BDF-BBF9-DAF61756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0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F0298A-1C1E-4E5B-94E6-CFAEA8B63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F17D5-CD70-4F14-B8A0-7795FE44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7D058-EBA9-4E70-9609-F7986BC8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23935-69FD-4878-8C84-EF123C0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631A3-8200-43BF-85D1-7E9B860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1E4A0-9871-4981-9587-BE7069A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F2DB7-8725-4ABF-B8C6-80B6DFB2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27D89-D4E9-4768-8C56-BDE48A06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D8715-419B-419F-8BD7-714082EC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D32A4-12C1-4666-9E0A-BB7C034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7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77FF-B203-4431-BEE2-FB7D2305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468467-A064-4DC3-AB4B-6FED1B0B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0699C-9F78-44F3-8C90-BA13E1A0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FF132-CE56-4823-98AB-C2FD8ED2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27449-D23E-49D1-9F05-B1E73BF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CAAB-97C0-4AAF-9D53-9EF71CC5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0A355-B2E1-4A3D-8DF8-3582FF36E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3DA3EE-BBB1-4677-8226-FFB51058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E723D-53B5-49EF-83E3-0053216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E1BF1-1FEC-4880-8124-C76BF364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A7C58-3E78-474D-AAFA-4955002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93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60B1E-4DF7-49EE-BD11-45FC0F19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74870-EAB1-42BF-A6B1-343942A1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DD572-A763-45E0-B598-D1A57B84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0A6090-8BF3-477E-8646-F1D7DF41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9C9A14-F44A-4989-9A35-9576B955E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DB6D9D-8B48-478E-897E-EC3D05B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0304D7-B113-4D61-B066-2EBD94E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3B9DB3-2B78-4FB0-AE8A-E58A065E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3C42-05E1-4892-A48D-E8807E7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A7D2EF-1147-449A-8925-1EEE7F3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BA3F41-8A6C-4F18-A905-8FC35515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75C6F-4148-4DFE-B3ED-056DB0F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F3808D-1ACE-45C4-9A88-4C4BC92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876C7E-6B8F-4D63-9E0A-9A94AC4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415B3-3AB2-40E6-A3EB-1EEA5BA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C85A1-5C0E-45A2-9B78-A3D62B0F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8267-BD19-4D71-932B-3F93B621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CDF29-0FF8-415B-9FC6-4BB7E8594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1C53B-669C-4933-A255-FBFE84AB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6E42E-29B4-4CF0-9FFC-74047087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593E79-8568-412D-B622-D5E8E1D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4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42B0-0993-414F-8C9F-C0A0BDD6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3E0A33-FCA4-4EE1-A2E0-AA758590F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29BEAC-2394-4B3A-81D4-67203E5F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5A7F0-A5D3-420C-8764-FAF386BF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C1377-7445-45C1-92AE-12DD95AA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01AC4-4391-478B-A97E-A19FB3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9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1CAC7F-CB4A-4437-B9DB-D91D7A9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9AAE2-41DF-4006-9350-C8DB4C69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4A505-0415-4130-9E7A-A08908923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A72-E85C-4953-A4DF-3F6DB0575D20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BDF59-D9FC-422C-9CBB-A6EBD481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D224A-666B-4971-A390-5CBA04F2E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9C2A-BFA9-41AB-80AF-D62AB37F1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26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upo 156">
            <a:extLst>
              <a:ext uri="{FF2B5EF4-FFF2-40B4-BE49-F238E27FC236}">
                <a16:creationId xmlns:a16="http://schemas.microsoft.com/office/drawing/2014/main" id="{62166594-87FE-4F17-98E8-84D727DFB016}"/>
              </a:ext>
            </a:extLst>
          </p:cNvPr>
          <p:cNvGrpSpPr/>
          <p:nvPr/>
        </p:nvGrpSpPr>
        <p:grpSpPr>
          <a:xfrm>
            <a:off x="773690" y="2866643"/>
            <a:ext cx="1508853" cy="2090285"/>
            <a:chOff x="773690" y="2866643"/>
            <a:chExt cx="1508853" cy="2090285"/>
          </a:xfrm>
        </p:grpSpPr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28AFC76A-C8D8-4237-9AAE-AFAB5C706DE1}"/>
                </a:ext>
              </a:extLst>
            </p:cNvPr>
            <p:cNvCxnSpPr>
              <a:cxnSpLocks/>
              <a:stCxn id="4" idx="2"/>
              <a:endCxn id="11" idx="1"/>
            </p:cNvCxnSpPr>
            <p:nvPr/>
          </p:nvCxnSpPr>
          <p:spPr>
            <a:xfrm rot="16200000" flipH="1">
              <a:off x="897059" y="3571444"/>
              <a:ext cx="2090285" cy="680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44B9098-1C8E-425C-B4E7-700D9680FC4B}"/>
                </a:ext>
              </a:extLst>
            </p:cNvPr>
            <p:cNvSpPr txBox="1"/>
            <p:nvPr/>
          </p:nvSpPr>
          <p:spPr>
            <a:xfrm>
              <a:off x="773690" y="415485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floorId</a:t>
              </a:r>
              <a:endParaRPr lang="es-ES" dirty="0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9B4928B2-DF8B-4FB8-A86B-0454ECA73DE7}"/>
              </a:ext>
            </a:extLst>
          </p:cNvPr>
          <p:cNvGrpSpPr/>
          <p:nvPr/>
        </p:nvGrpSpPr>
        <p:grpSpPr>
          <a:xfrm>
            <a:off x="113512" y="43341"/>
            <a:ext cx="2976696" cy="2823303"/>
            <a:chOff x="286621" y="726345"/>
            <a:chExt cx="2976696" cy="2823303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AA88636-5939-4E98-94EA-8FCCA3AE880B}"/>
                </a:ext>
              </a:extLst>
            </p:cNvPr>
            <p:cNvSpPr/>
            <p:nvPr/>
          </p:nvSpPr>
          <p:spPr>
            <a:xfrm>
              <a:off x="286621" y="726345"/>
              <a:ext cx="2976696" cy="2823303"/>
            </a:xfrm>
            <a:prstGeom prst="roundRect">
              <a:avLst>
                <a:gd name="adj" fmla="val 22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ES" sz="1200" b="1" u="sng" dirty="0"/>
                <a:t>Table: Doctor</a:t>
              </a:r>
            </a:p>
            <a:p>
              <a:r>
                <a:rPr lang="es-ES" sz="1200" dirty="0"/>
                <a:t>id: </a:t>
              </a:r>
              <a:r>
                <a:rPr lang="es-ES" sz="1200" dirty="0" err="1"/>
                <a:t>timeuuid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worksNightShift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r>
                <a:rPr lang="es-ES" sz="1200" dirty="0" err="1"/>
                <a:t>isActive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r>
                <a:rPr lang="es-ES" sz="1200" dirty="0" err="1"/>
                <a:t>colegiateNumber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endParaRPr lang="es-ES" sz="1200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0CEE88AD-AE1D-4C47-9F9B-B85689A18FC8}"/>
                </a:ext>
              </a:extLst>
            </p:cNvPr>
            <p:cNvSpPr/>
            <p:nvPr/>
          </p:nvSpPr>
          <p:spPr>
            <a:xfrm>
              <a:off x="408203" y="1944557"/>
              <a:ext cx="2700075" cy="14931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personInformation</a:t>
              </a:r>
              <a:r>
                <a:rPr lang="es-ES" sz="1200" b="1" u="sng" dirty="0"/>
                <a:t>: </a:t>
              </a:r>
              <a:r>
                <a:rPr lang="es-ES" sz="1200" b="1" u="sng" dirty="0" err="1"/>
                <a:t>PersonInfo</a:t>
              </a:r>
              <a:endParaRPr lang="es-ES" sz="1200" b="1" u="sng" dirty="0"/>
            </a:p>
            <a:p>
              <a:r>
                <a:rPr lang="es-ES" sz="1200" dirty="0" err="1"/>
                <a:t>Dni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firstSurname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secondSurname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Address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phoneNumber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5EF1973-5201-4AD4-95DB-C0A8FAEF7DDB}"/>
              </a:ext>
            </a:extLst>
          </p:cNvPr>
          <p:cNvGrpSpPr/>
          <p:nvPr/>
        </p:nvGrpSpPr>
        <p:grpSpPr>
          <a:xfrm>
            <a:off x="2282543" y="4097580"/>
            <a:ext cx="1684125" cy="1718698"/>
            <a:chOff x="932906" y="4433064"/>
            <a:chExt cx="1684125" cy="1718698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01AB69CD-3BB4-4D7B-BC10-6E8151FBFA41}"/>
                </a:ext>
              </a:extLst>
            </p:cNvPr>
            <p:cNvSpPr/>
            <p:nvPr/>
          </p:nvSpPr>
          <p:spPr>
            <a:xfrm>
              <a:off x="932906" y="4433064"/>
              <a:ext cx="1684125" cy="17186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ES" sz="1200" b="1" u="sng" dirty="0"/>
                <a:t>Table: </a:t>
              </a:r>
              <a:r>
                <a:rPr lang="es-ES" sz="1200" b="1" u="sng" dirty="0" err="1"/>
                <a:t>Floor</a:t>
              </a:r>
              <a:endParaRPr lang="es-ES" sz="1200" b="1" u="sng" dirty="0"/>
            </a:p>
            <a:p>
              <a:r>
                <a:rPr lang="es-ES" sz="1200" dirty="0"/>
                <a:t>id</a:t>
              </a:r>
            </a:p>
            <a:p>
              <a:r>
                <a:rPr lang="es-ES" sz="1200" dirty="0"/>
                <a:t>nombre</a:t>
              </a: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21D89EF-0EEA-4155-8AD3-7869E05EFF90}"/>
                </a:ext>
              </a:extLst>
            </p:cNvPr>
            <p:cNvSpPr/>
            <p:nvPr/>
          </p:nvSpPr>
          <p:spPr>
            <a:xfrm>
              <a:off x="990887" y="5150665"/>
              <a:ext cx="1534705" cy="74656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rooms</a:t>
              </a:r>
              <a:r>
                <a:rPr lang="es-ES" sz="1200" b="1" u="sng" dirty="0"/>
                <a:t>: set&lt;</a:t>
              </a:r>
              <a:r>
                <a:rPr lang="es-ES" sz="1200" b="1" u="sng" dirty="0" err="1"/>
                <a:t>Room</a:t>
              </a:r>
              <a:r>
                <a:rPr lang="es-ES" sz="1200" b="1" u="sng" dirty="0"/>
                <a:t>&gt;</a:t>
              </a:r>
            </a:p>
            <a:p>
              <a:r>
                <a:rPr lang="es-ES" sz="1200" dirty="0"/>
                <a:t>Id: </a:t>
              </a:r>
              <a:r>
                <a:rPr lang="es-ES" sz="1200" dirty="0" err="1"/>
                <a:t>timeuuid</a:t>
              </a:r>
              <a:endParaRPr lang="es-ES" sz="1200" dirty="0"/>
            </a:p>
            <a:p>
              <a:r>
                <a:rPr lang="es-ES" sz="1200" dirty="0" err="1"/>
                <a:t>capacity</a:t>
              </a:r>
              <a:r>
                <a:rPr lang="es-ES" sz="1200" dirty="0"/>
                <a:t>: </a:t>
              </a:r>
              <a:r>
                <a:rPr lang="es-ES" sz="1200" dirty="0" err="1"/>
                <a:t>int</a:t>
              </a:r>
              <a:endParaRPr lang="es-ES" sz="1200" dirty="0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34734790-431E-4910-A2AA-46FA91498D4C}"/>
              </a:ext>
            </a:extLst>
          </p:cNvPr>
          <p:cNvGrpSpPr/>
          <p:nvPr/>
        </p:nvGrpSpPr>
        <p:grpSpPr>
          <a:xfrm>
            <a:off x="8930168" y="2927866"/>
            <a:ext cx="2976696" cy="2823303"/>
            <a:chOff x="4709017" y="532905"/>
            <a:chExt cx="2976696" cy="2823303"/>
          </a:xfrm>
        </p:grpSpPr>
        <p:sp>
          <p:nvSpPr>
            <p:cNvPr id="107" name="Rectángulo: esquinas redondeadas 106">
              <a:extLst>
                <a:ext uri="{FF2B5EF4-FFF2-40B4-BE49-F238E27FC236}">
                  <a16:creationId xmlns:a16="http://schemas.microsoft.com/office/drawing/2014/main" id="{D26B5A18-7868-4671-B9A2-239298DDC1AF}"/>
                </a:ext>
              </a:extLst>
            </p:cNvPr>
            <p:cNvSpPr/>
            <p:nvPr/>
          </p:nvSpPr>
          <p:spPr>
            <a:xfrm>
              <a:off x="4709017" y="532905"/>
              <a:ext cx="2976696" cy="2823303"/>
            </a:xfrm>
            <a:prstGeom prst="roundRect">
              <a:avLst>
                <a:gd name="adj" fmla="val 22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ES" sz="1200" b="1" u="sng" dirty="0"/>
                <a:t>Table: Nurse</a:t>
              </a:r>
            </a:p>
            <a:p>
              <a:r>
                <a:rPr lang="es-ES" sz="1200" dirty="0"/>
                <a:t>id: </a:t>
              </a:r>
              <a:r>
                <a:rPr lang="es-ES" sz="1200" dirty="0" err="1"/>
                <a:t>timeuuid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worksNightShift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r>
                <a:rPr lang="es-ES" sz="1200" dirty="0" err="1"/>
                <a:t>isActive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r>
                <a:rPr lang="es-ES" sz="1200" dirty="0" err="1"/>
                <a:t>isSupervisor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endParaRPr lang="es-ES" sz="1200" dirty="0"/>
            </a:p>
          </p:txBody>
        </p:sp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AC9F2D5E-1D0E-48E4-BDC7-D2865348F56D}"/>
                </a:ext>
              </a:extLst>
            </p:cNvPr>
            <p:cNvSpPr/>
            <p:nvPr/>
          </p:nvSpPr>
          <p:spPr>
            <a:xfrm>
              <a:off x="4830599" y="1751117"/>
              <a:ext cx="2700075" cy="14931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personInformation</a:t>
              </a:r>
              <a:r>
                <a:rPr lang="es-ES" sz="1200" b="1" u="sng" dirty="0"/>
                <a:t>: </a:t>
              </a:r>
              <a:r>
                <a:rPr lang="es-ES" sz="1200" b="1" u="sng" dirty="0" err="1"/>
                <a:t>PersonInfo</a:t>
              </a:r>
              <a:endParaRPr lang="es-ES" sz="1200" b="1" u="sng" dirty="0"/>
            </a:p>
            <a:p>
              <a:r>
                <a:rPr lang="es-ES" sz="1200" dirty="0" err="1"/>
                <a:t>Dni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firstSurname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secondSurname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Address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phoneNumber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4DB7591D-80C8-47D7-AED1-1BC4919B5B9C}"/>
              </a:ext>
            </a:extLst>
          </p:cNvPr>
          <p:cNvGrpSpPr/>
          <p:nvPr/>
        </p:nvGrpSpPr>
        <p:grpSpPr>
          <a:xfrm>
            <a:off x="8793758" y="154753"/>
            <a:ext cx="3116353" cy="2582931"/>
            <a:chOff x="4709017" y="532905"/>
            <a:chExt cx="2976696" cy="2823303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1FFA4D57-6A60-4FA9-B264-80DDBD2BD26F}"/>
                </a:ext>
              </a:extLst>
            </p:cNvPr>
            <p:cNvSpPr/>
            <p:nvPr/>
          </p:nvSpPr>
          <p:spPr>
            <a:xfrm>
              <a:off x="4709017" y="532905"/>
              <a:ext cx="2976696" cy="2823303"/>
            </a:xfrm>
            <a:prstGeom prst="roundRect">
              <a:avLst>
                <a:gd name="adj" fmla="val 22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ES" sz="1200" b="1" u="sng" dirty="0"/>
                <a:t>Table: </a:t>
              </a:r>
              <a:r>
                <a:rPr lang="es-ES" sz="1200" b="1" u="sng" dirty="0" err="1"/>
                <a:t>Patient</a:t>
              </a:r>
              <a:endParaRPr lang="es-ES" sz="1200" b="1" u="sng" dirty="0"/>
            </a:p>
            <a:p>
              <a:r>
                <a:rPr lang="es-ES" sz="1200" dirty="0"/>
                <a:t>id: </a:t>
              </a:r>
              <a:r>
                <a:rPr lang="es-ES" sz="1200" dirty="0" err="1"/>
                <a:t>timeuuid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sipNumber</a:t>
              </a:r>
              <a:r>
                <a:rPr lang="es-ES" sz="1200" dirty="0"/>
                <a:t> TEXT</a:t>
              </a:r>
            </a:p>
            <a:p>
              <a:r>
                <a:rPr lang="es-ES" sz="1200" dirty="0" err="1"/>
                <a:t>Patologies</a:t>
              </a:r>
              <a:r>
                <a:rPr lang="es-ES" sz="1200" dirty="0"/>
                <a:t>: MAP&lt;TIMEUUID, TEXT&gt;</a:t>
              </a:r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596F4A7-CF73-4EB6-A69B-F895C1996C65}"/>
                </a:ext>
              </a:extLst>
            </p:cNvPr>
            <p:cNvSpPr/>
            <p:nvPr/>
          </p:nvSpPr>
          <p:spPr>
            <a:xfrm>
              <a:off x="4847327" y="1737602"/>
              <a:ext cx="2700075" cy="149682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personInformation</a:t>
              </a:r>
              <a:r>
                <a:rPr lang="es-ES" sz="1200" b="1" u="sng" dirty="0"/>
                <a:t>: </a:t>
              </a:r>
              <a:r>
                <a:rPr lang="es-ES" sz="1200" b="1" u="sng" dirty="0" err="1"/>
                <a:t>PersonInfo</a:t>
              </a:r>
              <a:endParaRPr lang="es-ES" sz="1200" b="1" u="sng" dirty="0"/>
            </a:p>
            <a:p>
              <a:r>
                <a:rPr lang="es-ES" sz="1200" dirty="0" err="1"/>
                <a:t>Dni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firstSurname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secondSurname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Address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r>
                <a:rPr lang="es-ES" sz="1200" dirty="0"/>
                <a:t> </a:t>
              </a:r>
            </a:p>
            <a:p>
              <a:r>
                <a:rPr lang="es-ES" sz="1200" dirty="0" err="1"/>
                <a:t>phoneNumber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F1D28DB6-45FF-4114-9A3F-179FF323BCCD}"/>
              </a:ext>
            </a:extLst>
          </p:cNvPr>
          <p:cNvGrpSpPr/>
          <p:nvPr/>
        </p:nvGrpSpPr>
        <p:grpSpPr>
          <a:xfrm>
            <a:off x="4392593" y="37022"/>
            <a:ext cx="3261921" cy="3869636"/>
            <a:chOff x="7158212" y="2585191"/>
            <a:chExt cx="3261921" cy="3869636"/>
          </a:xfrm>
        </p:grpSpPr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4ECF3697-5600-4FD6-A2EC-BD55E791C7E7}"/>
                </a:ext>
              </a:extLst>
            </p:cNvPr>
            <p:cNvSpPr/>
            <p:nvPr/>
          </p:nvSpPr>
          <p:spPr>
            <a:xfrm>
              <a:off x="7158212" y="2585191"/>
              <a:ext cx="3261921" cy="3869636"/>
            </a:xfrm>
            <a:prstGeom prst="roundRect">
              <a:avLst>
                <a:gd name="adj" fmla="val 22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ES" sz="1200" b="1" u="sng" dirty="0"/>
                <a:t>Table: </a:t>
              </a:r>
              <a:r>
                <a:rPr lang="es-ES" sz="1200" b="1" u="sng" dirty="0" err="1"/>
                <a:t>Hospitalization</a:t>
              </a:r>
              <a:endParaRPr lang="es-ES" sz="1200" b="1" u="sng" dirty="0"/>
            </a:p>
            <a:p>
              <a:r>
                <a:rPr lang="es-ES" sz="1200" dirty="0" err="1"/>
                <a:t>roomId</a:t>
              </a:r>
              <a:r>
                <a:rPr lang="es-ES" sz="1200" dirty="0"/>
                <a:t>: </a:t>
              </a:r>
              <a:r>
                <a:rPr lang="es-ES" sz="1200" dirty="0" err="1"/>
                <a:t>timeuuid</a:t>
              </a:r>
              <a:endParaRPr lang="es-ES" sz="1200" dirty="0"/>
            </a:p>
            <a:p>
              <a:r>
                <a:rPr lang="es-ES" sz="1200" dirty="0" err="1"/>
                <a:t>derivedFromEmergencies</a:t>
              </a:r>
              <a:r>
                <a:rPr lang="es-ES" sz="1200" dirty="0"/>
                <a:t>: </a:t>
              </a:r>
              <a:r>
                <a:rPr lang="es-ES" sz="1200" dirty="0" err="1"/>
                <a:t>boolean</a:t>
              </a:r>
              <a:endParaRPr lang="es-ES" sz="1200" dirty="0"/>
            </a:p>
            <a:p>
              <a:r>
                <a:rPr lang="es-ES" sz="1200" dirty="0" err="1"/>
                <a:t>admissionDate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  <a:p>
              <a:r>
                <a:rPr lang="es-ES" sz="1200" dirty="0" err="1"/>
                <a:t>dischargeDate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</p:txBody>
        </p:sp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45E01FC8-D858-4C6E-B041-F6AB215C73F9}"/>
                </a:ext>
              </a:extLst>
            </p:cNvPr>
            <p:cNvSpPr/>
            <p:nvPr/>
          </p:nvSpPr>
          <p:spPr>
            <a:xfrm>
              <a:off x="7249797" y="4016475"/>
              <a:ext cx="3116353" cy="9080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observations</a:t>
              </a:r>
              <a:r>
                <a:rPr lang="es-ES" sz="1200" b="1" u="sng" dirty="0"/>
                <a:t>: set&lt;</a:t>
              </a:r>
              <a:r>
                <a:rPr lang="es-ES" sz="1200" b="1" u="sng" dirty="0" err="1"/>
                <a:t>Observation</a:t>
              </a:r>
              <a:r>
                <a:rPr lang="es-ES" sz="1200" b="1" u="sng" dirty="0"/>
                <a:t>&gt;</a:t>
              </a:r>
            </a:p>
            <a:p>
              <a:r>
                <a:rPr lang="es-ES" sz="1200" dirty="0" err="1"/>
                <a:t>Description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creationDate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  <a:p>
              <a:endParaRPr lang="es-ES" sz="1200" dirty="0"/>
            </a:p>
          </p:txBody>
        </p:sp>
        <p:sp>
          <p:nvSpPr>
            <p:cNvPr id="135" name="Rectángulo: esquinas redondeadas 134">
              <a:extLst>
                <a:ext uri="{FF2B5EF4-FFF2-40B4-BE49-F238E27FC236}">
                  <a16:creationId xmlns:a16="http://schemas.microsoft.com/office/drawing/2014/main" id="{F94D34A1-0341-481E-BAB8-35C9F4F0375C}"/>
                </a:ext>
              </a:extLst>
            </p:cNvPr>
            <p:cNvSpPr/>
            <p:nvPr/>
          </p:nvSpPr>
          <p:spPr>
            <a:xfrm>
              <a:off x="7249797" y="5036458"/>
              <a:ext cx="3116353" cy="117300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u="sng" dirty="0" err="1"/>
                <a:t>treatments</a:t>
              </a:r>
              <a:r>
                <a:rPr lang="es-ES" sz="1200" b="1" u="sng" dirty="0"/>
                <a:t>: set&lt;</a:t>
              </a:r>
              <a:r>
                <a:rPr lang="es-ES" sz="1200" b="1" u="sng" dirty="0" err="1"/>
                <a:t>Treatment</a:t>
              </a:r>
              <a:r>
                <a:rPr lang="es-ES" sz="1200" b="1" u="sng" dirty="0"/>
                <a:t>&gt;</a:t>
              </a:r>
            </a:p>
            <a:p>
              <a:r>
                <a:rPr lang="es-ES" sz="1200" dirty="0" err="1"/>
                <a:t>Description</a:t>
              </a:r>
              <a:r>
                <a:rPr lang="es-ES" sz="1200" dirty="0"/>
                <a:t>: </a:t>
              </a:r>
              <a:r>
                <a:rPr lang="es-ES" sz="1200" dirty="0" err="1"/>
                <a:t>text</a:t>
              </a:r>
              <a:endParaRPr lang="es-ES" sz="1200" dirty="0"/>
            </a:p>
            <a:p>
              <a:r>
                <a:rPr lang="es-ES" sz="1200" dirty="0" err="1"/>
                <a:t>Creationdate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  <a:p>
              <a:r>
                <a:rPr lang="es-ES" sz="1200" dirty="0" err="1"/>
                <a:t>startDate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  <a:p>
              <a:r>
                <a:rPr lang="es-ES" sz="1200" dirty="0" err="1"/>
                <a:t>endDate</a:t>
              </a:r>
              <a:r>
                <a:rPr lang="es-ES" sz="1200" dirty="0"/>
                <a:t>: </a:t>
              </a:r>
              <a:r>
                <a:rPr lang="es-ES" sz="1200" dirty="0" err="1"/>
                <a:t>timestamp</a:t>
              </a:r>
              <a:endParaRPr lang="es-ES" sz="1200" dirty="0"/>
            </a:p>
            <a:p>
              <a:endParaRPr lang="es-ES" sz="1200" dirty="0"/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4BB0CFA9-9784-4A13-8AEB-3159BC5A413E}"/>
              </a:ext>
            </a:extLst>
          </p:cNvPr>
          <p:cNvGrpSpPr/>
          <p:nvPr/>
        </p:nvGrpSpPr>
        <p:grpSpPr>
          <a:xfrm>
            <a:off x="3090208" y="1076887"/>
            <a:ext cx="1393970" cy="1997904"/>
            <a:chOff x="3090208" y="1076887"/>
            <a:chExt cx="1393970" cy="1997904"/>
          </a:xfrm>
        </p:grpSpPr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6EC8DFBA-7F8B-4FDD-942F-CD35C15309A7}"/>
                </a:ext>
              </a:extLst>
            </p:cNvPr>
            <p:cNvCxnSpPr>
              <a:cxnSpLocks/>
              <a:stCxn id="135" idx="1"/>
              <a:endCxn id="4" idx="3"/>
            </p:cNvCxnSpPr>
            <p:nvPr/>
          </p:nvCxnSpPr>
          <p:spPr>
            <a:xfrm rot="10800000">
              <a:off x="3090208" y="1454993"/>
              <a:ext cx="1393970" cy="16197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400857CE-229B-4916-A9AD-E0E3EAB93D93}"/>
                </a:ext>
              </a:extLst>
            </p:cNvPr>
            <p:cNvSpPr txBox="1"/>
            <p:nvPr/>
          </p:nvSpPr>
          <p:spPr>
            <a:xfrm>
              <a:off x="3184372" y="1076887"/>
              <a:ext cx="982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doctorId</a:t>
              </a:r>
              <a:endParaRPr lang="es-ES" dirty="0"/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923EAC0-410B-419C-87AB-3539BC6F364A}"/>
              </a:ext>
            </a:extLst>
          </p:cNvPr>
          <p:cNvGrpSpPr/>
          <p:nvPr/>
        </p:nvGrpSpPr>
        <p:grpSpPr>
          <a:xfrm>
            <a:off x="3875230" y="3906658"/>
            <a:ext cx="3045436" cy="1281803"/>
            <a:chOff x="3875230" y="3840116"/>
            <a:chExt cx="3045436" cy="1562349"/>
          </a:xfrm>
        </p:grpSpPr>
        <p:cxnSp>
          <p:nvCxnSpPr>
            <p:cNvPr id="151" name="Conector: angular 150">
              <a:extLst>
                <a:ext uri="{FF2B5EF4-FFF2-40B4-BE49-F238E27FC236}">
                  <a16:creationId xmlns:a16="http://schemas.microsoft.com/office/drawing/2014/main" id="{C1D4F5A6-6CB4-4ABA-A38E-50B2C6643385}"/>
                </a:ext>
              </a:extLst>
            </p:cNvPr>
            <p:cNvCxnSpPr>
              <a:cxnSpLocks/>
              <a:stCxn id="122" idx="2"/>
              <a:endCxn id="57" idx="3"/>
            </p:cNvCxnSpPr>
            <p:nvPr/>
          </p:nvCxnSpPr>
          <p:spPr>
            <a:xfrm rot="5400000">
              <a:off x="4168218" y="3547128"/>
              <a:ext cx="1562349" cy="21483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735C456-90A6-4234-8816-4F96B2347B9F}"/>
                </a:ext>
              </a:extLst>
            </p:cNvPr>
            <p:cNvSpPr txBox="1"/>
            <p:nvPr/>
          </p:nvSpPr>
          <p:spPr>
            <a:xfrm>
              <a:off x="6052030" y="3932555"/>
              <a:ext cx="868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roomId</a:t>
              </a:r>
              <a:endParaRPr lang="es-ES" dirty="0"/>
            </a:p>
          </p:txBody>
        </p:sp>
      </p:grpSp>
      <p:sp>
        <p:nvSpPr>
          <p:cNvPr id="160" name="Rectángulo: esquinas redondeadas 159">
            <a:extLst>
              <a:ext uri="{FF2B5EF4-FFF2-40B4-BE49-F238E27FC236}">
                <a16:creationId xmlns:a16="http://schemas.microsoft.com/office/drawing/2014/main" id="{50638029-8527-445B-9E0C-C3A1AAED25A2}"/>
              </a:ext>
            </a:extLst>
          </p:cNvPr>
          <p:cNvSpPr/>
          <p:nvPr/>
        </p:nvSpPr>
        <p:spPr>
          <a:xfrm>
            <a:off x="5551836" y="5326504"/>
            <a:ext cx="2790839" cy="1493120"/>
          </a:xfrm>
          <a:prstGeom prst="roundRect">
            <a:avLst>
              <a:gd name="adj" fmla="val 22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sz="1200" b="1" u="sng" dirty="0"/>
              <a:t>Table: </a:t>
            </a:r>
            <a:r>
              <a:rPr lang="es-ES" sz="1200" b="1" u="sng" dirty="0" err="1"/>
              <a:t>Patology</a:t>
            </a:r>
            <a:endParaRPr lang="es-ES" sz="1200" b="1" u="sng" dirty="0"/>
          </a:p>
          <a:p>
            <a:r>
              <a:rPr lang="es-ES" sz="1200" dirty="0"/>
              <a:t>Id: </a:t>
            </a:r>
            <a:r>
              <a:rPr lang="es-ES" sz="1200" dirty="0" err="1"/>
              <a:t>timeuuid</a:t>
            </a:r>
            <a:endParaRPr lang="es-ES" sz="1200" dirty="0"/>
          </a:p>
          <a:p>
            <a:r>
              <a:rPr lang="es-ES" sz="1200" dirty="0" err="1"/>
              <a:t>Name</a:t>
            </a:r>
            <a:r>
              <a:rPr lang="es-ES" sz="1200" dirty="0"/>
              <a:t>: </a:t>
            </a:r>
            <a:r>
              <a:rPr lang="es-ES" sz="1200" dirty="0" err="1"/>
              <a:t>text</a:t>
            </a:r>
            <a:endParaRPr lang="es-ES" sz="1200" dirty="0"/>
          </a:p>
          <a:p>
            <a:r>
              <a:rPr lang="es-ES" sz="1200" dirty="0" err="1"/>
              <a:t>isInfectious</a:t>
            </a:r>
            <a:r>
              <a:rPr lang="es-ES" sz="1200" dirty="0"/>
              <a:t>: </a:t>
            </a:r>
            <a:r>
              <a:rPr lang="es-ES" sz="1200" dirty="0" err="1"/>
              <a:t>boolean</a:t>
            </a:r>
            <a:endParaRPr lang="es-ES" sz="1200" dirty="0"/>
          </a:p>
          <a:p>
            <a:r>
              <a:rPr lang="es-ES" sz="1200" dirty="0" err="1"/>
              <a:t>isHereditary</a:t>
            </a:r>
            <a:r>
              <a:rPr lang="es-ES" sz="1200" dirty="0"/>
              <a:t>: </a:t>
            </a:r>
            <a:r>
              <a:rPr lang="es-ES" sz="1200" dirty="0" err="1"/>
              <a:t>boolean</a:t>
            </a:r>
            <a:endParaRPr lang="es-ES" sz="1200" dirty="0"/>
          </a:p>
          <a:p>
            <a:r>
              <a:rPr lang="es-ES" sz="1200" dirty="0" err="1"/>
              <a:t>cieCode</a:t>
            </a:r>
            <a:r>
              <a:rPr lang="es-ES" sz="1200" dirty="0"/>
              <a:t>: </a:t>
            </a:r>
            <a:r>
              <a:rPr lang="es-ES" sz="1200" dirty="0" err="1"/>
              <a:t>text</a:t>
            </a:r>
            <a:endParaRPr lang="es-ES" sz="1200" dirty="0"/>
          </a:p>
          <a:p>
            <a:endParaRPr lang="es-ES" sz="1200" dirty="0"/>
          </a:p>
        </p:txBody>
      </p: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E4625434-4141-4865-8439-914E806FECA7}"/>
              </a:ext>
            </a:extLst>
          </p:cNvPr>
          <p:cNvSpPr/>
          <p:nvPr/>
        </p:nvSpPr>
        <p:spPr>
          <a:xfrm>
            <a:off x="113512" y="5596447"/>
            <a:ext cx="2193926" cy="1128049"/>
          </a:xfrm>
          <a:prstGeom prst="roundRect">
            <a:avLst>
              <a:gd name="adj" fmla="val 22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ES" sz="1200" b="1" u="sng" dirty="0"/>
              <a:t>Table: Medicine</a:t>
            </a:r>
          </a:p>
          <a:p>
            <a:r>
              <a:rPr lang="es-ES" sz="1200" dirty="0"/>
              <a:t>Id: </a:t>
            </a:r>
            <a:r>
              <a:rPr lang="es-ES" sz="1200" dirty="0" err="1"/>
              <a:t>timeuuid</a:t>
            </a:r>
            <a:endParaRPr lang="es-ES" sz="1200" dirty="0"/>
          </a:p>
          <a:p>
            <a:r>
              <a:rPr lang="es-ES" sz="1200" dirty="0" err="1"/>
              <a:t>Name</a:t>
            </a:r>
            <a:r>
              <a:rPr lang="es-ES" sz="1200" dirty="0"/>
              <a:t>: </a:t>
            </a:r>
            <a:r>
              <a:rPr lang="es-ES" sz="1200" dirty="0" err="1"/>
              <a:t>text</a:t>
            </a:r>
            <a:endParaRPr lang="es-ES" sz="1200" dirty="0"/>
          </a:p>
          <a:p>
            <a:r>
              <a:rPr lang="es-ES" sz="1200" dirty="0" err="1"/>
              <a:t>Provider</a:t>
            </a:r>
            <a:r>
              <a:rPr lang="es-ES" sz="1200" dirty="0"/>
              <a:t>: </a:t>
            </a:r>
            <a:r>
              <a:rPr lang="es-ES" sz="1200" dirty="0" err="1"/>
              <a:t>text</a:t>
            </a:r>
            <a:endParaRPr lang="es-ES" sz="1200" dirty="0"/>
          </a:p>
          <a:p>
            <a:r>
              <a:rPr lang="es-ES" sz="1200" dirty="0" err="1"/>
              <a:t>administrationRoute</a:t>
            </a:r>
            <a:r>
              <a:rPr lang="es-ES" sz="1200" dirty="0"/>
              <a:t>: </a:t>
            </a:r>
            <a:r>
              <a:rPr lang="es-ES" sz="1200" dirty="0" err="1"/>
              <a:t>text</a:t>
            </a:r>
            <a:endParaRPr lang="es-ES" sz="1200" dirty="0"/>
          </a:p>
          <a:p>
            <a:endParaRPr lang="es-ES" sz="1200" dirty="0"/>
          </a:p>
        </p:txBody>
      </p: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151E6CE5-FAA5-4B37-84BA-785DB90F189F}"/>
              </a:ext>
            </a:extLst>
          </p:cNvPr>
          <p:cNvGrpSpPr/>
          <p:nvPr/>
        </p:nvGrpSpPr>
        <p:grpSpPr>
          <a:xfrm>
            <a:off x="2307441" y="3871003"/>
            <a:ext cx="2976697" cy="2731134"/>
            <a:chOff x="1370646" y="1440787"/>
            <a:chExt cx="3130591" cy="11928569"/>
          </a:xfrm>
        </p:grpSpPr>
        <p:cxnSp>
          <p:nvCxnSpPr>
            <p:cNvPr id="164" name="Conector: angular 163">
              <a:extLst>
                <a:ext uri="{FF2B5EF4-FFF2-40B4-BE49-F238E27FC236}">
                  <a16:creationId xmlns:a16="http://schemas.microsoft.com/office/drawing/2014/main" id="{3F8BC9CD-AF59-49BC-A69A-EA0185230892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 rot="5400000">
              <a:off x="-2808470" y="6059649"/>
              <a:ext cx="11488823" cy="3130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9D9117FF-6226-42AB-BC14-D9EE289C937C}"/>
                </a:ext>
              </a:extLst>
            </p:cNvPr>
            <p:cNvSpPr txBox="1"/>
            <p:nvPr/>
          </p:nvSpPr>
          <p:spPr>
            <a:xfrm>
              <a:off x="3307286" y="1440787"/>
              <a:ext cx="1028146" cy="161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medicineId</a:t>
              </a:r>
              <a:endParaRPr lang="es-ES" dirty="0"/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50FA1C25-A221-4AC2-A964-942E5ACD9380}"/>
              </a:ext>
            </a:extLst>
          </p:cNvPr>
          <p:cNvGrpSpPr/>
          <p:nvPr/>
        </p:nvGrpSpPr>
        <p:grpSpPr>
          <a:xfrm flipH="1" flipV="1">
            <a:off x="7580877" y="1971840"/>
            <a:ext cx="1349291" cy="2367678"/>
            <a:chOff x="-5609148" y="642749"/>
            <a:chExt cx="10364977" cy="2423020"/>
          </a:xfrm>
        </p:grpSpPr>
        <p:cxnSp>
          <p:nvCxnSpPr>
            <p:cNvPr id="172" name="Conector: angular 171">
              <a:extLst>
                <a:ext uri="{FF2B5EF4-FFF2-40B4-BE49-F238E27FC236}">
                  <a16:creationId xmlns:a16="http://schemas.microsoft.com/office/drawing/2014/main" id="{A0D3571D-B15E-498C-8250-B0150E33F5BF}"/>
                </a:ext>
              </a:extLst>
            </p:cNvPr>
            <p:cNvCxnSpPr>
              <a:cxnSpLocks/>
              <a:stCxn id="122" idx="3"/>
              <a:endCxn id="107" idx="1"/>
            </p:cNvCxnSpPr>
            <p:nvPr/>
          </p:nvCxnSpPr>
          <p:spPr>
            <a:xfrm flipH="1" flipV="1">
              <a:off x="-5609148" y="642749"/>
              <a:ext cx="9799313" cy="24230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786DBD90-7CFD-4A3C-8A9A-1CB481BE5904}"/>
                </a:ext>
              </a:extLst>
            </p:cNvPr>
            <p:cNvSpPr txBox="1"/>
            <p:nvPr/>
          </p:nvSpPr>
          <p:spPr>
            <a:xfrm rot="10800000">
              <a:off x="-2767425" y="2670430"/>
              <a:ext cx="7523254" cy="377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nurseId</a:t>
              </a:r>
              <a:endParaRPr lang="es-ES" dirty="0"/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1938A910-D816-4815-93E7-39E5EC96CDC7}"/>
              </a:ext>
            </a:extLst>
          </p:cNvPr>
          <p:cNvGrpSpPr/>
          <p:nvPr/>
        </p:nvGrpSpPr>
        <p:grpSpPr>
          <a:xfrm>
            <a:off x="2307438" y="5809115"/>
            <a:ext cx="3244398" cy="389783"/>
            <a:chOff x="1210364" y="10046190"/>
            <a:chExt cx="3412132" cy="1702427"/>
          </a:xfrm>
        </p:grpSpPr>
        <p:cxnSp>
          <p:nvCxnSpPr>
            <p:cNvPr id="177" name="Conector: angular 176">
              <a:extLst>
                <a:ext uri="{FF2B5EF4-FFF2-40B4-BE49-F238E27FC236}">
                  <a16:creationId xmlns:a16="http://schemas.microsoft.com/office/drawing/2014/main" id="{CBD0A0DF-1A2E-4349-A142-92123A7E2B06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 flipV="1">
              <a:off x="1210364" y="11569972"/>
              <a:ext cx="3412132" cy="178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43C06C7C-7311-4260-A89E-D59A508FA8AB}"/>
                </a:ext>
              </a:extLst>
            </p:cNvPr>
            <p:cNvSpPr txBox="1"/>
            <p:nvPr/>
          </p:nvSpPr>
          <p:spPr>
            <a:xfrm>
              <a:off x="2963612" y="10046190"/>
              <a:ext cx="1028146" cy="161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medicineId</a:t>
              </a:r>
              <a:endParaRPr lang="es-ES" dirty="0"/>
            </a:p>
          </p:txBody>
        </p: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B6771B91-FEBF-44A5-865D-AEE8B15D41F1}"/>
              </a:ext>
            </a:extLst>
          </p:cNvPr>
          <p:cNvGrpSpPr/>
          <p:nvPr/>
        </p:nvGrpSpPr>
        <p:grpSpPr>
          <a:xfrm>
            <a:off x="3966667" y="4590462"/>
            <a:ext cx="5030711" cy="394323"/>
            <a:chOff x="3814268" y="4438063"/>
            <a:chExt cx="4881958" cy="369332"/>
          </a:xfrm>
        </p:grpSpPr>
        <p:cxnSp>
          <p:nvCxnSpPr>
            <p:cNvPr id="187" name="Conector: angular 186">
              <a:extLst>
                <a:ext uri="{FF2B5EF4-FFF2-40B4-BE49-F238E27FC236}">
                  <a16:creationId xmlns:a16="http://schemas.microsoft.com/office/drawing/2014/main" id="{1D182994-323A-46B5-9866-329A5941A2D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3814268" y="4804529"/>
              <a:ext cx="4881958" cy="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E35E560F-7890-4C30-9262-C24A3572AAB9}"/>
                </a:ext>
              </a:extLst>
            </p:cNvPr>
            <p:cNvSpPr txBox="1"/>
            <p:nvPr/>
          </p:nvSpPr>
          <p:spPr>
            <a:xfrm>
              <a:off x="7457828" y="4438063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floorId</a:t>
              </a:r>
              <a:endParaRPr lang="es-ES" dirty="0"/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FFA6AB21-6426-4BAB-AEE6-F0F4945753F5}"/>
              </a:ext>
            </a:extLst>
          </p:cNvPr>
          <p:cNvGrpSpPr/>
          <p:nvPr/>
        </p:nvGrpSpPr>
        <p:grpSpPr>
          <a:xfrm flipH="1">
            <a:off x="7654514" y="1016853"/>
            <a:ext cx="1231522" cy="429366"/>
            <a:chOff x="3996479" y="4438063"/>
            <a:chExt cx="4881958" cy="371954"/>
          </a:xfrm>
        </p:grpSpPr>
        <p:cxnSp>
          <p:nvCxnSpPr>
            <p:cNvPr id="193" name="Conector: angular 186">
              <a:extLst>
                <a:ext uri="{FF2B5EF4-FFF2-40B4-BE49-F238E27FC236}">
                  <a16:creationId xmlns:a16="http://schemas.microsoft.com/office/drawing/2014/main" id="{C3D3D99F-374B-4B8E-A63A-1699E32D8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6479" y="4807499"/>
              <a:ext cx="4881958" cy="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D39E0CE5-AC03-4F13-A440-0A825C13028A}"/>
                </a:ext>
              </a:extLst>
            </p:cNvPr>
            <p:cNvSpPr txBox="1"/>
            <p:nvPr/>
          </p:nvSpPr>
          <p:spPr>
            <a:xfrm>
              <a:off x="4160655" y="4438063"/>
              <a:ext cx="4108613" cy="319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patientId</a:t>
              </a:r>
              <a:endParaRPr lang="es-ES" dirty="0"/>
            </a:p>
          </p:txBody>
        </p:sp>
      </p:grp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4342ACC6-BBA8-4294-81F6-2D6E45CED400}"/>
              </a:ext>
            </a:extLst>
          </p:cNvPr>
          <p:cNvCxnSpPr>
            <a:stCxn id="118" idx="3"/>
            <a:endCxn id="160" idx="3"/>
          </p:cNvCxnSpPr>
          <p:nvPr/>
        </p:nvCxnSpPr>
        <p:spPr>
          <a:xfrm flipH="1">
            <a:off x="8342675" y="1446219"/>
            <a:ext cx="3567436" cy="4626845"/>
          </a:xfrm>
          <a:prstGeom prst="bentConnector3">
            <a:avLst>
              <a:gd name="adj1" fmla="val -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F1D0A762-AD50-4872-B7DB-F01A84FE2DBF}"/>
              </a:ext>
            </a:extLst>
          </p:cNvPr>
          <p:cNvSpPr txBox="1"/>
          <p:nvPr/>
        </p:nvSpPr>
        <p:spPr>
          <a:xfrm flipH="1">
            <a:off x="9980185" y="604934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patologies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911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213</Words>
  <Application>Microsoft Office PowerPoint</Application>
  <PresentationFormat>Panorámica</PresentationFormat>
  <Paragraphs>74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ADRIANO TOBIAS VEGA LLOBELL</cp:lastModifiedBy>
  <cp:revision>10</cp:revision>
  <dcterms:created xsi:type="dcterms:W3CDTF">2020-02-08T17:14:15Z</dcterms:created>
  <dcterms:modified xsi:type="dcterms:W3CDTF">2020-02-09T19:14:41Z</dcterms:modified>
</cp:coreProperties>
</file>