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A00"/>
    <a:srgbClr val="F5F0DD"/>
    <a:srgbClr val="EBEBEB"/>
    <a:srgbClr val="12AB6B"/>
    <a:srgbClr val="2C3E54"/>
    <a:srgbClr val="669DF6"/>
    <a:srgbClr val="1EBE9B"/>
    <a:srgbClr val="69E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>
        <p:scale>
          <a:sx n="75" d="100"/>
          <a:sy n="75" d="100"/>
        </p:scale>
        <p:origin x="53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23F4F-0158-441E-8473-47A12CA57ED6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4B7F2-55C0-4F11-A908-01E70DDF8C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93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4B7F2-55C0-4F11-A908-01E70DDF8C1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630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9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8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1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7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1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9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5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8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1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41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735913@unizar.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2.wdp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E4B98A8-9D4D-4330-DE36-015178669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4" y="407122"/>
            <a:ext cx="5869521" cy="251044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s-E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El aprendizaje automático en sistemas embebidos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1EDB7B-0B45-C117-3E78-109602B74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837" y="3215054"/>
            <a:ext cx="5185297" cy="2309737"/>
          </a:xfrm>
        </p:spPr>
        <p:txBody>
          <a:bodyPr>
            <a:normAutofit/>
          </a:bodyPr>
          <a:lstStyle/>
          <a:p>
            <a:r>
              <a:rPr lang="es-ES" sz="2000" dirty="0"/>
              <a:t>Por Ignacio Latre Ayen (</a:t>
            </a:r>
            <a:r>
              <a:rPr lang="es-ES" sz="2000" dirty="0">
                <a:hlinkClick r:id="rId2"/>
              </a:rPr>
              <a:t>735913@unizar.es</a:t>
            </a:r>
            <a:r>
              <a:rPr lang="es-ES" sz="2000" dirty="0"/>
              <a:t>)</a:t>
            </a:r>
            <a:endParaRPr lang="es-ES" dirty="0"/>
          </a:p>
          <a:p>
            <a:r>
              <a:rPr lang="es-ES" dirty="0"/>
              <a:t>2024</a:t>
            </a: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Diagrama&#10;&#10;Descripción generada automáticamente">
            <a:extLst>
              <a:ext uri="{FF2B5EF4-FFF2-40B4-BE49-F238E27FC236}">
                <a16:creationId xmlns:a16="http://schemas.microsoft.com/office/drawing/2014/main" id="{4B743B8A-1FFC-D0BF-28A3-F7B6A8CA91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02" r="2699" b="-1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3811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7A6F3-8E5A-D7D5-1C1B-E1496D377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921" y="657770"/>
            <a:ext cx="10325000" cy="7230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Introducción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E2619C2-E81A-46E6-21BC-0C3CDC5CC5AD}"/>
              </a:ext>
            </a:extLst>
          </p:cNvPr>
          <p:cNvSpPr/>
          <p:nvPr/>
        </p:nvSpPr>
        <p:spPr>
          <a:xfrm>
            <a:off x="0" y="15529"/>
            <a:ext cx="1519311" cy="576775"/>
          </a:xfrm>
          <a:prstGeom prst="homePlate">
            <a:avLst/>
          </a:prstGeom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Introducción</a:t>
            </a:r>
          </a:p>
        </p:txBody>
      </p:sp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13B89681-FD64-BF0A-6C99-D89EABC55014}"/>
              </a:ext>
            </a:extLst>
          </p:cNvPr>
          <p:cNvSpPr/>
          <p:nvPr/>
        </p:nvSpPr>
        <p:spPr>
          <a:xfrm>
            <a:off x="1308295" y="11770"/>
            <a:ext cx="2405576" cy="5767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Fuera del dispositivo</a:t>
            </a:r>
          </a:p>
        </p:txBody>
      </p:sp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0444137A-7D08-8416-CCFA-34893BA8DB99}"/>
              </a:ext>
            </a:extLst>
          </p:cNvPr>
          <p:cNvSpPr/>
          <p:nvPr/>
        </p:nvSpPr>
        <p:spPr>
          <a:xfrm>
            <a:off x="3446584" y="11770"/>
            <a:ext cx="2405576" cy="5767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En el dispositivo (no embebido)</a:t>
            </a:r>
          </a:p>
        </p:txBody>
      </p:sp>
      <p:sp>
        <p:nvSpPr>
          <p:cNvPr id="7" name="Flecha: cheurón 6">
            <a:extLst>
              <a:ext uri="{FF2B5EF4-FFF2-40B4-BE49-F238E27FC236}">
                <a16:creationId xmlns:a16="http://schemas.microsoft.com/office/drawing/2014/main" id="{32C780E2-E9E0-2D7F-87A7-E17760AB7985}"/>
              </a:ext>
            </a:extLst>
          </p:cNvPr>
          <p:cNvSpPr/>
          <p:nvPr/>
        </p:nvSpPr>
        <p:spPr>
          <a:xfrm>
            <a:off x="5514533" y="20618"/>
            <a:ext cx="2405576" cy="5767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En el dispositivo ( embebido)</a:t>
            </a:r>
          </a:p>
        </p:txBody>
      </p:sp>
      <p:sp>
        <p:nvSpPr>
          <p:cNvPr id="8" name="Flecha: cheurón 7">
            <a:extLst>
              <a:ext uri="{FF2B5EF4-FFF2-40B4-BE49-F238E27FC236}">
                <a16:creationId xmlns:a16="http://schemas.microsoft.com/office/drawing/2014/main" id="{2B7C75F1-E1FE-A85E-4B6A-096D80DFC7CB}"/>
              </a:ext>
            </a:extLst>
          </p:cNvPr>
          <p:cNvSpPr/>
          <p:nvPr/>
        </p:nvSpPr>
        <p:spPr>
          <a:xfrm>
            <a:off x="7652822" y="11770"/>
            <a:ext cx="2405576" cy="5767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Optimización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Flecha: cheurón 8">
            <a:extLst>
              <a:ext uri="{FF2B5EF4-FFF2-40B4-BE49-F238E27FC236}">
                <a16:creationId xmlns:a16="http://schemas.microsoft.com/office/drawing/2014/main" id="{59568498-7633-21D9-96CD-FE18C93630AA}"/>
              </a:ext>
            </a:extLst>
          </p:cNvPr>
          <p:cNvSpPr/>
          <p:nvPr/>
        </p:nvSpPr>
        <p:spPr>
          <a:xfrm>
            <a:off x="9748910" y="20618"/>
            <a:ext cx="2443090" cy="5767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Conclusiones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026" name="Picture 2" descr="Página 14 | Vectores e ilustraciones de Questionable para descargar gratis  | Freepik">
            <a:extLst>
              <a:ext uri="{FF2B5EF4-FFF2-40B4-BE49-F238E27FC236}">
                <a16:creationId xmlns:a16="http://schemas.microsoft.com/office/drawing/2014/main" id="{DB2EBD4C-7F19-14B0-E488-95865E007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59" y="1984771"/>
            <a:ext cx="2006257" cy="215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5F9AF184-E221-44C0-EFFB-D3C313BB5BEC}"/>
              </a:ext>
            </a:extLst>
          </p:cNvPr>
          <p:cNvSpPr txBox="1">
            <a:spLocks/>
          </p:cNvSpPr>
          <p:nvPr/>
        </p:nvSpPr>
        <p:spPr>
          <a:xfrm>
            <a:off x="84905" y="4113464"/>
            <a:ext cx="3094551" cy="7230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¿Por qué ML?, </a:t>
            </a:r>
          </a:p>
          <a:p>
            <a:pPr algn="ctr"/>
            <a:r>
              <a:rPr lang="es-ES" sz="2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¿Por qué embebido?</a:t>
            </a:r>
          </a:p>
        </p:txBody>
      </p:sp>
      <p:pic>
        <p:nvPicPr>
          <p:cNvPr id="1032" name="Picture 8" descr="Colección Del Vector De Las Flechas Con Estilo Libre Elegante Y Color Negro  En El Icono Blanco Del Fondo Y De La Flecha Ilustración del Vector -  Ilustración de icono, estilo: 121727470">
            <a:extLst>
              <a:ext uri="{FF2B5EF4-FFF2-40B4-BE49-F238E27FC236}">
                <a16:creationId xmlns:a16="http://schemas.microsoft.com/office/drawing/2014/main" id="{6EBB6475-EF68-B2BD-BC60-065E57A01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362" y="2325152"/>
            <a:ext cx="2706858" cy="27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595B2E1-B98E-D0C0-12CC-D9524A792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590" y="1985896"/>
            <a:ext cx="2083605" cy="20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3B1B4B7E-0111-762B-4580-436DF960AFAA}"/>
              </a:ext>
            </a:extLst>
          </p:cNvPr>
          <p:cNvSpPr txBox="1">
            <a:spLocks/>
          </p:cNvSpPr>
          <p:nvPr/>
        </p:nvSpPr>
        <p:spPr>
          <a:xfrm>
            <a:off x="5094126" y="4135313"/>
            <a:ext cx="3094551" cy="7230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¿Qué soluciones hay?</a:t>
            </a:r>
          </a:p>
        </p:txBody>
      </p:sp>
      <p:sp>
        <p:nvSpPr>
          <p:cNvPr id="15" name="Bocadillo nube: nube 14">
            <a:extLst>
              <a:ext uri="{FF2B5EF4-FFF2-40B4-BE49-F238E27FC236}">
                <a16:creationId xmlns:a16="http://schemas.microsoft.com/office/drawing/2014/main" id="{1B3B961C-1C3E-A2CE-5C0F-A1FBE3161F5F}"/>
              </a:ext>
            </a:extLst>
          </p:cNvPr>
          <p:cNvSpPr/>
          <p:nvPr/>
        </p:nvSpPr>
        <p:spPr>
          <a:xfrm>
            <a:off x="8909536" y="1123392"/>
            <a:ext cx="3094551" cy="2706858"/>
          </a:xfrm>
          <a:prstGeom prst="cloudCallout">
            <a:avLst>
              <a:gd name="adj1" fmla="val -91295"/>
              <a:gd name="adj2" fmla="val 53146"/>
            </a:avLst>
          </a:prstGeom>
          <a:noFill/>
          <a:ln w="571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531DBD9-2DDC-DAE8-41C4-2DC7789E2867}"/>
              </a:ext>
            </a:extLst>
          </p:cNvPr>
          <p:cNvSpPr txBox="1">
            <a:spLocks/>
          </p:cNvSpPr>
          <p:nvPr/>
        </p:nvSpPr>
        <p:spPr>
          <a:xfrm rot="19942999">
            <a:off x="9294138" y="1559844"/>
            <a:ext cx="909543" cy="5575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GPU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1DDA788A-9D80-B6E4-D363-F62BDE003873}"/>
              </a:ext>
            </a:extLst>
          </p:cNvPr>
          <p:cNvSpPr txBox="1">
            <a:spLocks/>
          </p:cNvSpPr>
          <p:nvPr/>
        </p:nvSpPr>
        <p:spPr>
          <a:xfrm rot="1937036">
            <a:off x="9827492" y="2046221"/>
            <a:ext cx="909543" cy="5575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TPU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3900D0D6-1C2B-8D4F-F139-D6EA54C56E6C}"/>
              </a:ext>
            </a:extLst>
          </p:cNvPr>
          <p:cNvSpPr txBox="1">
            <a:spLocks/>
          </p:cNvSpPr>
          <p:nvPr/>
        </p:nvSpPr>
        <p:spPr>
          <a:xfrm>
            <a:off x="9294135" y="2538508"/>
            <a:ext cx="909543" cy="5575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EDGE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F6E19878-97BC-7D6E-1516-9B6946826CE3}"/>
              </a:ext>
            </a:extLst>
          </p:cNvPr>
          <p:cNvSpPr txBox="1">
            <a:spLocks/>
          </p:cNvSpPr>
          <p:nvPr/>
        </p:nvSpPr>
        <p:spPr>
          <a:xfrm rot="19474727">
            <a:off x="10218956" y="2595734"/>
            <a:ext cx="1190897" cy="5575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CLOUD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750C84-67E2-F439-AAE5-3D2ACA6BF04D}"/>
              </a:ext>
            </a:extLst>
          </p:cNvPr>
          <p:cNvSpPr txBox="1">
            <a:spLocks/>
          </p:cNvSpPr>
          <p:nvPr/>
        </p:nvSpPr>
        <p:spPr>
          <a:xfrm>
            <a:off x="10079495" y="1606754"/>
            <a:ext cx="1190897" cy="5575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NPU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33D76E56-D8D3-EF40-AB92-D500FEA4AB41}"/>
              </a:ext>
            </a:extLst>
          </p:cNvPr>
          <p:cNvSpPr txBox="1">
            <a:spLocks/>
          </p:cNvSpPr>
          <p:nvPr/>
        </p:nvSpPr>
        <p:spPr>
          <a:xfrm rot="2861599">
            <a:off x="10908495" y="1543368"/>
            <a:ext cx="1190897" cy="5575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FPGA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2E155058-348F-38AF-81A5-F2F38C587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609" y="1187586"/>
            <a:ext cx="2217639" cy="221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Bocadillo nube: nube 23">
            <a:extLst>
              <a:ext uri="{FF2B5EF4-FFF2-40B4-BE49-F238E27FC236}">
                <a16:creationId xmlns:a16="http://schemas.microsoft.com/office/drawing/2014/main" id="{B7682918-8416-F62E-5AE4-64425FAEC566}"/>
              </a:ext>
            </a:extLst>
          </p:cNvPr>
          <p:cNvSpPr/>
          <p:nvPr/>
        </p:nvSpPr>
        <p:spPr>
          <a:xfrm>
            <a:off x="8909536" y="4236898"/>
            <a:ext cx="3094551" cy="2053839"/>
          </a:xfrm>
          <a:prstGeom prst="cloudCallout">
            <a:avLst>
              <a:gd name="adj1" fmla="val -86749"/>
              <a:gd name="adj2" fmla="val -53343"/>
            </a:avLst>
          </a:prstGeom>
          <a:noFill/>
          <a:ln w="5715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287FBA5-8635-EB20-58B8-0DEFC73C5317}"/>
              </a:ext>
            </a:extLst>
          </p:cNvPr>
          <p:cNvSpPr txBox="1">
            <a:spLocks/>
          </p:cNvSpPr>
          <p:nvPr/>
        </p:nvSpPr>
        <p:spPr>
          <a:xfrm rot="19474727">
            <a:off x="8910702" y="4580650"/>
            <a:ext cx="2679306" cy="104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¿Cómo optimizar?</a:t>
            </a:r>
          </a:p>
        </p:txBody>
      </p:sp>
    </p:spTree>
    <p:extLst>
      <p:ext uri="{BB962C8B-B14F-4D97-AF65-F5344CB8AC3E}">
        <p14:creationId xmlns:p14="http://schemas.microsoft.com/office/powerpoint/2010/main" val="415203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7A6F3-8E5A-D7D5-1C1B-E1496D377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921" y="657770"/>
            <a:ext cx="10325000" cy="7230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Fuera del dispositivo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E2619C2-E81A-46E6-21BC-0C3CDC5CC5AD}"/>
              </a:ext>
            </a:extLst>
          </p:cNvPr>
          <p:cNvSpPr/>
          <p:nvPr/>
        </p:nvSpPr>
        <p:spPr>
          <a:xfrm>
            <a:off x="0" y="15529"/>
            <a:ext cx="1519311" cy="57677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Introducción</a:t>
            </a:r>
          </a:p>
        </p:txBody>
      </p:sp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13B89681-FD64-BF0A-6C99-D89EABC55014}"/>
              </a:ext>
            </a:extLst>
          </p:cNvPr>
          <p:cNvSpPr/>
          <p:nvPr/>
        </p:nvSpPr>
        <p:spPr>
          <a:xfrm>
            <a:off x="1308295" y="11770"/>
            <a:ext cx="2405576" cy="576775"/>
          </a:xfrm>
          <a:prstGeom prst="chevron">
            <a:avLst/>
          </a:prstGeom>
          <a:solidFill>
            <a:srgbClr val="1EBE9B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Fuera del dispositivo</a:t>
            </a:r>
          </a:p>
        </p:txBody>
      </p:sp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0444137A-7D08-8416-CCFA-34893BA8DB99}"/>
              </a:ext>
            </a:extLst>
          </p:cNvPr>
          <p:cNvSpPr/>
          <p:nvPr/>
        </p:nvSpPr>
        <p:spPr>
          <a:xfrm>
            <a:off x="3502855" y="11770"/>
            <a:ext cx="2405576" cy="5767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En el dispositivo (no embebido)</a:t>
            </a:r>
          </a:p>
        </p:txBody>
      </p:sp>
      <p:sp>
        <p:nvSpPr>
          <p:cNvPr id="7" name="Flecha: cheurón 6">
            <a:extLst>
              <a:ext uri="{FF2B5EF4-FFF2-40B4-BE49-F238E27FC236}">
                <a16:creationId xmlns:a16="http://schemas.microsoft.com/office/drawing/2014/main" id="{32C780E2-E9E0-2D7F-87A7-E17760AB7985}"/>
              </a:ext>
            </a:extLst>
          </p:cNvPr>
          <p:cNvSpPr/>
          <p:nvPr/>
        </p:nvSpPr>
        <p:spPr>
          <a:xfrm>
            <a:off x="5643489" y="20618"/>
            <a:ext cx="2405576" cy="5767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En el dispositivo ( embebido)</a:t>
            </a:r>
          </a:p>
        </p:txBody>
      </p:sp>
      <p:sp>
        <p:nvSpPr>
          <p:cNvPr id="8" name="Flecha: cheurón 7">
            <a:extLst>
              <a:ext uri="{FF2B5EF4-FFF2-40B4-BE49-F238E27FC236}">
                <a16:creationId xmlns:a16="http://schemas.microsoft.com/office/drawing/2014/main" id="{2B7C75F1-E1FE-A85E-4B6A-096D80DFC7CB}"/>
              </a:ext>
            </a:extLst>
          </p:cNvPr>
          <p:cNvSpPr/>
          <p:nvPr/>
        </p:nvSpPr>
        <p:spPr>
          <a:xfrm>
            <a:off x="7781777" y="11770"/>
            <a:ext cx="2405576" cy="5767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Optimización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Flecha: cheurón 8">
            <a:extLst>
              <a:ext uri="{FF2B5EF4-FFF2-40B4-BE49-F238E27FC236}">
                <a16:creationId xmlns:a16="http://schemas.microsoft.com/office/drawing/2014/main" id="{59568498-7633-21D9-96CD-FE18C93630AA}"/>
              </a:ext>
            </a:extLst>
          </p:cNvPr>
          <p:cNvSpPr/>
          <p:nvPr/>
        </p:nvSpPr>
        <p:spPr>
          <a:xfrm>
            <a:off x="9941752" y="20618"/>
            <a:ext cx="2269589" cy="5767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Conclusiones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0920B811-C538-0D7C-C28C-D3A8E6B2C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4" y="1299905"/>
            <a:ext cx="8439150" cy="5448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8" descr="Colección Del Vector De Las Flechas Con Estilo Libre Elegante Y Color Negro  En El Icono Blanco Del Fondo Y De La Flecha Ilustración del Vector -  Ilustración de icono, estilo: 121727470">
            <a:extLst>
              <a:ext uri="{FF2B5EF4-FFF2-40B4-BE49-F238E27FC236}">
                <a16:creationId xmlns:a16="http://schemas.microsoft.com/office/drawing/2014/main" id="{BDB8DB1C-0622-7B56-D784-F5153D5E4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529" y="1443847"/>
            <a:ext cx="1638974" cy="163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48ED99D2-3A3F-7EB4-AD3D-07EE8DA3A9F7}"/>
              </a:ext>
            </a:extLst>
          </p:cNvPr>
          <p:cNvSpPr txBox="1">
            <a:spLocks/>
          </p:cNvSpPr>
          <p:nvPr/>
        </p:nvSpPr>
        <p:spPr>
          <a:xfrm>
            <a:off x="7483423" y="4727065"/>
            <a:ext cx="2377440" cy="67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EDGE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12F57D20-6E31-C203-3A41-CBC96C3738E5}"/>
              </a:ext>
            </a:extLst>
          </p:cNvPr>
          <p:cNvSpPr txBox="1">
            <a:spLocks/>
          </p:cNvSpPr>
          <p:nvPr/>
        </p:nvSpPr>
        <p:spPr>
          <a:xfrm>
            <a:off x="7444233" y="2300125"/>
            <a:ext cx="2377440" cy="67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NUBE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38695980-070E-CC56-49EB-10AE65E86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385" y="4024055"/>
            <a:ext cx="12763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5E44A17C-E5BA-C7D0-E325-164579F1FD39}"/>
              </a:ext>
            </a:extLst>
          </p:cNvPr>
          <p:cNvSpPr txBox="1">
            <a:spLocks/>
          </p:cNvSpPr>
          <p:nvPr/>
        </p:nvSpPr>
        <p:spPr>
          <a:xfrm>
            <a:off x="9740109" y="4153259"/>
            <a:ext cx="2269588" cy="2162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rgbClr val="1EBE9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-Latencia</a:t>
            </a:r>
          </a:p>
          <a:p>
            <a:r>
              <a:rPr lang="es-ES" sz="2400" dirty="0">
                <a:solidFill>
                  <a:srgbClr val="1EBE9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-Transito</a:t>
            </a:r>
          </a:p>
          <a:p>
            <a:r>
              <a:rPr lang="es-ES" sz="2400" dirty="0">
                <a:solidFill>
                  <a:srgbClr val="1EBE9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-Tiempo real</a:t>
            </a:r>
          </a:p>
          <a:p>
            <a:r>
              <a:rPr lang="es-ES" sz="24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-Seguridad</a:t>
            </a:r>
          </a:p>
          <a:p>
            <a:r>
              <a:rPr lang="es-ES" sz="24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-Gestión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7B0AAA0F-BAA0-D061-13CD-AC2E27AB91DA}"/>
              </a:ext>
            </a:extLst>
          </p:cNvPr>
          <p:cNvSpPr txBox="1">
            <a:spLocks/>
          </p:cNvSpPr>
          <p:nvPr/>
        </p:nvSpPr>
        <p:spPr>
          <a:xfrm>
            <a:off x="9711051" y="1019280"/>
            <a:ext cx="2500290" cy="2162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rgbClr val="1EBE9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-Bajo demanda</a:t>
            </a:r>
          </a:p>
          <a:p>
            <a:r>
              <a:rPr lang="es-ES" sz="2400" dirty="0">
                <a:solidFill>
                  <a:srgbClr val="1EBE9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-Escalabilidad</a:t>
            </a:r>
          </a:p>
          <a:p>
            <a:r>
              <a:rPr lang="es-ES" sz="2400" dirty="0">
                <a:solidFill>
                  <a:srgbClr val="1EBE9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-No hardware</a:t>
            </a:r>
          </a:p>
          <a:p>
            <a:r>
              <a:rPr lang="es-ES" sz="24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-Seguridad</a:t>
            </a:r>
          </a:p>
          <a:p>
            <a:r>
              <a:rPr lang="es-ES" sz="24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-Movilidad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114CDD2-53AA-9889-043A-912C6B5DB4EB}"/>
              </a:ext>
            </a:extLst>
          </p:cNvPr>
          <p:cNvSpPr/>
          <p:nvPr/>
        </p:nvSpPr>
        <p:spPr>
          <a:xfrm>
            <a:off x="2629773" y="1391266"/>
            <a:ext cx="3370397" cy="110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66" name="Picture 18" descr="Servicios de cloud computing | Google Cloud">
            <a:extLst>
              <a:ext uri="{FF2B5EF4-FFF2-40B4-BE49-F238E27FC236}">
                <a16:creationId xmlns:a16="http://schemas.microsoft.com/office/drawing/2014/main" id="{91FAF310-3255-2956-48DB-6B57312D0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5" y="1087585"/>
            <a:ext cx="3121855" cy="163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ow to Land a Job at Amazon Web Services- A Step by Step Guide">
            <a:extLst>
              <a:ext uri="{FF2B5EF4-FFF2-40B4-BE49-F238E27FC236}">
                <a16:creationId xmlns:a16="http://schemas.microsoft.com/office/drawing/2014/main" id="{1041C7C5-8328-771D-14E2-CBDE96CA9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519" y="1242436"/>
            <a:ext cx="1699260" cy="141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Observability with Instana de IBM Cloud | IBM">
            <a:extLst>
              <a:ext uri="{FF2B5EF4-FFF2-40B4-BE49-F238E27FC236}">
                <a16:creationId xmlns:a16="http://schemas.microsoft.com/office/drawing/2014/main" id="{C97C75AD-18D1-604E-3C0D-804ED3DFB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908" y="1372135"/>
            <a:ext cx="1922893" cy="108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Fundación UNED on X: &quot;#Azure es el gran entorno &quot;cloud&quot; de Microsoft.  Proporciona servicios muy importantes y replica todo nuestro entorno de  trabajo para garantizar la llamada &quot;continuidad del negocio&quot;. Introducción  a #">
            <a:extLst>
              <a:ext uri="{FF2B5EF4-FFF2-40B4-BE49-F238E27FC236}">
                <a16:creationId xmlns:a16="http://schemas.microsoft.com/office/drawing/2014/main" id="{FB183FFB-651A-D2F7-5CBA-673EE7444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626" y="1448787"/>
            <a:ext cx="1675807" cy="104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>
            <a:extLst>
              <a:ext uri="{FF2B5EF4-FFF2-40B4-BE49-F238E27FC236}">
                <a16:creationId xmlns:a16="http://schemas.microsoft.com/office/drawing/2014/main" id="{41EEDFC2-1A82-F24B-89DD-230C2674F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934" y="918773"/>
            <a:ext cx="12763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olección Del Vector De Las Flechas Con Estilo Libre Elegante Y Color Negro  En El Icono Blanco Del Fondo Y De La Flecha Ilustración del Vector -  Ilustración de icono, estilo: 121727470">
            <a:extLst>
              <a:ext uri="{FF2B5EF4-FFF2-40B4-BE49-F238E27FC236}">
                <a16:creationId xmlns:a16="http://schemas.microsoft.com/office/drawing/2014/main" id="{816DAE8F-5BA5-6D8D-A074-E22665DD3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529" y="3804008"/>
            <a:ext cx="1638974" cy="163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19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7A6F3-8E5A-D7D5-1C1B-E1496D377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921" y="657770"/>
            <a:ext cx="10325000" cy="7230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 el dispositivo (no embebido)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E2619C2-E81A-46E6-21BC-0C3CDC5CC5AD}"/>
              </a:ext>
            </a:extLst>
          </p:cNvPr>
          <p:cNvSpPr/>
          <p:nvPr/>
        </p:nvSpPr>
        <p:spPr>
          <a:xfrm>
            <a:off x="0" y="15529"/>
            <a:ext cx="1519311" cy="57677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Introducción</a:t>
            </a:r>
          </a:p>
        </p:txBody>
      </p:sp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13B89681-FD64-BF0A-6C99-D89EABC55014}"/>
              </a:ext>
            </a:extLst>
          </p:cNvPr>
          <p:cNvSpPr/>
          <p:nvPr/>
        </p:nvSpPr>
        <p:spPr>
          <a:xfrm>
            <a:off x="1252024" y="11770"/>
            <a:ext cx="2405576" cy="576775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Fuera del dispositivo</a:t>
            </a:r>
          </a:p>
        </p:txBody>
      </p:sp>
      <p:sp>
        <p:nvSpPr>
          <p:cNvPr id="7" name="Flecha: cheurón 6">
            <a:extLst>
              <a:ext uri="{FF2B5EF4-FFF2-40B4-BE49-F238E27FC236}">
                <a16:creationId xmlns:a16="http://schemas.microsoft.com/office/drawing/2014/main" id="{32C780E2-E9E0-2D7F-87A7-E17760AB7985}"/>
              </a:ext>
            </a:extLst>
          </p:cNvPr>
          <p:cNvSpPr/>
          <p:nvPr/>
        </p:nvSpPr>
        <p:spPr>
          <a:xfrm>
            <a:off x="5676313" y="20619"/>
            <a:ext cx="2405576" cy="5767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En el dispositivo ( embebido)</a:t>
            </a:r>
          </a:p>
        </p:txBody>
      </p:sp>
      <p:sp>
        <p:nvSpPr>
          <p:cNvPr id="8" name="Flecha: cheurón 7">
            <a:extLst>
              <a:ext uri="{FF2B5EF4-FFF2-40B4-BE49-F238E27FC236}">
                <a16:creationId xmlns:a16="http://schemas.microsoft.com/office/drawing/2014/main" id="{2B7C75F1-E1FE-A85E-4B6A-096D80DFC7CB}"/>
              </a:ext>
            </a:extLst>
          </p:cNvPr>
          <p:cNvSpPr/>
          <p:nvPr/>
        </p:nvSpPr>
        <p:spPr>
          <a:xfrm>
            <a:off x="7784122" y="11770"/>
            <a:ext cx="2405576" cy="5767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Optimización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Flecha: cheurón 8">
            <a:extLst>
              <a:ext uri="{FF2B5EF4-FFF2-40B4-BE49-F238E27FC236}">
                <a16:creationId xmlns:a16="http://schemas.microsoft.com/office/drawing/2014/main" id="{59568498-7633-21D9-96CD-FE18C93630AA}"/>
              </a:ext>
            </a:extLst>
          </p:cNvPr>
          <p:cNvSpPr/>
          <p:nvPr/>
        </p:nvSpPr>
        <p:spPr>
          <a:xfrm>
            <a:off x="9922411" y="20619"/>
            <a:ext cx="2269589" cy="5767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Conclusiones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0444137A-7D08-8416-CCFA-34893BA8DB99}"/>
              </a:ext>
            </a:extLst>
          </p:cNvPr>
          <p:cNvSpPr/>
          <p:nvPr/>
        </p:nvSpPr>
        <p:spPr>
          <a:xfrm>
            <a:off x="3448927" y="11770"/>
            <a:ext cx="2525153" cy="576775"/>
          </a:xfrm>
          <a:prstGeom prst="chevron">
            <a:avLst/>
          </a:prstGeom>
          <a:solidFill>
            <a:srgbClr val="1EBE9B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En el dispositivo (no embebido)</a:t>
            </a:r>
          </a:p>
        </p:txBody>
      </p:sp>
      <p:pic>
        <p:nvPicPr>
          <p:cNvPr id="3074" name="Picture 2" descr="fpga Vector Icons free download in SVG, PNG Format">
            <a:extLst>
              <a:ext uri="{FF2B5EF4-FFF2-40B4-BE49-F238E27FC236}">
                <a16:creationId xmlns:a16="http://schemas.microsoft.com/office/drawing/2014/main" id="{FBEB51B8-32AC-0ABC-78F2-859EC5FE9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930" y="2028615"/>
            <a:ext cx="2145951" cy="214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pu Icon Images – Browse 10,392 Stock Photos, Vectors, and Video | Adobe  Stock">
            <a:extLst>
              <a:ext uri="{FF2B5EF4-FFF2-40B4-BE49-F238E27FC236}">
                <a16:creationId xmlns:a16="http://schemas.microsoft.com/office/drawing/2014/main" id="{E596F025-BD39-EDB7-7FF4-D5577CDD7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503" y="2127949"/>
            <a:ext cx="2833687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oogle Cloud TPU | Google Cloud Platform">
            <a:extLst>
              <a:ext uri="{FF2B5EF4-FFF2-40B4-BE49-F238E27FC236}">
                <a16:creationId xmlns:a16="http://schemas.microsoft.com/office/drawing/2014/main" id="{58D2716D-C8CD-53F6-4A3F-D4897EF99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812" y="2289267"/>
            <a:ext cx="1610710" cy="161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47F2DC7E-89EA-1CD4-B749-253D2270BDD9}"/>
              </a:ext>
            </a:extLst>
          </p:cNvPr>
          <p:cNvSpPr txBox="1">
            <a:spLocks/>
          </p:cNvSpPr>
          <p:nvPr/>
        </p:nvSpPr>
        <p:spPr>
          <a:xfrm>
            <a:off x="6545379" y="1566246"/>
            <a:ext cx="1414880" cy="7230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GPU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D786CD7-4E88-C72C-245E-41E8B558F4BB}"/>
              </a:ext>
            </a:extLst>
          </p:cNvPr>
          <p:cNvSpPr txBox="1">
            <a:spLocks/>
          </p:cNvSpPr>
          <p:nvPr/>
        </p:nvSpPr>
        <p:spPr>
          <a:xfrm>
            <a:off x="10233727" y="1566245"/>
            <a:ext cx="1414880" cy="7230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rgbClr val="669DF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TPU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59A5782-99C1-635D-2C21-88243F9B744B}"/>
              </a:ext>
            </a:extLst>
          </p:cNvPr>
          <p:cNvSpPr txBox="1">
            <a:spLocks/>
          </p:cNvSpPr>
          <p:nvPr/>
        </p:nvSpPr>
        <p:spPr>
          <a:xfrm>
            <a:off x="2377440" y="1566244"/>
            <a:ext cx="1414880" cy="7230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rgbClr val="FF6A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FPGA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9C16DF6-C017-BAE5-A244-01D4E6524285}"/>
              </a:ext>
            </a:extLst>
          </p:cNvPr>
          <p:cNvSpPr txBox="1">
            <a:spLocks/>
          </p:cNvSpPr>
          <p:nvPr/>
        </p:nvSpPr>
        <p:spPr>
          <a:xfrm>
            <a:off x="0" y="4109526"/>
            <a:ext cx="2407501" cy="3873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Coma flotante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3D8F902D-E2A2-0934-DD92-50018CAE1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790" y="3918879"/>
            <a:ext cx="718058" cy="7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B786866A-1F52-24B2-3525-68C32C677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138" y="3918879"/>
            <a:ext cx="718058" cy="7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9316737-AB4B-A1F6-598B-A9BFBE627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44" y="3918879"/>
            <a:ext cx="974413" cy="76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F9BD8DFC-BF29-0163-75A2-B520080A7CAC}"/>
              </a:ext>
            </a:extLst>
          </p:cNvPr>
          <p:cNvSpPr txBox="1">
            <a:spLocks/>
          </p:cNvSpPr>
          <p:nvPr/>
        </p:nvSpPr>
        <p:spPr>
          <a:xfrm>
            <a:off x="-1" y="4761953"/>
            <a:ext cx="2407501" cy="3873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Disponibilidad</a:t>
            </a: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92582E75-78FF-B78F-5995-2FBA4F6E3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721" y="4527859"/>
            <a:ext cx="718058" cy="7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B5A88F33-FAF8-C6E9-EAA1-2036EDC9F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790" y="4527859"/>
            <a:ext cx="718058" cy="7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73F66C14-D37A-C657-B169-69D03270C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652" y="4474362"/>
            <a:ext cx="974413" cy="76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Logo de Google - Wikipedia, la enciclopedia libre">
            <a:extLst>
              <a:ext uri="{FF2B5EF4-FFF2-40B4-BE49-F238E27FC236}">
                <a16:creationId xmlns:a16="http://schemas.microsoft.com/office/drawing/2014/main" id="{804A1616-D29E-4543-EE71-805424987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532" y="4745682"/>
            <a:ext cx="1242606" cy="41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C36E3E85-318B-338C-7F12-78C48519653A}"/>
              </a:ext>
            </a:extLst>
          </p:cNvPr>
          <p:cNvSpPr txBox="1">
            <a:spLocks/>
          </p:cNvSpPr>
          <p:nvPr/>
        </p:nvSpPr>
        <p:spPr>
          <a:xfrm>
            <a:off x="48273" y="5419121"/>
            <a:ext cx="1710189" cy="3873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Consumo</a:t>
            </a:r>
          </a:p>
        </p:txBody>
      </p:sp>
      <p:pic>
        <p:nvPicPr>
          <p:cNvPr id="19" name="Picture 10">
            <a:extLst>
              <a:ext uri="{FF2B5EF4-FFF2-40B4-BE49-F238E27FC236}">
                <a16:creationId xmlns:a16="http://schemas.microsoft.com/office/drawing/2014/main" id="{803EAB12-36CE-E6D8-60A1-9880F42D7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709" y="5149319"/>
            <a:ext cx="974413" cy="76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54AEC3EA-C2D7-C214-AB42-64ABE421F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998" y="5130634"/>
            <a:ext cx="974413" cy="76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>
            <a:extLst>
              <a:ext uri="{FF2B5EF4-FFF2-40B4-BE49-F238E27FC236}">
                <a16:creationId xmlns:a16="http://schemas.microsoft.com/office/drawing/2014/main" id="{E99D418A-B489-E5DC-882D-E79A27A55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651" y="5130633"/>
            <a:ext cx="974413" cy="76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E873A8CE-7593-0F0A-FB8F-2A310CF779F1}"/>
              </a:ext>
            </a:extLst>
          </p:cNvPr>
          <p:cNvSpPr txBox="1">
            <a:spLocks/>
          </p:cNvSpPr>
          <p:nvPr/>
        </p:nvSpPr>
        <p:spPr>
          <a:xfrm>
            <a:off x="48272" y="6076289"/>
            <a:ext cx="1978658" cy="3873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Paralelismo</a:t>
            </a: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87375754-BB41-146B-42C1-A2FF2933E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245" y="5804180"/>
            <a:ext cx="718058" cy="7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EB7927EA-B17A-F1C2-4177-6BAF53933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790" y="5768744"/>
            <a:ext cx="718058" cy="7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>
            <a:extLst>
              <a:ext uri="{FF2B5EF4-FFF2-40B4-BE49-F238E27FC236}">
                <a16:creationId xmlns:a16="http://schemas.microsoft.com/office/drawing/2014/main" id="{EA15D187-EDEA-F6D6-EC52-02A7655AE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138" y="5738016"/>
            <a:ext cx="718058" cy="7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D3FBB4E7-C564-653F-26B7-FE921A04E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467" y="4804093"/>
            <a:ext cx="1613634" cy="30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93742357-06BA-287D-034C-438418340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534" y="4332058"/>
            <a:ext cx="890585" cy="89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09C3E399-79D1-E26D-F3D6-BD86060FA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910" y="4715948"/>
            <a:ext cx="1404271" cy="36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530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7A6F3-8E5A-D7D5-1C1B-E1496D377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921" y="657770"/>
            <a:ext cx="10325000" cy="7230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 el dispositivo (embebido)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E2619C2-E81A-46E6-21BC-0C3CDC5CC5AD}"/>
              </a:ext>
            </a:extLst>
          </p:cNvPr>
          <p:cNvSpPr/>
          <p:nvPr/>
        </p:nvSpPr>
        <p:spPr>
          <a:xfrm>
            <a:off x="0" y="15529"/>
            <a:ext cx="1519311" cy="57677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Introducción</a:t>
            </a:r>
          </a:p>
        </p:txBody>
      </p:sp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13B89681-FD64-BF0A-6C99-D89EABC55014}"/>
              </a:ext>
            </a:extLst>
          </p:cNvPr>
          <p:cNvSpPr/>
          <p:nvPr/>
        </p:nvSpPr>
        <p:spPr>
          <a:xfrm>
            <a:off x="1308295" y="11770"/>
            <a:ext cx="2405576" cy="576775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Fuera del dispositivo</a:t>
            </a:r>
          </a:p>
        </p:txBody>
      </p:sp>
      <p:sp>
        <p:nvSpPr>
          <p:cNvPr id="7" name="Flecha: cheurón 6">
            <a:extLst>
              <a:ext uri="{FF2B5EF4-FFF2-40B4-BE49-F238E27FC236}">
                <a16:creationId xmlns:a16="http://schemas.microsoft.com/office/drawing/2014/main" id="{32C780E2-E9E0-2D7F-87A7-E17760AB7985}"/>
              </a:ext>
            </a:extLst>
          </p:cNvPr>
          <p:cNvSpPr/>
          <p:nvPr/>
        </p:nvSpPr>
        <p:spPr>
          <a:xfrm>
            <a:off x="3446585" y="20619"/>
            <a:ext cx="2335236" cy="576775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En el dispositivo (no embebido)</a:t>
            </a:r>
          </a:p>
        </p:txBody>
      </p:sp>
      <p:sp>
        <p:nvSpPr>
          <p:cNvPr id="8" name="Flecha: cheurón 7">
            <a:extLst>
              <a:ext uri="{FF2B5EF4-FFF2-40B4-BE49-F238E27FC236}">
                <a16:creationId xmlns:a16="http://schemas.microsoft.com/office/drawing/2014/main" id="{2B7C75F1-E1FE-A85E-4B6A-096D80DFC7CB}"/>
              </a:ext>
            </a:extLst>
          </p:cNvPr>
          <p:cNvSpPr/>
          <p:nvPr/>
        </p:nvSpPr>
        <p:spPr>
          <a:xfrm>
            <a:off x="7784122" y="11770"/>
            <a:ext cx="2405576" cy="5767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Optimización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Flecha: cheurón 8">
            <a:extLst>
              <a:ext uri="{FF2B5EF4-FFF2-40B4-BE49-F238E27FC236}">
                <a16:creationId xmlns:a16="http://schemas.microsoft.com/office/drawing/2014/main" id="{59568498-7633-21D9-96CD-FE18C93630AA}"/>
              </a:ext>
            </a:extLst>
          </p:cNvPr>
          <p:cNvSpPr/>
          <p:nvPr/>
        </p:nvSpPr>
        <p:spPr>
          <a:xfrm>
            <a:off x="9922411" y="20619"/>
            <a:ext cx="2269589" cy="5767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Conclusiones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0444137A-7D08-8416-CCFA-34893BA8DB99}"/>
              </a:ext>
            </a:extLst>
          </p:cNvPr>
          <p:cNvSpPr/>
          <p:nvPr/>
        </p:nvSpPr>
        <p:spPr>
          <a:xfrm>
            <a:off x="5589562" y="11770"/>
            <a:ext cx="2405576" cy="576775"/>
          </a:xfrm>
          <a:prstGeom prst="chevron">
            <a:avLst/>
          </a:prstGeom>
          <a:solidFill>
            <a:srgbClr val="1EBE9B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En el dispositivo ( embebido)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79D163F-300A-4297-2C1C-63A634EB3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065" y="1820448"/>
            <a:ext cx="2709350" cy="270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322BCCC-B96C-0123-E5E3-0BDFF48D150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7489727" y="2341832"/>
            <a:ext cx="1723559" cy="1666582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609BC42D-EF43-D6C0-93B8-288E575198A8}"/>
              </a:ext>
            </a:extLst>
          </p:cNvPr>
          <p:cNvSpPr txBox="1">
            <a:spLocks/>
          </p:cNvSpPr>
          <p:nvPr/>
        </p:nvSpPr>
        <p:spPr>
          <a:xfrm>
            <a:off x="3362300" y="1499801"/>
            <a:ext cx="1414880" cy="7230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ASIC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D972A22-311F-D04A-36C8-149C5E6E655C}"/>
              </a:ext>
            </a:extLst>
          </p:cNvPr>
          <p:cNvSpPr txBox="1">
            <a:spLocks/>
          </p:cNvSpPr>
          <p:nvPr/>
        </p:nvSpPr>
        <p:spPr>
          <a:xfrm>
            <a:off x="7644066" y="1441167"/>
            <a:ext cx="1414880" cy="7230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NPU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3FE2463-D276-07C7-E708-007A1794CF9C}"/>
              </a:ext>
            </a:extLst>
          </p:cNvPr>
          <p:cNvSpPr txBox="1">
            <a:spLocks/>
          </p:cNvSpPr>
          <p:nvPr/>
        </p:nvSpPr>
        <p:spPr>
          <a:xfrm>
            <a:off x="209088" y="4212772"/>
            <a:ext cx="2407501" cy="3873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Velocidad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DE777B58-6B63-93F4-2880-A67AC080355D}"/>
              </a:ext>
            </a:extLst>
          </p:cNvPr>
          <p:cNvSpPr txBox="1">
            <a:spLocks/>
          </p:cNvSpPr>
          <p:nvPr/>
        </p:nvSpPr>
        <p:spPr>
          <a:xfrm>
            <a:off x="209089" y="4775772"/>
            <a:ext cx="2407501" cy="3873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Eficiencia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96B8442-747E-7C51-5869-9889880FEE59}"/>
              </a:ext>
            </a:extLst>
          </p:cNvPr>
          <p:cNvSpPr txBox="1">
            <a:spLocks/>
          </p:cNvSpPr>
          <p:nvPr/>
        </p:nvSpPr>
        <p:spPr>
          <a:xfrm>
            <a:off x="103582" y="5338772"/>
            <a:ext cx="2407501" cy="3873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Tamaño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9E67520F-7170-EDD2-5C5D-2A5C21CD42F6}"/>
              </a:ext>
            </a:extLst>
          </p:cNvPr>
          <p:cNvSpPr txBox="1">
            <a:spLocks/>
          </p:cNvSpPr>
          <p:nvPr/>
        </p:nvSpPr>
        <p:spPr>
          <a:xfrm>
            <a:off x="370868" y="5868449"/>
            <a:ext cx="2407501" cy="3873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Paralelismo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8E3E5BD-0E86-0EAB-E0DA-28B5A1BDE51C}"/>
              </a:ext>
            </a:extLst>
          </p:cNvPr>
          <p:cNvSpPr txBox="1">
            <a:spLocks/>
          </p:cNvSpPr>
          <p:nvPr/>
        </p:nvSpPr>
        <p:spPr>
          <a:xfrm>
            <a:off x="-27830" y="6403699"/>
            <a:ext cx="2407501" cy="3873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Precio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558BED69-26C0-1962-2056-9B4FA015C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871" y="4008414"/>
            <a:ext cx="718058" cy="7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11148AE6-920A-CCD9-CEF1-FE78EBD10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812" y="3994349"/>
            <a:ext cx="718058" cy="7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D9011E10-11D9-8FF3-65CF-7AD164BAE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871" y="4587138"/>
            <a:ext cx="718058" cy="7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BA97329C-E280-7045-DF9A-F3EE36CBD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812" y="4573073"/>
            <a:ext cx="718058" cy="7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3CAEE5AB-1083-DECC-ED53-02E59648F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871" y="5150391"/>
            <a:ext cx="718058" cy="7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>
            <a:extLst>
              <a:ext uri="{FF2B5EF4-FFF2-40B4-BE49-F238E27FC236}">
                <a16:creationId xmlns:a16="http://schemas.microsoft.com/office/drawing/2014/main" id="{ABA5CEE9-EC1D-C7BF-E2D9-D343E5FD8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812" y="5136326"/>
            <a:ext cx="718058" cy="7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7C36C29F-7EF2-4244-85F2-1BCE8B609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812" y="5685641"/>
            <a:ext cx="718058" cy="7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>
            <a:extLst>
              <a:ext uri="{FF2B5EF4-FFF2-40B4-BE49-F238E27FC236}">
                <a16:creationId xmlns:a16="http://schemas.microsoft.com/office/drawing/2014/main" id="{F36876C9-88AD-92C4-90CE-3330589C6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711" y="6238353"/>
            <a:ext cx="718058" cy="7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>
            <a:extLst>
              <a:ext uri="{FF2B5EF4-FFF2-40B4-BE49-F238E27FC236}">
                <a16:creationId xmlns:a16="http://schemas.microsoft.com/office/drawing/2014/main" id="{00101B12-900B-0C00-5781-961EF2686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096" y="5657348"/>
            <a:ext cx="974413" cy="76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>
            <a:extLst>
              <a:ext uri="{FF2B5EF4-FFF2-40B4-BE49-F238E27FC236}">
                <a16:creationId xmlns:a16="http://schemas.microsoft.com/office/drawing/2014/main" id="{2AD02D7F-616A-A744-D353-2EC3451B4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634" y="6200230"/>
            <a:ext cx="974413" cy="76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pple 特賣- 2024/4 - Apple優惠/AppleDeal">
            <a:extLst>
              <a:ext uri="{FF2B5EF4-FFF2-40B4-BE49-F238E27FC236}">
                <a16:creationId xmlns:a16="http://schemas.microsoft.com/office/drawing/2014/main" id="{B539361D-27BC-2F64-3DB1-89C0DF469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199" y="3244113"/>
            <a:ext cx="609212" cy="72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0">
            <a:extLst>
              <a:ext uri="{FF2B5EF4-FFF2-40B4-BE49-F238E27FC236}">
                <a16:creationId xmlns:a16="http://schemas.microsoft.com/office/drawing/2014/main" id="{82162B8D-B9B5-6B17-A6D5-377C52148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974" y="2403422"/>
            <a:ext cx="1613634" cy="30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4D9621A-3D71-8A8A-4206-585D56A4B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618" y="2403422"/>
            <a:ext cx="1519312" cy="50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GGIOS Software Solutions For Energy Management And Design, 52% OFF">
            <a:extLst>
              <a:ext uri="{FF2B5EF4-FFF2-40B4-BE49-F238E27FC236}">
                <a16:creationId xmlns:a16="http://schemas.microsoft.com/office/drawing/2014/main" id="{D965F8C8-A9D6-9C7B-11AF-4CEF227F4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160" y="3507461"/>
            <a:ext cx="1236770" cy="44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70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7A6F3-8E5A-D7D5-1C1B-E1496D377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921" y="657770"/>
            <a:ext cx="10325000" cy="7230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Optimización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E2619C2-E81A-46E6-21BC-0C3CDC5CC5AD}"/>
              </a:ext>
            </a:extLst>
          </p:cNvPr>
          <p:cNvSpPr/>
          <p:nvPr/>
        </p:nvSpPr>
        <p:spPr>
          <a:xfrm>
            <a:off x="0" y="15529"/>
            <a:ext cx="1519311" cy="57677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Introducción</a:t>
            </a:r>
          </a:p>
        </p:txBody>
      </p:sp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13B89681-FD64-BF0A-6C99-D89EABC55014}"/>
              </a:ext>
            </a:extLst>
          </p:cNvPr>
          <p:cNvSpPr/>
          <p:nvPr/>
        </p:nvSpPr>
        <p:spPr>
          <a:xfrm>
            <a:off x="1308295" y="11770"/>
            <a:ext cx="2405576" cy="576775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Fuera del dispositivo</a:t>
            </a:r>
          </a:p>
        </p:txBody>
      </p:sp>
      <p:sp>
        <p:nvSpPr>
          <p:cNvPr id="7" name="Flecha: cheurón 6">
            <a:extLst>
              <a:ext uri="{FF2B5EF4-FFF2-40B4-BE49-F238E27FC236}">
                <a16:creationId xmlns:a16="http://schemas.microsoft.com/office/drawing/2014/main" id="{32C780E2-E9E0-2D7F-87A7-E17760AB7985}"/>
              </a:ext>
            </a:extLst>
          </p:cNvPr>
          <p:cNvSpPr/>
          <p:nvPr/>
        </p:nvSpPr>
        <p:spPr>
          <a:xfrm>
            <a:off x="3502855" y="20619"/>
            <a:ext cx="2405576" cy="576775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En el dispositivo (no embebido)</a:t>
            </a:r>
          </a:p>
        </p:txBody>
      </p:sp>
      <p:sp>
        <p:nvSpPr>
          <p:cNvPr id="8" name="Flecha: cheurón 7">
            <a:extLst>
              <a:ext uri="{FF2B5EF4-FFF2-40B4-BE49-F238E27FC236}">
                <a16:creationId xmlns:a16="http://schemas.microsoft.com/office/drawing/2014/main" id="{2B7C75F1-E1FE-A85E-4B6A-096D80DFC7CB}"/>
              </a:ext>
            </a:extLst>
          </p:cNvPr>
          <p:cNvSpPr/>
          <p:nvPr/>
        </p:nvSpPr>
        <p:spPr>
          <a:xfrm>
            <a:off x="5669278" y="29468"/>
            <a:ext cx="2269589" cy="576775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En el dispositivo ( embebido)</a:t>
            </a:r>
          </a:p>
        </p:txBody>
      </p:sp>
      <p:sp>
        <p:nvSpPr>
          <p:cNvPr id="9" name="Flecha: cheurón 8">
            <a:extLst>
              <a:ext uri="{FF2B5EF4-FFF2-40B4-BE49-F238E27FC236}">
                <a16:creationId xmlns:a16="http://schemas.microsoft.com/office/drawing/2014/main" id="{59568498-7633-21D9-96CD-FE18C93630AA}"/>
              </a:ext>
            </a:extLst>
          </p:cNvPr>
          <p:cNvSpPr/>
          <p:nvPr/>
        </p:nvSpPr>
        <p:spPr>
          <a:xfrm>
            <a:off x="9922411" y="20619"/>
            <a:ext cx="2269589" cy="5767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Conclusiones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0444137A-7D08-8416-CCFA-34893BA8DB99}"/>
              </a:ext>
            </a:extLst>
          </p:cNvPr>
          <p:cNvSpPr/>
          <p:nvPr/>
        </p:nvSpPr>
        <p:spPr>
          <a:xfrm>
            <a:off x="7727851" y="11770"/>
            <a:ext cx="2405576" cy="576775"/>
          </a:xfrm>
          <a:prstGeom prst="chevron">
            <a:avLst/>
          </a:prstGeom>
          <a:solidFill>
            <a:srgbClr val="1EBE9B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Optimización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43D9DF4-CAD6-2BA6-D6ED-7F8347A4FE58}"/>
              </a:ext>
            </a:extLst>
          </p:cNvPr>
          <p:cNvSpPr txBox="1">
            <a:spLocks/>
          </p:cNvSpPr>
          <p:nvPr/>
        </p:nvSpPr>
        <p:spPr>
          <a:xfrm>
            <a:off x="942596" y="1748826"/>
            <a:ext cx="9931669" cy="7230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¿Y sí no es posible utilizar hardware especializado?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20F6ECD-5FA7-7F1E-F44D-D8667435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4" y="525257"/>
            <a:ext cx="1819420" cy="181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7AA275F-785A-1D08-FA30-1A4ED9A8C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74" y="2814037"/>
            <a:ext cx="1585653" cy="17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E37269E0-839D-99D9-B6CC-645D397A081F}"/>
              </a:ext>
            </a:extLst>
          </p:cNvPr>
          <p:cNvSpPr/>
          <p:nvPr/>
        </p:nvSpPr>
        <p:spPr>
          <a:xfrm>
            <a:off x="1519311" y="3641043"/>
            <a:ext cx="908944" cy="381334"/>
          </a:xfrm>
          <a:prstGeom prst="rect">
            <a:avLst/>
          </a:prstGeom>
          <a:solidFill>
            <a:srgbClr val="2C3E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A6FF589C-962D-CEB8-AFDA-DEB6097A53AF}"/>
              </a:ext>
            </a:extLst>
          </p:cNvPr>
          <p:cNvSpPr txBox="1">
            <a:spLocks/>
          </p:cNvSpPr>
          <p:nvPr/>
        </p:nvSpPr>
        <p:spPr>
          <a:xfrm>
            <a:off x="1498314" y="3723959"/>
            <a:ext cx="950938" cy="418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Coma fija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783FFB8C-C6D5-6ED6-DC3C-E68442A7E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618" y="2771775"/>
            <a:ext cx="1605913" cy="174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36F74FC1-83C7-3435-21F2-5549E0004843}"/>
              </a:ext>
            </a:extLst>
          </p:cNvPr>
          <p:cNvSpPr/>
          <p:nvPr/>
        </p:nvSpPr>
        <p:spPr>
          <a:xfrm>
            <a:off x="6096000" y="3610521"/>
            <a:ext cx="818409" cy="474827"/>
          </a:xfrm>
          <a:prstGeom prst="rect">
            <a:avLst/>
          </a:prstGeom>
          <a:solidFill>
            <a:srgbClr val="12AB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D64D02BD-343E-68BB-DC94-61A71CDA1A5E}"/>
              </a:ext>
            </a:extLst>
          </p:cNvPr>
          <p:cNvSpPr txBox="1">
            <a:spLocks/>
          </p:cNvSpPr>
          <p:nvPr/>
        </p:nvSpPr>
        <p:spPr>
          <a:xfrm>
            <a:off x="5787467" y="3694262"/>
            <a:ext cx="1432214" cy="418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Pesos reducidos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762A14A9-827B-E727-CA15-CD20B814F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382" y="2768317"/>
            <a:ext cx="1497619" cy="181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7A9434D6-6E84-29F7-CBE6-BD5236B7D05F}"/>
              </a:ext>
            </a:extLst>
          </p:cNvPr>
          <p:cNvSpPr/>
          <p:nvPr/>
        </p:nvSpPr>
        <p:spPr>
          <a:xfrm>
            <a:off x="9968348" y="3425542"/>
            <a:ext cx="628419" cy="59683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D6D8951-309C-FC4B-13EE-425233D2069F}"/>
              </a:ext>
            </a:extLst>
          </p:cNvPr>
          <p:cNvSpPr txBox="1">
            <a:spLocks/>
          </p:cNvSpPr>
          <p:nvPr/>
        </p:nvSpPr>
        <p:spPr>
          <a:xfrm>
            <a:off x="9922411" y="3781221"/>
            <a:ext cx="950938" cy="418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Compresión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CF94EAC-7620-EAF6-D9CF-AAF146BB0D0E}"/>
              </a:ext>
            </a:extLst>
          </p:cNvPr>
          <p:cNvSpPr txBox="1">
            <a:spLocks/>
          </p:cNvSpPr>
          <p:nvPr/>
        </p:nvSpPr>
        <p:spPr>
          <a:xfrm>
            <a:off x="790935" y="4137466"/>
            <a:ext cx="2407501" cy="13057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Sustituir el formado de coma flotante a coma fija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CF967CEF-C215-4054-8C6A-636DE9D0EBB8}"/>
              </a:ext>
            </a:extLst>
          </p:cNvPr>
          <p:cNvSpPr txBox="1">
            <a:spLocks/>
          </p:cNvSpPr>
          <p:nvPr/>
        </p:nvSpPr>
        <p:spPr>
          <a:xfrm>
            <a:off x="5334418" y="4142669"/>
            <a:ext cx="2407501" cy="2371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Usar las arquitecturas adecuadas y evitar algoritmos muy pesados como las redes neuronales profundas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1C124F11-7C9D-E367-7E6C-E57388D1F1A8}"/>
              </a:ext>
            </a:extLst>
          </p:cNvPr>
          <p:cNvSpPr txBox="1">
            <a:spLocks/>
          </p:cNvSpPr>
          <p:nvPr/>
        </p:nvSpPr>
        <p:spPr>
          <a:xfrm>
            <a:off x="8933708" y="4358508"/>
            <a:ext cx="3326117" cy="13057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-Técnicas de poda</a:t>
            </a:r>
          </a:p>
          <a:p>
            <a:r>
              <a:rPr lang="es-ES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-Técnicas de cuantización</a:t>
            </a:r>
          </a:p>
          <a:p>
            <a:r>
              <a:rPr lang="es-ES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-Técnica de destilación </a:t>
            </a:r>
          </a:p>
          <a:p>
            <a:r>
              <a:rPr lang="es-ES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-Técnicas de regularización</a:t>
            </a:r>
          </a:p>
        </p:txBody>
      </p:sp>
    </p:spTree>
    <p:extLst>
      <p:ext uri="{BB962C8B-B14F-4D97-AF65-F5344CB8AC3E}">
        <p14:creationId xmlns:p14="http://schemas.microsoft.com/office/powerpoint/2010/main" val="66691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7A6F3-8E5A-D7D5-1C1B-E1496D377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921" y="657770"/>
            <a:ext cx="10325000" cy="7230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Conclusiones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E2619C2-E81A-46E6-21BC-0C3CDC5CC5AD}"/>
              </a:ext>
            </a:extLst>
          </p:cNvPr>
          <p:cNvSpPr/>
          <p:nvPr/>
        </p:nvSpPr>
        <p:spPr>
          <a:xfrm>
            <a:off x="0" y="15529"/>
            <a:ext cx="1561514" cy="57677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Introducción</a:t>
            </a:r>
          </a:p>
        </p:txBody>
      </p:sp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13B89681-FD64-BF0A-6C99-D89EABC55014}"/>
              </a:ext>
            </a:extLst>
          </p:cNvPr>
          <p:cNvSpPr/>
          <p:nvPr/>
        </p:nvSpPr>
        <p:spPr>
          <a:xfrm>
            <a:off x="1308295" y="11770"/>
            <a:ext cx="2491748" cy="576775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Fuera del dispositivo</a:t>
            </a:r>
          </a:p>
        </p:txBody>
      </p:sp>
      <p:sp>
        <p:nvSpPr>
          <p:cNvPr id="7" name="Flecha: cheurón 6">
            <a:extLst>
              <a:ext uri="{FF2B5EF4-FFF2-40B4-BE49-F238E27FC236}">
                <a16:creationId xmlns:a16="http://schemas.microsoft.com/office/drawing/2014/main" id="{32C780E2-E9E0-2D7F-87A7-E17760AB7985}"/>
              </a:ext>
            </a:extLst>
          </p:cNvPr>
          <p:cNvSpPr/>
          <p:nvPr/>
        </p:nvSpPr>
        <p:spPr>
          <a:xfrm>
            <a:off x="3502855" y="20619"/>
            <a:ext cx="2405576" cy="576775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En el dispositivo (no embebido)</a:t>
            </a:r>
          </a:p>
        </p:txBody>
      </p:sp>
      <p:sp>
        <p:nvSpPr>
          <p:cNvPr id="8" name="Flecha: cheurón 7">
            <a:extLst>
              <a:ext uri="{FF2B5EF4-FFF2-40B4-BE49-F238E27FC236}">
                <a16:creationId xmlns:a16="http://schemas.microsoft.com/office/drawing/2014/main" id="{2B7C75F1-E1FE-A85E-4B6A-096D80DFC7CB}"/>
              </a:ext>
            </a:extLst>
          </p:cNvPr>
          <p:cNvSpPr/>
          <p:nvPr/>
        </p:nvSpPr>
        <p:spPr>
          <a:xfrm>
            <a:off x="5638218" y="11770"/>
            <a:ext cx="2405576" cy="576775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En el dispositivo ( embebido)</a:t>
            </a:r>
          </a:p>
        </p:txBody>
      </p:sp>
      <p:sp>
        <p:nvSpPr>
          <p:cNvPr id="9" name="Flecha: cheurón 8">
            <a:extLst>
              <a:ext uri="{FF2B5EF4-FFF2-40B4-BE49-F238E27FC236}">
                <a16:creationId xmlns:a16="http://schemas.microsoft.com/office/drawing/2014/main" id="{59568498-7633-21D9-96CD-FE18C93630AA}"/>
              </a:ext>
            </a:extLst>
          </p:cNvPr>
          <p:cNvSpPr/>
          <p:nvPr/>
        </p:nvSpPr>
        <p:spPr>
          <a:xfrm>
            <a:off x="7746606" y="20619"/>
            <a:ext cx="2321173" cy="576775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Optimización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0444137A-7D08-8416-CCFA-34893BA8DB99}"/>
              </a:ext>
            </a:extLst>
          </p:cNvPr>
          <p:cNvSpPr/>
          <p:nvPr/>
        </p:nvSpPr>
        <p:spPr>
          <a:xfrm>
            <a:off x="9854994" y="11770"/>
            <a:ext cx="2321173" cy="576775"/>
          </a:xfrm>
          <a:prstGeom prst="chevron">
            <a:avLst/>
          </a:prstGeom>
          <a:solidFill>
            <a:srgbClr val="1EBE9B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B352DA6-DAF9-89F2-7C0E-B5088F04E0A5}"/>
              </a:ext>
            </a:extLst>
          </p:cNvPr>
          <p:cNvSpPr txBox="1">
            <a:spLocks/>
          </p:cNvSpPr>
          <p:nvPr/>
        </p:nvSpPr>
        <p:spPr>
          <a:xfrm>
            <a:off x="1010647" y="1088505"/>
            <a:ext cx="9931669" cy="7230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¿Qué método de implementación es mejor?</a:t>
            </a:r>
          </a:p>
        </p:txBody>
      </p:sp>
      <p:pic>
        <p:nvPicPr>
          <p:cNvPr id="6146" name="Picture 2" descr="MORTADELO Y FILEMÓN: CUESTIÓN DE JERARQUÍAS - Corra, jefe, corra">
            <a:extLst>
              <a:ext uri="{FF2B5EF4-FFF2-40B4-BE49-F238E27FC236}">
                <a16:creationId xmlns:a16="http://schemas.microsoft.com/office/drawing/2014/main" id="{C18A76A1-74A9-C0A1-5188-E0B578D35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4" y="1811526"/>
            <a:ext cx="4809194" cy="2810373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16EE9BA-0909-D76B-D181-D075213D23F8}"/>
              </a:ext>
            </a:extLst>
          </p:cNvPr>
          <p:cNvSpPr/>
          <p:nvPr/>
        </p:nvSpPr>
        <p:spPr>
          <a:xfrm>
            <a:off x="3986213" y="1811526"/>
            <a:ext cx="2513061" cy="430735"/>
          </a:xfrm>
          <a:prstGeom prst="rect">
            <a:avLst/>
          </a:prstGeom>
          <a:solidFill>
            <a:srgbClr val="F5F0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34FF076-46B7-6F8A-AFAE-D8FFF63B93FF}"/>
              </a:ext>
            </a:extLst>
          </p:cNvPr>
          <p:cNvSpPr/>
          <p:nvPr/>
        </p:nvSpPr>
        <p:spPr>
          <a:xfrm>
            <a:off x="4162425" y="1959163"/>
            <a:ext cx="1475793" cy="430735"/>
          </a:xfrm>
          <a:prstGeom prst="rect">
            <a:avLst/>
          </a:prstGeom>
          <a:solidFill>
            <a:srgbClr val="F5F0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271DD82-20C4-3D85-178A-631FCC4E86EC}"/>
              </a:ext>
            </a:extLst>
          </p:cNvPr>
          <p:cNvSpPr/>
          <p:nvPr/>
        </p:nvSpPr>
        <p:spPr>
          <a:xfrm>
            <a:off x="6788150" y="1811526"/>
            <a:ext cx="1954868" cy="633224"/>
          </a:xfrm>
          <a:prstGeom prst="rect">
            <a:avLst/>
          </a:prstGeom>
          <a:solidFill>
            <a:srgbClr val="F5F0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DABEF4F-019D-99E3-6A22-70F6967FC76B}"/>
              </a:ext>
            </a:extLst>
          </p:cNvPr>
          <p:cNvSpPr/>
          <p:nvPr/>
        </p:nvSpPr>
        <p:spPr>
          <a:xfrm>
            <a:off x="6551663" y="2242261"/>
            <a:ext cx="2191355" cy="202489"/>
          </a:xfrm>
          <a:prstGeom prst="rect">
            <a:avLst/>
          </a:prstGeom>
          <a:solidFill>
            <a:srgbClr val="F5F0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8F0D8FA-A97A-737D-506F-C4B63C5E2014}"/>
              </a:ext>
            </a:extLst>
          </p:cNvPr>
          <p:cNvSpPr/>
          <p:nvPr/>
        </p:nvSpPr>
        <p:spPr>
          <a:xfrm>
            <a:off x="6908800" y="2307727"/>
            <a:ext cx="1700261" cy="262883"/>
          </a:xfrm>
          <a:prstGeom prst="rect">
            <a:avLst/>
          </a:prstGeom>
          <a:solidFill>
            <a:srgbClr val="F5F0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1AC398E1-48A6-A1BC-B8AE-F9F15BBC1A96}"/>
              </a:ext>
            </a:extLst>
          </p:cNvPr>
          <p:cNvSpPr txBox="1">
            <a:spLocks/>
          </p:cNvSpPr>
          <p:nvPr/>
        </p:nvSpPr>
        <p:spPr>
          <a:xfrm>
            <a:off x="3886324" y="1819853"/>
            <a:ext cx="2407501" cy="5767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¿Pero entonces que elegimos Filemón?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C29AF59F-7FFF-80A1-FBC0-C1F69608E0FC}"/>
              </a:ext>
            </a:extLst>
          </p:cNvPr>
          <p:cNvSpPr txBox="1">
            <a:spLocks/>
          </p:cNvSpPr>
          <p:nvPr/>
        </p:nvSpPr>
        <p:spPr>
          <a:xfrm>
            <a:off x="6622318" y="2025521"/>
            <a:ext cx="2248575" cy="5767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 lo sé Mortadelo,</a:t>
            </a:r>
          </a:p>
          <a:p>
            <a:pPr algn="ctr"/>
            <a:r>
              <a:rPr lang="es-ES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mi NPU está saturada de datos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E2952FD6-C6E7-CD85-F4D1-45440F21B6C3}"/>
              </a:ext>
            </a:extLst>
          </p:cNvPr>
          <p:cNvSpPr txBox="1">
            <a:spLocks/>
          </p:cNvSpPr>
          <p:nvPr/>
        </p:nvSpPr>
        <p:spPr>
          <a:xfrm>
            <a:off x="1532939" y="4491348"/>
            <a:ext cx="9931669" cy="7230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Pues depende….</a:t>
            </a:r>
          </a:p>
        </p:txBody>
      </p:sp>
      <p:sp>
        <p:nvSpPr>
          <p:cNvPr id="18" name="Nube 17">
            <a:extLst>
              <a:ext uri="{FF2B5EF4-FFF2-40B4-BE49-F238E27FC236}">
                <a16:creationId xmlns:a16="http://schemas.microsoft.com/office/drawing/2014/main" id="{77034C24-D7B0-06D0-60C1-ABBDBEF8DBF6}"/>
              </a:ext>
            </a:extLst>
          </p:cNvPr>
          <p:cNvSpPr/>
          <p:nvPr/>
        </p:nvSpPr>
        <p:spPr>
          <a:xfrm>
            <a:off x="8999266" y="4583345"/>
            <a:ext cx="1785421" cy="1147596"/>
          </a:xfrm>
          <a:prstGeom prst="cloud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3B5AB96C-0254-8800-4D62-55B79027F652}"/>
              </a:ext>
            </a:extLst>
          </p:cNvPr>
          <p:cNvSpPr txBox="1">
            <a:spLocks/>
          </p:cNvSpPr>
          <p:nvPr/>
        </p:nvSpPr>
        <p:spPr>
          <a:xfrm>
            <a:off x="9245495" y="4542564"/>
            <a:ext cx="1329309" cy="7230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accent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Precio</a:t>
            </a:r>
          </a:p>
        </p:txBody>
      </p:sp>
      <p:sp>
        <p:nvSpPr>
          <p:cNvPr id="20" name="Nube 19">
            <a:extLst>
              <a:ext uri="{FF2B5EF4-FFF2-40B4-BE49-F238E27FC236}">
                <a16:creationId xmlns:a16="http://schemas.microsoft.com/office/drawing/2014/main" id="{FC92B005-38EA-2EA3-3112-B9B1E510BADA}"/>
              </a:ext>
            </a:extLst>
          </p:cNvPr>
          <p:cNvSpPr/>
          <p:nvPr/>
        </p:nvSpPr>
        <p:spPr>
          <a:xfrm>
            <a:off x="10304609" y="3452193"/>
            <a:ext cx="1785421" cy="1147596"/>
          </a:xfrm>
          <a:prstGeom prst="cloud">
            <a:avLst/>
          </a:prstGeom>
          <a:noFill/>
          <a:ln w="57150">
            <a:solidFill>
              <a:srgbClr val="FF6A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3304E95-ED2F-339B-E939-711714BEA93B}"/>
              </a:ext>
            </a:extLst>
          </p:cNvPr>
          <p:cNvSpPr txBox="1">
            <a:spLocks/>
          </p:cNvSpPr>
          <p:nvPr/>
        </p:nvSpPr>
        <p:spPr>
          <a:xfrm>
            <a:off x="10486796" y="3695544"/>
            <a:ext cx="1329309" cy="7230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rgbClr val="FF6A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Conectividad</a:t>
            </a:r>
          </a:p>
        </p:txBody>
      </p:sp>
      <p:sp>
        <p:nvSpPr>
          <p:cNvPr id="22" name="Nube 21">
            <a:extLst>
              <a:ext uri="{FF2B5EF4-FFF2-40B4-BE49-F238E27FC236}">
                <a16:creationId xmlns:a16="http://schemas.microsoft.com/office/drawing/2014/main" id="{CC41B66D-8BDF-806C-ED52-DB9EA29C6686}"/>
              </a:ext>
            </a:extLst>
          </p:cNvPr>
          <p:cNvSpPr/>
          <p:nvPr/>
        </p:nvSpPr>
        <p:spPr>
          <a:xfrm>
            <a:off x="5203289" y="5626432"/>
            <a:ext cx="1785421" cy="1147596"/>
          </a:xfrm>
          <a:prstGeom prst="cloud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07E2D70F-83DC-AF47-1FA3-F0F288C249E2}"/>
              </a:ext>
            </a:extLst>
          </p:cNvPr>
          <p:cNvSpPr txBox="1">
            <a:spLocks/>
          </p:cNvSpPr>
          <p:nvPr/>
        </p:nvSpPr>
        <p:spPr>
          <a:xfrm>
            <a:off x="5449518" y="5585651"/>
            <a:ext cx="1443098" cy="7230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Cantidad</a:t>
            </a:r>
          </a:p>
        </p:txBody>
      </p:sp>
      <p:sp>
        <p:nvSpPr>
          <p:cNvPr id="24" name="Nube 23">
            <a:extLst>
              <a:ext uri="{FF2B5EF4-FFF2-40B4-BE49-F238E27FC236}">
                <a16:creationId xmlns:a16="http://schemas.microsoft.com/office/drawing/2014/main" id="{D87C3E2D-6951-7F1C-1D4E-833F3083F330}"/>
              </a:ext>
            </a:extLst>
          </p:cNvPr>
          <p:cNvSpPr/>
          <p:nvPr/>
        </p:nvSpPr>
        <p:spPr>
          <a:xfrm>
            <a:off x="7384173" y="5541116"/>
            <a:ext cx="1785421" cy="1147596"/>
          </a:xfrm>
          <a:prstGeom prst="cloud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87EED6CD-20A4-1FA7-C56E-D0037358EE67}"/>
              </a:ext>
            </a:extLst>
          </p:cNvPr>
          <p:cNvSpPr txBox="1">
            <a:spLocks/>
          </p:cNvSpPr>
          <p:nvPr/>
        </p:nvSpPr>
        <p:spPr>
          <a:xfrm>
            <a:off x="7384173" y="5483869"/>
            <a:ext cx="1803595" cy="7230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rgbClr val="00B0F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Algoritmos</a:t>
            </a:r>
          </a:p>
        </p:txBody>
      </p:sp>
      <p:sp>
        <p:nvSpPr>
          <p:cNvPr id="26" name="Nube 25">
            <a:extLst>
              <a:ext uri="{FF2B5EF4-FFF2-40B4-BE49-F238E27FC236}">
                <a16:creationId xmlns:a16="http://schemas.microsoft.com/office/drawing/2014/main" id="{2AE894F6-33DC-590B-03AF-3469C6FC199F}"/>
              </a:ext>
            </a:extLst>
          </p:cNvPr>
          <p:cNvSpPr/>
          <p:nvPr/>
        </p:nvSpPr>
        <p:spPr>
          <a:xfrm>
            <a:off x="10193139" y="5571382"/>
            <a:ext cx="1785421" cy="1147596"/>
          </a:xfrm>
          <a:prstGeom prst="cloud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D5597A00-7133-2A96-3185-A8818D7846E9}"/>
              </a:ext>
            </a:extLst>
          </p:cNvPr>
          <p:cNvSpPr txBox="1">
            <a:spLocks/>
          </p:cNvSpPr>
          <p:nvPr/>
        </p:nvSpPr>
        <p:spPr>
          <a:xfrm>
            <a:off x="10439368" y="5530601"/>
            <a:ext cx="1329309" cy="7230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rgbClr val="7030A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Tamaño</a:t>
            </a:r>
          </a:p>
        </p:txBody>
      </p:sp>
      <p:sp>
        <p:nvSpPr>
          <p:cNvPr id="28" name="Nube 27">
            <a:extLst>
              <a:ext uri="{FF2B5EF4-FFF2-40B4-BE49-F238E27FC236}">
                <a16:creationId xmlns:a16="http://schemas.microsoft.com/office/drawing/2014/main" id="{E2586ADB-38BA-F4D8-5FE8-5F2F2D1C3935}"/>
              </a:ext>
            </a:extLst>
          </p:cNvPr>
          <p:cNvSpPr/>
          <p:nvPr/>
        </p:nvSpPr>
        <p:spPr>
          <a:xfrm>
            <a:off x="9971180" y="2265471"/>
            <a:ext cx="1114670" cy="835587"/>
          </a:xfrm>
          <a:prstGeom prst="cloud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Nube 28">
            <a:extLst>
              <a:ext uri="{FF2B5EF4-FFF2-40B4-BE49-F238E27FC236}">
                <a16:creationId xmlns:a16="http://schemas.microsoft.com/office/drawing/2014/main" id="{878B2E70-E3AB-6EC1-F00C-2354ECAE8654}"/>
              </a:ext>
            </a:extLst>
          </p:cNvPr>
          <p:cNvSpPr/>
          <p:nvPr/>
        </p:nvSpPr>
        <p:spPr>
          <a:xfrm>
            <a:off x="11012971" y="1690446"/>
            <a:ext cx="919721" cy="633225"/>
          </a:xfrm>
          <a:prstGeom prst="cloud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Nube 29">
            <a:extLst>
              <a:ext uri="{FF2B5EF4-FFF2-40B4-BE49-F238E27FC236}">
                <a16:creationId xmlns:a16="http://schemas.microsoft.com/office/drawing/2014/main" id="{3A9A0178-E25E-725A-1DB8-EE1E7C4279EB}"/>
              </a:ext>
            </a:extLst>
          </p:cNvPr>
          <p:cNvSpPr/>
          <p:nvPr/>
        </p:nvSpPr>
        <p:spPr>
          <a:xfrm>
            <a:off x="11171321" y="4768973"/>
            <a:ext cx="919721" cy="633225"/>
          </a:xfrm>
          <a:prstGeom prst="cloud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Nube 30">
            <a:extLst>
              <a:ext uri="{FF2B5EF4-FFF2-40B4-BE49-F238E27FC236}">
                <a16:creationId xmlns:a16="http://schemas.microsoft.com/office/drawing/2014/main" id="{42E70FB9-6B9D-0031-1FBF-7EFBD652A929}"/>
              </a:ext>
            </a:extLst>
          </p:cNvPr>
          <p:cNvSpPr/>
          <p:nvPr/>
        </p:nvSpPr>
        <p:spPr>
          <a:xfrm>
            <a:off x="9063953" y="3249620"/>
            <a:ext cx="919721" cy="689116"/>
          </a:xfrm>
          <a:prstGeom prst="cloud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Nube 31">
            <a:extLst>
              <a:ext uri="{FF2B5EF4-FFF2-40B4-BE49-F238E27FC236}">
                <a16:creationId xmlns:a16="http://schemas.microsoft.com/office/drawing/2014/main" id="{1EEDF45B-620C-6066-85B8-3BE6E79EA980}"/>
              </a:ext>
            </a:extLst>
          </p:cNvPr>
          <p:cNvSpPr/>
          <p:nvPr/>
        </p:nvSpPr>
        <p:spPr>
          <a:xfrm>
            <a:off x="9187768" y="2070295"/>
            <a:ext cx="614921" cy="438349"/>
          </a:xfrm>
          <a:prstGeom prst="cloud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Nube 32">
            <a:extLst>
              <a:ext uri="{FF2B5EF4-FFF2-40B4-BE49-F238E27FC236}">
                <a16:creationId xmlns:a16="http://schemas.microsoft.com/office/drawing/2014/main" id="{A95A4FB4-CEF8-E92D-94F6-14609E0E211E}"/>
              </a:ext>
            </a:extLst>
          </p:cNvPr>
          <p:cNvSpPr/>
          <p:nvPr/>
        </p:nvSpPr>
        <p:spPr>
          <a:xfrm>
            <a:off x="2822693" y="5008787"/>
            <a:ext cx="1954699" cy="1304534"/>
          </a:xfrm>
          <a:prstGeom prst="cloud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3CD46DA9-2D74-0035-F288-50198D18059C}"/>
              </a:ext>
            </a:extLst>
          </p:cNvPr>
          <p:cNvSpPr txBox="1">
            <a:spLocks/>
          </p:cNvSpPr>
          <p:nvPr/>
        </p:nvSpPr>
        <p:spPr>
          <a:xfrm>
            <a:off x="3040458" y="5023850"/>
            <a:ext cx="1619914" cy="7230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Consumo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F4B4727-032B-5AE5-19D7-381087156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834" y="3928077"/>
            <a:ext cx="3111584" cy="311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Nube 34">
            <a:extLst>
              <a:ext uri="{FF2B5EF4-FFF2-40B4-BE49-F238E27FC236}">
                <a16:creationId xmlns:a16="http://schemas.microsoft.com/office/drawing/2014/main" id="{EEEC11BC-FB09-2607-3FED-D22A7764CEB2}"/>
              </a:ext>
            </a:extLst>
          </p:cNvPr>
          <p:cNvSpPr/>
          <p:nvPr/>
        </p:nvSpPr>
        <p:spPr>
          <a:xfrm>
            <a:off x="2470023" y="4050171"/>
            <a:ext cx="919721" cy="689116"/>
          </a:xfrm>
          <a:prstGeom prst="cloud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Nube 35">
            <a:extLst>
              <a:ext uri="{FF2B5EF4-FFF2-40B4-BE49-F238E27FC236}">
                <a16:creationId xmlns:a16="http://schemas.microsoft.com/office/drawing/2014/main" id="{9F9BBF25-223C-3340-D7FA-45632126A837}"/>
              </a:ext>
            </a:extLst>
          </p:cNvPr>
          <p:cNvSpPr/>
          <p:nvPr/>
        </p:nvSpPr>
        <p:spPr>
          <a:xfrm>
            <a:off x="1593405" y="3147630"/>
            <a:ext cx="614921" cy="438349"/>
          </a:xfrm>
          <a:prstGeom prst="cloud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Nube 36">
            <a:extLst>
              <a:ext uri="{FF2B5EF4-FFF2-40B4-BE49-F238E27FC236}">
                <a16:creationId xmlns:a16="http://schemas.microsoft.com/office/drawing/2014/main" id="{D33F4E00-CF2B-ED97-64D0-46D133FFD658}"/>
              </a:ext>
            </a:extLst>
          </p:cNvPr>
          <p:cNvSpPr/>
          <p:nvPr/>
        </p:nvSpPr>
        <p:spPr>
          <a:xfrm>
            <a:off x="1081760" y="4127012"/>
            <a:ext cx="919721" cy="633225"/>
          </a:xfrm>
          <a:prstGeom prst="cloud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Nube 37">
            <a:extLst>
              <a:ext uri="{FF2B5EF4-FFF2-40B4-BE49-F238E27FC236}">
                <a16:creationId xmlns:a16="http://schemas.microsoft.com/office/drawing/2014/main" id="{2EF997D4-F157-771E-D518-B0753C5EC867}"/>
              </a:ext>
            </a:extLst>
          </p:cNvPr>
          <p:cNvSpPr/>
          <p:nvPr/>
        </p:nvSpPr>
        <p:spPr>
          <a:xfrm>
            <a:off x="423196" y="3506630"/>
            <a:ext cx="614921" cy="438349"/>
          </a:xfrm>
          <a:prstGeom prst="cloud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772436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306</Words>
  <Application>Microsoft Office PowerPoint</Application>
  <PresentationFormat>Panorámica</PresentationFormat>
  <Paragraphs>103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ADLaM Display</vt:lpstr>
      <vt:lpstr>Aptos</vt:lpstr>
      <vt:lpstr>Arial</vt:lpstr>
      <vt:lpstr>Grandview</vt:lpstr>
      <vt:lpstr>Wingdings</vt:lpstr>
      <vt:lpstr>CosineVTI</vt:lpstr>
      <vt:lpstr>El aprendizaje automático en sistemas embebidos</vt:lpstr>
      <vt:lpstr>Introducción</vt:lpstr>
      <vt:lpstr>Fuera del dispositivo</vt:lpstr>
      <vt:lpstr>En el dispositivo (no embebido)</vt:lpstr>
      <vt:lpstr>En el dispositivo (embebido)</vt:lpstr>
      <vt:lpstr>Optimización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aprendizaje automático en sistemas embebidos</dc:title>
  <dc:creator>Ignacio Latre Ayen</dc:creator>
  <cp:lastModifiedBy>Ignacio Latre Ayen</cp:lastModifiedBy>
  <cp:revision>14</cp:revision>
  <dcterms:created xsi:type="dcterms:W3CDTF">2024-04-23T08:16:02Z</dcterms:created>
  <dcterms:modified xsi:type="dcterms:W3CDTF">2024-04-23T11:29:56Z</dcterms:modified>
</cp:coreProperties>
</file>