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7"/>
  </p:notesMasterIdLst>
  <p:sldIdLst>
    <p:sldId id="256" r:id="rId2"/>
    <p:sldId id="268" r:id="rId3"/>
    <p:sldId id="400" r:id="rId4"/>
    <p:sldId id="401" r:id="rId5"/>
    <p:sldId id="405" r:id="rId6"/>
    <p:sldId id="406" r:id="rId7"/>
    <p:sldId id="407" r:id="rId8"/>
    <p:sldId id="408" r:id="rId9"/>
    <p:sldId id="385" r:id="rId10"/>
    <p:sldId id="409" r:id="rId11"/>
    <p:sldId id="410" r:id="rId12"/>
    <p:sldId id="411" r:id="rId13"/>
    <p:sldId id="415" r:id="rId14"/>
    <p:sldId id="416" r:id="rId15"/>
    <p:sldId id="417" r:id="rId16"/>
    <p:sldId id="389" r:id="rId17"/>
    <p:sldId id="418" r:id="rId18"/>
    <p:sldId id="419" r:id="rId19"/>
    <p:sldId id="420" r:id="rId20"/>
    <p:sldId id="518" r:id="rId21"/>
    <p:sldId id="445" r:id="rId22"/>
    <p:sldId id="423" r:id="rId23"/>
    <p:sldId id="424" r:id="rId24"/>
    <p:sldId id="425" r:id="rId25"/>
    <p:sldId id="427" r:id="rId26"/>
    <p:sldId id="388" r:id="rId27"/>
    <p:sldId id="390" r:id="rId28"/>
    <p:sldId id="491" r:id="rId29"/>
    <p:sldId id="387" r:id="rId30"/>
    <p:sldId id="431" r:id="rId31"/>
    <p:sldId id="270" r:id="rId32"/>
    <p:sldId id="432" r:id="rId33"/>
    <p:sldId id="266" r:id="rId34"/>
    <p:sldId id="271" r:id="rId35"/>
    <p:sldId id="391" r:id="rId36"/>
    <p:sldId id="392" r:id="rId37"/>
    <p:sldId id="433" r:id="rId38"/>
    <p:sldId id="434" r:id="rId39"/>
    <p:sldId id="437" r:id="rId40"/>
    <p:sldId id="435" r:id="rId41"/>
    <p:sldId id="436" r:id="rId42"/>
    <p:sldId id="438" r:id="rId43"/>
    <p:sldId id="319" r:id="rId44"/>
    <p:sldId id="441" r:id="rId45"/>
    <p:sldId id="442" r:id="rId46"/>
    <p:sldId id="443" r:id="rId47"/>
    <p:sldId id="444" r:id="rId48"/>
    <p:sldId id="447" r:id="rId49"/>
    <p:sldId id="446" r:id="rId50"/>
    <p:sldId id="448" r:id="rId51"/>
    <p:sldId id="449" r:id="rId52"/>
    <p:sldId id="450" r:id="rId53"/>
    <p:sldId id="451" r:id="rId54"/>
    <p:sldId id="314" r:id="rId55"/>
    <p:sldId id="458" r:id="rId56"/>
    <p:sldId id="459" r:id="rId57"/>
    <p:sldId id="462" r:id="rId58"/>
    <p:sldId id="463" r:id="rId59"/>
    <p:sldId id="464" r:id="rId60"/>
    <p:sldId id="465" r:id="rId61"/>
    <p:sldId id="466" r:id="rId62"/>
    <p:sldId id="468" r:id="rId63"/>
    <p:sldId id="469" r:id="rId64"/>
    <p:sldId id="470" r:id="rId65"/>
    <p:sldId id="471" r:id="rId66"/>
    <p:sldId id="481" r:id="rId67"/>
    <p:sldId id="474" r:id="rId68"/>
    <p:sldId id="479" r:id="rId69"/>
    <p:sldId id="476" r:id="rId70"/>
    <p:sldId id="477" r:id="rId71"/>
    <p:sldId id="280" r:id="rId72"/>
    <p:sldId id="482" r:id="rId73"/>
    <p:sldId id="483" r:id="rId74"/>
    <p:sldId id="486" r:id="rId75"/>
    <p:sldId id="488" r:id="rId76"/>
    <p:sldId id="487" r:id="rId77"/>
    <p:sldId id="490" r:id="rId78"/>
    <p:sldId id="492" r:id="rId79"/>
    <p:sldId id="493" r:id="rId80"/>
    <p:sldId id="496" r:id="rId81"/>
    <p:sldId id="495" r:id="rId82"/>
    <p:sldId id="497" r:id="rId83"/>
    <p:sldId id="498" r:id="rId84"/>
    <p:sldId id="499" r:id="rId85"/>
    <p:sldId id="500" r:id="rId86"/>
    <p:sldId id="501" r:id="rId87"/>
    <p:sldId id="503" r:id="rId88"/>
    <p:sldId id="502" r:id="rId89"/>
    <p:sldId id="505" r:id="rId90"/>
    <p:sldId id="507" r:id="rId91"/>
    <p:sldId id="508" r:id="rId92"/>
    <p:sldId id="509" r:id="rId93"/>
    <p:sldId id="512" r:id="rId94"/>
    <p:sldId id="511" r:id="rId95"/>
    <p:sldId id="33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DCDCDC"/>
    <a:srgbClr val="4EC9B0"/>
    <a:srgbClr val="90EE90"/>
    <a:srgbClr val="57A64A"/>
    <a:srgbClr val="D69D85"/>
    <a:srgbClr val="BD63C5"/>
    <a:srgbClr val="569CD6"/>
    <a:srgbClr val="D3A0D3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213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07A5-04A8-41CD-B36B-278320C42408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98C6-9E31-4A28-9188-4523D0487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5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6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8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1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5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4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6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61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60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2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482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37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4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68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51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62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37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86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17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66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4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91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89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85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71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76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59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9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67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646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43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0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182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258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22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4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839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686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026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3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577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10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2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03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393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432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279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355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287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085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838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742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73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6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101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552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636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659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211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440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838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900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19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331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660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1964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531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030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56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966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454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904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521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1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421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627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266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181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807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106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573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82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306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642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6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3259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176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6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89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6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8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0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4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E1C1-3A13-4535-A7C3-507AF39AAD1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8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9267"/>
            <a:ext cx="12191999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Writing and using compile-time heterogeneous hash-table</a:t>
            </a:r>
            <a:endParaRPr lang="en-GB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0982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Denis Panin</a:t>
            </a:r>
            <a:r>
              <a:rPr lang="ru-RU" sz="4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NVIDIA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Senior System Software Engineer</a:t>
            </a:r>
            <a:endParaRPr lang="ru-RU" sz="4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181958"/>
            <a:ext cx="11048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How it was done in our project?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1. One function. 20K LOCs with million if's</a:t>
            </a:r>
          </a:p>
        </p:txBody>
      </p:sp>
    </p:spTree>
    <p:extLst>
      <p:ext uri="{BB962C8B-B14F-4D97-AF65-F5344CB8AC3E}">
        <p14:creationId xmlns:p14="http://schemas.microsoft.com/office/powerpoint/2010/main" val="1566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181958"/>
            <a:ext cx="11048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How it was done in our project?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1. One function. 20K LOCs with million if's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Internal magical variables, meaning lost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87435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181958"/>
            <a:ext cx="110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How it was done in our project?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1. One function. 20K LOCs with million if's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Internal magical variables, meaning lost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3.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Copy-paste driven 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132154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2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181958"/>
            <a:ext cx="11048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How it was done in our project?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1. One function. 20K LOCs with million if's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Internal magical variables, meaning lost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3.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Copy-paste driven development</a:t>
            </a: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 Recursively calls itself :D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1888869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4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181958"/>
            <a:ext cx="11048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How it was done in our project?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1. One function. 20K LOCs with million if's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Internal magical variables, meaning lost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3.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Copy-paste driven development</a:t>
            </a: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 Recursively calls itself :D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741" y="3984027"/>
            <a:ext cx="1104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And the worst...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252369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181958"/>
            <a:ext cx="11048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How it was done in our project?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1. One function. 20K LOCs with million if's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Internal magical variables, meaning lost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3.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Copy-paste driven development</a:t>
            </a: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 Recursively calls itself :D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741" y="3984027"/>
            <a:ext cx="11048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And the worst...</a:t>
            </a:r>
          </a:p>
          <a:p>
            <a:pPr algn="ctr"/>
            <a:r>
              <a:rPr lang="en-US" sz="5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IT WORKS AND NO ONE IS GOING TO REWRITE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252369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335846"/>
            <a:ext cx="1104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But what do we want?</a:t>
            </a:r>
          </a:p>
        </p:txBody>
      </p:sp>
    </p:spTree>
    <p:extLst>
      <p:ext uri="{BB962C8B-B14F-4D97-AF65-F5344CB8AC3E}">
        <p14:creationId xmlns:p14="http://schemas.microsoft.com/office/powerpoint/2010/main" val="25104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335846"/>
            <a:ext cx="11048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But what do we want?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1. Normal signature -&gt; void create(ipv4 </a:t>
            </a:r>
            <a:r>
              <a:rPr lang="en-US" sz="3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85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335846"/>
            <a:ext cx="11048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But what do we want?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1. Normal signature -&gt; void create(ipv4 </a:t>
            </a:r>
            <a:r>
              <a:rPr lang="en-US" sz="3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Automatic args count verification.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987818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335846"/>
            <a:ext cx="110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But what do we want?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1. Normal signature -&gt; void create(ipv4 </a:t>
            </a:r>
            <a:r>
              <a:rPr lang="en-US" sz="3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Automatic args count verification.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3. Automatic string arguments conversion.</a:t>
            </a:r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159519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603" y="181958"/>
            <a:ext cx="9032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1.2.3.4 255.255.255.0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335846"/>
            <a:ext cx="110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But what do we want?</a:t>
            </a:r>
          </a:p>
          <a:p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1. Normal signature -&gt; void create(ipv4 </a:t>
            </a:r>
            <a:r>
              <a:rPr lang="en-US" sz="3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2. Automatic args count verification.</a:t>
            </a:r>
          </a:p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3. Automatic string arguments conversion.</a:t>
            </a:r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364" y="1074588"/>
            <a:ext cx="11375510" cy="212358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1741" y="4693151"/>
            <a:ext cx="11048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Adding new command should take 1 string</a:t>
            </a:r>
          </a:p>
          <a:p>
            <a:pPr algn="ctr"/>
            <a:r>
              <a:rPr lang="en-US" sz="3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without any boilerplate</a:t>
            </a:r>
            <a:endParaRPr lang="en-US" sz="3600" dirty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633" y="402591"/>
            <a:ext cx="9971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func(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T1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t1,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T2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t2);</a:t>
            </a:r>
          </a:p>
          <a:p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"t1_str"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"t2_str"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18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633" y="402591"/>
            <a:ext cx="99716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func(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T1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t1,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T2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t2);</a:t>
            </a:r>
          </a:p>
          <a:p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"t1_str"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"t2_str"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get_arg_count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 !=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2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633" y="402591"/>
            <a:ext cx="99716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func(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T1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t1,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T2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t2);</a:t>
            </a:r>
          </a:p>
          <a:p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"t1_str"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"t2_str"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get_arg_count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 !=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get_arg_types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(func)&gt; tpl;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694" y="1595196"/>
            <a:ext cx="11375510" cy="159519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9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633" y="402591"/>
            <a:ext cx="997163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func(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T1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t1,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T2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t2);</a:t>
            </a:r>
          </a:p>
          <a:p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"t1_str"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"t2_str"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get_arg_count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 !=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get_arg_types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(func)&gt; tpl;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(); ++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target_type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tuple_element_type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&gt;(tpl);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089" y="1521777"/>
            <a:ext cx="11375510" cy="159519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633" y="402591"/>
            <a:ext cx="99716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func(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T1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t1,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T2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t2);</a:t>
            </a:r>
          </a:p>
          <a:p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"t1_str"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"t2_str"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get_arg_count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 !=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get_arg_types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(func)&gt; tpl;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(); ++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target_type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tuple_element_type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(tpl,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tuple[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]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target_type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&gt;(args[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(invalid(tuple[</a:t>
            </a:r>
            <a:r>
              <a:rPr lang="en-US" sz="2600" dirty="0" err="1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])) </a:t>
            </a:r>
            <a:r>
              <a:rPr lang="en-US" sz="2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error;</a:t>
            </a:r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94" y="1528450"/>
            <a:ext cx="11375510" cy="1644597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12694" y="5246119"/>
            <a:ext cx="7671180" cy="141387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51746" y="3620236"/>
            <a:ext cx="11375510" cy="82495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633" y="402591"/>
            <a:ext cx="997163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func(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T1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t1,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T2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t2);</a:t>
            </a:r>
          </a:p>
          <a:p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"t1_str"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"t2_str"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get_arg_count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 !=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get_arg_types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(func)&gt; tpl;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(); ++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target_type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tuple_element_type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(tpl,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tuple[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]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target_type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&gt;(args[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(invalid(tuple[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]))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func(expand(tpl)...);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694" y="834307"/>
            <a:ext cx="11375510" cy="224929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12694" y="3603093"/>
            <a:ext cx="11375510" cy="2250402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214" y="361122"/>
            <a:ext cx="5112297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fname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==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"func1"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execute(func1, 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vec_args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"func2"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execute(func2,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vec_args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func3"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execute(func3, </a:t>
            </a:r>
            <a:r>
              <a:rPr lang="en-US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vec_args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8770" y="1499895"/>
            <a:ext cx="203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Please no</a:t>
            </a:r>
            <a:endParaRPr lang="en-GB" dirty="0">
              <a:solidFill>
                <a:srgbClr val="DCDC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325008" y="1645720"/>
            <a:ext cx="1005265" cy="23156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618" y="4137625"/>
            <a:ext cx="63017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ftbl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make_tuple(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pair(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"func1"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&amp;func1),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pair(</a:t>
            </a:r>
            <a:r>
              <a:rPr lang="en-US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func</a:t>
            </a:r>
            <a:r>
              <a:rPr lang="ru-RU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pair(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"func3"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&amp;func3)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lookup_exe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ftbl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"func1"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vec_args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214" y="361122"/>
            <a:ext cx="5112297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fname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==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"func1"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execute(func1, 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vec_args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"func2"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execute(func2,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vec_args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func3"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execute(func3, </a:t>
            </a:r>
            <a:r>
              <a:rPr lang="en-US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vec_args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0192" y="5030176"/>
            <a:ext cx="309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We can do better</a:t>
            </a:r>
            <a:endParaRPr lang="en-GB" sz="2800" dirty="0">
              <a:solidFill>
                <a:srgbClr val="DCDCDC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13396" y="5176002"/>
            <a:ext cx="1005265" cy="23156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68770" y="1499895"/>
            <a:ext cx="203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Please no</a:t>
            </a:r>
            <a:endParaRPr lang="en-GB" dirty="0">
              <a:solidFill>
                <a:srgbClr val="DCDC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325008" y="1645720"/>
            <a:ext cx="1005265" cy="23156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7253" y="179099"/>
            <a:ext cx="11375510" cy="3231546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719" y="2044506"/>
            <a:ext cx="110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Lets make compile-time heterogeneous hash-table with O(1) lookup!</a:t>
            </a:r>
          </a:p>
          <a:p>
            <a:endParaRPr lang="en-US" sz="3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603" y="181958"/>
            <a:ext cx="9032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1.2.3.4 255.255.255.0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(*)(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&gt;)&gt;</a:t>
            </a:r>
          </a:p>
        </p:txBody>
      </p:sp>
    </p:spTree>
    <p:extLst>
      <p:ext uri="{BB962C8B-B14F-4D97-AF65-F5344CB8AC3E}">
        <p14:creationId xmlns:p14="http://schemas.microsoft.com/office/powerpoint/2010/main" val="13384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6847" y="400466"/>
            <a:ext cx="101651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cthash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hash{ 0 };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for 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 : s) {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hash += c * </a:t>
            </a:r>
            <a:r>
              <a:rPr lang="en-US" sz="32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PRIME_1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^ </a:t>
            </a:r>
            <a:r>
              <a:rPr lang="en-US" sz="32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PRIME_2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32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6847" y="400466"/>
            <a:ext cx="101651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// yes, really that's enough</a:t>
            </a: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cthash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hash{ 0 };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for 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 : s) {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hash += c * </a:t>
            </a:r>
            <a:r>
              <a:rPr lang="en-US" sz="32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PRIME_1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^ </a:t>
            </a:r>
            <a:r>
              <a:rPr lang="en-US" sz="32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PRIME_2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32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6847" y="400466"/>
            <a:ext cx="10165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// yes, really that's enough</a:t>
            </a: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cthash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hash{ 0 };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for 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 : s) {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hash += c * </a:t>
            </a:r>
            <a:r>
              <a:rPr lang="en-US" sz="32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PRIME_1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^ </a:t>
            </a:r>
            <a:r>
              <a:rPr lang="en-US" sz="32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PRIME_2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32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struct_with_int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cthash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"CSTRING"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si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925" y="400466"/>
            <a:ext cx="11375510" cy="4311698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8380" y="172812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</a:rPr>
              <a:t>b</a:t>
            </a:r>
            <a:r>
              <a:rPr lang="en-US" sz="2400" dirty="0" smtClean="0">
                <a:solidFill>
                  <a:srgbClr val="DCDCDC"/>
                </a:solidFill>
              </a:rPr>
              <a:t>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8380" y="271728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"key0"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value0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8380" y="5728340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</a:rPr>
              <a:t>b</a:t>
            </a:r>
            <a:r>
              <a:rPr lang="en-US" sz="2400" dirty="0" smtClean="0">
                <a:solidFill>
                  <a:srgbClr val="DCDCDC"/>
                </a:solidFill>
              </a:rPr>
              <a:t>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8380" y="172812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8380" y="271728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"key0"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value0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8380" y="5728340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244" y="3698396"/>
            <a:ext cx="504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bucket = hash(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key3"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% buckets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32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</a:rPr>
              <a:t>b</a:t>
            </a:r>
            <a:r>
              <a:rPr lang="en-US" sz="2400" dirty="0" smtClean="0">
                <a:solidFill>
                  <a:srgbClr val="DCDCDC"/>
                </a:solidFill>
              </a:rPr>
              <a:t>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8380" y="172812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8380" y="271728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"key0"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value0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8380" y="5728340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908623" y="5152678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2528235" y="5152677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3133116" y="5152678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3752728" y="5152677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781244" y="3698396"/>
            <a:ext cx="504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bucket = hash(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key3"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% buckets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77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</a:rPr>
              <a:t>b</a:t>
            </a:r>
            <a:r>
              <a:rPr lang="en-US" sz="2400" dirty="0" smtClean="0">
                <a:solidFill>
                  <a:srgbClr val="DCDCDC"/>
                </a:solidFill>
              </a:rPr>
              <a:t>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244" y="3698396"/>
            <a:ext cx="504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bucket = hash(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key3"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% buckets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8380" y="172812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8380" y="2717286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"key0"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value0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8380" y="5728340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345966" y="5054786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5965578" y="5054785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6570459" y="5054786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7190071" y="5054785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523" y="151180"/>
            <a:ext cx="93909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8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523" y="151180"/>
            <a:ext cx="93909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cout &lt;&lt; </a:t>
            </a:r>
            <a:r>
              <a:rPr lang="en-US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 :("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&lt;&lt; endl;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855" y="647422"/>
            <a:ext cx="11394414" cy="2643084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5855" y="5936925"/>
            <a:ext cx="2556317" cy="874355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7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523" y="151180"/>
            <a:ext cx="93909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cout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endl;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    cout &lt;&lt; </a:t>
            </a:r>
            <a:r>
              <a:rPr lang="en-US" sz="2800" dirty="0">
                <a:solidFill>
                  <a:srgbClr val="D69D85"/>
                </a:solidFill>
                <a:latin typeface="Consolas" panose="020B0609020204030204" pitchFamily="49" charset="0"/>
              </a:rPr>
              <a:t>"Not found :("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&lt;&lt; endl;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600" y="151180"/>
            <a:ext cx="11375510" cy="248957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62434" y="4342734"/>
            <a:ext cx="10867132" cy="2515266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603" y="181958"/>
            <a:ext cx="903279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1.2.3.4 255.255.255.0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(*)(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&gt;)&gt;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callback(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args) {</a:t>
            </a:r>
          </a:p>
          <a:p>
            <a:endParaRPr lang="en-US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523" y="151180"/>
            <a:ext cx="93909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cout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endl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    cout &lt;&lt; </a:t>
            </a:r>
            <a:r>
              <a:rPr lang="en-US" sz="2800" dirty="0">
                <a:solidFill>
                  <a:srgbClr val="D69D85"/>
                </a:solidFill>
                <a:latin typeface="Consolas" panose="020B0609020204030204" pitchFamily="49" charset="0"/>
              </a:rPr>
              <a:t>"Not found :("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&lt;&lt; endl;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227" y="46720"/>
            <a:ext cx="11394414" cy="1027866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59531" y="1448357"/>
            <a:ext cx="11394414" cy="286334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8793" y="4911285"/>
            <a:ext cx="11394414" cy="1899996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523" y="151180"/>
            <a:ext cx="93909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8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cout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endl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    cout &lt;&lt; </a:t>
            </a:r>
            <a:r>
              <a:rPr lang="en-US" sz="2800" dirty="0">
                <a:solidFill>
                  <a:srgbClr val="D69D85"/>
                </a:solidFill>
                <a:latin typeface="Consolas" panose="020B0609020204030204" pitchFamily="49" charset="0"/>
              </a:rPr>
              <a:t>"Not found :("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&lt;&lt; endl;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786" y="1902219"/>
            <a:ext cx="11394414" cy="3003504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8793" y="151180"/>
            <a:ext cx="11394414" cy="137727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59531" y="5326213"/>
            <a:ext cx="11394414" cy="1435008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523" y="151180"/>
            <a:ext cx="93909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8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8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cout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endl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</a:t>
            </a:r>
            <a:r>
              <a:rPr lang="en-GB" sz="2800" dirty="0" err="1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cout &lt;&lt; </a:t>
            </a:r>
            <a:r>
              <a:rPr lang="en-US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 :("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&lt;&lt; endl;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040" y="86768"/>
            <a:ext cx="11394414" cy="5252794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58548" y="6213916"/>
            <a:ext cx="1917792" cy="37377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8355" y="947961"/>
            <a:ext cx="105488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32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90EE90"/>
                </a:solidFill>
                <a:latin typeface="Consolas" panose="020B0609020204030204" pitchFamily="49" charset="0"/>
              </a:rPr>
              <a:t>VAL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hash_table_entry 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GB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3A0D3"/>
                </a:solidFill>
                <a:latin typeface="Consolas" panose="020B0609020204030204" pitchFamily="49" charset="0"/>
              </a:rPr>
              <a:t>key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90EE90"/>
                </a:solidFill>
                <a:latin typeface="Consolas" panose="020B0609020204030204" pitchFamily="49" charset="0"/>
              </a:rPr>
              <a:t>VAL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D3A0D3"/>
                </a:solidFill>
                <a:latin typeface="Consolas" panose="020B0609020204030204" pitchFamily="49" charset="0"/>
              </a:rPr>
              <a:t>val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 constexpr auto </a:t>
            </a:r>
            <a:r>
              <a:rPr lang="en-US" sz="32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ru-RU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GB" sz="3200" dirty="0">
              <a:solidFill>
                <a:srgbClr val="DCDCD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7435" y="5009164"/>
            <a:ext cx="10030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7A7A7A"/>
                </a:solidFill>
                <a:latin typeface="Consolas" panose="020B0609020204030204" pitchFamily="49" charset="0"/>
              </a:rPr>
              <a:t>#define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(key, val) \</a:t>
            </a:r>
          </a:p>
          <a:p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cthash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(key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), 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decltype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(val)&gt; (key, val)</a:t>
            </a:r>
            <a:endParaRPr lang="en-GB" sz="24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2202570" y="113465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2202570" y="213471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2202570" y="313476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2202570" y="4134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2202570" y="5134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2202570" y="212915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2202570" y="312920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3645" y="130095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23645" y="2290121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"key0"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value0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3645" y="530117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947600" y="1300955"/>
            <a:ext cx="561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 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7600" y="2297580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 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"key0"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value0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value2 } 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7355" y="3301065"/>
            <a:ext cx="16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7600" y="429769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7600" y="5301175"/>
            <a:ext cx="817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 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610" y="5734650"/>
            <a:ext cx="561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610" y="867480"/>
            <a:ext cx="561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947600" y="1300955"/>
            <a:ext cx="561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 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7600" y="2297580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 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"key0"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value0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value2 } 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7355" y="3301065"/>
            <a:ext cx="16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7600" y="429769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7600" y="5301175"/>
            <a:ext cx="817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 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610" y="5734650"/>
            <a:ext cx="561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610" y="867480"/>
            <a:ext cx="561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806" y="210245"/>
            <a:ext cx="11394414" cy="2643084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88206" y="3010177"/>
            <a:ext cx="3396325" cy="1930487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27023" y="5000239"/>
            <a:ext cx="10318846" cy="148733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971029" y="3282922"/>
            <a:ext cx="5085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CDCDC"/>
                </a:solidFill>
                <a:latin typeface="Consolas" panose="020B0609020204030204" pitchFamily="49" charset="0"/>
              </a:rPr>
              <a:t>Don't try this at home,</a:t>
            </a:r>
          </a:p>
          <a:p>
            <a:r>
              <a:rPr lang="en-US" sz="2800" b="1" dirty="0" smtClean="0">
                <a:solidFill>
                  <a:srgbClr val="DCDCDC"/>
                </a:solidFill>
                <a:latin typeface="Consolas" panose="020B0609020204030204" pitchFamily="49" charset="0"/>
              </a:rPr>
              <a:t>unless you have &gt;1TB RAM and few </a:t>
            </a:r>
            <a:r>
              <a:rPr lang="en-GB" sz="2800" b="1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spare</a:t>
            </a:r>
            <a:r>
              <a:rPr lang="en-US" sz="2800" b="1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weeks</a:t>
            </a:r>
            <a:endParaRPr lang="en-GB" sz="2800" b="1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911" y="246955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B4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911" y="3544135"/>
            <a:ext cx="3593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pair4 },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{ pair0, pair2 },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{},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{ pair1, pair3 },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{}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647161" y="2924611"/>
            <a:ext cx="413816" cy="52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911" y="246955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B4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911" y="3544135"/>
            <a:ext cx="3593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pair4 },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{ pair0, pair2 },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{},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{ pair1, pair3 },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{}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37808" y="2818874"/>
            <a:ext cx="565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Element count per bucket.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array(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1,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0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0);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647161" y="2924611"/>
            <a:ext cx="413816" cy="52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240" y="843677"/>
            <a:ext cx="11019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 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tuple_size_v&lt;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&gt;&gt;;</a:t>
            </a:r>
            <a:endParaRPr lang="en-GB" sz="22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603" y="181958"/>
            <a:ext cx="903279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1.2.3.4 255.255.255.0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(*)(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&gt;)&gt;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callback(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args) {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 != 2)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(args[0]);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mask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(args[1]);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// do actual work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951" y="3190388"/>
            <a:ext cx="9279731" cy="342399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592951" y="181958"/>
            <a:ext cx="9279731" cy="248782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240" y="843677"/>
            <a:ext cx="1101952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 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tuple_size_v&lt;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&gt;&gt;;</a:t>
            </a:r>
            <a:endParaRPr lang="en-GB" sz="2200" dirty="0">
              <a:solidFill>
                <a:srgbClr val="DCDCDC"/>
              </a:solidFill>
            </a:endParaRPr>
          </a:p>
          <a:p>
            <a:endParaRPr lang="en-GB" sz="2200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</a:t>
            </a:r>
            <a:r>
              <a:rPr lang="en-GB" sz="2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occurences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=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{}; </a:t>
            </a:r>
            <a:r>
              <a:rPr lang="en-GB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all zeroes</a:t>
            </a:r>
            <a:endParaRPr lang="en-GB" sz="2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calc_occurences(tpl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200" dirty="0" err="1">
                <a:solidFill>
                  <a:srgbClr val="DCDCDC"/>
                </a:solidFill>
                <a:latin typeface="Consolas" panose="020B0609020204030204" pitchFamily="49" charset="0"/>
              </a:rPr>
              <a:t>occurences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2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240" y="843677"/>
            <a:ext cx="110195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 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tuple_size_v&lt;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&gt;&gt;;</a:t>
            </a:r>
            <a:endParaRPr lang="en-GB" sz="2200" dirty="0">
              <a:solidFill>
                <a:srgbClr val="DCDCDC"/>
              </a:solidFill>
            </a:endParaRPr>
          </a:p>
          <a:p>
            <a:endParaRPr lang="en-GB" sz="2200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</a:t>
            </a:r>
            <a:r>
              <a:rPr lang="en-GB" sz="2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occurences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=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{}; </a:t>
            </a:r>
            <a:r>
              <a:rPr lang="en-GB" sz="2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all zeroes</a:t>
            </a:r>
            <a:endParaRPr lang="en-GB" sz="2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calc_occurences(tpl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200" dirty="0" err="1">
                <a:solidFill>
                  <a:srgbClr val="DCDCDC"/>
                </a:solidFill>
                <a:latin typeface="Consolas" panose="020B0609020204030204" pitchFamily="49" charset="0"/>
              </a:rPr>
              <a:t>occurences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2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0, </a:t>
            </a:r>
            <a:r>
              <a:rPr lang="en-GB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</a:t>
            </a:r>
            <a:endParaRPr lang="en-GB" sz="2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calc_occurences(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&gt;&amp; 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arr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sz =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  <a:endParaRPr lang="en-GB" sz="2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(sz &gt; </a:t>
            </a:r>
            <a:r>
              <a:rPr lang="en-GB" sz="22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bucket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 tuple_element_t&lt;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2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&gt;::</a:t>
            </a:r>
            <a:r>
              <a:rPr lang="en-GB" sz="2200" dirty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% sz;</a:t>
            </a:r>
            <a:endParaRPr lang="en-GB" sz="2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++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arr[bucket];</a:t>
            </a:r>
          </a:p>
          <a:p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calc_occurences&lt;</a:t>
            </a:r>
            <a:r>
              <a:rPr lang="en-GB" sz="2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+ 1&gt;(tpl, arr);</a:t>
            </a:r>
          </a:p>
          <a:p>
            <a:r>
              <a:rPr lang="en-GB" sz="2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2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040" y="647422"/>
            <a:ext cx="11394414" cy="199566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911" y="246955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B3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B3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911" y="3544135"/>
            <a:ext cx="3593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pair4 },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{ pair0, pair2 },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{},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{ pair1, pair3 },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{}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647161" y="2924611"/>
            <a:ext cx="413816" cy="52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98343" y="925493"/>
            <a:ext cx="48342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Element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count per bucket.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array(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1, 2, 0, 2, 0);</a:t>
            </a:r>
          </a:p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Offsets to bucket start.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array(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0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1, 3, 3,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528" y="1819371"/>
            <a:ext cx="10449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 auto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calc_offsets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tpl)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occ = {};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calc_occurences(tpl, occ);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off = {};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1;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 tuple_size_v&lt;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 ++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a-DK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off</a:t>
            </a:r>
            <a:r>
              <a:rPr lang="da-DK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[i] =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off</a:t>
            </a:r>
            <a:r>
              <a:rPr lang="da-DK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[i - 1] + occ[i - 1];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800" dirty="0" smtClean="0"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offsets;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4781" y="681345"/>
            <a:ext cx="786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[1, 2, 0, 2, 0] -&gt; [0, 1, 3, 3, 5]</a:t>
            </a:r>
            <a:endParaRPr lang="en-GB" sz="32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867958" y="1366185"/>
            <a:ext cx="3272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Copy of offsets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[0, 1, 3, 3, 5]</a:t>
            </a:r>
          </a:p>
        </p:txBody>
      </p:sp>
    </p:spTree>
    <p:extLst>
      <p:ext uri="{BB962C8B-B14F-4D97-AF65-F5344CB8AC3E}">
        <p14:creationId xmlns:p14="http://schemas.microsoft.com/office/powerpoint/2010/main" val="29236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7958" y="1366185"/>
            <a:ext cx="3272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Copy of offsets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[0, 1, 3, 3, 5]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33596" y="4672117"/>
            <a:ext cx="6941430" cy="1388286"/>
            <a:chOff x="2616385" y="867678"/>
            <a:chExt cx="6941430" cy="1388286"/>
          </a:xfrm>
          <a:solidFill>
            <a:srgbClr val="1E1E1E"/>
          </a:solidFill>
        </p:grpSpPr>
        <p:sp>
          <p:nvSpPr>
            <p:cNvPr id="33" name="Rectangle 32"/>
            <p:cNvSpPr/>
            <p:nvPr/>
          </p:nvSpPr>
          <p:spPr>
            <a:xfrm>
              <a:off x="2616385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4671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92957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243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529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3597" y="4224929"/>
            <a:ext cx="6941429" cy="447188"/>
            <a:chOff x="2625286" y="2409478"/>
            <a:chExt cx="6941429" cy="614049"/>
          </a:xfrm>
        </p:grpSpPr>
        <p:sp>
          <p:nvSpPr>
            <p:cNvPr id="39" name="Rectangle 38"/>
            <p:cNvSpPr/>
            <p:nvPr/>
          </p:nvSpPr>
          <p:spPr>
            <a:xfrm>
              <a:off x="2625286" y="2409478"/>
              <a:ext cx="1388286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B0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3571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B1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0143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B3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89079" y="4889206"/>
            <a:ext cx="209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 of indexes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33596" y="4672117"/>
            <a:ext cx="6941430" cy="1388286"/>
            <a:chOff x="2616385" y="867678"/>
            <a:chExt cx="6941430" cy="1388286"/>
          </a:xfrm>
          <a:solidFill>
            <a:srgbClr val="1E1E1E"/>
          </a:solidFill>
        </p:grpSpPr>
        <p:sp>
          <p:nvSpPr>
            <p:cNvPr id="33" name="Rectangle 32"/>
            <p:cNvSpPr/>
            <p:nvPr/>
          </p:nvSpPr>
          <p:spPr>
            <a:xfrm>
              <a:off x="2616385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4671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90EE90"/>
                  </a:solidFill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92957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243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529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3597" y="4224929"/>
            <a:ext cx="6941429" cy="447188"/>
            <a:chOff x="2625286" y="2409478"/>
            <a:chExt cx="6941429" cy="614049"/>
          </a:xfrm>
        </p:grpSpPr>
        <p:sp>
          <p:nvSpPr>
            <p:cNvPr id="39" name="Rectangle 38"/>
            <p:cNvSpPr/>
            <p:nvPr/>
          </p:nvSpPr>
          <p:spPr>
            <a:xfrm>
              <a:off x="2625286" y="2409478"/>
              <a:ext cx="1388286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B0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3571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B1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0143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B3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89079" y="4889206"/>
            <a:ext cx="209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 of indexes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80911" y="1114634"/>
            <a:ext cx="553981" cy="28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867958" y="1366185"/>
            <a:ext cx="3272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Copy of offsets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[0,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3, 3, 5]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6682794" y="2350325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653316" y="2836643"/>
            <a:ext cx="35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953891" y="3515017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0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33596" y="4672117"/>
            <a:ext cx="6941430" cy="1388286"/>
            <a:chOff x="2616385" y="867678"/>
            <a:chExt cx="6941430" cy="1388286"/>
          </a:xfrm>
          <a:solidFill>
            <a:srgbClr val="1E1E1E"/>
          </a:solidFill>
        </p:grpSpPr>
        <p:sp>
          <p:nvSpPr>
            <p:cNvPr id="33" name="Rectangle 32"/>
            <p:cNvSpPr/>
            <p:nvPr/>
          </p:nvSpPr>
          <p:spPr>
            <a:xfrm>
              <a:off x="2616385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4671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DCDCDC"/>
                  </a:solidFill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92957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243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 smtClean="0">
                  <a:solidFill>
                    <a:srgbClr val="90EE90"/>
                  </a:solidFill>
                </a:rPr>
                <a:t>1</a:t>
              </a:r>
              <a:endParaRPr lang="en-GB" sz="3600" dirty="0">
                <a:solidFill>
                  <a:srgbClr val="90EE9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529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3597" y="4224929"/>
            <a:ext cx="6941429" cy="447188"/>
            <a:chOff x="2625286" y="2409478"/>
            <a:chExt cx="6941429" cy="614049"/>
          </a:xfrm>
        </p:grpSpPr>
        <p:sp>
          <p:nvSpPr>
            <p:cNvPr id="39" name="Rectangle 38"/>
            <p:cNvSpPr/>
            <p:nvPr/>
          </p:nvSpPr>
          <p:spPr>
            <a:xfrm>
              <a:off x="2625286" y="2409478"/>
              <a:ext cx="1388286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B0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3571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B1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0143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B3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89079" y="4889206"/>
            <a:ext cx="209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 of indexes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958" y="1366185"/>
            <a:ext cx="3272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Copy of offsets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[0,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3, 3, 5]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7844149" y="2357000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814671" y="2843318"/>
            <a:ext cx="35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80910" y="1507314"/>
            <a:ext cx="553981" cy="28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>
            <a:off x="8730463" y="3448273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33596" y="4672117"/>
            <a:ext cx="6941430" cy="1388286"/>
            <a:chOff x="2616385" y="867678"/>
            <a:chExt cx="6941430" cy="1388286"/>
          </a:xfrm>
          <a:solidFill>
            <a:srgbClr val="1E1E1E"/>
          </a:solidFill>
        </p:grpSpPr>
        <p:sp>
          <p:nvSpPr>
            <p:cNvPr id="33" name="Rectangle 32"/>
            <p:cNvSpPr/>
            <p:nvPr/>
          </p:nvSpPr>
          <p:spPr>
            <a:xfrm>
              <a:off x="2616385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4671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DCDCDC"/>
                  </a:solidFill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92957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90EE90"/>
                  </a:solidFill>
                </a:rPr>
                <a:t>2</a:t>
              </a:r>
              <a:endParaRPr lang="en-GB" sz="3600" dirty="0">
                <a:solidFill>
                  <a:srgbClr val="90EE9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243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 smtClean="0">
                  <a:solidFill>
                    <a:srgbClr val="DCDCDC"/>
                  </a:solidFill>
                </a:rPr>
                <a:t>1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529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3597" y="4224929"/>
            <a:ext cx="6941429" cy="447188"/>
            <a:chOff x="2625286" y="2409478"/>
            <a:chExt cx="6941429" cy="614049"/>
          </a:xfrm>
        </p:grpSpPr>
        <p:sp>
          <p:nvSpPr>
            <p:cNvPr id="39" name="Rectangle 38"/>
            <p:cNvSpPr/>
            <p:nvPr/>
          </p:nvSpPr>
          <p:spPr>
            <a:xfrm>
              <a:off x="2625286" y="2409478"/>
              <a:ext cx="1388286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B0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3571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B1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0143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B3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89079" y="4889206"/>
            <a:ext cx="209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 of indexes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958" y="1366185"/>
            <a:ext cx="3272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Copy of offsets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[0,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3,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5]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6696143" y="2343651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666665" y="2829969"/>
            <a:ext cx="35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79797" y="1859948"/>
            <a:ext cx="553981" cy="28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7342177" y="3515017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33596" y="4672117"/>
            <a:ext cx="6941430" cy="1388286"/>
            <a:chOff x="2616385" y="867678"/>
            <a:chExt cx="6941430" cy="1388286"/>
          </a:xfrm>
          <a:solidFill>
            <a:srgbClr val="1E1E1E"/>
          </a:solidFill>
        </p:grpSpPr>
        <p:sp>
          <p:nvSpPr>
            <p:cNvPr id="33" name="Rectangle 32"/>
            <p:cNvSpPr/>
            <p:nvPr/>
          </p:nvSpPr>
          <p:spPr>
            <a:xfrm>
              <a:off x="2616385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?</a:t>
              </a:r>
              <a:endParaRPr lang="en-GB" sz="3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4671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DCDCDC"/>
                  </a:solidFill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92957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DCDCDC"/>
                  </a:solidFill>
                </a:rPr>
                <a:t>2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243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 smtClean="0">
                  <a:solidFill>
                    <a:srgbClr val="DCDCDC"/>
                  </a:solidFill>
                </a:rPr>
                <a:t>1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529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90EE90"/>
                  </a:solidFill>
                </a:rPr>
                <a:t>3</a:t>
              </a:r>
              <a:endParaRPr lang="en-GB" sz="3600" dirty="0">
                <a:solidFill>
                  <a:srgbClr val="90EE9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3597" y="4224929"/>
            <a:ext cx="6941429" cy="447188"/>
            <a:chOff x="2625286" y="2409478"/>
            <a:chExt cx="6941429" cy="614049"/>
          </a:xfrm>
        </p:grpSpPr>
        <p:sp>
          <p:nvSpPr>
            <p:cNvPr id="39" name="Rectangle 38"/>
            <p:cNvSpPr/>
            <p:nvPr/>
          </p:nvSpPr>
          <p:spPr>
            <a:xfrm>
              <a:off x="2625286" y="2409478"/>
              <a:ext cx="1388286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B0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3571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B1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0143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B3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89079" y="4889206"/>
            <a:ext cx="209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 of indexes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958" y="1366185"/>
            <a:ext cx="3272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Copy of offsets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[0,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3,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5]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7850823" y="2320292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834694" y="2806610"/>
            <a:ext cx="35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5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2010" y="2245954"/>
            <a:ext cx="553981" cy="28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10118749" y="3515017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603" y="181958"/>
            <a:ext cx="903279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1.2.3.4 255.255.255.0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(*)(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&gt;)&gt;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callback(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args) {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 != 2)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(args[0]);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mask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(args[1]);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// do actual work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951" y="4124812"/>
            <a:ext cx="9279731" cy="2489569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592951" y="171986"/>
            <a:ext cx="9279731" cy="3045100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33596" y="4672117"/>
            <a:ext cx="6941430" cy="1388286"/>
            <a:chOff x="2616385" y="867678"/>
            <a:chExt cx="6941430" cy="1388286"/>
          </a:xfrm>
          <a:solidFill>
            <a:srgbClr val="1E1E1E"/>
          </a:solidFill>
        </p:grpSpPr>
        <p:sp>
          <p:nvSpPr>
            <p:cNvPr id="33" name="Rectangle 32"/>
            <p:cNvSpPr/>
            <p:nvPr/>
          </p:nvSpPr>
          <p:spPr>
            <a:xfrm>
              <a:off x="2616385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90EE90"/>
                  </a:solidFill>
                </a:rPr>
                <a:t>4</a:t>
              </a:r>
              <a:endParaRPr lang="en-GB" sz="3600" dirty="0">
                <a:solidFill>
                  <a:srgbClr val="90EE9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4671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DCDCDC"/>
                  </a:solidFill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92957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DCDCDC"/>
                  </a:solidFill>
                </a:rPr>
                <a:t>2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243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 smtClean="0">
                  <a:solidFill>
                    <a:srgbClr val="DCDCDC"/>
                  </a:solidFill>
                </a:rPr>
                <a:t>1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529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DCDCDC"/>
                  </a:solidFill>
                </a:rPr>
                <a:t>3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3597" y="4224929"/>
            <a:ext cx="6941429" cy="447188"/>
            <a:chOff x="2625286" y="2409478"/>
            <a:chExt cx="6941429" cy="614049"/>
          </a:xfrm>
        </p:grpSpPr>
        <p:sp>
          <p:nvSpPr>
            <p:cNvPr id="39" name="Rectangle 38"/>
            <p:cNvSpPr/>
            <p:nvPr/>
          </p:nvSpPr>
          <p:spPr>
            <a:xfrm>
              <a:off x="2625286" y="2409478"/>
              <a:ext cx="1388286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B0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3571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B1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0143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B3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89079" y="4889206"/>
            <a:ext cx="209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 of indexes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958" y="1366185"/>
            <a:ext cx="3272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Copy of offsets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[0,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3, 5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5]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6095442" y="2281162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079313" y="2767480"/>
            <a:ext cx="35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70897" y="2611936"/>
            <a:ext cx="553981" cy="28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4565605" y="3515017"/>
            <a:ext cx="324268" cy="486318"/>
          </a:xfrm>
          <a:prstGeom prst="downArrow">
            <a:avLst>
              <a:gd name="adj1" fmla="val 37302"/>
              <a:gd name="adj2" fmla="val 4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5149" y="650158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33596" y="4672117"/>
            <a:ext cx="6941430" cy="1388286"/>
            <a:chOff x="2616385" y="867678"/>
            <a:chExt cx="6941430" cy="1388286"/>
          </a:xfrm>
          <a:solidFill>
            <a:srgbClr val="1E1E1E"/>
          </a:solidFill>
        </p:grpSpPr>
        <p:sp>
          <p:nvSpPr>
            <p:cNvPr id="33" name="Rectangle 32"/>
            <p:cNvSpPr/>
            <p:nvPr/>
          </p:nvSpPr>
          <p:spPr>
            <a:xfrm>
              <a:off x="2616385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DCDCDC"/>
                  </a:solidFill>
                </a:rPr>
                <a:t>4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04671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DCDCDC"/>
                  </a:solidFill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92957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DCDCDC"/>
                  </a:solidFill>
                </a:rPr>
                <a:t>2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81243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 smtClean="0">
                  <a:solidFill>
                    <a:srgbClr val="DCDCDC"/>
                  </a:solidFill>
                </a:rPr>
                <a:t>1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529" y="867678"/>
              <a:ext cx="1388286" cy="1388286"/>
            </a:xfrm>
            <a:prstGeom prst="rect">
              <a:avLst/>
            </a:prstGeom>
            <a:grp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>
                  <a:solidFill>
                    <a:srgbClr val="DCDCDC"/>
                  </a:solidFill>
                </a:rPr>
                <a:t>3</a:t>
              </a:r>
              <a:endParaRPr lang="en-GB" sz="3600" dirty="0">
                <a:solidFill>
                  <a:srgbClr val="DCDCDC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33597" y="4224929"/>
            <a:ext cx="6941429" cy="447188"/>
            <a:chOff x="2625286" y="2409478"/>
            <a:chExt cx="6941429" cy="614049"/>
          </a:xfrm>
        </p:grpSpPr>
        <p:sp>
          <p:nvSpPr>
            <p:cNvPr id="39" name="Rectangle 38"/>
            <p:cNvSpPr/>
            <p:nvPr/>
          </p:nvSpPr>
          <p:spPr>
            <a:xfrm>
              <a:off x="2625286" y="2409478"/>
              <a:ext cx="1388286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B0</a:t>
              </a:r>
              <a:endParaRPr lang="en-GB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3571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B1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0143" y="2409478"/>
              <a:ext cx="2776572" cy="614049"/>
            </a:xfrm>
            <a:prstGeom prst="rect">
              <a:avLst/>
            </a:prstGeom>
            <a:noFill/>
            <a:ln w="254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B3</a:t>
              </a:r>
              <a:endParaRPr lang="en-GB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89079" y="4889206"/>
            <a:ext cx="209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Array of indexes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1882" y="650158"/>
            <a:ext cx="4035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Original offsets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[0, 1, 3, 3, 5]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Copy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of offsets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[1,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3, 5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27592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7795" y="3040796"/>
            <a:ext cx="1042549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1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= 0, </a:t>
            </a:r>
            <a:r>
              <a:rPr lang="en-GB" sz="21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GB" sz="2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 err="1">
                <a:solidFill>
                  <a:srgbClr val="DCDCDC"/>
                </a:solidFill>
                <a:latin typeface="Consolas" panose="020B0609020204030204" pitchFamily="49" charset="0"/>
              </a:rPr>
              <a:t>calc_indexes_impl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(const </a:t>
            </a:r>
            <a:r>
              <a:rPr lang="en-GB" sz="21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&amp; tpl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1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US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US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offs, </a:t>
            </a:r>
            <a:r>
              <a:rPr lang="en-US" sz="2100" dirty="0">
                <a:solidFill>
                  <a:srgbClr val="4EC9B0"/>
                </a:solidFill>
                <a:latin typeface="Consolas" panose="020B0609020204030204" pitchFamily="49" charset="0"/>
              </a:rPr>
              <a:t>hashmeta_t</a:t>
            </a:r>
            <a:r>
              <a:rPr lang="en-US" sz="21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US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 </a:t>
            </a:r>
            <a:r>
              <a:rPr lang="en-GB" sz="2100" dirty="0" err="1">
                <a:solidFill>
                  <a:srgbClr val="DCDCDC"/>
                </a:solidFill>
                <a:latin typeface="Consolas" panose="020B0609020204030204" pitchFamily="49" charset="0"/>
              </a:rPr>
              <a:t>idxes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GB" sz="2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(tuple_size_v&lt;</a:t>
            </a:r>
            <a:r>
              <a:rPr lang="en-GB" sz="21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&gt; &gt; </a:t>
            </a:r>
            <a:r>
              <a:rPr lang="en-GB" sz="21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bucket = 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tuple_element_t&lt;</a:t>
            </a:r>
            <a:r>
              <a:rPr lang="en-GB" sz="21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1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&gt;::</a:t>
            </a:r>
            <a:r>
              <a:rPr lang="en-GB" sz="21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</a:p>
          <a:p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        % tuple_size_v&lt;</a:t>
            </a:r>
            <a:r>
              <a:rPr lang="en-GB" sz="21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 place = offs[bucket]++;</a:t>
            </a:r>
          </a:p>
          <a:p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1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idxes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[place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] = </a:t>
            </a:r>
            <a:r>
              <a:rPr lang="en-GB" sz="21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1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calc_indexes_impl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1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+ 1&gt;(tpl, offs, </a:t>
            </a:r>
            <a:r>
              <a:rPr lang="en-GB" sz="2100" dirty="0" err="1">
                <a:solidFill>
                  <a:srgbClr val="DCDCDC"/>
                </a:solidFill>
                <a:latin typeface="Consolas" panose="020B0609020204030204" pitchFamily="49" charset="0"/>
              </a:rPr>
              <a:t>idxes</a:t>
            </a:r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1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95" y="216319"/>
            <a:ext cx="2966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create_table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pair0, // B1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pair1,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pair2,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// B1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pair3, // B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pair4, // B0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14528" y="216319"/>
            <a:ext cx="4035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Original offsets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[0, 1, 3, 3, 5]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Indexes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[4, 0, 2, 1, 3]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7276" y="243513"/>
            <a:ext cx="957744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{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&amp;&amp;...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: 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err="1" smtClean="0">
                <a:solidFill>
                  <a:srgbClr val="D3A0D3"/>
                </a:solidFill>
                <a:latin typeface="Consolas" panose="020B0609020204030204" pitchFamily="49" charset="0"/>
              </a:rPr>
              <a:t>m_tup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forward_as_tuple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...)), 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err="1" smtClean="0">
                <a:solidFill>
                  <a:srgbClr val="D3A0D3"/>
                </a:solidFill>
                <a:latin typeface="Consolas" panose="020B0609020204030204" pitchFamily="49" charset="0"/>
              </a:rPr>
              <a:t>m_off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calc_offsets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D3A0D3"/>
                </a:solidFill>
                <a:latin typeface="Consolas" panose="020B0609020204030204" pitchFamily="49" charset="0"/>
              </a:rPr>
              <a:t>m_tup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err="1" smtClean="0">
                <a:solidFill>
                  <a:srgbClr val="D3A0D3"/>
                </a:solidFill>
                <a:latin typeface="Consolas" panose="020B0609020204030204" pitchFamily="49" charset="0"/>
              </a:rPr>
              <a:t>m_idx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calc_indexes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D3A0D3"/>
                </a:solidFill>
                <a:latin typeface="Consolas" panose="020B0609020204030204" pitchFamily="49" charset="0"/>
              </a:rPr>
              <a:t>m_tup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D3A0D3"/>
                </a:solidFill>
                <a:latin typeface="Consolas" panose="020B0609020204030204" pitchFamily="49" charset="0"/>
              </a:rPr>
              <a:t>m_off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{}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execute(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&amp; fn)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...&gt; </a:t>
            </a:r>
            <a:r>
              <a:rPr lang="en-GB" sz="2400" dirty="0" err="1">
                <a:solidFill>
                  <a:srgbClr val="D3A0D3"/>
                </a:solidFill>
                <a:latin typeface="Consolas" panose="020B0609020204030204" pitchFamily="49" charset="0"/>
              </a:rPr>
              <a:t>m_tup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)&gt; </a:t>
            </a:r>
            <a:r>
              <a:rPr lang="en-GB" sz="2400" dirty="0" err="1">
                <a:solidFill>
                  <a:srgbClr val="D3A0D3"/>
                </a:solidFill>
                <a:latin typeface="Consolas" panose="020B0609020204030204" pitchFamily="49" charset="0"/>
              </a:rPr>
              <a:t>m_off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)&gt; </a:t>
            </a:r>
            <a:r>
              <a:rPr lang="en-GB" sz="2400" dirty="0" err="1">
                <a:solidFill>
                  <a:srgbClr val="D3A0D3"/>
                </a:solidFill>
                <a:latin typeface="Consolas" panose="020B0609020204030204" pitchFamily="49" charset="0"/>
              </a:rPr>
              <a:t>m_idx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GB" sz="24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8500" y="1997876"/>
            <a:ext cx="1095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execute(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&amp; fn)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bucket = calc_hash(key)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% 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from =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m_off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[bucket];</a:t>
            </a: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to = (bucket + 1 ==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 ?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: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m_off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[bucket + 1];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...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3673" y="416552"/>
            <a:ext cx="9704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m_off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[0, 1, 3, 3, 5]       </a:t>
            </a:r>
            <a:r>
              <a:rPr lang="en-US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m_idx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[4, 0, 2, 1, 3]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8500" y="1997876"/>
            <a:ext cx="1095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execute(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&amp; fn)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from; 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 to; ++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m_tup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m_idx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], key, fn)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3673" y="416552"/>
            <a:ext cx="9704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m_off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[0, 1, 3, 3, 5]       </a:t>
            </a:r>
            <a:r>
              <a:rPr lang="en-US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m_idx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[4, 0, 2, 1, 3]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458956"/>
            <a:ext cx="1126202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0: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(get&lt;0&gt;(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(get&lt;0&gt;(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val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1: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get&lt;1&gt;(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.key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(get&lt;1&gt;(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val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2: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(get&lt;2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).key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== key) {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(get&lt;2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val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3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458956"/>
            <a:ext cx="1126202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0: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(0 &lt; tuple_size_v&lt;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(get&lt;0&gt;(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(get&lt;0&gt;(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val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(1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get&lt;1&gt;(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).key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(get&lt;1&gt;(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val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2: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(2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get&lt;2&gt;(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).key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(get&lt;2&gt;(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val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5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458956"/>
            <a:ext cx="1126202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(tuple_size_v&lt;TPL&gt; &gt; 3, </a:t>
            </a:r>
            <a:r>
              <a:rPr lang="en-US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"Do anyone follow me at this point?"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0: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(0 &lt; tuple_size_v&lt;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(get&lt;0&gt;(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(get&lt;0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val);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(1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get&lt;1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(get&lt;1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).val);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2: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(2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get&lt;2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(get&lt;2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).val);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5246" y="108000"/>
            <a:ext cx="832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0EE90"/>
                </a:solidFill>
                <a:latin typeface="Consolas" panose="020B0609020204030204" pitchFamily="49" charset="0"/>
              </a:rPr>
              <a:t>Token stream injection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Maybe C++23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7403" y="1101817"/>
            <a:ext cx="99771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(idx)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</a:t>
            </a:r>
            <a:r>
              <a:rPr lang="en-GB" sz="24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).key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== key) { ...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...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603" y="181958"/>
            <a:ext cx="903279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1.2.3.4 255.255.255.0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(*)(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&gt;)&gt;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callback(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args) {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 != 2)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(args[0]);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mask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(args[1]);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// do actual work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951" y="5085933"/>
            <a:ext cx="9279731" cy="1528448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592951" y="171986"/>
            <a:ext cx="9279731" cy="3992872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5246" y="108000"/>
            <a:ext cx="832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Token stream injection 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(Maybe C++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23)</a:t>
            </a:r>
            <a:endParaRPr lang="en-GB" sz="2400" dirty="0" smtClean="0">
              <a:solidFill>
                <a:srgbClr val="DCDCD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7403" y="1101817"/>
            <a:ext cx="99771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(idx)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(get&lt;</a:t>
            </a:r>
            <a:r>
              <a:rPr lang="en-GB" sz="2400" dirty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).key == key) { ... };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...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: tuple_size_v&lt;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-&gt; {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... }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0" y="1017000"/>
            <a:ext cx="9210792" cy="48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458956"/>
            <a:ext cx="1126202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(tuple_size_v&lt;TPL&gt; &gt; 3, </a:t>
            </a:r>
            <a:r>
              <a:rPr lang="en-US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"Do anyone follow me at this point?"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0: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(0 &lt; tuple_size_v&lt;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(get&lt;0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(get&lt;0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val);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(1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get&lt;1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(get&lt;1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).val);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2: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(2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get&lt;2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(get&lt;2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val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9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920621"/>
            <a:ext cx="112620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2000" dirty="0" smtClean="0">
              <a:solidFill>
                <a:srgbClr val="D3A0D3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    #</a:t>
            </a:r>
            <a:r>
              <a:rPr lang="en-US" sz="2000" dirty="0">
                <a:solidFill>
                  <a:srgbClr val="D3A0D3"/>
                </a:solidFill>
                <a:latin typeface="Consolas" panose="020B0609020204030204" pitchFamily="49" charset="0"/>
              </a:rPr>
              <a:t>define </a:t>
            </a:r>
            <a:r>
              <a:rPr lang="en-GB" sz="2000" dirty="0">
                <a:solidFill>
                  <a:srgbClr val="BD63C5"/>
                </a:solidFill>
                <a:latin typeface="Consolas" panose="020B0609020204030204" pitchFamily="49" charset="0"/>
              </a:rPr>
              <a:t>MAX_SWITCHES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50</a:t>
            </a:r>
          </a:p>
          <a:p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static_assert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63C5"/>
                </a:solidFill>
                <a:latin typeface="Consolas" panose="020B0609020204030204" pitchFamily="49" charset="0"/>
              </a:rPr>
              <a:t>MAX_SWITCHES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&gt;, </a:t>
            </a:r>
            <a:r>
              <a:rPr lang="en-GB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"Please no... please"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BD63C5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BD63C5"/>
                </a:solidFill>
                <a:latin typeface="Consolas" panose="020B0609020204030204" pitchFamily="49" charset="0"/>
              </a:rPr>
              <a:t>BOOST_PP_REPEAT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BD63C5"/>
                </a:solidFill>
                <a:latin typeface="Consolas" panose="020B0609020204030204" pitchFamily="49" charset="0"/>
              </a:rPr>
              <a:t>MAX_SWITCHES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BD63C5"/>
                </a:solidFill>
                <a:latin typeface="Consolas" panose="020B0609020204030204" pitchFamily="49" charset="0"/>
              </a:rPr>
              <a:t>NV_SWITCH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1);</a:t>
            </a:r>
            <a:r>
              <a:rPr lang="en-US" sz="2000" dirty="0">
                <a:solidFill>
                  <a:srgbClr val="BD63C5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3A0D3"/>
                </a:solidFill>
                <a:latin typeface="Consolas" panose="020B0609020204030204" pitchFamily="49" charset="0"/>
              </a:rPr>
              <a:t>#define </a:t>
            </a:r>
            <a:r>
              <a:rPr lang="en-GB" sz="2000" dirty="0">
                <a:solidFill>
                  <a:srgbClr val="BD63C5"/>
                </a:solidFill>
                <a:latin typeface="Consolas" panose="020B0609020204030204" pitchFamily="49" charset="0"/>
              </a:rPr>
              <a:t>NV_SWITCH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(unused,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IDX,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unused2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                          \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IDX: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(0 &lt; tuple_size_v&lt;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                    \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get&lt;IDX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).key == key) {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(get&lt;IDX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).val);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9829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766733"/>
            <a:ext cx="112620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BEG = 0,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BEG * 10 + 0: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(BEG * 10 + 0 &lt; tuple_size_v&lt;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{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/* code for element BEG * 10 + 0; */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endParaRPr lang="en-US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3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766733"/>
            <a:ext cx="112620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BEG = 0,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BEG * 10 + 0: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(BEG * 10 + 0 &lt; tuple_size_v&lt;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{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/* code for element BEG * 10 + 0; */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// same for +1 to +8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BEG * 10 +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9: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(BEG *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9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{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/* code </a:t>
            </a:r>
            <a:r>
              <a:rPr 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for element BEG *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9; */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3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87" y="766733"/>
            <a:ext cx="112620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BEG = 0,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idx, 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FN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&amp; func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(idx) {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BEG * 10 + 0: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(BEG * 10 + 0 &lt; tuple_size_v&lt;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{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/* code for element BEG * 10 + 0; */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// same for +1 to +8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BEG * 10 +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9: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(BEG *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9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{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/* code </a:t>
            </a:r>
            <a:r>
              <a:rPr 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for element BEG *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9; */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      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(BEG * 10 + 10 &lt; tuple_size_v&lt;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TPL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{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big_switch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&lt;BEG + 1&gt;(tpl, idx, key, func);</a:t>
            </a: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9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719" y="2044506"/>
            <a:ext cx="110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Let's use heterogeneous hash-table for initial idea of string-to-func mapping!</a:t>
            </a:r>
          </a:p>
          <a:p>
            <a:endParaRPr lang="en-US" sz="3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582067"/>
            <a:ext cx="923834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&amp;fn1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"3"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"5.7"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val) {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582067"/>
            <a:ext cx="923834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&amp;fn1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"3"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"5.7"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val) {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600" dirty="0" smtClean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get_fn_info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(val)&gt;::</a:t>
            </a:r>
            <a:r>
              <a:rPr lang="en-GB" sz="26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040" y="647422"/>
            <a:ext cx="11394414" cy="309027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8793" y="5566493"/>
            <a:ext cx="11394414" cy="682462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603" y="181958"/>
            <a:ext cx="903279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create_ip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1.2.3.4 255.255.255.0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(*)(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&gt;)&gt;</a:t>
            </a: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callback(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args) {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args.size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 != 2)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(args[0]);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ipv4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mask =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convert_ip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(args[1]);</a:t>
            </a: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(some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error</a:t>
            </a:r>
            <a:r>
              <a:rPr lang="ru-RU" sz="3200" dirty="0">
                <a:solidFill>
                  <a:srgbClr val="DCDCDC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check)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// do actual work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951" y="6013681"/>
            <a:ext cx="9279731" cy="600699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592951" y="171985"/>
            <a:ext cx="9279731" cy="4947319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894" y="582067"/>
            <a:ext cx="9898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RET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get_args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RET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...)&gt;) {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decay_t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&gt;...&gt;{};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894" y="582067"/>
            <a:ext cx="989821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RET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get_args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RET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...)&gt;) {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decay_t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&gt;...&gt;{};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get_fn_info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get_args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{ std::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declval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&gt;() }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    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GB" sz="2800" dirty="0">
              <a:solidFill>
                <a:srgbClr val="DCDCDC"/>
              </a:solidFill>
            </a:endParaRPr>
          </a:p>
          <a:p>
            <a:endParaRPr lang="en-GB" sz="28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040" y="647422"/>
            <a:ext cx="11394414" cy="175538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582067"/>
            <a:ext cx="923834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&amp;fn1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"3"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"5.7"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val) {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600" dirty="0" smtClean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get_fn_info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(val)&gt;::</a:t>
            </a:r>
            <a:r>
              <a:rPr lang="en-GB" sz="26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040" y="647422"/>
            <a:ext cx="11394414" cy="309027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8793" y="4705489"/>
            <a:ext cx="11394414" cy="1543466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582067"/>
            <a:ext cx="923834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&amp;fn1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"3"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"5.7"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val) {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600" dirty="0" smtClean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get_fn_info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(val)&gt;::</a:t>
            </a:r>
            <a:r>
              <a:rPr lang="en-GB" sz="26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convert&lt;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&gt;(params);</a:t>
            </a:r>
            <a:endParaRPr lang="en-GB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040" y="647422"/>
            <a:ext cx="11394414" cy="309027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25491" y="4712163"/>
            <a:ext cx="11394414" cy="1435007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9958" y="582067"/>
            <a:ext cx="89320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typenam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e </a:t>
            </a:r>
            <a:r>
              <a:rPr lang="en-GB" sz="2600" dirty="0">
                <a:solidFill>
                  <a:srgbClr val="90EE90"/>
                </a:solidFill>
                <a:latin typeface="Consolas" panose="020B0609020204030204" pitchFamily="49" charset="0"/>
              </a:rPr>
              <a:t>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600" dirty="0">
                <a:solidFill>
                  <a:srgbClr val="90EE90"/>
                </a:solidFill>
                <a:latin typeface="Consolas" panose="020B0609020204030204" pitchFamily="49" charset="0"/>
              </a:rPr>
              <a:t>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converter(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&amp; str) {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is_same_v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&gt;);</a:t>
            </a:r>
          </a:p>
          <a:p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&lt;&gt;</a:t>
            </a:r>
          </a:p>
          <a:p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converter&lt;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&amp; str) {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stoi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(str);</a:t>
            </a:r>
            <a:endParaRPr lang="en-GB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&lt;&gt;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converter&lt;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&amp; str) {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stof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(str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190" y="449945"/>
            <a:ext cx="9457699" cy="59581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is alias</a:t>
            </a:r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&lt;0, 1, 2, ..., 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- 1&gt;</a:t>
            </a:r>
          </a:p>
          <a:p>
            <a:pPr marL="0" indent="0">
              <a:buNone/>
            </a:pPr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&gt;{});</a:t>
            </a:r>
          </a:p>
          <a:p>
            <a:pPr marL="0" indent="0">
              <a:buNone/>
            </a:pP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accept_any(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...);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// accept_any(0, 1, 2, ..., N - 1);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7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945"/>
            <a:ext cx="10515600" cy="5958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fn(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...&gt; </a:t>
            </a:r>
            <a:r>
              <a:rPr lang="en-US" dirty="0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fn_helper(</a:t>
            </a:r>
            <a:r>
              <a:rPr lang="en-US" dirty="0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)&gt;{});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size_t ... 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fn_helper(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...&gt;)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accept_any(get&lt;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)...);</a:t>
            </a:r>
          </a:p>
          <a:p>
            <a:pPr marL="0" indent="0">
              <a:buNone/>
            </a:pP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// accept_any(get&lt;0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&gt;(tpl</a:t>
            </a:r>
            <a:r>
              <a:rPr lang="en-US" dirty="0" smtClean="0">
                <a:solidFill>
                  <a:srgbClr val="57A64A"/>
                </a:solidFill>
                <a:latin typeface="Consolas" panose="020B0609020204030204" pitchFamily="49" charset="0"/>
              </a:rPr>
              <a:t>), ..., get&lt;N-1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&gt;(tpl</a:t>
            </a:r>
            <a:r>
              <a:rPr lang="en-US" dirty="0" smtClean="0">
                <a:solidFill>
                  <a:srgbClr val="57A64A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57A64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91" y="743061"/>
            <a:ext cx="109461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converter(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&amp;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converter_impl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make_index_sequence&lt;tuple_size_v&lt;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&gt;&gt;{});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91" y="743061"/>
            <a:ext cx="109461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size_t ...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converter_impl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&amp;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make_tuple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convert&lt;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tuple_element_t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&gt;&gt;(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])...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    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91" y="743061"/>
            <a:ext cx="10946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size_t ...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converter_impl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&amp;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make_tuple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convert&lt;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tuple_element_t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&gt;&gt;(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])...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make_tuple(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convert&lt;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tuple_element_t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&lt;0,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&gt;&gt;(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[0]),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convert&lt;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tuple_element_t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&lt;1,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&gt;&gt;(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[1])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)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742" y="181958"/>
            <a:ext cx="1104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How it was done in our project?</a:t>
            </a:r>
          </a:p>
        </p:txBody>
      </p:sp>
    </p:spTree>
    <p:extLst>
      <p:ext uri="{BB962C8B-B14F-4D97-AF65-F5344CB8AC3E}">
        <p14:creationId xmlns:p14="http://schemas.microsoft.com/office/powerpoint/2010/main" val="26166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91" y="743061"/>
            <a:ext cx="10946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size_t ...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converter_impl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&amp;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make_tuple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convert&lt;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tuple_element_t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&gt;&gt;(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])...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make_tuple(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convert&lt;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[0]),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convert&lt;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[1])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)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582067"/>
            <a:ext cx="923834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&amp;fn1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"3"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"5.7"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val) {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600" dirty="0" smtClean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get_fn_info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(val)&gt;::</a:t>
            </a:r>
            <a:r>
              <a:rPr lang="en-GB" sz="26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convert&lt;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&gt;(params);</a:t>
            </a:r>
            <a:endParaRPr lang="en-GB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040" y="647422"/>
            <a:ext cx="11394414" cy="309027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25491" y="4712163"/>
            <a:ext cx="11394414" cy="1435007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582067"/>
            <a:ext cx="923834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&amp;fn1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"3"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"5.7"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val) {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600" dirty="0" smtClean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4EC9B0"/>
                </a:solidFill>
                <a:latin typeface="Consolas" panose="020B0609020204030204" pitchFamily="49" charset="0"/>
              </a:rPr>
              <a:t>get_fn_info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600" dirty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(val)&gt;::</a:t>
            </a:r>
            <a:r>
              <a:rPr lang="en-GB" sz="26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convert&lt;</a:t>
            </a:r>
            <a:r>
              <a:rPr lang="en-GB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&gt;(params);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apply(val,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conv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tbl.execute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3757" y="647422"/>
            <a:ext cx="11394414" cy="3090271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25491" y="4912397"/>
            <a:ext cx="11394414" cy="123477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520" y="428179"/>
            <a:ext cx="10538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 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"hello"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</a:t>
            </a:r>
            <a:r>
              <a:rPr lang="en-GB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"world"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&amp;func))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Nested hash tables can be used for multi-word commands like "hello world arg1 arg2"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520" y="428179"/>
            <a:ext cx="10538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 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"hello"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</a:t>
            </a:r>
            <a:r>
              <a:rPr lang="en-GB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"world"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&amp;func))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Nested hash tables can be used for multi-word commands like "hello world arg1 arg2"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operator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()(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htbl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...&gt;&amp;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tbl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 ... );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operator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()(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&amp; fn)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 ... );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252" y="106791"/>
            <a:ext cx="11394414" cy="3637577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THE END</a:t>
            </a:r>
            <a:endParaRPr lang="ru-RU" sz="48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451" y="2571418"/>
            <a:ext cx="8147097" cy="25545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en-US" sz="32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github.com/starl1ght/italy18</a:t>
            </a:r>
            <a:endParaRPr lang="en-GB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ctr"/>
            <a:endParaRPr lang="en-US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ctr"/>
            <a:endParaRPr lang="ru-RU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starl1ght@mail.ru</a:t>
            </a:r>
          </a:p>
        </p:txBody>
      </p:sp>
    </p:spTree>
    <p:extLst>
      <p:ext uri="{BB962C8B-B14F-4D97-AF65-F5344CB8AC3E}">
        <p14:creationId xmlns:p14="http://schemas.microsoft.com/office/powerpoint/2010/main" val="9474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5379</Words>
  <Application>Microsoft Office PowerPoint</Application>
  <PresentationFormat>Широкоэкранный</PresentationFormat>
  <Paragraphs>1153</Paragraphs>
  <Slides>95</Slides>
  <Notes>93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95</vt:i4>
      </vt:variant>
    </vt:vector>
  </HeadingPairs>
  <TitlesOfParts>
    <vt:vector size="101" baseType="lpstr">
      <vt:lpstr>Arial</vt:lpstr>
      <vt:lpstr>Bahnschrift</vt:lpstr>
      <vt:lpstr>Calibri</vt:lpstr>
      <vt:lpstr>Calibri Light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2018-06-23T20:12:06Z</dcterms:created>
  <dcterms:modified xsi:type="dcterms:W3CDTF">2018-06-23T20:12:12Z</dcterms:modified>
</cp:coreProperties>
</file>