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8" r:id="rId3"/>
    <p:sldId id="268" r:id="rId4"/>
    <p:sldId id="269" r:id="rId5"/>
    <p:sldId id="270" r:id="rId6"/>
    <p:sldId id="266" r:id="rId7"/>
    <p:sldId id="271" r:id="rId8"/>
    <p:sldId id="272" r:id="rId9"/>
    <p:sldId id="273" r:id="rId10"/>
    <p:sldId id="257" r:id="rId11"/>
    <p:sldId id="259" r:id="rId12"/>
    <p:sldId id="260" r:id="rId13"/>
    <p:sldId id="263" r:id="rId14"/>
    <p:sldId id="264" r:id="rId15"/>
    <p:sldId id="265" r:id="rId16"/>
    <p:sldId id="267" r:id="rId17"/>
    <p:sldId id="303" r:id="rId18"/>
    <p:sldId id="274" r:id="rId19"/>
    <p:sldId id="275" r:id="rId20"/>
    <p:sldId id="276" r:id="rId21"/>
    <p:sldId id="277" r:id="rId22"/>
    <p:sldId id="318" r:id="rId23"/>
    <p:sldId id="319" r:id="rId24"/>
    <p:sldId id="304" r:id="rId25"/>
    <p:sldId id="293" r:id="rId26"/>
    <p:sldId id="305" r:id="rId27"/>
    <p:sldId id="296" r:id="rId28"/>
    <p:sldId id="309" r:id="rId29"/>
    <p:sldId id="311" r:id="rId30"/>
    <p:sldId id="314" r:id="rId31"/>
    <p:sldId id="313" r:id="rId32"/>
    <p:sldId id="315" r:id="rId33"/>
    <p:sldId id="317" r:id="rId34"/>
    <p:sldId id="320" r:id="rId35"/>
    <p:sldId id="321" r:id="rId36"/>
    <p:sldId id="284" r:id="rId37"/>
    <p:sldId id="322" r:id="rId38"/>
    <p:sldId id="343" r:id="rId39"/>
    <p:sldId id="344" r:id="rId40"/>
    <p:sldId id="280" r:id="rId41"/>
    <p:sldId id="278" r:id="rId42"/>
    <p:sldId id="299" r:id="rId43"/>
    <p:sldId id="345" r:id="rId44"/>
    <p:sldId id="328" r:id="rId45"/>
    <p:sldId id="346" r:id="rId46"/>
    <p:sldId id="329" r:id="rId47"/>
    <p:sldId id="330" r:id="rId48"/>
    <p:sldId id="331" r:id="rId49"/>
    <p:sldId id="333" r:id="rId50"/>
    <p:sldId id="347" r:id="rId51"/>
    <p:sldId id="349" r:id="rId52"/>
    <p:sldId id="337" r:id="rId53"/>
    <p:sldId id="306" r:id="rId54"/>
    <p:sldId id="307" r:id="rId55"/>
    <p:sldId id="308" r:id="rId56"/>
    <p:sldId id="340" r:id="rId57"/>
    <p:sldId id="342" r:id="rId58"/>
    <p:sldId id="350" r:id="rId59"/>
    <p:sldId id="352" r:id="rId60"/>
    <p:sldId id="354" r:id="rId61"/>
    <p:sldId id="355" r:id="rId62"/>
    <p:sldId id="356" r:id="rId63"/>
    <p:sldId id="357" r:id="rId64"/>
    <p:sldId id="339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9CD6"/>
    <a:srgbClr val="1E1E1E"/>
    <a:srgbClr val="4EC9B0"/>
    <a:srgbClr val="DCDCDC"/>
    <a:srgbClr val="90EE90"/>
    <a:srgbClr val="D3A0D3"/>
    <a:srgbClr val="57A64A"/>
    <a:srgbClr val="BD63C5"/>
    <a:srgbClr val="D69D85"/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7213" autoAdjust="0"/>
  </p:normalViewPr>
  <p:slideViewPr>
    <p:cSldViewPr snapToGrid="0">
      <p:cViewPr varScale="1">
        <p:scale>
          <a:sx n="143" d="100"/>
          <a:sy n="143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A07A5-04A8-41CD-B36B-278320C42408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698C6-9E31-4A28-9188-4523D0487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156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865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032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783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666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490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063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824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786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911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06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3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338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6481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839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6987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825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607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417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817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2287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295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270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0371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3495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7028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034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0081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4533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6866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5531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3229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0826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526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340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0499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6295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2780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263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4959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42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0469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2288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1235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0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3853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0677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9798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6029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8617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6162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041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94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576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559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68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698C6-9E31-4A28-9188-4523D048794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474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E1C1-3A13-4535-A7C3-507AF39AAD14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865C-E037-4C76-BAD2-5B458BE1C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78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E1C1-3A13-4535-A7C3-507AF39AAD14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865C-E037-4C76-BAD2-5B458BE1C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87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E1C1-3A13-4535-A7C3-507AF39AAD14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865C-E037-4C76-BAD2-5B458BE1C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8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E1C1-3A13-4535-A7C3-507AF39AAD14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865C-E037-4C76-BAD2-5B458BE1C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47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E1C1-3A13-4535-A7C3-507AF39AAD14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865C-E037-4C76-BAD2-5B458BE1C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20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E1C1-3A13-4535-A7C3-507AF39AAD14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865C-E037-4C76-BAD2-5B458BE1C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E1C1-3A13-4535-A7C3-507AF39AAD14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865C-E037-4C76-BAD2-5B458BE1C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6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E1C1-3A13-4535-A7C3-507AF39AAD14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865C-E037-4C76-BAD2-5B458BE1C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4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E1C1-3A13-4535-A7C3-507AF39AAD14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865C-E037-4C76-BAD2-5B458BE1C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42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E1C1-3A13-4535-A7C3-507AF39AAD14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865C-E037-4C76-BAD2-5B458BE1C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6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E1C1-3A13-4535-A7C3-507AF39AAD14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865C-E037-4C76-BAD2-5B458BE1C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6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3E1C1-3A13-4535-A7C3-507AF39AAD14}" type="datetimeFigureOut">
              <a:rPr lang="en-GB" smtClean="0"/>
              <a:t>22/04/2018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0865C-E037-4C76-BAD2-5B458BE1C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98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26" y="579267"/>
            <a:ext cx="12192000" cy="14465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Практическое метапрограммирование</a:t>
            </a:r>
            <a:r>
              <a:rPr lang="en-US" sz="4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algn="ctr"/>
            <a:r>
              <a:rPr lang="ru-RU" sz="4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Пишем гетерогенную хэш-таблицу</a:t>
            </a:r>
            <a:endParaRPr lang="en-GB" sz="4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809822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Денис Панин, 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NVIDIA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Senior System Software Engineer</a:t>
            </a:r>
            <a:endParaRPr lang="ru-RU" sz="4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0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7200" y="610200"/>
            <a:ext cx="923834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 smtClean="0"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main() {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const auto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hashtable =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make_hash_table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1),</a:t>
            </a:r>
          </a:p>
          <a:p>
            <a:r>
              <a:rPr lang="en-GB" sz="2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);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42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7200" y="610200"/>
            <a:ext cx="923834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 smtClean="0"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main() {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const auto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hashtable =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make_hash_table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1),</a:t>
            </a:r>
          </a:p>
          <a:p>
            <a:r>
              <a:rPr lang="en-GB" sz="2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);</a:t>
            </a:r>
          </a:p>
          <a:p>
            <a:endParaRPr lang="en-GB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</a:p>
          <a:p>
            <a:endParaRPr lang="en-US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endParaRPr lang="en-GB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    execute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(hashtable,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func);</a:t>
            </a:r>
          </a:p>
          <a:p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    execute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(hashtable,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func);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if (!</a:t>
            </a:r>
            <a:r>
              <a:rPr lang="en-US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execute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(hashtable,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"key3"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func)</a:t>
            </a:r>
          </a:p>
          <a:p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std::cout </a:t>
            </a:r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"not found" </a:t>
            </a:r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&lt;&lt;</a:t>
            </a:r>
            <a:r>
              <a:rPr lang="en-GB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std::endl;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7200" y="1047889"/>
            <a:ext cx="8260826" cy="1842149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23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7200" y="610200"/>
            <a:ext cx="923834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 smtClean="0"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main() {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const auto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hashtable =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make_hash_table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1),</a:t>
            </a:r>
          </a:p>
          <a:p>
            <a:r>
              <a:rPr lang="en-GB" sz="2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);</a:t>
            </a:r>
          </a:p>
          <a:p>
            <a:endParaRPr lang="en-GB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const auto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func = [](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std::cout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&lt;&lt;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typeid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).name()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&lt;&lt;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std::endl;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};</a:t>
            </a:r>
          </a:p>
          <a:p>
            <a:endParaRPr lang="en-GB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    execute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(hashtable,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func);</a:t>
            </a:r>
          </a:p>
          <a:p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    execute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(hashtable,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func);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if (!</a:t>
            </a:r>
            <a:r>
              <a:rPr lang="en-US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execute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(hashtable,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"key3"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func)</a:t>
            </a:r>
          </a:p>
          <a:p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std::cout </a:t>
            </a:r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"not found" </a:t>
            </a:r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&lt;&lt;</a:t>
            </a:r>
            <a:r>
              <a:rPr lang="en-GB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std::endl;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7200" y="1047889"/>
            <a:ext cx="8260826" cy="1842149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682996" y="4090327"/>
            <a:ext cx="8260826" cy="1842149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7200" y="610200"/>
            <a:ext cx="923834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 smtClean="0"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main() {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const auto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hashtable =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make_hash_table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1),</a:t>
            </a:r>
          </a:p>
          <a:p>
            <a:r>
              <a:rPr lang="en-GB" sz="2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);</a:t>
            </a:r>
          </a:p>
          <a:p>
            <a:endParaRPr lang="en-GB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const auto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func = [](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7A7A7A"/>
                </a:solidFill>
                <a:latin typeface="Consolas" panose="020B0609020204030204" pitchFamily="49" charset="0"/>
              </a:rPr>
              <a:t>v</a:t>
            </a:r>
            <a:r>
              <a:rPr lang="en-GB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al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std::cout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&lt;&lt;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typeid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).name()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&lt;&lt;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std::endl;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};</a:t>
            </a:r>
          </a:p>
          <a:p>
            <a:endParaRPr lang="en-GB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    execute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(hashtable,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func);</a:t>
            </a:r>
          </a:p>
          <a:p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    execute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(hashtable,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func);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if (!</a:t>
            </a:r>
            <a:r>
              <a:rPr lang="en-US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execute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(hashtable,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"key3"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func)</a:t>
            </a:r>
          </a:p>
          <a:p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std::cout </a:t>
            </a:r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"not found" </a:t>
            </a:r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&lt;&lt;</a:t>
            </a:r>
            <a:r>
              <a:rPr lang="en-GB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std::endl;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7199" y="1762055"/>
            <a:ext cx="9415507" cy="1041215"/>
          </a:xfrm>
          <a:prstGeom prst="rect">
            <a:avLst/>
          </a:prstGeom>
          <a:solidFill>
            <a:srgbClr val="1E1E1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77199" y="1061238"/>
            <a:ext cx="9415507" cy="313699"/>
          </a:xfrm>
          <a:prstGeom prst="rect">
            <a:avLst/>
          </a:prstGeom>
          <a:solidFill>
            <a:srgbClr val="1E1E1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542830" y="4712164"/>
            <a:ext cx="9415507" cy="1074585"/>
          </a:xfrm>
          <a:prstGeom prst="rect">
            <a:avLst/>
          </a:prstGeom>
          <a:solidFill>
            <a:srgbClr val="1E1E1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7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7200" y="610200"/>
            <a:ext cx="923834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 smtClean="0"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main() {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const auto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hashtable =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make_hash_table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1),</a:t>
            </a:r>
          </a:p>
          <a:p>
            <a:r>
              <a:rPr lang="en-GB" sz="2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);</a:t>
            </a:r>
          </a:p>
          <a:p>
            <a:endParaRPr lang="en-GB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const auto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func = [](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std::cout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&lt;&lt;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typeid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).name()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&lt;&lt;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std::endl;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};</a:t>
            </a:r>
          </a:p>
          <a:p>
            <a:endParaRPr lang="en-GB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    execute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(hashtable,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func);</a:t>
            </a:r>
          </a:p>
          <a:p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    execute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(hashtable,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func);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if (!</a:t>
            </a:r>
            <a:r>
              <a:rPr lang="en-US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execute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(hashtable,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"key3"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func)</a:t>
            </a:r>
          </a:p>
          <a:p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std::cout </a:t>
            </a:r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"not found" </a:t>
            </a:r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&lt;&lt;</a:t>
            </a:r>
            <a:r>
              <a:rPr lang="en-GB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std::endl;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7199" y="2129149"/>
            <a:ext cx="9415507" cy="387119"/>
          </a:xfrm>
          <a:prstGeom prst="rect">
            <a:avLst/>
          </a:prstGeom>
          <a:solidFill>
            <a:srgbClr val="1E1E1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77199" y="1061238"/>
            <a:ext cx="9415507" cy="674120"/>
          </a:xfrm>
          <a:prstGeom prst="rect">
            <a:avLst/>
          </a:prstGeom>
          <a:solidFill>
            <a:srgbClr val="1E1E1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542830" y="5105956"/>
            <a:ext cx="9415507" cy="680793"/>
          </a:xfrm>
          <a:prstGeom prst="rect">
            <a:avLst/>
          </a:prstGeom>
          <a:solidFill>
            <a:srgbClr val="1E1E1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388618" y="4325046"/>
            <a:ext cx="9415507" cy="387119"/>
          </a:xfrm>
          <a:prstGeom prst="rect">
            <a:avLst/>
          </a:prstGeom>
          <a:solidFill>
            <a:srgbClr val="1E1E1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8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7200" y="610200"/>
            <a:ext cx="923834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 smtClean="0"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main() {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const auto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hashtable =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make_hash_table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1),</a:t>
            </a:r>
          </a:p>
          <a:p>
            <a:r>
              <a:rPr lang="en-GB" sz="2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);</a:t>
            </a:r>
          </a:p>
          <a:p>
            <a:endParaRPr lang="en-GB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const auto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func = [](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val) {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std::cout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&lt;&lt;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typeid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(val).name()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&lt;&lt;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std::endl;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};</a:t>
            </a:r>
          </a:p>
          <a:p>
            <a:endParaRPr lang="en-GB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    execute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(hashtable,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func);</a:t>
            </a:r>
          </a:p>
          <a:p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    execute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(hashtable,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func);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if (!</a:t>
            </a:r>
            <a:r>
              <a:rPr lang="en-US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execute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(hashtable,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"key3"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func)</a:t>
            </a:r>
          </a:p>
          <a:p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std::cout </a:t>
            </a:r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"not found" </a:t>
            </a:r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&lt;&lt;</a:t>
            </a:r>
            <a:r>
              <a:rPr lang="en-GB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std::endl;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7199" y="1041215"/>
            <a:ext cx="9415507" cy="1648589"/>
          </a:xfrm>
          <a:prstGeom prst="rect">
            <a:avLst/>
          </a:prstGeom>
          <a:solidFill>
            <a:srgbClr val="1E1E1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582878" y="4078090"/>
            <a:ext cx="9415507" cy="953335"/>
          </a:xfrm>
          <a:prstGeom prst="rect">
            <a:avLst/>
          </a:prstGeom>
          <a:solidFill>
            <a:srgbClr val="1E1E1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7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206" y="197346"/>
            <a:ext cx="1050558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Проблемы, которые мы героически будем решать.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ru-RU" sz="2400" dirty="0">
                <a:solidFill>
                  <a:srgbClr val="DCDCDC"/>
                </a:solidFill>
                <a:latin typeface="Consolas" panose="020B0609020204030204" pitchFamily="49" charset="0"/>
              </a:rPr>
              <a:t>В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зять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key1"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и захэшировать в шаблонный параметр.</a:t>
            </a:r>
          </a:p>
          <a:p>
            <a:pPr marL="342900" indent="-342900">
              <a:buAutoNum type="arabicPeriod"/>
            </a:pPr>
            <a:endParaRPr lang="ru-RU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Как сделать хэш-таблицу из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bucket’</a:t>
            </a:r>
            <a:r>
              <a:rPr lang="ru-RU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ов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наполнить их, используя шаблонный </a:t>
            </a:r>
            <a:r>
              <a:rPr lang="ru-RU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хэш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?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ru-RU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Обеспечить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run-time 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алгоритмическую сложность 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execute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в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O(1).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А если и ключи разных типов?</a:t>
            </a:r>
          </a:p>
          <a:p>
            <a:pPr marL="342900" indent="-342900">
              <a:buAutoNum type="arabicPeriod"/>
            </a:pPr>
            <a:endParaRPr lang="ru-RU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Бонус</a:t>
            </a:r>
          </a:p>
          <a:p>
            <a:pPr marL="342900" indent="-342900">
              <a:buAutoNum type="arabicPeriod"/>
            </a:pPr>
            <a:endParaRPr lang="ru-RU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Бонус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#2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</a:rPr>
              <a:t> </a:t>
            </a:r>
          </a:p>
          <a:p>
            <a:endParaRPr lang="ru-RU" dirty="0" smtClean="0">
              <a:latin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9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2796" y="808602"/>
            <a:ext cx="3066408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ru-RU" sz="4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Часть </a:t>
            </a:r>
            <a:r>
              <a:rPr lang="en-US" sz="4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#1</a:t>
            </a:r>
            <a:endParaRPr lang="ru-RU" sz="4800" dirty="0" smtClean="0">
              <a:solidFill>
                <a:srgbClr val="90EE9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95862" y="2767281"/>
            <a:ext cx="6000277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sz="4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Где мы будем считать </a:t>
            </a:r>
            <a:r>
              <a:rPr lang="en-US" sz="4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compile</a:t>
            </a:r>
            <a:r>
              <a:rPr lang="ru-RU" sz="4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-</a:t>
            </a:r>
            <a:r>
              <a:rPr lang="en-US" sz="4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time</a:t>
            </a:r>
            <a:r>
              <a:rPr lang="ru-RU" sz="4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ru-RU" sz="4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хэш</a:t>
            </a:r>
            <a:endParaRPr lang="ru-RU" sz="40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91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570" y="554530"/>
            <a:ext cx="494237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hash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&gt;::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value</a:t>
            </a:r>
            <a:endParaRPr lang="ru-RU" sz="2400" dirty="0" smtClean="0">
              <a:solidFill>
                <a:srgbClr val="90EE9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Нельзя, но обещали разрешить</a:t>
            </a:r>
          </a:p>
          <a:p>
            <a:endParaRPr lang="ru-RU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1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570" y="554530"/>
            <a:ext cx="494237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4EC9B0"/>
                </a:solidFill>
                <a:latin typeface="Consolas" panose="020B0609020204030204" pitchFamily="49" charset="0"/>
              </a:rPr>
              <a:t>hash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&gt;::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value</a:t>
            </a:r>
            <a:endParaRPr lang="ru-RU" sz="2400" dirty="0" smtClean="0">
              <a:solidFill>
                <a:srgbClr val="90EE9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DCDCDC"/>
                </a:solidFill>
                <a:latin typeface="Consolas" panose="020B0609020204030204" pitchFamily="49" charset="0"/>
              </a:rPr>
              <a:t>Нельзя, но обещали разрешить</a:t>
            </a:r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141065" y="554530"/>
            <a:ext cx="562205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extern auto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key1 = 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key1";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hash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&lt;key1&gt;::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value</a:t>
            </a:r>
            <a:endParaRPr lang="ru-RU" sz="2400" dirty="0" smtClean="0">
              <a:solidFill>
                <a:srgbClr val="90EE9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Можно, но это не в 1 строку,</a:t>
            </a:r>
          </a:p>
          <a:p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и литерал должен быть глобальным</a:t>
            </a:r>
            <a:endParaRPr lang="en-GB" sz="2400" dirty="0">
              <a:solidFill>
                <a:srgbClr val="DCDC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3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600" y="941400"/>
            <a:ext cx="9137325" cy="497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9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570" y="554530"/>
            <a:ext cx="49423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4EC9B0"/>
                </a:solidFill>
                <a:latin typeface="Consolas" panose="020B0609020204030204" pitchFamily="49" charset="0"/>
              </a:rPr>
              <a:t>hash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&gt;::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value</a:t>
            </a:r>
            <a:endParaRPr lang="ru-RU" sz="2400" dirty="0" smtClean="0">
              <a:solidFill>
                <a:srgbClr val="90EE9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DCDCDC"/>
                </a:solidFill>
                <a:latin typeface="Consolas" panose="020B0609020204030204" pitchFamily="49" charset="0"/>
              </a:rPr>
              <a:t>Нельзя, но обещали 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разрешить</a:t>
            </a:r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141600" y="554530"/>
            <a:ext cx="562205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extern auto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key1 = 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key1";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hash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&lt;key1&gt;::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value</a:t>
            </a:r>
            <a:endParaRPr lang="ru-RU" sz="2400" dirty="0" smtClean="0">
              <a:solidFill>
                <a:srgbClr val="90EE9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Можно, но это не в 1 строку,</a:t>
            </a:r>
          </a:p>
          <a:p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и литерал должен быть глобальным</a:t>
            </a:r>
            <a:endParaRPr lang="en-GB" sz="2400" dirty="0">
              <a:solidFill>
                <a:srgbClr val="DCDCD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570" y="3743805"/>
            <a:ext cx="426270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hash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'k','e','y','1'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::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value</a:t>
            </a:r>
            <a:endParaRPr lang="ru-RU" sz="2400" dirty="0" smtClean="0">
              <a:solidFill>
                <a:srgbClr val="90EE9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Можно, но у нас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c-string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117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570" y="554530"/>
            <a:ext cx="49423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4EC9B0"/>
                </a:solidFill>
                <a:latin typeface="Consolas" panose="020B0609020204030204" pitchFamily="49" charset="0"/>
              </a:rPr>
              <a:t>hash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&gt;::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value</a:t>
            </a:r>
            <a:endParaRPr lang="ru-RU" sz="2400" dirty="0" smtClean="0">
              <a:solidFill>
                <a:srgbClr val="90EE9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DCDCDC"/>
                </a:solidFill>
                <a:latin typeface="Consolas" panose="020B0609020204030204" pitchFamily="49" charset="0"/>
              </a:rPr>
              <a:t>Нельзя, но обещали разрешить</a:t>
            </a:r>
          </a:p>
        </p:txBody>
      </p:sp>
      <p:sp>
        <p:nvSpPr>
          <p:cNvPr id="3" name="Rectangle 2"/>
          <p:cNvSpPr/>
          <p:nvPr/>
        </p:nvSpPr>
        <p:spPr>
          <a:xfrm>
            <a:off x="6141600" y="554530"/>
            <a:ext cx="562205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extern auto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key1 = 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key1";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hash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&lt;key1&gt;::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value</a:t>
            </a:r>
            <a:endParaRPr lang="ru-RU" sz="2400" dirty="0" smtClean="0">
              <a:solidFill>
                <a:srgbClr val="90EE9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Можно, но это не в 1 строку,</a:t>
            </a:r>
          </a:p>
          <a:p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и литерал должен быть глобальным</a:t>
            </a:r>
            <a:endParaRPr lang="en-GB" sz="2400" dirty="0">
              <a:solidFill>
                <a:srgbClr val="DCDCD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570" y="3743805"/>
            <a:ext cx="426270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hash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'k','e','y','1'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::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value</a:t>
            </a:r>
            <a:endParaRPr lang="ru-RU" sz="2400" dirty="0" smtClean="0">
              <a:solidFill>
                <a:srgbClr val="90EE9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Можно, но у нас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c-string</a:t>
            </a:r>
            <a:endParaRPr lang="en-GB" sz="2400" dirty="0"/>
          </a:p>
        </p:txBody>
      </p:sp>
      <p:sp>
        <p:nvSpPr>
          <p:cNvPr id="2" name="Rectangle 1"/>
          <p:cNvSpPr/>
          <p:nvPr/>
        </p:nvSpPr>
        <p:spPr>
          <a:xfrm>
            <a:off x="6141600" y="3743805"/>
            <a:ext cx="5098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(s)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hash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&lt;s[0], s[1],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s[2], s[3]&gt;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::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value</a:t>
            </a:r>
          </a:p>
          <a:p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Идеально! Но если у нас не 4 символа?</a:t>
            </a:r>
            <a:endParaRPr lang="en-GB" sz="2400" dirty="0">
              <a:solidFill>
                <a:srgbClr val="DCDC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75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0178" y="602453"/>
            <a:ext cx="973526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3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3200" dirty="0">
                <a:solidFill>
                  <a:srgbClr val="DCDCDC"/>
                </a:solidFill>
                <a:latin typeface="Consolas" panose="020B0609020204030204" pitchFamily="49" charset="0"/>
              </a:rPr>
              <a:t> calc_hash(</a:t>
            </a:r>
            <a:r>
              <a:rPr lang="en-GB" sz="3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3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sz="3200" dirty="0">
                <a:solidFill>
                  <a:srgbClr val="DCDCDC"/>
                </a:solidFill>
                <a:latin typeface="Consolas" panose="020B0609020204030204" pitchFamily="49" charset="0"/>
              </a:rPr>
              <a:t>* s</a:t>
            </a:r>
            <a:r>
              <a:rPr lang="en-GB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ru-RU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GB" sz="3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DCDCDC"/>
                </a:solidFill>
                <a:latin typeface="Consolas" panose="020B0609020204030204" pitchFamily="49" charset="0"/>
              </a:rPr>
              <a:t>init_val = 997;</a:t>
            </a:r>
          </a:p>
          <a:p>
            <a:r>
              <a:rPr lang="en-GB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GB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DCDCDC"/>
                </a:solidFill>
                <a:latin typeface="Consolas" panose="020B0609020204030204" pitchFamily="49" charset="0"/>
              </a:rPr>
              <a:t>(*s != 0) {</a:t>
            </a:r>
          </a:p>
          <a:p>
            <a:r>
              <a:rPr lang="en-GB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init_val </a:t>
            </a:r>
            <a:r>
              <a:rPr lang="en-GB" sz="3200" dirty="0">
                <a:solidFill>
                  <a:srgbClr val="DCDCDC"/>
                </a:solidFill>
                <a:latin typeface="Consolas" panose="020B0609020204030204" pitchFamily="49" charset="0"/>
              </a:rPr>
              <a:t>*= </a:t>
            </a:r>
            <a:endParaRPr lang="en-GB" sz="32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3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</a:t>
            </a:r>
            <a:r>
              <a:rPr lang="en-GB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3200" dirty="0">
                <a:solidFill>
                  <a:srgbClr val="DCDCDC"/>
                </a:solidFill>
                <a:latin typeface="Consolas" panose="020B0609020204030204" pitchFamily="49" charset="0"/>
              </a:rPr>
              <a:t>(*(s++)) * 37ULL ^ 85969ULL;</a:t>
            </a:r>
          </a:p>
          <a:p>
            <a:r>
              <a:rPr lang="en-GB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}</a:t>
            </a:r>
            <a:endParaRPr lang="en-GB" sz="3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DCDCDC"/>
                </a:solidFill>
                <a:latin typeface="Consolas" panose="020B0609020204030204" pitchFamily="49" charset="0"/>
              </a:rPr>
              <a:t>init_val;</a:t>
            </a:r>
          </a:p>
          <a:p>
            <a:r>
              <a:rPr lang="en-GB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ru-RU" sz="32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32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hash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&lt;calc_hash(</a:t>
            </a:r>
            <a:r>
              <a:rPr lang="en-US" sz="32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"1234"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)&gt; h;</a:t>
            </a:r>
            <a:endParaRPr lang="en-GB" sz="3200" dirty="0">
              <a:solidFill>
                <a:srgbClr val="DCDC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6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18355" y="947961"/>
            <a:ext cx="105488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32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HASH</a:t>
            </a:r>
            <a:r>
              <a:rPr lang="en-GB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GB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90EE90"/>
                </a:solidFill>
                <a:latin typeface="Consolas" panose="020B0609020204030204" pitchFamily="49" charset="0"/>
              </a:rPr>
              <a:t>VAL</a:t>
            </a:r>
            <a:r>
              <a:rPr lang="en-GB" sz="32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32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hash_table_entry </a:t>
            </a:r>
            <a:r>
              <a:rPr lang="en-GB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GB" sz="3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DCDCDC"/>
                </a:solidFill>
                <a:latin typeface="Consolas" panose="020B0609020204030204" pitchFamily="49" charset="0"/>
              </a:rPr>
              <a:t>std::</a:t>
            </a:r>
            <a:r>
              <a:rPr lang="en-GB" sz="3200" dirty="0">
                <a:solidFill>
                  <a:srgbClr val="4EC9B0"/>
                </a:solidFill>
                <a:latin typeface="Consolas" panose="020B0609020204030204" pitchFamily="49" charset="0"/>
              </a:rPr>
              <a:t>string_view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D3A0D3"/>
                </a:solidFill>
                <a:latin typeface="Consolas" panose="020B0609020204030204" pitchFamily="49" charset="0"/>
              </a:rPr>
              <a:t>key</a:t>
            </a:r>
            <a:r>
              <a:rPr lang="en-GB" sz="32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sz="3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90EE90"/>
                </a:solidFill>
                <a:latin typeface="Consolas" panose="020B0609020204030204" pitchFamily="49" charset="0"/>
              </a:rPr>
              <a:t>VAL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 err="1">
                <a:solidFill>
                  <a:srgbClr val="D3A0D3"/>
                </a:solidFill>
                <a:latin typeface="Consolas" panose="020B0609020204030204" pitchFamily="49" charset="0"/>
              </a:rPr>
              <a:t>val</a:t>
            </a:r>
            <a:r>
              <a:rPr lang="en-GB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ru-RU" sz="32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static constexpr auto </a:t>
            </a:r>
            <a:r>
              <a:rPr lang="en-US" sz="3200" dirty="0" smtClean="0">
                <a:solidFill>
                  <a:srgbClr val="D3A0D3"/>
                </a:solidFill>
                <a:latin typeface="Consolas" panose="020B0609020204030204" pitchFamily="49" charset="0"/>
              </a:rPr>
              <a:t>hash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HASH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ru-RU" sz="3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en-GB" sz="3200" dirty="0">
              <a:solidFill>
                <a:srgbClr val="DCDCD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67435" y="5009164"/>
            <a:ext cx="100308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7A7A7A"/>
                </a:solidFill>
                <a:latin typeface="Consolas" panose="020B0609020204030204" pitchFamily="49" charset="0"/>
              </a:rPr>
              <a:t>#define </a:t>
            </a:r>
            <a:r>
              <a:rPr lang="en-GB" sz="2400" dirty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(key, val) \</a:t>
            </a:r>
          </a:p>
          <a:p>
            <a:r>
              <a:rPr lang="en-GB" sz="2400" dirty="0">
                <a:solidFill>
                  <a:srgbClr val="4EC9B0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calc_hash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(key), </a:t>
            </a:r>
            <a:r>
              <a:rPr lang="en-GB" sz="2400" dirty="0">
                <a:solidFill>
                  <a:srgbClr val="00B0F0"/>
                </a:solidFill>
                <a:latin typeface="Consolas" panose="020B0609020204030204" pitchFamily="49" charset="0"/>
              </a:rPr>
              <a:t>decltype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(val)&gt; (key, val)</a:t>
            </a:r>
            <a:endParaRPr lang="en-GB" sz="2400" dirty="0">
              <a:solidFill>
                <a:srgbClr val="DCDC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9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2796" y="808602"/>
            <a:ext cx="3066408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ru-RU" sz="4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Часть </a:t>
            </a:r>
            <a:r>
              <a:rPr lang="en-US" sz="4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#2</a:t>
            </a:r>
            <a:endParaRPr lang="ru-RU" sz="4800" dirty="0" smtClean="0">
              <a:solidFill>
                <a:srgbClr val="90EE9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96836" y="2767281"/>
            <a:ext cx="7398328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sz="4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Где мы будем в </a:t>
            </a:r>
            <a:r>
              <a:rPr lang="en-US" sz="4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compile-time </a:t>
            </a:r>
            <a:r>
              <a:rPr lang="ru-RU" sz="4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собирать </a:t>
            </a:r>
            <a:r>
              <a:rPr lang="ru-RU" sz="4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хэш</a:t>
            </a:r>
            <a:r>
              <a:rPr lang="ru-RU" sz="4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таблицу</a:t>
            </a:r>
          </a:p>
        </p:txBody>
      </p:sp>
    </p:spTree>
    <p:extLst>
      <p:ext uri="{BB962C8B-B14F-4D97-AF65-F5344CB8AC3E}">
        <p14:creationId xmlns:p14="http://schemas.microsoft.com/office/powerpoint/2010/main" val="298022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402" y="449945"/>
            <a:ext cx="8665870" cy="5958111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67151" y="449945"/>
            <a:ext cx="9457699" cy="595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std::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make_index_sequence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&gt;{} </a:t>
            </a:r>
            <a:r>
              <a:rPr lang="ru-RU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алиас</a:t>
            </a:r>
            <a:r>
              <a:rPr lang="ru-RU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для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std::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index_sequence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&lt;0, 1, 2, ..., </a:t>
            </a:r>
            <a:r>
              <a:rPr lang="en-US" sz="32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- 1&gt;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78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190" y="449945"/>
            <a:ext cx="9457699" cy="595811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std::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make_index_sequence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&gt;{} </a:t>
            </a:r>
            <a:r>
              <a:rPr lang="ru-RU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алиас</a:t>
            </a:r>
            <a:r>
              <a:rPr lang="ru-RU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для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std::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index_sequence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&lt;0, 1, 2, ..., </a:t>
            </a:r>
            <a:r>
              <a:rPr lang="en-US" sz="32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- 1&gt;</a:t>
            </a:r>
          </a:p>
          <a:p>
            <a:pPr marL="0" indent="0">
              <a:buNone/>
            </a:pPr>
            <a:endParaRPr lang="ru-RU" sz="32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fn1(std::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make_index_sequence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ru-RU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5</a:t>
            </a:r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&gt;{});</a:t>
            </a:r>
          </a:p>
          <a:p>
            <a:pPr marL="0" indent="0">
              <a:buNone/>
            </a:pPr>
            <a:endParaRPr lang="en-US" sz="3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...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fn1(std::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index_sequence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...&gt;) {</a:t>
            </a:r>
          </a:p>
          <a:p>
            <a:pPr marL="0" indent="0">
              <a:buNone/>
            </a:pPr>
            <a:r>
              <a:rPr lang="en-US" sz="3200" dirty="0" smtClean="0">
                <a:latin typeface="Consolas" panose="020B0609020204030204" pitchFamily="49" charset="0"/>
              </a:rPr>
              <a:t>   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accept_any(</a:t>
            </a:r>
            <a:r>
              <a:rPr lang="en-US" sz="32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...);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57A64A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57A64A"/>
                </a:solidFill>
                <a:latin typeface="Consolas" panose="020B0609020204030204" pitchFamily="49" charset="0"/>
              </a:rPr>
              <a:t>  // accept_any(0, 1, 2, ..., N - 1);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60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9945"/>
            <a:ext cx="10515600" cy="5958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... </a:t>
            </a:r>
            <a:r>
              <a:rPr lang="en-US" dirty="0" smtClean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fn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(std::</a:t>
            </a:r>
            <a:r>
              <a:rPr 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...&gt; </a:t>
            </a:r>
            <a:r>
              <a:rPr lang="en-US" dirty="0" smtClean="0">
                <a:solidFill>
                  <a:srgbClr val="7A7A7A"/>
                </a:solidFill>
                <a:latin typeface="Consolas" panose="020B0609020204030204" pitchFamily="49" charset="0"/>
              </a:rPr>
              <a:t>tpl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fn_helper(</a:t>
            </a:r>
            <a:r>
              <a:rPr lang="en-US" dirty="0" smtClean="0">
                <a:solidFill>
                  <a:srgbClr val="7A7A7A"/>
                </a:solidFill>
                <a:latin typeface="Consolas" panose="020B0609020204030204" pitchFamily="49" charset="0"/>
              </a:rPr>
              <a:t>tpl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std::</a:t>
            </a:r>
            <a:r>
              <a:rPr 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make_index_sequence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...(</a:t>
            </a:r>
            <a:r>
              <a:rPr lang="en-US" dirty="0" smtClean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)&gt;{});</a:t>
            </a:r>
            <a:endParaRPr lang="en-US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size_t ... </a:t>
            </a:r>
            <a:r>
              <a:rPr lang="en-US" dirty="0" smtClean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fn_helper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7A7A7A"/>
                </a:solidFill>
                <a:latin typeface="Consolas" panose="020B0609020204030204" pitchFamily="49" charset="0"/>
              </a:rPr>
              <a:t>tpl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std::</a:t>
            </a:r>
            <a:r>
              <a:rPr 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index_sequence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...&gt;)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accept_any(std::get&lt;</a:t>
            </a:r>
            <a:r>
              <a:rPr lang="en-US" dirty="0" smtClean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&gt;(</a:t>
            </a:r>
            <a:r>
              <a:rPr lang="en-US" dirty="0" smtClean="0">
                <a:solidFill>
                  <a:srgbClr val="7A7A7A"/>
                </a:solidFill>
                <a:latin typeface="Consolas" panose="020B0609020204030204" pitchFamily="49" charset="0"/>
              </a:rPr>
              <a:t>tpl</a:t>
            </a: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)...);</a:t>
            </a:r>
          </a:p>
          <a:p>
            <a:pPr marL="0" indent="0">
              <a:buNone/>
            </a:pPr>
            <a:r>
              <a:rPr lang="en-US" dirty="0">
                <a:solidFill>
                  <a:srgbClr val="57A64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57A64A"/>
                </a:solidFill>
                <a:latin typeface="Consolas" panose="020B0609020204030204" pitchFamily="49" charset="0"/>
              </a:rPr>
              <a:t>   // accept_any(get&lt;0</a:t>
            </a:r>
            <a:r>
              <a:rPr lang="en-US" dirty="0">
                <a:solidFill>
                  <a:srgbClr val="57A64A"/>
                </a:solidFill>
                <a:latin typeface="Consolas" panose="020B0609020204030204" pitchFamily="49" charset="0"/>
              </a:rPr>
              <a:t>&gt;(tpl</a:t>
            </a:r>
            <a:r>
              <a:rPr lang="en-US" dirty="0" smtClean="0">
                <a:solidFill>
                  <a:srgbClr val="57A64A"/>
                </a:solidFill>
                <a:latin typeface="Consolas" panose="020B0609020204030204" pitchFamily="49" charset="0"/>
              </a:rPr>
              <a:t>), ..., get&lt;N-1</a:t>
            </a:r>
            <a:r>
              <a:rPr lang="en-US" dirty="0">
                <a:solidFill>
                  <a:srgbClr val="57A64A"/>
                </a:solidFill>
                <a:latin typeface="Consolas" panose="020B0609020204030204" pitchFamily="49" charset="0"/>
              </a:rPr>
              <a:t>&gt;(tpl</a:t>
            </a:r>
            <a:r>
              <a:rPr lang="en-US" dirty="0" smtClean="0">
                <a:solidFill>
                  <a:srgbClr val="57A64A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57A64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728" y="428179"/>
            <a:ext cx="1060654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 </a:t>
            </a:r>
            <a:r>
              <a:rPr lang="en-GB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typename </a:t>
            </a:r>
            <a:r>
              <a:rPr lang="en-GB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...</a:t>
            </a:r>
            <a:r>
              <a:rPr lang="en-GB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TUPLES</a:t>
            </a:r>
            <a:r>
              <a:rPr lang="en-GB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auto </a:t>
            </a:r>
            <a:r>
              <a:rPr lang="en-GB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std::tuple_cat(</a:t>
            </a:r>
            <a:r>
              <a:rPr lang="en-GB" sz="32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TUPLES</a:t>
            </a:r>
            <a:r>
              <a:rPr lang="en-GB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&amp;&amp;</a:t>
            </a:r>
            <a:r>
              <a:rPr lang="en-GB" sz="3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 smtClean="0">
                <a:solidFill>
                  <a:srgbClr val="7A7A7A"/>
                </a:solidFill>
                <a:latin typeface="Consolas" panose="020B0609020204030204" pitchFamily="49" charset="0"/>
              </a:rPr>
              <a:t>tuples</a:t>
            </a:r>
            <a:r>
              <a:rPr lang="en-GB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32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endParaRPr lang="en-US" sz="32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 t =</a:t>
            </a:r>
          </a:p>
          <a:p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tuple_cat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&gt;{}, 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&gt;{});</a:t>
            </a:r>
          </a:p>
          <a:p>
            <a:endParaRPr lang="ru-RU" sz="32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3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&gt;, 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&gt;&gt; t =</a:t>
            </a:r>
          </a:p>
          <a:p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tuple_cat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(std::</a:t>
            </a:r>
            <a:r>
              <a:rPr lang="en-US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make_tuple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&gt;{}),</a:t>
            </a:r>
          </a:p>
          <a:p>
            <a:r>
              <a:rPr lang="en-US" sz="3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   std::</a:t>
            </a:r>
            <a:r>
              <a:rPr lang="en-US" sz="32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make_tuple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&gt;{});</a:t>
            </a:r>
            <a:endParaRPr lang="en-US" sz="32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87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10800000" flipV="1">
            <a:off x="547305" y="1561823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0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10800000" flipV="1">
            <a:off x="547305" y="2561878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 rot="10800000" flipV="1">
            <a:off x="547305" y="3561933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 rot="10800000" flipV="1">
            <a:off x="547305" y="4561988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3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0800000" flipV="1">
            <a:off x="547305" y="5562043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4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0800000" flipV="1">
            <a:off x="547305" y="2556316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1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10800000" flipV="1">
            <a:off x="547305" y="3556371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2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68380" y="1728120"/>
            <a:ext cx="681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value1 }, 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"key6"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value6 } 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8380" y="3768835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"key5"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value5 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8380" y="5774507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"key3"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value3 }, 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value2 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3629" y="735326"/>
            <a:ext cx="1594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</a:rPr>
              <a:t>Buckets = 5</a:t>
            </a:r>
            <a:endParaRPr lang="en-GB" sz="2400" dirty="0">
              <a:solidFill>
                <a:srgbClr val="DCDCDC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68380" y="2718683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"key4"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value4 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49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2148" y="594024"/>
            <a:ext cx="787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very_bad_hash(std::</a:t>
            </a:r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12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9624" y="181958"/>
            <a:ext cx="10052752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build_bucket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ARGS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...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args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bucket_num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std::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&lt;&gt; target;</a:t>
            </a:r>
          </a:p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for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arg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: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args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...)</a:t>
            </a:r>
          </a:p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    if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arg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::</a:t>
            </a:r>
            <a:r>
              <a:rPr lang="en-US" sz="26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HASH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%</a:t>
            </a:r>
            <a:r>
              <a:rPr lang="ru-RU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...(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ARGS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== </a:t>
            </a:r>
            <a:r>
              <a:rPr lang="en-US" sz="2600" dirty="0" err="1">
                <a:solidFill>
                  <a:srgbClr val="DCDCDC"/>
                </a:solidFill>
                <a:latin typeface="Consolas" panose="020B0609020204030204" pitchFamily="49" charset="0"/>
              </a:rPr>
              <a:t>bucket_num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 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target.append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arg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return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target;</a:t>
            </a: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36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9624" y="181958"/>
            <a:ext cx="10052752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build_bucket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ARGS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...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args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bucket_num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std::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&lt;&gt; target;</a:t>
            </a:r>
          </a:p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for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arg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: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args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...)</a:t>
            </a:r>
          </a:p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    if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arg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::</a:t>
            </a:r>
            <a:r>
              <a:rPr lang="en-US" sz="26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HASH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%</a:t>
            </a:r>
            <a:r>
              <a:rPr lang="ru-RU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...(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ARGS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== </a:t>
            </a:r>
            <a:r>
              <a:rPr lang="en-US" sz="2600" dirty="0" err="1">
                <a:solidFill>
                  <a:srgbClr val="DCDCDC"/>
                </a:solidFill>
                <a:latin typeface="Consolas" panose="020B0609020204030204" pitchFamily="49" charset="0"/>
              </a:rPr>
              <a:t>bucket_num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 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target.append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arg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return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target;</a:t>
            </a: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make_hash_table(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ARGS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...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args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std::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&lt;&gt; target;</a:t>
            </a:r>
          </a:p>
          <a:p>
            <a:r>
              <a:rPr lang="en-US" sz="26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 0;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&lt; 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...(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args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 ++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bucket = </a:t>
            </a:r>
            <a:r>
              <a:rPr lang="en-US" sz="26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build_bucket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args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...,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i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6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target.append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(bucket);</a:t>
            </a:r>
            <a:endParaRPr lang="en-US" sz="2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6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target;</a:t>
            </a:r>
            <a:endParaRPr lang="ru-RU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7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5204" y="151180"/>
            <a:ext cx="1048159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BUCKET_ID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BUCKET_COUNT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HEAD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... 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REST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build_bucket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HEAD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head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REST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... rest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constexpr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good_hash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= 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HEAD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::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HASH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% 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BUCKET_COUNT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== 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BUCKET_ID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constexpr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more_elem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=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...(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REST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) &gt; 0;</a:t>
            </a:r>
          </a:p>
          <a:p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(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more_elem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&amp;&amp; 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good_hash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new_tpl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= std::tuple_cat(tpl, std::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make_tuple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(head));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90EE90"/>
                </a:solidFill>
                <a:latin typeface="Consolas" panose="020B0609020204030204" pitchFamily="49" charset="0"/>
              </a:rPr>
              <a:t>build_bucket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BUCKET_ID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BUCKET_COUNT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&gt;(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new_tpl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, rest...);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}</a:t>
            </a:r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(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more_elem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&amp;&amp; !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good_hash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90EE90"/>
                </a:solidFill>
                <a:latin typeface="Consolas" panose="020B0609020204030204" pitchFamily="49" charset="0"/>
              </a:rPr>
              <a:t>build_bucket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BUCKET_ID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BUCKET_COUNT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&gt;(tpl, rest...);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(!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more_elem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&amp;&amp; 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good_hash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std::tuple_cat(tpl, std::make_tuple(head));</a:t>
            </a:r>
          </a:p>
          <a:p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(!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more_elem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&amp;&amp; !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good_hash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tpl;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9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61" y="243513"/>
            <a:ext cx="1214527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...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make_hash_table(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...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args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make_hash_table_impl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std::make_index_sequence&lt;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...(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)&gt;{},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args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...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...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make_hash_table_impl(index_sequence&lt;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...&gt;,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...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args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tuple_cat(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make_tuple(</a:t>
            </a:r>
            <a:r>
              <a:rPr lang="en-US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build_bucket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&lt;0,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...(</a:t>
            </a:r>
            <a:r>
              <a:rPr lang="en-US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)&gt;(</a:t>
            </a:r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&lt;&gt;{}, </a:t>
            </a:r>
            <a:r>
              <a:rPr lang="en-US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...),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make_tuple(</a:t>
            </a:r>
            <a:r>
              <a:rPr lang="en-US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build_bucket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&lt;1,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...(</a:t>
            </a:r>
            <a:r>
              <a:rPr lang="en-US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)&gt;(</a:t>
            </a:r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&lt;&gt;{}, </a:t>
            </a:r>
            <a:r>
              <a:rPr lang="en-US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...),</a:t>
            </a:r>
          </a:p>
          <a:p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make_tuple(</a:t>
            </a:r>
            <a:r>
              <a:rPr lang="en-US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build_bucket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&lt;2,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...(</a:t>
            </a:r>
            <a:r>
              <a:rPr lang="en-US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)&gt;(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&lt;&gt;{}, </a:t>
            </a:r>
            <a:r>
              <a:rPr lang="en-US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...),</a:t>
            </a:r>
            <a:endParaRPr lang="en-US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...,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make_tuple(</a:t>
            </a:r>
            <a:r>
              <a:rPr lang="en-US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build_bucket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E,</a:t>
            </a:r>
            <a:r>
              <a:rPr lang="en-US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...(</a:t>
            </a:r>
            <a:r>
              <a:rPr lang="en-US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)&gt;(</a:t>
            </a:r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&lt;&gt;{}, </a:t>
            </a:r>
            <a:r>
              <a:rPr lang="en-US" sz="24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...)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)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  <a:endParaRPr lang="en-GB" sz="20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29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00" y="243513"/>
            <a:ext cx="11586187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...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make_hash_table(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...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args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make_hash_table_impl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std::make_index_sequence&lt;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...(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)&gt;{},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args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...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...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make_hash_table_impl(index_sequence&lt;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...&gt;,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...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args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tuple_cat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make_tuple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  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build_bucket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...(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ARGS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)&gt;(</a:t>
            </a:r>
          </a:p>
          <a:p>
            <a:r>
              <a:rPr lang="ru-RU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&lt;&gt;{},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args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  )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)...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);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71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2796" y="808602"/>
            <a:ext cx="3066408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ru-RU" sz="4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Часть </a:t>
            </a:r>
            <a:r>
              <a:rPr lang="en-US" sz="4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#</a:t>
            </a:r>
            <a:r>
              <a:rPr lang="ru-RU" sz="4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6836" y="2767281"/>
            <a:ext cx="7398328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sz="4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Где мы будем делать </a:t>
            </a:r>
            <a:r>
              <a:rPr lang="en-US" sz="4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run-time lookup</a:t>
            </a:r>
            <a:r>
              <a:rPr lang="ru-RU" sz="4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за </a:t>
            </a:r>
            <a:r>
              <a:rPr lang="en-US" sz="4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O(1)</a:t>
            </a:r>
            <a:endParaRPr lang="ru-RU" sz="40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4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2000" y="108000"/>
            <a:ext cx="10549683" cy="526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execute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(hashtable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func);</a:t>
            </a:r>
            <a:endParaRPr lang="en-GB" sz="2400" dirty="0" smtClean="0">
              <a:latin typeface="Consolas" panose="020B0609020204030204" pitchFamily="49" charset="0"/>
            </a:endParaRPr>
          </a:p>
          <a:p>
            <a:endParaRPr lang="en-GB" sz="2400" dirty="0"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execute(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tpl,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 char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* key,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bucket = calc_hash(key)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%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tuple_size_v&lt;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&gt;;</a:t>
            </a:r>
          </a:p>
          <a:p>
            <a:endParaRPr lang="en-US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switch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(bucket) {</a:t>
            </a:r>
          </a:p>
          <a:p>
            <a:r>
              <a:rPr lang="en-US" sz="2400" dirty="0" smtClean="0">
                <a:solidFill>
                  <a:srgbClr val="57A64A"/>
                </a:solidFill>
                <a:latin typeface="Consolas" panose="020B0609020204030204" pitchFamily="49" charset="0"/>
              </a:rPr>
              <a:t>        // What shall we do here? Big switch case?</a:t>
            </a:r>
            <a:endParaRPr lang="en-GB" sz="2400" dirty="0">
              <a:solidFill>
                <a:srgbClr val="57A64A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... 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endParaRPr lang="en-US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    default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}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GB" sz="2400" dirty="0" smtClean="0">
              <a:solidFill>
                <a:srgbClr val="DCDC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34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2000" y="108000"/>
            <a:ext cx="11399274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execute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(hashtable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func);</a:t>
            </a:r>
            <a:endParaRPr lang="en-GB" sz="2400" dirty="0" smtClean="0">
              <a:latin typeface="Consolas" panose="020B0609020204030204" pitchFamily="49" charset="0"/>
            </a:endParaRPr>
          </a:p>
          <a:p>
            <a:endParaRPr lang="en-GB" sz="2400" dirty="0"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execute(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tpl,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 char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* key,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bucket = calc_hash(key)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% std::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tuple_size_v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&gt;;</a:t>
            </a:r>
          </a:p>
          <a:p>
            <a:endParaRPr lang="en-US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switch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(bucket) {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0: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(0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&lt;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tuple_size_v&lt;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&gt;)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execute_for_key(get&lt;0&gt;(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tpl), key,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...</a:t>
            </a:r>
            <a:endParaRPr lang="en-US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   default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}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GB" sz="2400" dirty="0" smtClean="0">
              <a:solidFill>
                <a:srgbClr val="DCDC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5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2000" y="108000"/>
            <a:ext cx="11399274" cy="6740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execute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(hashtable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func);</a:t>
            </a:r>
            <a:endParaRPr lang="en-GB" sz="2400" dirty="0" smtClean="0">
              <a:latin typeface="Consolas" panose="020B0609020204030204" pitchFamily="49" charset="0"/>
            </a:endParaRPr>
          </a:p>
          <a:p>
            <a:endParaRPr lang="en-GB" sz="2400" dirty="0"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execute(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tpl,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 char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* key,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bucket = calc_hash(key)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% std::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tuple_size_v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&gt;;</a:t>
            </a:r>
          </a:p>
          <a:p>
            <a:endParaRPr lang="en-US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switch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(bucket) {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0: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(0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&lt;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tuple_size_v&lt;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&gt;)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execute_for_key(get&lt;0&gt;(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tpl), key,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); 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   case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1: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(1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&lt; tuple_size_v&lt;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&gt;)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execute_for_key(get&lt;1&gt;(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tpl), key,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... 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}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GB" sz="2400" dirty="0" smtClean="0">
              <a:solidFill>
                <a:srgbClr val="DCDC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7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2000" y="108000"/>
            <a:ext cx="11399274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execute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(hashtable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func);</a:t>
            </a:r>
            <a:endParaRPr lang="en-GB" sz="2400" dirty="0" smtClean="0">
              <a:latin typeface="Consolas" panose="020B0609020204030204" pitchFamily="49" charset="0"/>
            </a:endParaRPr>
          </a:p>
          <a:p>
            <a:endParaRPr lang="en-GB" sz="2400" dirty="0"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execute(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tpl,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 char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* key,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bucket = calc_hash(key)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% std::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tuple_size_v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&gt;;</a:t>
            </a:r>
          </a:p>
          <a:p>
            <a:endParaRPr lang="en-US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D3A0D3"/>
                </a:solidFill>
                <a:latin typeface="Consolas" panose="020B0609020204030204" pitchFamily="49" charset="0"/>
              </a:rPr>
              <a:t>#define </a:t>
            </a:r>
            <a:r>
              <a:rPr lang="en-GB" sz="2400" dirty="0">
                <a:solidFill>
                  <a:srgbClr val="BD63C5"/>
                </a:solidFill>
                <a:latin typeface="Consolas" panose="020B0609020204030204" pitchFamily="49" charset="0"/>
              </a:rPr>
              <a:t>MAX_SWITCHES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50</a:t>
            </a:r>
          </a:p>
          <a:p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static_assert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tuple_size_v&lt;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 &lt; </a:t>
            </a:r>
            <a:r>
              <a:rPr lang="en-GB" sz="24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MAX_SWITCHES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switch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(bucket) {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smtClean="0">
                <a:solidFill>
                  <a:srgbClr val="57A64A"/>
                </a:solidFill>
                <a:latin typeface="Consolas" panose="020B0609020204030204" pitchFamily="49" charset="0"/>
              </a:rPr>
              <a:t>// something interesting is happening?        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endParaRPr lang="en-US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}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GB" sz="2400" dirty="0" smtClean="0">
              <a:solidFill>
                <a:srgbClr val="DCDC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02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2148" y="594024"/>
            <a:ext cx="78765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very_bad_hash(std::</a:t>
            </a:r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still_bad_hash(std::</a:t>
            </a:r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s) {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s.size();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688636" y="318694"/>
            <a:ext cx="8237410" cy="1548473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96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000" y="1017000"/>
            <a:ext cx="9210792" cy="482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4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2836" y="410450"/>
            <a:ext cx="10437473" cy="33855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7A7A7A"/>
                </a:solidFill>
                <a:latin typeface="Consolas" panose="020B0609020204030204" pitchFamily="49" charset="0"/>
              </a:rPr>
              <a:t>#include </a:t>
            </a:r>
            <a:r>
              <a:rPr lang="en-GB" sz="2800" dirty="0">
                <a:solidFill>
                  <a:srgbClr val="D69D85"/>
                </a:solidFill>
                <a:latin typeface="Consolas" panose="020B0609020204030204" pitchFamily="49" charset="0"/>
              </a:rPr>
              <a:t>&lt;boost/</a:t>
            </a:r>
            <a:r>
              <a:rPr lang="en-GB" sz="2800" dirty="0" err="1">
                <a:solidFill>
                  <a:srgbClr val="D69D85"/>
                </a:solidFill>
                <a:latin typeface="Consolas" panose="020B0609020204030204" pitchFamily="49" charset="0"/>
              </a:rPr>
              <a:t>preprocessor</a:t>
            </a:r>
            <a:r>
              <a:rPr lang="en-GB" sz="2800" dirty="0">
                <a:solidFill>
                  <a:srgbClr val="D69D85"/>
                </a:solidFill>
                <a:latin typeface="Consolas" panose="020B0609020204030204" pitchFamily="49" charset="0"/>
              </a:rPr>
              <a:t>/repeat.hpp</a:t>
            </a:r>
            <a:r>
              <a:rPr lang="en-GB" sz="28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sz="28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BOOST_PP_REPEAT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(count, macro, data)</a:t>
            </a:r>
          </a:p>
          <a:p>
            <a:endParaRPr lang="en-GB" sz="28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count - </a:t>
            </a:r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сколько раз повторить макрос</a:t>
            </a:r>
            <a:endParaRPr lang="en-GB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macro - </a:t>
            </a:r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макрос, который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boost</a:t>
            </a:r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будет повторять</a:t>
            </a: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data </a:t>
            </a:r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- </a:t>
            </a:r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значение, которое будет подставлено в макрос</a:t>
            </a:r>
            <a:endParaRPr lang="en-GB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0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2836" y="410450"/>
            <a:ext cx="10437473" cy="597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7A7A7A"/>
                </a:solidFill>
                <a:latin typeface="Consolas" panose="020B0609020204030204" pitchFamily="49" charset="0"/>
              </a:rPr>
              <a:t>#include </a:t>
            </a:r>
            <a:r>
              <a:rPr lang="en-GB" sz="2800" dirty="0">
                <a:solidFill>
                  <a:srgbClr val="D69D85"/>
                </a:solidFill>
                <a:latin typeface="Consolas" panose="020B0609020204030204" pitchFamily="49" charset="0"/>
              </a:rPr>
              <a:t>&lt;boost/</a:t>
            </a:r>
            <a:r>
              <a:rPr lang="en-GB" sz="2800" dirty="0" err="1">
                <a:solidFill>
                  <a:srgbClr val="D69D85"/>
                </a:solidFill>
                <a:latin typeface="Consolas" panose="020B0609020204030204" pitchFamily="49" charset="0"/>
              </a:rPr>
              <a:t>preprocessor</a:t>
            </a:r>
            <a:r>
              <a:rPr lang="en-GB" sz="2800" dirty="0">
                <a:solidFill>
                  <a:srgbClr val="D69D85"/>
                </a:solidFill>
                <a:latin typeface="Consolas" panose="020B0609020204030204" pitchFamily="49" charset="0"/>
              </a:rPr>
              <a:t>/repeat.hpp</a:t>
            </a:r>
            <a:r>
              <a:rPr lang="en-GB" sz="28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sz="28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BOOST_PP_REPEAT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(count, macro, data)</a:t>
            </a:r>
          </a:p>
          <a:p>
            <a:endParaRPr lang="en-GB" sz="28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count - </a:t>
            </a:r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сколько раз повторить макрос</a:t>
            </a:r>
            <a:endParaRPr lang="en-GB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macro - </a:t>
            </a:r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макрос, который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boost</a:t>
            </a:r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будет повторять</a:t>
            </a: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data </a:t>
            </a:r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- </a:t>
            </a:r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значение, которое будет подставлено в макрос</a:t>
            </a:r>
            <a:endParaRPr lang="en-GB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GB" sz="2800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7A7A7A"/>
                </a:solidFill>
                <a:latin typeface="Consolas" panose="020B0609020204030204" pitchFamily="49" charset="0"/>
              </a:rPr>
              <a:t>#</a:t>
            </a:r>
            <a:r>
              <a:rPr lang="en-GB" sz="2800" dirty="0">
                <a:solidFill>
                  <a:srgbClr val="7A7A7A"/>
                </a:solidFill>
                <a:latin typeface="Consolas" panose="020B0609020204030204" pitchFamily="49" charset="0"/>
              </a:rPr>
              <a:t>define </a:t>
            </a:r>
            <a:r>
              <a:rPr lang="en-GB" sz="2800" dirty="0">
                <a:solidFill>
                  <a:srgbClr val="BD63C5"/>
                </a:solidFill>
                <a:latin typeface="Consolas" panose="020B0609020204030204" pitchFamily="49" charset="0"/>
              </a:rPr>
              <a:t>MACRO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(unused, index, data) index, data,</a:t>
            </a:r>
          </a:p>
          <a:p>
            <a:endParaRPr lang="en-GB" sz="28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BD63C5"/>
                </a:solidFill>
                <a:latin typeface="Consolas" panose="020B0609020204030204" pitchFamily="49" charset="0"/>
              </a:rPr>
              <a:t>BOOST_PP_REPEAT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(5,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BD63C5"/>
                </a:solidFill>
                <a:latin typeface="Consolas" panose="020B0609020204030204" pitchFamily="49" charset="0"/>
              </a:rPr>
              <a:t>MACRO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 err="1" smtClean="0">
                <a:solidFill>
                  <a:srgbClr val="D69D85"/>
                </a:solidFill>
                <a:latin typeface="Consolas" panose="020B0609020204030204" pitchFamily="49" charset="0"/>
              </a:rPr>
              <a:t>ctx</a:t>
            </a:r>
            <a:r>
              <a:rPr lang="en-GB" sz="28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GB" sz="28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0, </a:t>
            </a:r>
            <a:r>
              <a:rPr lang="en-GB" sz="28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 err="1">
                <a:solidFill>
                  <a:srgbClr val="D69D85"/>
                </a:solidFill>
                <a:latin typeface="Consolas" panose="020B0609020204030204" pitchFamily="49" charset="0"/>
              </a:rPr>
              <a:t>ctx</a:t>
            </a:r>
            <a:r>
              <a:rPr lang="en-GB" sz="28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1, </a:t>
            </a:r>
            <a:r>
              <a:rPr lang="en-GB" sz="28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 err="1">
                <a:solidFill>
                  <a:srgbClr val="D69D85"/>
                </a:solidFill>
                <a:latin typeface="Consolas" panose="020B0609020204030204" pitchFamily="49" charset="0"/>
              </a:rPr>
              <a:t>ctx</a:t>
            </a:r>
            <a:r>
              <a:rPr lang="en-GB" sz="28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2, </a:t>
            </a:r>
            <a:r>
              <a:rPr lang="en-GB" sz="28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 err="1">
                <a:solidFill>
                  <a:srgbClr val="D69D85"/>
                </a:solidFill>
                <a:latin typeface="Consolas" panose="020B0609020204030204" pitchFamily="49" charset="0"/>
              </a:rPr>
              <a:t>ctx</a:t>
            </a:r>
            <a:r>
              <a:rPr lang="en-GB" sz="28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3, </a:t>
            </a:r>
            <a:r>
              <a:rPr lang="en-GB" sz="28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 err="1">
                <a:solidFill>
                  <a:srgbClr val="D69D85"/>
                </a:solidFill>
                <a:latin typeface="Consolas" panose="020B0609020204030204" pitchFamily="49" charset="0"/>
              </a:rPr>
              <a:t>ctx</a:t>
            </a:r>
            <a:r>
              <a:rPr lang="en-GB" sz="28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4, </a:t>
            </a:r>
            <a:r>
              <a:rPr lang="en-GB" sz="28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 err="1">
                <a:solidFill>
                  <a:srgbClr val="D69D85"/>
                </a:solidFill>
                <a:latin typeface="Consolas" panose="020B0609020204030204" pitchFamily="49" charset="0"/>
              </a:rPr>
              <a:t>ctx</a:t>
            </a:r>
            <a:r>
              <a:rPr lang="en-GB" sz="28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</a:p>
          <a:p>
            <a:endParaRPr lang="ru-RU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56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2000" y="108000"/>
            <a:ext cx="11399274" cy="6370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execute(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tpl,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 char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* key,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bucket = calc_hash(key)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% std::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tuple_size_v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&gt;;</a:t>
            </a:r>
          </a:p>
          <a:p>
            <a:endParaRPr lang="en-US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D3A0D3"/>
                </a:solidFill>
                <a:latin typeface="Consolas" panose="020B0609020204030204" pitchFamily="49" charset="0"/>
              </a:rPr>
              <a:t>#define </a:t>
            </a:r>
            <a:r>
              <a:rPr lang="en-GB" sz="2400" dirty="0">
                <a:solidFill>
                  <a:srgbClr val="BD63C5"/>
                </a:solidFill>
                <a:latin typeface="Consolas" panose="020B0609020204030204" pitchFamily="49" charset="0"/>
              </a:rPr>
              <a:t>MAX_SWITCHES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50</a:t>
            </a:r>
          </a:p>
          <a:p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static_assert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tuple_size_v&lt;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 &lt; </a:t>
            </a:r>
            <a:r>
              <a:rPr lang="en-GB" sz="24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MAX_SWITCHES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switch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(bucket) {</a:t>
            </a:r>
          </a:p>
          <a:p>
            <a:r>
              <a:rPr lang="en-US" sz="24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>
                <a:solidFill>
                  <a:srgbClr val="BD63C5"/>
                </a:solidFill>
                <a:latin typeface="Consolas" panose="020B0609020204030204" pitchFamily="49" charset="0"/>
              </a:rPr>
              <a:t>BOOST_PP_REPEAT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BD63C5"/>
                </a:solidFill>
                <a:latin typeface="Consolas" panose="020B0609020204030204" pitchFamily="49" charset="0"/>
              </a:rPr>
              <a:t>MAX_SWITCHES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NV_SWITCH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1);</a:t>
            </a:r>
            <a:r>
              <a:rPr lang="en-US" sz="24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}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D3A0D3"/>
                </a:solidFill>
                <a:latin typeface="Consolas" panose="020B0609020204030204" pitchFamily="49" charset="0"/>
              </a:rPr>
              <a:t>#define </a:t>
            </a:r>
            <a:r>
              <a:rPr lang="en-GB" sz="24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NV_SWITCH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(unused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idx, unused2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idx: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(idx &lt;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tuple_size_v&lt;TPL&gt;)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execute_for_key(get&lt;idx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&gt;(tpl), key,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); }</a:t>
            </a:r>
            <a:endParaRPr lang="en-US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GB" sz="2400" dirty="0" smtClean="0">
              <a:solidFill>
                <a:srgbClr val="DCDC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60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1679" y="182352"/>
            <a:ext cx="5452134" cy="6740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main() {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switch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(rand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0: 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printf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"%</a:t>
            </a:r>
            <a:r>
              <a:rPr lang="en-GB" sz="2400" dirty="0" err="1">
                <a:solidFill>
                  <a:srgbClr val="D69D85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0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1: 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printf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"%</a:t>
            </a:r>
            <a:r>
              <a:rPr lang="en-GB" sz="2400" dirty="0" err="1">
                <a:solidFill>
                  <a:srgbClr val="D69D85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2: 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printf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"%</a:t>
            </a:r>
            <a:r>
              <a:rPr lang="en-GB" sz="2400" dirty="0" err="1">
                <a:solidFill>
                  <a:srgbClr val="D69D85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3: 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printf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"%</a:t>
            </a:r>
            <a:r>
              <a:rPr lang="en-GB" sz="2400" dirty="0" err="1">
                <a:solidFill>
                  <a:srgbClr val="D69D85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3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printf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"%</a:t>
            </a:r>
            <a:r>
              <a:rPr lang="en-GB" sz="2400" dirty="0" err="1">
                <a:solidFill>
                  <a:srgbClr val="D69D85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4);</a:t>
            </a:r>
          </a:p>
          <a:p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5: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6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: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10: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7: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8: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9: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: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44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1679" y="182352"/>
            <a:ext cx="5452134" cy="6740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main() {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switch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(rand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0: 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printf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"%</a:t>
            </a:r>
            <a:r>
              <a:rPr lang="en-GB" sz="2400" dirty="0" err="1">
                <a:solidFill>
                  <a:srgbClr val="D69D85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0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1: 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printf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"%</a:t>
            </a:r>
            <a:r>
              <a:rPr lang="en-GB" sz="2400" dirty="0" err="1">
                <a:solidFill>
                  <a:srgbClr val="D69D85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2: 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printf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"%</a:t>
            </a:r>
            <a:r>
              <a:rPr lang="en-GB" sz="2400" dirty="0" err="1">
                <a:solidFill>
                  <a:srgbClr val="D69D85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3: 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printf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"%</a:t>
            </a:r>
            <a:r>
              <a:rPr lang="en-GB" sz="2400" dirty="0" err="1">
                <a:solidFill>
                  <a:srgbClr val="D69D85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3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printf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"%</a:t>
            </a:r>
            <a:r>
              <a:rPr lang="en-GB" sz="2400" dirty="0" err="1">
                <a:solidFill>
                  <a:srgbClr val="D69D85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4);</a:t>
            </a:r>
          </a:p>
          <a:p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5: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6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: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10: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7: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8: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9: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: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6253962" y="324601"/>
            <a:ext cx="558429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main: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call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rand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cmp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eax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4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ja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.L2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jmp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[QWORD PTR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.L4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[0+rax*8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]]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90EE90"/>
                </a:solidFill>
                <a:latin typeface="Consolas" panose="020B0609020204030204" pitchFamily="49" charset="0"/>
              </a:rPr>
              <a:t>.L2:</a:t>
            </a:r>
          </a:p>
          <a:p>
            <a:r>
              <a:rPr lang="fr-FR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xor</a:t>
            </a:r>
            <a:r>
              <a:rPr lang="fr-FR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eax</a:t>
            </a:r>
            <a:r>
              <a:rPr lang="fr-FR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eax</a:t>
            </a:r>
            <a:endParaRPr lang="fr-FR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pop</a:t>
            </a:r>
            <a:r>
              <a:rPr lang="fr-FR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rdx</a:t>
            </a:r>
            <a:endParaRPr lang="fr-FR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ret</a:t>
            </a:r>
            <a:endParaRPr lang="ru-RU" sz="24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.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L4: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.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quad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.L3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.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quad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.L5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.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quad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.L6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.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quad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.L7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.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quad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.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L8</a:t>
            </a:r>
            <a:endParaRPr lang="ru-RU" sz="2400" dirty="0" smtClean="0">
              <a:solidFill>
                <a:srgbClr val="90EE9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0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931" y="250206"/>
            <a:ext cx="11817659" cy="6124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GB" sz="28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IDX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= 0,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F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execute_for_key(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tpl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string_view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key,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F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(std::tuple_size_v&lt;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 &gt;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IDX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  <a:endParaRPr lang="en-US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srgbClr val="57A64A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57A64A"/>
                </a:solidFill>
                <a:latin typeface="Consolas" panose="020B0609020204030204" pitchFamily="49" charset="0"/>
              </a:rPr>
              <a:t>        // something will appear here later...</a:t>
            </a:r>
          </a:p>
          <a:p>
            <a:endParaRPr lang="en-US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    if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(std::get&lt;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IDX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&gt;(tpl).key == key) {</a:t>
            </a:r>
          </a:p>
          <a:p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  </a:t>
            </a:r>
            <a:r>
              <a:rPr lang="en-GB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(std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::get&lt;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IDX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&gt;(tpl).val);</a:t>
            </a:r>
          </a:p>
          <a:p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 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execute_for_key&lt;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IDX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+ 1&gt;(tpl, key, </a:t>
            </a:r>
            <a:r>
              <a:rPr lang="en-GB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GB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2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2796" y="808602"/>
            <a:ext cx="3066408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ru-RU" sz="4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Часть </a:t>
            </a:r>
            <a:r>
              <a:rPr lang="en-US" sz="4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#</a:t>
            </a:r>
            <a:r>
              <a:rPr lang="ru-RU" sz="4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6836" y="2767281"/>
            <a:ext cx="7398328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sz="4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Ключи тоже могут быть разных типов!</a:t>
            </a:r>
          </a:p>
        </p:txBody>
      </p:sp>
    </p:spTree>
    <p:extLst>
      <p:ext uri="{BB962C8B-B14F-4D97-AF65-F5344CB8AC3E}">
        <p14:creationId xmlns:p14="http://schemas.microsoft.com/office/powerpoint/2010/main" val="31345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7200" y="610200"/>
            <a:ext cx="923834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 smtClean="0"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main() {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const auto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hashtable =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make_hash_table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somestruct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{}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1),</a:t>
            </a:r>
          </a:p>
          <a:p>
            <a:r>
              <a:rPr lang="en-GB" sz="24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);</a:t>
            </a:r>
          </a:p>
          <a:p>
            <a:endParaRPr lang="en-GB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const auto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func = [](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std::cout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&lt;&lt;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typeid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).name()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&lt;&lt;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std::endl;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};</a:t>
            </a:r>
          </a:p>
          <a:p>
            <a:endParaRPr lang="en-GB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    execute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(hashtable,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somestruct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{}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func);</a:t>
            </a:r>
          </a:p>
          <a:p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    execute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(hashtable,</a:t>
            </a:r>
            <a:r>
              <a:rPr lang="en-GB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func);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if (!</a:t>
            </a:r>
            <a:r>
              <a:rPr lang="en-US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execute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(hashtable, </a:t>
            </a:r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otherstruct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{}, func)</a:t>
            </a:r>
          </a:p>
          <a:p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std::cout </a:t>
            </a:r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"not found" </a:t>
            </a:r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&lt;&lt;</a:t>
            </a:r>
            <a:r>
              <a:rPr lang="en-GB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std::endl;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4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11848" y="151180"/>
            <a:ext cx="956830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somestruct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somestruct() =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comparator(</a:t>
            </a:r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somestruct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somestruct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comparator(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 char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* a,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 char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* b) {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strcmp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(a, b) == 0;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size_t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calc_hash(</a:t>
            </a:r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somestruct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7;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GB" sz="2800" dirty="0">
              <a:solidFill>
                <a:srgbClr val="DCDC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1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2148" y="594024"/>
            <a:ext cx="78765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very_bad_hash(std::</a:t>
            </a:r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still_bad_hash(std::</a:t>
            </a:r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7A7A7A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A7A7A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.size();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good_enough_hash(std::</a:t>
            </a:r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s) {</a:t>
            </a:r>
          </a:p>
          <a:p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hash{ 0 };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for (</a:t>
            </a:r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c : s) {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hash += c * </a:t>
            </a:r>
            <a:r>
              <a:rPr lang="en-US" sz="24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PRIME_1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^ </a:t>
            </a:r>
            <a:r>
              <a:rPr lang="en-US" sz="24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PRIME_2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hash;</a:t>
            </a:r>
            <a:endParaRPr lang="en-US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88636" y="318694"/>
            <a:ext cx="8237410" cy="3232115"/>
          </a:xfrm>
          <a:prstGeom prst="rect">
            <a:avLst/>
          </a:prstGeom>
          <a:solidFill>
            <a:srgbClr val="1E1E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87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931" y="250206"/>
            <a:ext cx="12014828" cy="6555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GB" sz="28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IDX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= 0,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KEY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F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execute_for_key(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tpl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KEY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key,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F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(std::tuple_size_v&lt;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 &gt;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IDX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  <a:endParaRPr lang="en-US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srgbClr val="57A64A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57A64A"/>
                </a:solidFill>
                <a:latin typeface="Consolas" panose="020B0609020204030204" pitchFamily="49" charset="0"/>
              </a:rPr>
              <a:t>        // something will appear here later...</a:t>
            </a:r>
          </a:p>
          <a:p>
            <a:endParaRPr lang="en-US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    if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</a:t>
            </a:r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comparator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(std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::get&lt;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IDX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&gt;(tpl).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key, key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  </a:t>
            </a:r>
            <a:r>
              <a:rPr lang="en-GB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(std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::get&lt;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IDX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&gt;(tpl).val);</a:t>
            </a:r>
          </a:p>
          <a:p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 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execute_for_key&lt;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IDX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+ 1&gt;(tpl, key, </a:t>
            </a:r>
            <a:r>
              <a:rPr lang="en-GB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GB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03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931" y="250206"/>
            <a:ext cx="11817659" cy="6555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GB" sz="28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IDX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= 0,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KEY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F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execute_for_key(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tpl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KEY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key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F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(std::tuple_size_v&lt;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 &gt; 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IDX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  <a:endParaRPr lang="en-US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2800" dirty="0" smtClean="0">
              <a:solidFill>
                <a:srgbClr val="57A64A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57A64A"/>
                </a:solidFill>
                <a:latin typeface="Consolas" panose="020B0609020204030204" pitchFamily="49" charset="0"/>
              </a:rPr>
              <a:t>       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if constexpr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is_same_v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&lt;std::</a:t>
            </a:r>
            <a:r>
              <a:rPr lang="en-GB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decay_t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KEY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&gt;,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    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::</a:t>
            </a:r>
            <a:r>
              <a:rPr lang="en-GB" sz="2800" dirty="0" err="1">
                <a:solidFill>
                  <a:srgbClr val="4EC9B0"/>
                </a:solidFill>
                <a:latin typeface="Consolas" panose="020B0609020204030204" pitchFamily="49" charset="0"/>
              </a:rPr>
              <a:t>decay_t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decltype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(std::get&lt;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IDX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&gt;(tpl).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key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)&gt;)</a:t>
            </a:r>
            <a:endParaRPr lang="en-US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        if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(</a:t>
            </a:r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comparator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(std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::get&lt;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IDX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&gt;(tpl).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key, key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</a:t>
            </a:r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GB" sz="28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(std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::get&lt;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IDX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&gt;(tpl).val);</a:t>
            </a:r>
          </a:p>
          <a:p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</a:t>
            </a:r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</a:t>
            </a:r>
            <a:r>
              <a:rPr lang="en-US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execute_for_key&lt;</a:t>
            </a:r>
            <a:r>
              <a:rPr lang="en-GB" sz="2800" dirty="0">
                <a:solidFill>
                  <a:srgbClr val="90EE90"/>
                </a:solidFill>
                <a:latin typeface="Consolas" panose="020B0609020204030204" pitchFamily="49" charset="0"/>
              </a:rPr>
              <a:t>IDX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 + 1&gt;(tpl, key, </a:t>
            </a:r>
            <a:r>
              <a:rPr lang="en-GB" sz="2800" dirty="0" err="1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GB" sz="28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ru-RU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GB" sz="28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13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2796" y="808602"/>
            <a:ext cx="3066408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4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BONUS</a:t>
            </a:r>
            <a:endParaRPr lang="ru-RU" sz="4800" dirty="0" smtClean="0">
              <a:solidFill>
                <a:srgbClr val="90EE9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2452" y="2767281"/>
            <a:ext cx="8147097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sz="4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Несколько интересных вещей, которые не попали в доклад</a:t>
            </a:r>
          </a:p>
        </p:txBody>
      </p:sp>
    </p:spTree>
    <p:extLst>
      <p:ext uri="{BB962C8B-B14F-4D97-AF65-F5344CB8AC3E}">
        <p14:creationId xmlns:p14="http://schemas.microsoft.com/office/powerpoint/2010/main" val="277133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5138" y="243513"/>
            <a:ext cx="111617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GB" sz="24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using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int_seq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99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5138" y="243513"/>
            <a:ext cx="111617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GB" sz="24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using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int_seq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...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IS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helper(std::</a:t>
            </a:r>
            <a:r>
              <a:rPr lang="en-GB" sz="2400" dirty="0">
                <a:solidFill>
                  <a:srgbClr val="4EC9B0"/>
                </a:solidFill>
                <a:latin typeface="Consolas" panose="020B0609020204030204" pitchFamily="49" charset="0"/>
              </a:rPr>
              <a:t>index_sequence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IS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...&gt;) {</a:t>
            </a:r>
          </a:p>
          <a:p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std::</a:t>
            </a:r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int_seq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IS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&gt;...&gt;{};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7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5138" y="243513"/>
            <a:ext cx="1116172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GB" sz="24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using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int_seq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=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...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IS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helper(std::</a:t>
            </a:r>
            <a:r>
              <a:rPr lang="en-GB" sz="2400" dirty="0">
                <a:solidFill>
                  <a:srgbClr val="4EC9B0"/>
                </a:solidFill>
                <a:latin typeface="Consolas" panose="020B0609020204030204" pitchFamily="49" charset="0"/>
              </a:rPr>
              <a:t>index_sequence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IS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...&gt;) {</a:t>
            </a:r>
          </a:p>
          <a:p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std::</a:t>
            </a:r>
            <a:r>
              <a:rPr lang="en-GB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int_seq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IS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&gt;...&gt;{};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tuple_mold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decltype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helper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make_index_sequence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&gt;{}));</a:t>
            </a:r>
            <a:endParaRPr lang="en-US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tuple_mold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&gt;::</a:t>
            </a:r>
            <a:r>
              <a:rPr lang="en-US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t;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std::</a:t>
            </a:r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int_seq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&lt;0&gt;, </a:t>
            </a:r>
            <a:r>
              <a:rPr lang="en-US" sz="2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int_seq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&lt;1&gt;, </a:t>
            </a:r>
            <a:r>
              <a:rPr lang="en-US" sz="2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int_seq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&lt;2&gt;&gt; t;</a:t>
            </a:r>
          </a:p>
          <a:p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std::</a:t>
            </a:r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DCDCDC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6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536" y="458956"/>
            <a:ext cx="1201846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&lt;</a:t>
            </a:r>
            <a:r>
              <a:rPr lang="en-GB" sz="24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BEG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= 0,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KEY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execute(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&amp; tpl,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KEY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key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bucket = calc_hash(key) % std::tuple_size_v&lt;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&gt;;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switch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(bucket) {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BEG</a:t>
            </a:r>
            <a:r>
              <a:rPr lang="ru-RU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5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+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0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: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(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BEG</a:t>
            </a:r>
            <a:r>
              <a:rPr lang="ru-RU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* 5 + 0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&lt;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tuple_size_v&lt;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&gt;)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{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execute_for_key(get&lt;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BEG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* 5 + 0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&gt;(tpl), key,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);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case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BEG</a:t>
            </a:r>
            <a:r>
              <a:rPr lang="ru-RU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5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+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: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(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BEG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* 5 + 1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&lt;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tuple_size_v&lt;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&gt;) </a:t>
            </a:r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{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execute_for_key(get&lt;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BEG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* 5 + 1&gt;(tpl), key,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);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...</a:t>
            </a:r>
          </a:p>
          <a:p>
            <a:endParaRPr lang="en-US" sz="24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default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: 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constexpr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(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BEG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* 5 + 5 &lt;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tuple_size_v&lt;</a:t>
            </a:r>
            <a:r>
              <a:rPr lang="en-GB" sz="24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&gt;)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{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execute&lt;</a:t>
            </a:r>
            <a:r>
              <a:rPr lang="en-GB" sz="2400" dirty="0">
                <a:solidFill>
                  <a:srgbClr val="90EE90"/>
                </a:solidFill>
                <a:latin typeface="Consolas" panose="020B0609020204030204" pitchFamily="49" charset="0"/>
              </a:rPr>
              <a:t>BEG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 + 1&gt;(tpl, key, </a:t>
            </a:r>
            <a:r>
              <a:rPr lang="en-GB" sz="2400" dirty="0" err="1">
                <a:solidFill>
                  <a:srgbClr val="DCDCDC"/>
                </a:solidFill>
                <a:latin typeface="Consolas" panose="020B0609020204030204" pitchFamily="49" charset="0"/>
              </a:rPr>
              <a:t>functor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} </a:t>
            </a:r>
            <a:r>
              <a:rPr lang="en-GB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542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8767" y="447650"/>
            <a:ext cx="11151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5233" y="305068"/>
            <a:ext cx="1038153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OFF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... 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constexpr auto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mcis_helper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index_sequence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...&gt;) {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std::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index_sequence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&lt;(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+ 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OFF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)...&gt;{};</a:t>
            </a:r>
          </a:p>
          <a:p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FROM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TO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constexpr auto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make_custom_index_sequence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static_assert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TO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&gt; </a:t>
            </a:r>
            <a:r>
              <a:rPr lang="en-GB" sz="20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FROM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mcis_helper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FROM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&gt;(</a:t>
            </a:r>
            <a:r>
              <a:rPr lang="en-GB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make_index_sequence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TO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- 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FROM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&gt;{});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4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8767" y="447650"/>
            <a:ext cx="11151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5233" y="305068"/>
            <a:ext cx="1038153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OFF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... 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constexpr auto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mcis_helper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index_sequence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...&gt;) {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std::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index_sequence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&lt;(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+ 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OFF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)...&gt;{};</a:t>
            </a:r>
          </a:p>
          <a:p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FROM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TO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constexpr auto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make_custom_index_sequence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static_assert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TO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&gt; </a:t>
            </a:r>
            <a:r>
              <a:rPr lang="en-GB" sz="20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FROM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mcis_helper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FROM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&gt;(</a:t>
            </a:r>
            <a:r>
              <a:rPr lang="en-GB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make_index_sequence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TO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- 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FROM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&gt;{});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... 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constexpr auto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cut_helper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tpl, std::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index_sequence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...&gt;) {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std::make_tuple(get&lt;</a:t>
            </a:r>
            <a:r>
              <a:rPr lang="en-GB" sz="20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N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&gt;(tpl)...);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GB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FROM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TO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constexpr auto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cut_tuple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TPL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tpl) {</a:t>
            </a:r>
          </a:p>
          <a:p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GB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cut_helper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(tpl, </a:t>
            </a:r>
            <a:r>
              <a:rPr lang="en-GB" sz="2000" dirty="0" err="1">
                <a:solidFill>
                  <a:srgbClr val="DCDCDC"/>
                </a:solidFill>
                <a:latin typeface="Consolas" panose="020B0609020204030204" pitchFamily="49" charset="0"/>
              </a:rPr>
              <a:t>make_custom_index_sequence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FROM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>
                <a:solidFill>
                  <a:srgbClr val="90EE90"/>
                </a:solidFill>
                <a:latin typeface="Consolas" panose="020B0609020204030204" pitchFamily="49" charset="0"/>
              </a:rPr>
              <a:t>TO</a:t>
            </a:r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&gt;());</a:t>
            </a:r>
          </a:p>
          <a:p>
            <a:r>
              <a:rPr lang="en-GB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95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2796" y="808602"/>
            <a:ext cx="3066408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4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BONUS #2</a:t>
            </a:r>
            <a:endParaRPr lang="ru-RU" sz="4800" dirty="0" smtClean="0">
              <a:solidFill>
                <a:srgbClr val="90EE9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2452" y="2767281"/>
            <a:ext cx="8147097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sz="4000" dirty="0">
                <a:solidFill>
                  <a:srgbClr val="DCDCDC"/>
                </a:solidFill>
                <a:latin typeface="Consolas" panose="020B0609020204030204" pitchFamily="49" charset="0"/>
              </a:rPr>
              <a:t>П</a:t>
            </a:r>
            <a:r>
              <a:rPr lang="ru-RU" sz="4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ример использования из одного проекта...</a:t>
            </a:r>
          </a:p>
        </p:txBody>
      </p:sp>
    </p:spTree>
    <p:extLst>
      <p:ext uri="{BB962C8B-B14F-4D97-AF65-F5344CB8AC3E}">
        <p14:creationId xmlns:p14="http://schemas.microsoft.com/office/powerpoint/2010/main" val="369808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10800000" flipV="1">
            <a:off x="547305" y="1561823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0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10800000" flipV="1">
            <a:off x="547305" y="2561878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 rot="10800000" flipV="1">
            <a:off x="547305" y="3561933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 rot="10800000" flipV="1">
            <a:off x="547305" y="4561988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3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0800000" flipV="1">
            <a:off x="547305" y="5562043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4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0800000" flipV="1">
            <a:off x="547305" y="2556316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1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10800000" flipV="1">
            <a:off x="547305" y="3556371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2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68380" y="1728120"/>
            <a:ext cx="681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value1 }, 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"key6"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value6 } 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8380" y="3768835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"key5"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value5 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8380" y="5774507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"key3"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value3 }, 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value2 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3629" y="735326"/>
            <a:ext cx="1594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</a:rPr>
              <a:t>Buckets = 5</a:t>
            </a:r>
            <a:endParaRPr lang="en-GB" sz="2400" dirty="0">
              <a:solidFill>
                <a:srgbClr val="DCDCDC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68380" y="2718683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"key4"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value4 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1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6828" y="181958"/>
            <a:ext cx="923834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fn1(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float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fn2(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something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something_else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ru-RU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ru-RU" sz="2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GB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 auto 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hashtable =</a:t>
            </a:r>
            <a:r>
              <a:rPr lang="en-GB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6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make_hash_table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</a:t>
            </a:r>
            <a:r>
              <a:rPr lang="en-GB" sz="26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&amp;fn1),</a:t>
            </a:r>
          </a:p>
          <a:p>
            <a:r>
              <a:rPr lang="en-GB" sz="2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</a:t>
            </a:r>
            <a:r>
              <a:rPr lang="en-GB" sz="26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GB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&amp;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fn2)</a:t>
            </a:r>
          </a:p>
          <a:p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ru-RU" sz="26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8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6828" y="181958"/>
            <a:ext cx="9238345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fn1(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float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fn2(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something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something_else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ru-RU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ru-RU" sz="2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GB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 auto 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hashtable =</a:t>
            </a:r>
            <a:r>
              <a:rPr lang="en-GB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6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make_hash_table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</a:t>
            </a:r>
            <a:r>
              <a:rPr lang="en-GB" sz="26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&amp;fn1),</a:t>
            </a:r>
          </a:p>
          <a:p>
            <a:r>
              <a:rPr lang="en-GB" sz="2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</a:t>
            </a:r>
            <a:r>
              <a:rPr lang="en-GB" sz="26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GB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&amp;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fn2)</a:t>
            </a:r>
          </a:p>
          <a:p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ru-RU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ru-RU" sz="2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 params{ ... };</a:t>
            </a:r>
          </a:p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 auto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func = [&amp;params](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fnX) {</a:t>
            </a: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tpl_fn_args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get_params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(fnX);</a:t>
            </a:r>
          </a:p>
          <a:p>
            <a:endParaRPr lang="en-US" sz="2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6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execute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(hashtable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GB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600" dirty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, func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34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6828" y="181958"/>
            <a:ext cx="9238345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fn1(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float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fn2(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something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something_else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ru-RU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ru-RU" sz="2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GB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 auto 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hashtable =</a:t>
            </a:r>
            <a:r>
              <a:rPr lang="en-GB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6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make_hash_table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</a:t>
            </a:r>
            <a:r>
              <a:rPr lang="en-GB" sz="26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&amp;fn1),</a:t>
            </a:r>
          </a:p>
          <a:p>
            <a:r>
              <a:rPr lang="en-GB" sz="2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</a:t>
            </a:r>
            <a:r>
              <a:rPr lang="en-GB" sz="26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GB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&amp;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fn2)</a:t>
            </a:r>
          </a:p>
          <a:p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ru-RU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ru-RU" sz="2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 params{ ... };</a:t>
            </a:r>
          </a:p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 auto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func = [&amp;params](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fnX) {</a:t>
            </a: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tpl_fn_args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get_params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(fnX);</a:t>
            </a:r>
          </a:p>
          <a:p>
            <a:r>
              <a:rPr lang="en-US" sz="26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run_converter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tpl_fn_args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params);</a:t>
            </a:r>
          </a:p>
          <a:p>
            <a:endParaRPr lang="en-US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6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execute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(hashtable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GB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600" dirty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, func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4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6828" y="181958"/>
            <a:ext cx="9238345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fn1(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float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fn2(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something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something_else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ru-RU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ru-RU" sz="2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GB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 auto 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hashtable =</a:t>
            </a:r>
            <a:r>
              <a:rPr lang="en-GB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6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make_hash_table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GB" sz="2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</a:t>
            </a:r>
            <a:r>
              <a:rPr lang="en-GB" sz="26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&amp;fn1),</a:t>
            </a:r>
          </a:p>
          <a:p>
            <a:r>
              <a:rPr lang="en-GB" sz="2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</a:t>
            </a:r>
            <a:r>
              <a:rPr lang="en-GB" sz="2600" dirty="0" smtClean="0">
                <a:solidFill>
                  <a:srgbClr val="BD63C5"/>
                </a:solidFill>
                <a:latin typeface="Consolas" panose="020B0609020204030204" pitchFamily="49" charset="0"/>
              </a:rPr>
              <a:t>HASH_TABLE_ENTRY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GB" sz="26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GB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&amp;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fn2)</a:t>
            </a:r>
          </a:p>
          <a:p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ru-RU" sz="26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ru-RU" sz="2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&gt; params{ ... };</a:t>
            </a:r>
          </a:p>
          <a:p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 auto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func = [&amp;params](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fnX) {</a:t>
            </a: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tpl_fn_args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=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get_params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(fnX);</a:t>
            </a:r>
          </a:p>
          <a:p>
            <a:r>
              <a:rPr lang="en-US" sz="26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run_converter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tpl_fn_args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params);</a:t>
            </a: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std::apply(fnX, </a:t>
            </a:r>
            <a:r>
              <a:rPr lang="en-US" sz="2600" dirty="0" err="1" smtClean="0">
                <a:solidFill>
                  <a:srgbClr val="DCDCDC"/>
                </a:solidFill>
                <a:latin typeface="Consolas" panose="020B0609020204030204" pitchFamily="49" charset="0"/>
              </a:rPr>
              <a:t>tpl_fn_args</a:t>
            </a:r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GB" sz="26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execute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(hashtable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,</a:t>
            </a:r>
            <a:r>
              <a:rPr lang="en-GB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600" dirty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GB" sz="2600" dirty="0">
                <a:solidFill>
                  <a:srgbClr val="DCDCDC"/>
                </a:solidFill>
                <a:latin typeface="Consolas" panose="020B0609020204030204" pitchFamily="49" charset="0"/>
              </a:rPr>
              <a:t>, func</a:t>
            </a:r>
            <a:r>
              <a:rPr lang="en-GB" sz="2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6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2796" y="808602"/>
            <a:ext cx="3066408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4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THE END</a:t>
            </a:r>
            <a:endParaRPr lang="ru-RU" sz="4800" dirty="0" smtClean="0">
              <a:solidFill>
                <a:srgbClr val="90EE9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2451" y="2730853"/>
            <a:ext cx="8147097" cy="31700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github.com/starl1ght</a:t>
            </a:r>
            <a:endParaRPr lang="en-GB" sz="4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algn="ctr"/>
            <a:r>
              <a:rPr lang="ru-RU" sz="4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Тут можно посмотреть.</a:t>
            </a:r>
            <a:endParaRPr lang="en-US" sz="4000" dirty="0" smtClean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algn="ctr"/>
            <a:endParaRPr lang="en-US" sz="4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4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t.me/starl1ght</a:t>
            </a:r>
          </a:p>
          <a:p>
            <a:pPr algn="ctr"/>
            <a:r>
              <a:rPr lang="ru-RU" sz="4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Тут можно пообщаться.</a:t>
            </a:r>
            <a:endParaRPr lang="ru-RU" sz="40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46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10800000" flipV="1">
            <a:off x="547305" y="1561823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0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10800000" flipV="1">
            <a:off x="547305" y="2561878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 rot="10800000" flipV="1">
            <a:off x="547305" y="3561933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 rot="10800000" flipV="1">
            <a:off x="547305" y="4561988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3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0800000" flipV="1">
            <a:off x="547305" y="5562043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4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0800000" flipV="1">
            <a:off x="547305" y="2556316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1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10800000" flipV="1">
            <a:off x="547305" y="3556371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2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68380" y="1728120"/>
            <a:ext cx="681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value1 }, 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"key6"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value6 } 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8380" y="3768835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"key5"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value5 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8380" y="5774507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"key3"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value3 }, 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value2 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3629" y="735326"/>
            <a:ext cx="1594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</a:rPr>
              <a:t>Buckets = 5</a:t>
            </a:r>
            <a:endParaRPr lang="en-GB" sz="2400" dirty="0">
              <a:solidFill>
                <a:srgbClr val="DCDCDC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68380" y="2718683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"key4"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value4 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27615" y="3079317"/>
            <a:ext cx="5045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size_t</a:t>
            </a:r>
            <a:r>
              <a:rPr lang="en-GB" sz="2800" dirty="0" smtClean="0"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place = hash(</a:t>
            </a:r>
            <a:r>
              <a:rPr lang="en-GB" sz="28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key2"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% buckets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632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10800000" flipV="1">
            <a:off x="547305" y="1561823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0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10800000" flipV="1">
            <a:off x="547305" y="2561878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 rot="10800000" flipV="1">
            <a:off x="547305" y="3561933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 rot="10800000" flipV="1">
            <a:off x="547305" y="4561988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3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0800000" flipV="1">
            <a:off x="547305" y="5562043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4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0800000" flipV="1">
            <a:off x="547305" y="2556316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1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10800000" flipV="1">
            <a:off x="547305" y="3556371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2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68380" y="1728120"/>
            <a:ext cx="681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value1 }, 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"key6"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value6 } 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8380" y="3768835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"key5"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value5 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8380" y="5774507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"key3"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value3 }, 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value2 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3629" y="735326"/>
            <a:ext cx="1594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</a:rPr>
              <a:t>Buckets = 5</a:t>
            </a:r>
            <a:endParaRPr lang="en-GB" sz="2400" dirty="0">
              <a:solidFill>
                <a:srgbClr val="DCDCDC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68380" y="2718683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"key4"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value4 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908623" y="5152678"/>
            <a:ext cx="427165" cy="507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wn Arrow 16"/>
          <p:cNvSpPr/>
          <p:nvPr/>
        </p:nvSpPr>
        <p:spPr>
          <a:xfrm>
            <a:off x="2528235" y="5152677"/>
            <a:ext cx="427165" cy="507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/>
          <p:cNvSpPr/>
          <p:nvPr/>
        </p:nvSpPr>
        <p:spPr>
          <a:xfrm>
            <a:off x="3133116" y="5152678"/>
            <a:ext cx="427165" cy="507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wn Arrow 18"/>
          <p:cNvSpPr/>
          <p:nvPr/>
        </p:nvSpPr>
        <p:spPr>
          <a:xfrm>
            <a:off x="3752728" y="5152677"/>
            <a:ext cx="427165" cy="507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6527615" y="3079317"/>
            <a:ext cx="5045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size_t</a:t>
            </a:r>
            <a:r>
              <a:rPr lang="en-GB" sz="2800" dirty="0" smtClean="0"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place = hash(</a:t>
            </a:r>
            <a:r>
              <a:rPr lang="en-GB" sz="28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key2"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% buckets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1331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10800000" flipV="1">
            <a:off x="547305" y="1561823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0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10800000" flipV="1">
            <a:off x="547305" y="2561878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 rot="10800000" flipV="1">
            <a:off x="547305" y="3561933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 rot="10800000" flipV="1">
            <a:off x="547305" y="4561988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3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0800000" flipV="1">
            <a:off x="547305" y="5562043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4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0800000" flipV="1">
            <a:off x="547305" y="2556316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1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10800000" flipV="1">
            <a:off x="547305" y="3556371"/>
            <a:ext cx="797498" cy="79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1E1E1E"/>
                </a:solidFill>
              </a:rPr>
              <a:t>2</a:t>
            </a:r>
            <a:endParaRPr lang="en-GB" sz="3600" dirty="0">
              <a:solidFill>
                <a:srgbClr val="1E1E1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68380" y="1728120"/>
            <a:ext cx="681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"key1"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value1 }, 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"key6"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value6 } 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8380" y="3768835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"key5"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value5 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8380" y="5774507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"key3"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value3 }, 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"key2"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value2 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3629" y="735326"/>
            <a:ext cx="1594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</a:rPr>
              <a:t>Buckets = 5</a:t>
            </a:r>
            <a:endParaRPr lang="en-GB" sz="2400" dirty="0">
              <a:solidFill>
                <a:srgbClr val="DCDCDC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68380" y="2718683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 </a:t>
            </a:r>
            <a:r>
              <a:rPr lang="en-GB" sz="24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"key4"</a:t>
            </a:r>
            <a:r>
              <a:rPr lang="en-US" sz="24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, value4 }</a:t>
            </a:r>
            <a:endParaRPr lang="en-GB" sz="24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339292" y="5102620"/>
            <a:ext cx="427165" cy="507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wn Arrow 16"/>
          <p:cNvSpPr/>
          <p:nvPr/>
        </p:nvSpPr>
        <p:spPr>
          <a:xfrm>
            <a:off x="5958904" y="5102619"/>
            <a:ext cx="427165" cy="507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/>
          <p:cNvSpPr/>
          <p:nvPr/>
        </p:nvSpPr>
        <p:spPr>
          <a:xfrm>
            <a:off x="6563785" y="5102620"/>
            <a:ext cx="427165" cy="507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wn Arrow 18"/>
          <p:cNvSpPr/>
          <p:nvPr/>
        </p:nvSpPr>
        <p:spPr>
          <a:xfrm>
            <a:off x="7183397" y="5102619"/>
            <a:ext cx="427165" cy="507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6527615" y="3079317"/>
            <a:ext cx="5045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90EE90"/>
                </a:solidFill>
                <a:latin typeface="Consolas" panose="020B0609020204030204" pitchFamily="49" charset="0"/>
              </a:rPr>
              <a:t>size_t</a:t>
            </a:r>
            <a:r>
              <a:rPr lang="en-GB" sz="2800" dirty="0" smtClean="0"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place = hash(</a:t>
            </a:r>
            <a:r>
              <a:rPr lang="en-GB" sz="28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28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key2"</a:t>
            </a:r>
            <a:r>
              <a:rPr lang="en-GB" sz="28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) % buckets</a:t>
            </a:r>
            <a:r>
              <a:rPr lang="en-GB" sz="28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786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23750</TotalTime>
  <Words>3829</Words>
  <Application>Microsoft Office PowerPoint</Application>
  <PresentationFormat>Widescreen</PresentationFormat>
  <Paragraphs>793</Paragraphs>
  <Slides>64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NVIDIA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Panin</dc:creator>
  <cp:lastModifiedBy>Denis Panin</cp:lastModifiedBy>
  <cp:revision>351</cp:revision>
  <dcterms:created xsi:type="dcterms:W3CDTF">2018-03-24T14:58:05Z</dcterms:created>
  <dcterms:modified xsi:type="dcterms:W3CDTF">2018-04-21T22:41:07Z</dcterms:modified>
</cp:coreProperties>
</file>