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8" r:id="rId3"/>
  </p:sldMasterIdLst>
  <p:notesMasterIdLst>
    <p:notesMasterId r:id="rId68"/>
  </p:notesMasterIdLst>
  <p:sldIdLst>
    <p:sldId id="273" r:id="rId4"/>
    <p:sldId id="275" r:id="rId5"/>
    <p:sldId id="259" r:id="rId6"/>
    <p:sldId id="272" r:id="rId7"/>
    <p:sldId id="277" r:id="rId8"/>
    <p:sldId id="274" r:id="rId9"/>
    <p:sldId id="433" r:id="rId10"/>
    <p:sldId id="276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52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289" r:id="rId31"/>
    <p:sldId id="307" r:id="rId32"/>
    <p:sldId id="343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4" r:id="rId44"/>
    <p:sldId id="465" r:id="rId45"/>
    <p:sldId id="463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263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7D6"/>
    <a:srgbClr val="81778E"/>
    <a:srgbClr val="9966FF"/>
    <a:srgbClr val="C4C8CE"/>
    <a:srgbClr val="FEF3CC"/>
    <a:srgbClr val="7F7F7F"/>
    <a:srgbClr val="A3AAB3"/>
    <a:srgbClr val="68727E"/>
    <a:srgbClr val="B3A2C7"/>
    <a:srgbClr val="C3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782" y="78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EE81-44F2-4A73-B0AF-007C5548B16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A4E6-10FD-40D7-A631-E52E7DEB3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87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68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AFF53F3-623C-47EF-9593-8C929C331863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5556" y="64365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개념 잡는 데이터 분석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318448" y="6449066"/>
            <a:ext cx="2045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Chapter 10 </a:t>
            </a:r>
            <a:r>
              <a:rPr lang="ko-KR" altLang="en-US" sz="1000" dirty="0"/>
              <a:t>클러스터링을 활용한 쇼핑몰 회원관리</a:t>
            </a:r>
          </a:p>
          <a:p>
            <a:pPr algn="r"/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96" r:id="rId3"/>
    <p:sldLayoutId id="214748368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6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6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1ACD-6E9D-4321-8F86-2BEB1F749CAF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tmp"/><Relationship Id="rId4" Type="http://schemas.openxmlformats.org/officeDocument/2006/relationships/image" Target="../media/image6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tmp"/><Relationship Id="rId4" Type="http://schemas.openxmlformats.org/officeDocument/2006/relationships/image" Target="../media/image68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0876" y="137160"/>
            <a:ext cx="8842248" cy="6598920"/>
          </a:xfrm>
          <a:prstGeom prst="roundRect">
            <a:avLst>
              <a:gd name="adj" fmla="val 5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accent5">
                    <a:lumMod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594360" y="2976164"/>
            <a:ext cx="3831336" cy="357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2BBEB-AAA2-B4AA-E7B9-4462CB100F99}"/>
              </a:ext>
            </a:extLst>
          </p:cNvPr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양숙희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오경선 지음</a:t>
            </a:r>
          </a:p>
        </p:txBody>
      </p:sp>
    </p:spTree>
    <p:extLst>
      <p:ext uri="{BB962C8B-B14F-4D97-AF65-F5344CB8AC3E}">
        <p14:creationId xmlns:p14="http://schemas.microsoft.com/office/powerpoint/2010/main" val="302289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sklearn.cluster.KMeans</a:t>
            </a:r>
            <a:r>
              <a:rPr lang="en-US" altLang="ko-KR" dirty="0"/>
              <a:t> </a:t>
            </a:r>
            <a:r>
              <a:rPr lang="ko-KR" altLang="en-US" dirty="0"/>
              <a:t>모델 사용 방법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594739-90A7-3CB5-15E2-CBAF5C97C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7" y="2343526"/>
            <a:ext cx="6754361" cy="1246341"/>
          </a:xfrm>
          <a:prstGeom prst="rect">
            <a:avLst/>
          </a:prstGeom>
        </p:spPr>
      </p:pic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0AD4CEE3-FA92-1E26-C054-DB92F117A73B}"/>
              </a:ext>
            </a:extLst>
          </p:cNvPr>
          <p:cNvSpPr/>
          <p:nvPr/>
        </p:nvSpPr>
        <p:spPr>
          <a:xfrm>
            <a:off x="5027507" y="4219890"/>
            <a:ext cx="3312791" cy="859266"/>
          </a:xfrm>
          <a:prstGeom prst="borderCallout3">
            <a:avLst>
              <a:gd name="adj1" fmla="val 17230"/>
              <a:gd name="adj2" fmla="val -57"/>
              <a:gd name="adj3" fmla="val 15710"/>
              <a:gd name="adj4" fmla="val -13513"/>
              <a:gd name="adj5" fmla="val -28759"/>
              <a:gd name="adj6" fmla="val -15461"/>
              <a:gd name="adj7" fmla="val -106801"/>
              <a:gd name="adj8" fmla="val -167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n_clusters</a:t>
            </a:r>
            <a:r>
              <a:rPr lang="en-US" altLang="ko-KR" dirty="0"/>
              <a:t> : </a:t>
            </a:r>
            <a:r>
              <a:rPr lang="ko-KR" altLang="en-US" dirty="0"/>
              <a:t>클러스터의 개수</a:t>
            </a:r>
            <a:endParaRPr lang="en-US" altLang="ko-KR" dirty="0"/>
          </a:p>
          <a:p>
            <a:pPr algn="ctr"/>
            <a:r>
              <a:rPr lang="ko-KR" altLang="en-US" dirty="0"/>
              <a:t>지정하지 않으면 자동으로 </a:t>
            </a:r>
            <a:r>
              <a:rPr lang="en-US" altLang="ko-KR" dirty="0"/>
              <a:t>8</a:t>
            </a:r>
            <a:r>
              <a:rPr lang="ko-KR" altLang="en-US" dirty="0"/>
              <a:t>개로 지정됨</a:t>
            </a:r>
          </a:p>
        </p:txBody>
      </p:sp>
    </p:spTree>
    <p:extLst>
      <p:ext uri="{BB962C8B-B14F-4D97-AF65-F5344CB8AC3E}">
        <p14:creationId xmlns:p14="http://schemas.microsoft.com/office/powerpoint/2010/main" val="273034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sklearn.cluster.KMeans</a:t>
            </a:r>
            <a:r>
              <a:rPr lang="en-US" altLang="ko-KR" dirty="0"/>
              <a:t> </a:t>
            </a:r>
            <a:r>
              <a:rPr lang="ko-KR" altLang="en-US" dirty="0"/>
              <a:t>모델 사용 방법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369D4F1-42E6-0CDA-75B2-AAC1BB05D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8" y="1914109"/>
            <a:ext cx="6416922" cy="1920024"/>
          </a:xfrm>
          <a:prstGeom prst="rect">
            <a:avLst/>
          </a:prstGeom>
        </p:spPr>
      </p:pic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0AD4CEE3-FA92-1E26-C054-DB92F117A73B}"/>
              </a:ext>
            </a:extLst>
          </p:cNvPr>
          <p:cNvSpPr/>
          <p:nvPr/>
        </p:nvSpPr>
        <p:spPr>
          <a:xfrm>
            <a:off x="5027507" y="4219890"/>
            <a:ext cx="3881362" cy="859266"/>
          </a:xfrm>
          <a:prstGeom prst="borderCallout3">
            <a:avLst>
              <a:gd name="adj1" fmla="val 17230"/>
              <a:gd name="adj2" fmla="val -57"/>
              <a:gd name="adj3" fmla="val 15710"/>
              <a:gd name="adj4" fmla="val -13513"/>
              <a:gd name="adj5" fmla="val -28759"/>
              <a:gd name="adj6" fmla="val -15461"/>
              <a:gd name="adj7" fmla="val -73356"/>
              <a:gd name="adj8" fmla="val -6894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비지도 학습이기 때문에 </a:t>
            </a:r>
            <a:r>
              <a:rPr lang="en-US" altLang="ko-KR" dirty="0"/>
              <a:t>fit()</a:t>
            </a:r>
            <a:r>
              <a:rPr lang="ko-KR" altLang="en-US" dirty="0"/>
              <a:t>을 이용하여 모델을 학습할 때</a:t>
            </a:r>
            <a:r>
              <a:rPr lang="en-US" altLang="ko-KR" dirty="0"/>
              <a:t>, </a:t>
            </a:r>
            <a:r>
              <a:rPr lang="ko-KR" altLang="en-US" dirty="0"/>
              <a:t>라벨링이 없는 학습 데이터를 사용</a:t>
            </a:r>
          </a:p>
        </p:txBody>
      </p:sp>
    </p:spTree>
    <p:extLst>
      <p:ext uri="{BB962C8B-B14F-4D97-AF65-F5344CB8AC3E}">
        <p14:creationId xmlns:p14="http://schemas.microsoft.com/office/powerpoint/2010/main" val="292651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클래스의 메서드</a:t>
            </a:r>
            <a:endParaRPr lang="en-US" altLang="ko-KR" dirty="0"/>
          </a:p>
        </p:txBody>
      </p:sp>
      <p:pic>
        <p:nvPicPr>
          <p:cNvPr id="6" name="그림 5" descr="텍스트, 스크린샷, 화면, 닫기이(가) 표시된 사진&#10;&#10;자동 생성된 설명">
            <a:extLst>
              <a:ext uri="{FF2B5EF4-FFF2-40B4-BE49-F238E27FC236}">
                <a16:creationId xmlns:a16="http://schemas.microsoft.com/office/drawing/2014/main" id="{16125F3A-4EFF-2EB9-BF5F-4080E8235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0" y="2119578"/>
            <a:ext cx="6932363" cy="20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클래스의 속성</a:t>
            </a:r>
            <a:endParaRPr lang="en-US" altLang="ko-KR" dirty="0"/>
          </a:p>
        </p:txBody>
      </p:sp>
      <p:pic>
        <p:nvPicPr>
          <p:cNvPr id="7" name="그림 6" descr="텍스트, 스크린샷, 화면, 닫기이(가) 표시된 사진&#10;&#10;자동 생성된 설명">
            <a:extLst>
              <a:ext uri="{FF2B5EF4-FFF2-40B4-BE49-F238E27FC236}">
                <a16:creationId xmlns:a16="http://schemas.microsoft.com/office/drawing/2014/main" id="{AB402574-B632-F277-9242-7D245BA7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42" y="2152184"/>
            <a:ext cx="6989503" cy="20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3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sklearn.cluster.KMeans</a:t>
            </a:r>
            <a:r>
              <a:rPr lang="en-US" altLang="ko-KR" dirty="0"/>
              <a:t> </a:t>
            </a:r>
            <a:r>
              <a:rPr lang="ko-KR" altLang="en-US" dirty="0"/>
              <a:t>학습 모델생성 예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60DE1B4-6DF6-9D1D-AF2F-60F0B468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4" y="2042919"/>
            <a:ext cx="5746608" cy="3344526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DD5FFBAA-26FE-3894-6195-A8417C6C65EF}"/>
              </a:ext>
            </a:extLst>
          </p:cNvPr>
          <p:cNvSpPr/>
          <p:nvPr/>
        </p:nvSpPr>
        <p:spPr>
          <a:xfrm>
            <a:off x="5027507" y="4219890"/>
            <a:ext cx="3881362" cy="2061654"/>
          </a:xfrm>
          <a:prstGeom prst="borderCallout3">
            <a:avLst>
              <a:gd name="adj1" fmla="val 88194"/>
              <a:gd name="adj2" fmla="val 1626"/>
              <a:gd name="adj3" fmla="val 91109"/>
              <a:gd name="adj4" fmla="val -22936"/>
              <a:gd name="adj5" fmla="val 90993"/>
              <a:gd name="adj6" fmla="val -30606"/>
              <a:gd name="adj7" fmla="val 53365"/>
              <a:gd name="adj8" fmla="val -4370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실행한 결과 </a:t>
            </a:r>
            <a:r>
              <a:rPr lang="en-US" altLang="ko-KR" dirty="0"/>
              <a:t>2</a:t>
            </a:r>
            <a:r>
              <a:rPr lang="ko-KR" altLang="en-US" dirty="0"/>
              <a:t>개의 클러스터</a:t>
            </a:r>
            <a:r>
              <a:rPr lang="en-US" altLang="ko-KR" dirty="0"/>
              <a:t>(0, 1)</a:t>
            </a:r>
            <a:r>
              <a:rPr lang="ko-KR" altLang="en-US" dirty="0"/>
              <a:t>인 것을 알 수 있고</a:t>
            </a:r>
            <a:r>
              <a:rPr lang="en-US" altLang="ko-KR" dirty="0"/>
              <a:t>, </a:t>
            </a:r>
            <a:r>
              <a:rPr lang="ko-KR" altLang="en-US" dirty="0"/>
              <a:t>클러스터 </a:t>
            </a:r>
            <a:r>
              <a:rPr lang="en-US" altLang="ko-KR" dirty="0"/>
              <a:t>0</a:t>
            </a:r>
            <a:r>
              <a:rPr lang="ko-KR" altLang="en-US" dirty="0"/>
              <a:t>의 중심점은 </a:t>
            </a:r>
            <a:r>
              <a:rPr lang="en-US" altLang="ko-KR" dirty="0"/>
              <a:t>(1, 2)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클러스터 </a:t>
            </a:r>
            <a:r>
              <a:rPr lang="en-US" altLang="ko-KR" dirty="0"/>
              <a:t>1</a:t>
            </a:r>
            <a:r>
              <a:rPr lang="ko-KR" altLang="en-US" dirty="0"/>
              <a:t>의 중심점은 </a:t>
            </a:r>
            <a:r>
              <a:rPr lang="en-US" altLang="ko-KR" dirty="0"/>
              <a:t>(10, 2)</a:t>
            </a:r>
            <a:r>
              <a:rPr lang="ko-KR" altLang="en-US" dirty="0"/>
              <a:t>인 것을 알 수 있다</a:t>
            </a:r>
            <a:r>
              <a:rPr lang="en-US" altLang="ko-KR" dirty="0"/>
              <a:t>. </a:t>
            </a:r>
            <a:r>
              <a:rPr lang="ko-KR" altLang="en-US" dirty="0"/>
              <a:t>응집도는 </a:t>
            </a:r>
            <a:r>
              <a:rPr lang="en-US" altLang="ko-KR" dirty="0"/>
              <a:t>16.0</a:t>
            </a:r>
            <a:r>
              <a:rPr lang="ko-KR" altLang="en-US" dirty="0"/>
              <a:t>인 것을 알 수 있다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score()</a:t>
            </a:r>
            <a:r>
              <a:rPr lang="ko-KR" altLang="en-US" dirty="0"/>
              <a:t>는 응집도의 </a:t>
            </a:r>
            <a:r>
              <a:rPr lang="ko-KR" altLang="en-US" dirty="0" err="1"/>
              <a:t>음수값인</a:t>
            </a:r>
            <a:r>
              <a:rPr lang="ko-KR" altLang="en-US" dirty="0"/>
              <a:t> 것을 확인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25E9C2D-09F6-B5FD-A6F1-1BADD3015DC2}"/>
              </a:ext>
            </a:extLst>
          </p:cNvPr>
          <p:cNvSpPr/>
          <p:nvPr/>
        </p:nvSpPr>
        <p:spPr>
          <a:xfrm>
            <a:off x="805754" y="3226526"/>
            <a:ext cx="3766246" cy="86214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83AA70-F783-D25A-4A05-FDD945C0E366}"/>
              </a:ext>
            </a:extLst>
          </p:cNvPr>
          <p:cNvSpPr/>
          <p:nvPr/>
        </p:nvSpPr>
        <p:spPr>
          <a:xfrm>
            <a:off x="825012" y="4410133"/>
            <a:ext cx="3766246" cy="86214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3BA54FA-D22B-EECC-9AAB-C9C4F8846992}"/>
              </a:ext>
            </a:extLst>
          </p:cNvPr>
          <p:cNvSpPr/>
          <p:nvPr/>
        </p:nvSpPr>
        <p:spPr>
          <a:xfrm>
            <a:off x="418011" y="3644537"/>
            <a:ext cx="391886" cy="1188735"/>
          </a:xfrm>
          <a:custGeom>
            <a:avLst/>
            <a:gdLst>
              <a:gd name="connsiteX0" fmla="*/ 365760 w 391886"/>
              <a:gd name="connsiteY0" fmla="*/ 0 h 1188735"/>
              <a:gd name="connsiteX1" fmla="*/ 300446 w 391886"/>
              <a:gd name="connsiteY1" fmla="*/ 13063 h 1188735"/>
              <a:gd name="connsiteX2" fmla="*/ 0 w 391886"/>
              <a:gd name="connsiteY2" fmla="*/ 339634 h 1188735"/>
              <a:gd name="connsiteX3" fmla="*/ 13063 w 391886"/>
              <a:gd name="connsiteY3" fmla="*/ 705394 h 1188735"/>
              <a:gd name="connsiteX4" fmla="*/ 26126 w 391886"/>
              <a:gd name="connsiteY4" fmla="*/ 744583 h 1188735"/>
              <a:gd name="connsiteX5" fmla="*/ 39189 w 391886"/>
              <a:gd name="connsiteY5" fmla="*/ 796834 h 1188735"/>
              <a:gd name="connsiteX6" fmla="*/ 65315 w 391886"/>
              <a:gd name="connsiteY6" fmla="*/ 927463 h 1188735"/>
              <a:gd name="connsiteX7" fmla="*/ 104503 w 391886"/>
              <a:gd name="connsiteY7" fmla="*/ 966652 h 1188735"/>
              <a:gd name="connsiteX8" fmla="*/ 143692 w 391886"/>
              <a:gd name="connsiteY8" fmla="*/ 1045029 h 1188735"/>
              <a:gd name="connsiteX9" fmla="*/ 300446 w 391886"/>
              <a:gd name="connsiteY9" fmla="*/ 1136469 h 1188735"/>
              <a:gd name="connsiteX10" fmla="*/ 391886 w 391886"/>
              <a:gd name="connsiteY10" fmla="*/ 1188720 h 11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1886" h="1188735">
                <a:moveTo>
                  <a:pt x="365760" y="0"/>
                </a:moveTo>
                <a:cubicBezTo>
                  <a:pt x="343989" y="4354"/>
                  <a:pt x="317718" y="-888"/>
                  <a:pt x="300446" y="13063"/>
                </a:cubicBezTo>
                <a:cubicBezTo>
                  <a:pt x="34052" y="228228"/>
                  <a:pt x="68399" y="168640"/>
                  <a:pt x="0" y="339634"/>
                </a:cubicBezTo>
                <a:cubicBezTo>
                  <a:pt x="4354" y="461554"/>
                  <a:pt x="5208" y="583649"/>
                  <a:pt x="13063" y="705394"/>
                </a:cubicBezTo>
                <a:cubicBezTo>
                  <a:pt x="13950" y="719135"/>
                  <a:pt x="22343" y="731343"/>
                  <a:pt x="26126" y="744583"/>
                </a:cubicBezTo>
                <a:cubicBezTo>
                  <a:pt x="31058" y="761845"/>
                  <a:pt x="35668" y="779230"/>
                  <a:pt x="39189" y="796834"/>
                </a:cubicBezTo>
                <a:cubicBezTo>
                  <a:pt x="40228" y="802030"/>
                  <a:pt x="55979" y="911124"/>
                  <a:pt x="65315" y="927463"/>
                </a:cubicBezTo>
                <a:cubicBezTo>
                  <a:pt x="74480" y="943503"/>
                  <a:pt x="94256" y="951281"/>
                  <a:pt x="104503" y="966652"/>
                </a:cubicBezTo>
                <a:cubicBezTo>
                  <a:pt x="120705" y="990956"/>
                  <a:pt x="121619" y="1025899"/>
                  <a:pt x="143692" y="1045029"/>
                </a:cubicBezTo>
                <a:cubicBezTo>
                  <a:pt x="189405" y="1084647"/>
                  <a:pt x="250114" y="1102914"/>
                  <a:pt x="300446" y="1136469"/>
                </a:cubicBezTo>
                <a:cubicBezTo>
                  <a:pt x="382446" y="1191135"/>
                  <a:pt x="347424" y="1188720"/>
                  <a:pt x="391886" y="118872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FA747C-A8A3-0D29-83FB-C42330E7C0AA}"/>
              </a:ext>
            </a:extLst>
          </p:cNvPr>
          <p:cNvSpPr/>
          <p:nvPr/>
        </p:nvSpPr>
        <p:spPr>
          <a:xfrm>
            <a:off x="1776549" y="5082038"/>
            <a:ext cx="822960" cy="190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81778E"/>
                </a:solidFill>
              </a:rPr>
              <a:t>-16.0</a:t>
            </a:r>
            <a:endParaRPr lang="ko-KR" altLang="en-US" sz="1100" b="1" dirty="0">
              <a:solidFill>
                <a:srgbClr val="8177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5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176008" cy="4238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k-means </a:t>
            </a:r>
            <a:r>
              <a:rPr lang="ko-KR" altLang="en-US" dirty="0"/>
              <a:t>알고리즘은 모델을 생성할 때 클러스터의 수를 </a:t>
            </a:r>
            <a:r>
              <a:rPr lang="ko-KR" altLang="en-US" dirty="0" err="1"/>
              <a:t>지정해야함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최적의 </a:t>
            </a:r>
            <a:r>
              <a:rPr lang="en-US" altLang="ko-KR" dirty="0"/>
              <a:t>k</a:t>
            </a:r>
            <a:r>
              <a:rPr lang="ko-KR" altLang="en-US" dirty="0"/>
              <a:t>값 찾는 방법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클래스의 속성 중 </a:t>
            </a:r>
            <a:r>
              <a:rPr lang="en-US" altLang="ko-KR" dirty="0"/>
              <a:t>inertia(</a:t>
            </a:r>
            <a:r>
              <a:rPr lang="ko-KR" altLang="en-US" dirty="0"/>
              <a:t>응집도</a:t>
            </a:r>
            <a:r>
              <a:rPr lang="en-US" altLang="ko-KR" dirty="0"/>
              <a:t>)</a:t>
            </a:r>
            <a:r>
              <a:rPr lang="ko-KR" altLang="en-US" dirty="0"/>
              <a:t>를 사용하는 </a:t>
            </a:r>
            <a:r>
              <a:rPr lang="en-US" altLang="ko-KR" dirty="0"/>
              <a:t>elbow </a:t>
            </a:r>
            <a:r>
              <a:rPr lang="ko-KR" altLang="en-US" dirty="0"/>
              <a:t>방법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 err="1"/>
              <a:t>yellowbrick</a:t>
            </a:r>
            <a:r>
              <a:rPr lang="ko-KR" altLang="en-US" dirty="0"/>
              <a:t>에서 제공하는 </a:t>
            </a:r>
            <a:r>
              <a:rPr lang="en-US" altLang="ko-KR" dirty="0" err="1"/>
              <a:t>KElbowVisualizer</a:t>
            </a:r>
            <a:r>
              <a:rPr lang="en-US" altLang="ko-KR" dirty="0"/>
              <a:t> </a:t>
            </a:r>
            <a:r>
              <a:rPr lang="ko-KR" altLang="en-US" dirty="0"/>
              <a:t>를 사용하는 방법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076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① 응집도를 활용한 </a:t>
            </a:r>
            <a:r>
              <a:rPr lang="en-US" altLang="ko-KR" dirty="0"/>
              <a:t>Elbow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B66901-8F4A-99F8-F7E9-89F62F82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0" y="1989062"/>
            <a:ext cx="4607937" cy="2426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AB2CEE-1A7F-2CEE-A56E-C1D596A50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49" y="1989062"/>
            <a:ext cx="3343742" cy="249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00CB55-48A6-9732-A668-A73BE47C8B72}"/>
              </a:ext>
            </a:extLst>
          </p:cNvPr>
          <p:cNvSpPr/>
          <p:nvPr/>
        </p:nvSpPr>
        <p:spPr>
          <a:xfrm>
            <a:off x="5512526" y="4727343"/>
            <a:ext cx="3016180" cy="1500344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클러스터 수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이 지점부터 응집도의 값 변화가 거의 없음</a:t>
            </a:r>
            <a:r>
              <a:rPr lang="en-US" altLang="ko-KR" dirty="0">
                <a:solidFill>
                  <a:schemeClr val="tx2"/>
                </a:solidFill>
              </a:rPr>
              <a:t>-&gt; </a:t>
            </a:r>
            <a:r>
              <a:rPr lang="ko-KR" altLang="en-US" dirty="0">
                <a:solidFill>
                  <a:schemeClr val="tx2"/>
                </a:solidFill>
              </a:rPr>
              <a:t>따라서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이 적절한 클러스터 수</a:t>
            </a:r>
            <a:r>
              <a:rPr lang="en-US" altLang="ko-KR" dirty="0">
                <a:solidFill>
                  <a:schemeClr val="tx2"/>
                </a:solidFill>
              </a:rPr>
              <a:t>(k)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5C72FA5-1CE7-873B-2C62-123C1A336FD2}"/>
              </a:ext>
            </a:extLst>
          </p:cNvPr>
          <p:cNvSpPr/>
          <p:nvPr/>
        </p:nvSpPr>
        <p:spPr>
          <a:xfrm rot="16200000">
            <a:off x="6505303" y="4415245"/>
            <a:ext cx="313508" cy="352698"/>
          </a:xfrm>
          <a:prstGeom prst="right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② </a:t>
            </a:r>
            <a:r>
              <a:rPr lang="en-US" altLang="ko-KR" dirty="0" err="1"/>
              <a:t>KElbowVisualizer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FB0101A-6753-6D2C-61A1-85F24E5E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9" y="2015983"/>
            <a:ext cx="7337201" cy="2151067"/>
          </a:xfrm>
          <a:prstGeom prst="rect">
            <a:avLst/>
          </a:prstGeom>
        </p:spPr>
      </p:pic>
      <p:sp>
        <p:nvSpPr>
          <p:cNvPr id="10" name="설명선: 굽은 이중선 9">
            <a:extLst>
              <a:ext uri="{FF2B5EF4-FFF2-40B4-BE49-F238E27FC236}">
                <a16:creationId xmlns:a16="http://schemas.microsoft.com/office/drawing/2014/main" id="{3355E91F-1873-C9B9-5A42-5A8B72625A7B}"/>
              </a:ext>
            </a:extLst>
          </p:cNvPr>
          <p:cNvSpPr/>
          <p:nvPr/>
        </p:nvSpPr>
        <p:spPr>
          <a:xfrm>
            <a:off x="1915065" y="5245850"/>
            <a:ext cx="4903745" cy="981837"/>
          </a:xfrm>
          <a:prstGeom prst="borderCallout3">
            <a:avLst>
              <a:gd name="adj1" fmla="val 16350"/>
              <a:gd name="adj2" fmla="val 99900"/>
              <a:gd name="adj3" fmla="val -61893"/>
              <a:gd name="adj4" fmla="val 102935"/>
              <a:gd name="adj5" fmla="val -72652"/>
              <a:gd name="adj6" fmla="val 88197"/>
              <a:gd name="adj7" fmla="val -195430"/>
              <a:gd name="adj8" fmla="val 7672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KElbowVisualizer</a:t>
            </a:r>
            <a:r>
              <a:rPr lang="en-US" altLang="ko-KR" dirty="0">
                <a:solidFill>
                  <a:schemeClr val="tx2"/>
                </a:solidFill>
              </a:rPr>
              <a:t>()</a:t>
            </a:r>
            <a:r>
              <a:rPr lang="ko-KR" altLang="en-US" dirty="0">
                <a:solidFill>
                  <a:schemeClr val="tx2"/>
                </a:solidFill>
              </a:rPr>
              <a:t>의 파라미터로 </a:t>
            </a:r>
            <a:r>
              <a:rPr lang="en-US" altLang="ko-KR" dirty="0" err="1">
                <a:solidFill>
                  <a:schemeClr val="tx2"/>
                </a:solidFill>
              </a:rPr>
              <a:t>KMeans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학습 모델과 </a:t>
            </a:r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값의 범위를 설정</a:t>
            </a:r>
          </a:p>
        </p:txBody>
      </p:sp>
    </p:spTree>
    <p:extLst>
      <p:ext uri="{BB962C8B-B14F-4D97-AF65-F5344CB8AC3E}">
        <p14:creationId xmlns:p14="http://schemas.microsoft.com/office/powerpoint/2010/main" val="232434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2847521" cy="4238625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② KElbowVisualizer</a:t>
            </a:r>
          </a:p>
          <a:p>
            <a:pPr marL="0" indent="0">
              <a:buNone/>
            </a:pPr>
            <a:r>
              <a:rPr lang="ko-KR" altLang="en-US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9FDE2-ACF7-1C73-3606-C1BA7B0F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98" y="889678"/>
            <a:ext cx="5412002" cy="53380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4DD417B-A251-8ABA-2FDF-5B702BB7C63F}"/>
              </a:ext>
            </a:extLst>
          </p:cNvPr>
          <p:cNvSpPr/>
          <p:nvPr/>
        </p:nvSpPr>
        <p:spPr>
          <a:xfrm>
            <a:off x="368105" y="3161212"/>
            <a:ext cx="3341900" cy="2872425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2"/>
                </a:solidFill>
              </a:rPr>
              <a:t>- k</a:t>
            </a:r>
            <a:r>
              <a:rPr lang="ko-KR" altLang="en-US" dirty="0">
                <a:solidFill>
                  <a:schemeClr val="tx2"/>
                </a:solidFill>
              </a:rPr>
              <a:t>값에 따른 각 지점에서 중심점까지의 거리에 대한 </a:t>
            </a:r>
            <a:r>
              <a:rPr lang="ko-KR" altLang="en-US" dirty="0" err="1">
                <a:solidFill>
                  <a:schemeClr val="tx2"/>
                </a:solidFill>
              </a:rPr>
              <a:t>제곱합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 err="1">
                <a:solidFill>
                  <a:schemeClr val="tx2"/>
                </a:solidFill>
              </a:rPr>
              <a:t>오차제곱의</a:t>
            </a:r>
            <a:r>
              <a:rPr lang="ko-KR" altLang="en-US" dirty="0">
                <a:solidFill>
                  <a:schemeClr val="tx2"/>
                </a:solidFill>
              </a:rPr>
              <a:t> 합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은 파란색으로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훈련하는 데 걸리는 시간은 초록색으로 표시</a:t>
            </a:r>
            <a:endParaRPr lang="en-US" altLang="ko-KR" dirty="0">
              <a:solidFill>
                <a:schemeClr val="tx2"/>
              </a:solidFill>
            </a:endParaRPr>
          </a:p>
          <a:p>
            <a:pPr algn="just"/>
            <a:r>
              <a:rPr lang="en-US" altLang="ko-KR" dirty="0">
                <a:solidFill>
                  <a:schemeClr val="tx2"/>
                </a:solidFill>
              </a:rPr>
              <a:t>- </a:t>
            </a:r>
            <a:r>
              <a:rPr lang="ko-KR" altLang="en-US" dirty="0">
                <a:solidFill>
                  <a:schemeClr val="tx2"/>
                </a:solidFill>
              </a:rPr>
              <a:t>적절 한 </a:t>
            </a:r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값은 점선으로 표시</a:t>
            </a:r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5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Hierarchical clustering?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비슷한 군집끼리 묶어가면서 최종적으로 하나의 군집으로 묶여질 때까지 군집을 </a:t>
            </a:r>
            <a:r>
              <a:rPr lang="ko-KR" altLang="en-US" dirty="0" err="1"/>
              <a:t>묶어나가는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군집 간의 거리를 바탕으로 묶어주고 </a:t>
            </a:r>
            <a:r>
              <a:rPr lang="en-US" altLang="ko-KR" dirty="0"/>
              <a:t>K-Means</a:t>
            </a:r>
            <a:r>
              <a:rPr lang="ko-KR" altLang="en-US" dirty="0"/>
              <a:t>와 다르게 </a:t>
            </a:r>
            <a:r>
              <a:rPr lang="ko-KR" altLang="en-US" dirty="0">
                <a:highlight>
                  <a:srgbClr val="FFFF00"/>
                </a:highlight>
              </a:rPr>
              <a:t>군집의 수를 미리 정하지 않아도 됨</a:t>
            </a:r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942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0"/>
            <a:ext cx="7342632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양숙희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오경선 지음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182880" y="3610044"/>
            <a:ext cx="3346704" cy="3126036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10800000" flipH="1">
            <a:off x="-1804" y="0"/>
            <a:ext cx="3083332" cy="4617720"/>
          </a:xfrm>
          <a:prstGeom prst="rtTriangle">
            <a:avLst/>
          </a:prstGeom>
          <a:solidFill>
            <a:srgbClr val="9ED7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dendrogram, linkage </a:t>
            </a:r>
            <a:r>
              <a:rPr lang="ko-KR" altLang="en-US" dirty="0"/>
              <a:t>를 사용하여 </a:t>
            </a:r>
            <a:r>
              <a:rPr lang="ko-KR" altLang="en-US" dirty="0" err="1"/>
              <a:t>덴드그램으로</a:t>
            </a:r>
            <a:r>
              <a:rPr lang="ko-KR" altLang="en-US" dirty="0"/>
              <a:t> 적절한 클러스터의 개수</a:t>
            </a:r>
            <a:r>
              <a:rPr lang="en-US" altLang="ko-KR" dirty="0"/>
              <a:t>(K)</a:t>
            </a:r>
            <a:r>
              <a:rPr lang="ko-KR" altLang="en-US" dirty="0"/>
              <a:t>를 찾아냄</a:t>
            </a:r>
            <a:endParaRPr lang="en-US" altLang="ko-KR" dirty="0"/>
          </a:p>
          <a:p>
            <a:r>
              <a:rPr lang="ko-KR" altLang="en-US" dirty="0" err="1"/>
              <a:t>덴드그램을</a:t>
            </a:r>
            <a:r>
              <a:rPr lang="ko-KR" altLang="en-US" dirty="0"/>
              <a:t> 통해 적절한 </a:t>
            </a:r>
            <a:r>
              <a:rPr lang="en-US" altLang="ko-KR" dirty="0"/>
              <a:t>k</a:t>
            </a:r>
            <a:r>
              <a:rPr lang="ko-KR" altLang="en-US" dirty="0"/>
              <a:t>를 찾았다면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AgglomerativeClustering</a:t>
            </a:r>
            <a:r>
              <a:rPr lang="ko-KR" altLang="en-US" dirty="0"/>
              <a:t>를 이용하여  클러스터링</a:t>
            </a:r>
            <a:r>
              <a:rPr lang="en-US" altLang="ko-KR" dirty="0"/>
              <a:t>(</a:t>
            </a:r>
            <a:r>
              <a:rPr lang="ko-KR" altLang="en-US" dirty="0"/>
              <a:t>그룹화</a:t>
            </a:r>
            <a:r>
              <a:rPr lang="en-US" altLang="ko-KR" dirty="0"/>
              <a:t>)</a:t>
            </a:r>
            <a:r>
              <a:rPr lang="ko-KR" altLang="en-US" dirty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7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알고리즘 원리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33901F-F0AE-4ADF-F521-1ABF9D1C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3" y="1820165"/>
            <a:ext cx="2528722" cy="2057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975E65-8062-4AA6-184D-5FFBD59E9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28" y="1621401"/>
            <a:ext cx="3199959" cy="239376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CC2C86-1561-8F84-269F-29A42A6B18E1}"/>
              </a:ext>
            </a:extLst>
          </p:cNvPr>
          <p:cNvSpPr/>
          <p:nvPr/>
        </p:nvSpPr>
        <p:spPr>
          <a:xfrm>
            <a:off x="4126747" y="2652770"/>
            <a:ext cx="339634" cy="391886"/>
          </a:xfrm>
          <a:prstGeom prst="right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FEA449-8BEF-BC0D-5E8C-58D8B9BFC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2" y="3877261"/>
            <a:ext cx="2695951" cy="21815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97AB84A-3B8B-92A9-F6B5-E7F2AAA454B4}"/>
              </a:ext>
            </a:extLst>
          </p:cNvPr>
          <p:cNvSpPr/>
          <p:nvPr/>
        </p:nvSpPr>
        <p:spPr>
          <a:xfrm>
            <a:off x="330013" y="4468507"/>
            <a:ext cx="339634" cy="391886"/>
          </a:xfrm>
          <a:prstGeom prst="right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7D1DA69-098C-96AA-7402-1F41A0CE8496}"/>
              </a:ext>
            </a:extLst>
          </p:cNvPr>
          <p:cNvSpPr/>
          <p:nvPr/>
        </p:nvSpPr>
        <p:spPr>
          <a:xfrm>
            <a:off x="4286822" y="4664450"/>
            <a:ext cx="339634" cy="391886"/>
          </a:xfrm>
          <a:prstGeom prst="right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567D29-4813-686D-56C8-08D846523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21" y="3939181"/>
            <a:ext cx="2305372" cy="205768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C9DDAB-4BBE-E343-950A-A11D9CC1BCAB}"/>
              </a:ext>
            </a:extLst>
          </p:cNvPr>
          <p:cNvCxnSpPr/>
          <p:nvPr/>
        </p:nvCxnSpPr>
        <p:spPr>
          <a:xfrm>
            <a:off x="150086" y="3975980"/>
            <a:ext cx="854977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9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Hierarchical clustering </a:t>
            </a:r>
            <a:r>
              <a:rPr lang="ko-KR" altLang="en-US" dirty="0"/>
              <a:t>의 결과의 </a:t>
            </a:r>
            <a:r>
              <a:rPr lang="ko-KR" altLang="en-US" dirty="0" err="1"/>
              <a:t>덴드그램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B5BA47-D145-AFC9-73F5-3C79C924A42C}"/>
              </a:ext>
            </a:extLst>
          </p:cNvPr>
          <p:cNvGrpSpPr/>
          <p:nvPr/>
        </p:nvGrpSpPr>
        <p:grpSpPr>
          <a:xfrm>
            <a:off x="512367" y="1940489"/>
            <a:ext cx="4344910" cy="3914455"/>
            <a:chOff x="512367" y="1940489"/>
            <a:chExt cx="4344910" cy="39144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8E48D3-7295-774C-1C2E-DBA95705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67" y="1940489"/>
              <a:ext cx="4344910" cy="3914455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09B063F-375F-0916-F24E-94477CCA8266}"/>
                </a:ext>
              </a:extLst>
            </p:cNvPr>
            <p:cNvCxnSpPr/>
            <p:nvPr/>
          </p:nvCxnSpPr>
          <p:spPr>
            <a:xfrm>
              <a:off x="1071154" y="2612571"/>
              <a:ext cx="329404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43672-8769-BFAD-9662-B22CDC6445E0}"/>
                </a:ext>
              </a:extLst>
            </p:cNvPr>
            <p:cNvSpPr txBox="1"/>
            <p:nvPr/>
          </p:nvSpPr>
          <p:spPr>
            <a:xfrm>
              <a:off x="615295" y="2403566"/>
              <a:ext cx="455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C5B2B4-2C18-E57E-A3B9-F65D6828B4A6}"/>
              </a:ext>
            </a:extLst>
          </p:cNvPr>
          <p:cNvSpPr/>
          <p:nvPr/>
        </p:nvSpPr>
        <p:spPr>
          <a:xfrm>
            <a:off x="843223" y="4833257"/>
            <a:ext cx="1743223" cy="5541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C11324-5DA0-1919-027A-24D70D21213D}"/>
              </a:ext>
            </a:extLst>
          </p:cNvPr>
          <p:cNvSpPr/>
          <p:nvPr/>
        </p:nvSpPr>
        <p:spPr>
          <a:xfrm>
            <a:off x="2850250" y="4807131"/>
            <a:ext cx="1743223" cy="5541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6E0B5E-5847-9C28-0EA4-C852843AB460}"/>
              </a:ext>
            </a:extLst>
          </p:cNvPr>
          <p:cNvGrpSpPr/>
          <p:nvPr/>
        </p:nvGrpSpPr>
        <p:grpSpPr>
          <a:xfrm>
            <a:off x="4655973" y="1994220"/>
            <a:ext cx="4344910" cy="3914455"/>
            <a:chOff x="512367" y="1940489"/>
            <a:chExt cx="4344910" cy="39144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35E570-C159-9A91-C924-A537D7EF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67" y="1940489"/>
              <a:ext cx="4344910" cy="3914455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F7D0E7D-B4B2-CEEF-2FE4-7DF7B460378B}"/>
                </a:ext>
              </a:extLst>
            </p:cNvPr>
            <p:cNvCxnSpPr/>
            <p:nvPr/>
          </p:nvCxnSpPr>
          <p:spPr>
            <a:xfrm>
              <a:off x="1071154" y="3043645"/>
              <a:ext cx="329404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62401F-A28C-488C-C6FD-C94C806444F7}"/>
                </a:ext>
              </a:extLst>
            </p:cNvPr>
            <p:cNvSpPr txBox="1"/>
            <p:nvPr/>
          </p:nvSpPr>
          <p:spPr>
            <a:xfrm>
              <a:off x="615294" y="2858979"/>
              <a:ext cx="455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280C076-3BA7-1A41-D97A-A7B187E28E2F}"/>
              </a:ext>
            </a:extLst>
          </p:cNvPr>
          <p:cNvSpPr/>
          <p:nvPr/>
        </p:nvSpPr>
        <p:spPr>
          <a:xfrm>
            <a:off x="5076936" y="4891055"/>
            <a:ext cx="1743223" cy="5541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F2B715C-C7B7-819B-5369-092E33A835B4}"/>
              </a:ext>
            </a:extLst>
          </p:cNvPr>
          <p:cNvSpPr/>
          <p:nvPr/>
        </p:nvSpPr>
        <p:spPr>
          <a:xfrm>
            <a:off x="7212280" y="4833257"/>
            <a:ext cx="573184" cy="5541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3A497B-6C18-7E96-82CE-7C3650E1BC82}"/>
              </a:ext>
            </a:extLst>
          </p:cNvPr>
          <p:cNvSpPr/>
          <p:nvPr/>
        </p:nvSpPr>
        <p:spPr>
          <a:xfrm>
            <a:off x="7899435" y="4833257"/>
            <a:ext cx="732197" cy="5541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2E6B5A-E5B3-F7BD-AD35-FA48EBC3FDEE}"/>
              </a:ext>
            </a:extLst>
          </p:cNvPr>
          <p:cNvSpPr/>
          <p:nvPr/>
        </p:nvSpPr>
        <p:spPr>
          <a:xfrm>
            <a:off x="1711234" y="5854944"/>
            <a:ext cx="2181497" cy="389101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개 그룹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F3BA7E-9FBE-3700-572E-296A8F010250}"/>
              </a:ext>
            </a:extLst>
          </p:cNvPr>
          <p:cNvSpPr/>
          <p:nvPr/>
        </p:nvSpPr>
        <p:spPr>
          <a:xfrm>
            <a:off x="5836055" y="5836514"/>
            <a:ext cx="2181497" cy="389101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개 그룹</a:t>
            </a:r>
          </a:p>
        </p:txBody>
      </p:sp>
    </p:spTree>
    <p:extLst>
      <p:ext uri="{BB962C8B-B14F-4D97-AF65-F5344CB8AC3E}">
        <p14:creationId xmlns:p14="http://schemas.microsoft.com/office/powerpoint/2010/main" val="112038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scipy.cluster.hierarchy</a:t>
            </a:r>
            <a:r>
              <a:rPr lang="en-US" altLang="ko-KR" dirty="0"/>
              <a:t> import dendrogram, linkage </a:t>
            </a:r>
            <a:r>
              <a:rPr lang="ko-KR" altLang="en-US" dirty="0"/>
              <a:t>사용방법</a:t>
            </a:r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FBE3434-70DE-185A-871C-1ACBAA3B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5" y="1990319"/>
            <a:ext cx="6786075" cy="1864457"/>
          </a:xfrm>
          <a:prstGeom prst="rect">
            <a:avLst/>
          </a:prstGeom>
        </p:spPr>
      </p:pic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0AD4CEE3-FA92-1E26-C054-DB92F117A73B}"/>
              </a:ext>
            </a:extLst>
          </p:cNvPr>
          <p:cNvSpPr/>
          <p:nvPr/>
        </p:nvSpPr>
        <p:spPr>
          <a:xfrm>
            <a:off x="4093436" y="3762104"/>
            <a:ext cx="4625944" cy="2466840"/>
          </a:xfrm>
          <a:prstGeom prst="borderCallout3">
            <a:avLst>
              <a:gd name="adj1" fmla="val 17230"/>
              <a:gd name="adj2" fmla="val -57"/>
              <a:gd name="adj3" fmla="val 15323"/>
              <a:gd name="adj4" fmla="val -10690"/>
              <a:gd name="adj5" fmla="val 2559"/>
              <a:gd name="adj6" fmla="val -9248"/>
              <a:gd name="adj7" fmla="val -16460"/>
              <a:gd name="adj8" fmla="val -661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/>
              <a:t>single</a:t>
            </a:r>
            <a:r>
              <a:rPr lang="ko-KR" altLang="en-US" dirty="0"/>
              <a:t>은 최단연결법으로 두 클러스터에서 가장 가까운 거리를 사용하는 방식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/>
              <a:t> </a:t>
            </a:r>
            <a:r>
              <a:rPr lang="en-US" altLang="ko-KR" dirty="0" err="1"/>
              <a:t>comlplete</a:t>
            </a:r>
            <a:r>
              <a:rPr lang="ko-KR" altLang="en-US" dirty="0"/>
              <a:t>는 최장연결법으로 두 클러스터 상에서 가장 먼 거리를 이용해서 측정하 는 방식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/>
              <a:t>average</a:t>
            </a:r>
            <a:r>
              <a:rPr lang="ko-KR" altLang="en-US" dirty="0"/>
              <a:t>는 평균연결법으로 각 클러스터의 데이터들 간 모든 거리들의 평균을 클러스터 간 거리로 사용하는 방식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8DBEAC-44C8-AA1F-19D5-E0DF7DC07A78}"/>
              </a:ext>
            </a:extLst>
          </p:cNvPr>
          <p:cNvSpPr/>
          <p:nvPr/>
        </p:nvSpPr>
        <p:spPr>
          <a:xfrm>
            <a:off x="3304903" y="3069771"/>
            <a:ext cx="1436914" cy="33310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9049FC-58C4-B28E-1596-140EBF2FB9A2}"/>
              </a:ext>
            </a:extLst>
          </p:cNvPr>
          <p:cNvSpPr/>
          <p:nvPr/>
        </p:nvSpPr>
        <p:spPr>
          <a:xfrm>
            <a:off x="2339686" y="2923396"/>
            <a:ext cx="2506634" cy="512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4C755CF4-13D2-AFEA-56D3-D084813E2873}"/>
              </a:ext>
            </a:extLst>
          </p:cNvPr>
          <p:cNvSpPr/>
          <p:nvPr/>
        </p:nvSpPr>
        <p:spPr>
          <a:xfrm>
            <a:off x="5208279" y="2888675"/>
            <a:ext cx="3635371" cy="686080"/>
          </a:xfrm>
          <a:prstGeom prst="borderCallout3">
            <a:avLst>
              <a:gd name="adj1" fmla="val 17230"/>
              <a:gd name="adj2" fmla="val -57"/>
              <a:gd name="adj3" fmla="val -1813"/>
              <a:gd name="adj4" fmla="val -6019"/>
              <a:gd name="adj5" fmla="val 2559"/>
              <a:gd name="adj6" fmla="val -9248"/>
              <a:gd name="adj7" fmla="val 10095"/>
              <a:gd name="adj8" fmla="val -129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linkage() </a:t>
            </a:r>
            <a:r>
              <a:rPr lang="ko-KR" altLang="en-US" dirty="0"/>
              <a:t>함수 안에 학습 데이터와 거리 측정 방법을 설정한다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FBE2CA-55EC-324E-558F-D29696E17846}"/>
              </a:ext>
            </a:extLst>
          </p:cNvPr>
          <p:cNvSpPr/>
          <p:nvPr/>
        </p:nvSpPr>
        <p:spPr>
          <a:xfrm>
            <a:off x="1351366" y="3455126"/>
            <a:ext cx="1457148" cy="30697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: 굽은 이중선 12">
            <a:extLst>
              <a:ext uri="{FF2B5EF4-FFF2-40B4-BE49-F238E27FC236}">
                <a16:creationId xmlns:a16="http://schemas.microsoft.com/office/drawing/2014/main" id="{207F528D-392F-B9B5-1B82-28555AC9BDA3}"/>
              </a:ext>
            </a:extLst>
          </p:cNvPr>
          <p:cNvSpPr/>
          <p:nvPr/>
        </p:nvSpPr>
        <p:spPr>
          <a:xfrm>
            <a:off x="150086" y="4701364"/>
            <a:ext cx="3635371" cy="1007815"/>
          </a:xfrm>
          <a:prstGeom prst="borderCallout3">
            <a:avLst>
              <a:gd name="adj1" fmla="val 94"/>
              <a:gd name="adj2" fmla="val 1740"/>
              <a:gd name="adj3" fmla="val -123668"/>
              <a:gd name="adj4" fmla="val 11588"/>
              <a:gd name="adj5" fmla="val -126224"/>
              <a:gd name="adj6" fmla="val 28841"/>
              <a:gd name="adj7" fmla="val -112537"/>
              <a:gd name="adj8" fmla="val 3306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/>
              <a:t>로 </a:t>
            </a:r>
            <a:r>
              <a:rPr lang="en-US" altLang="ko-KR" dirty="0"/>
              <a:t>dendrogram() </a:t>
            </a:r>
            <a:r>
              <a:rPr lang="ko-KR" altLang="en-US" dirty="0"/>
              <a:t>함수에 학습 데이터를 인수로 넣으면 계 </a:t>
            </a:r>
            <a:r>
              <a:rPr lang="ko-KR" altLang="en-US" dirty="0" err="1"/>
              <a:t>층군집이</a:t>
            </a:r>
            <a:r>
              <a:rPr lang="ko-KR" altLang="en-US" dirty="0"/>
              <a:t> 시각화</a:t>
            </a:r>
          </a:p>
        </p:txBody>
      </p:sp>
    </p:spTree>
    <p:extLst>
      <p:ext uri="{BB962C8B-B14F-4D97-AF65-F5344CB8AC3E}">
        <p14:creationId xmlns:p14="http://schemas.microsoft.com/office/powerpoint/2010/main" val="314452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신맛과 단맛의 과일 데이터셋으로 </a:t>
            </a:r>
            <a:r>
              <a:rPr lang="en-US" altLang="ko-KR" dirty="0"/>
              <a:t>dendrogram, linkage </a:t>
            </a:r>
            <a:r>
              <a:rPr lang="ko-KR" altLang="en-US" dirty="0"/>
              <a:t>사용 예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5EDA23-1D98-41FE-1ADB-FECC0CEF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1" y="1886881"/>
            <a:ext cx="7239806" cy="34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신맛과 단맛의 과일 데이터셋으로 </a:t>
            </a:r>
            <a:r>
              <a:rPr lang="en-US" altLang="ko-KR" dirty="0"/>
              <a:t>dendrogram, linkage </a:t>
            </a:r>
            <a:r>
              <a:rPr lang="ko-KR" altLang="en-US" dirty="0"/>
              <a:t>사용 결과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36E99-DFC5-0DAE-5130-59B5BBF3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34" y="2012460"/>
            <a:ext cx="5806655" cy="3513840"/>
          </a:xfrm>
          <a:prstGeom prst="rect">
            <a:avLst/>
          </a:prstGeom>
        </p:spPr>
      </p:pic>
      <p:sp>
        <p:nvSpPr>
          <p:cNvPr id="9" name="설명선: 굽은 이중선 8">
            <a:extLst>
              <a:ext uri="{FF2B5EF4-FFF2-40B4-BE49-F238E27FC236}">
                <a16:creationId xmlns:a16="http://schemas.microsoft.com/office/drawing/2014/main" id="{E5595407-8DF8-9C55-4678-ECB2858D2C53}"/>
              </a:ext>
            </a:extLst>
          </p:cNvPr>
          <p:cNvSpPr/>
          <p:nvPr/>
        </p:nvSpPr>
        <p:spPr>
          <a:xfrm>
            <a:off x="4484785" y="1912419"/>
            <a:ext cx="4625944" cy="595650"/>
          </a:xfrm>
          <a:prstGeom prst="borderCallout3">
            <a:avLst>
              <a:gd name="adj1" fmla="val 17230"/>
              <a:gd name="adj2" fmla="val -57"/>
              <a:gd name="adj3" fmla="val 8744"/>
              <a:gd name="adj4" fmla="val -6454"/>
              <a:gd name="adj5" fmla="val 2559"/>
              <a:gd name="adj6" fmla="val -9248"/>
              <a:gd name="adj7" fmla="val 141439"/>
              <a:gd name="adj8" fmla="val -25535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클러스터 간의 차이가 분명한 선으로 계층을 나누는 것이 적절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FE5366-C452-67A2-EDD8-D3AC8A98F189}"/>
              </a:ext>
            </a:extLst>
          </p:cNvPr>
          <p:cNvCxnSpPr/>
          <p:nvPr/>
        </p:nvCxnSpPr>
        <p:spPr>
          <a:xfrm>
            <a:off x="1227909" y="3670663"/>
            <a:ext cx="5251268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2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sklearn.cluster</a:t>
            </a:r>
            <a:r>
              <a:rPr lang="en-US" altLang="ko-KR" dirty="0"/>
              <a:t>. </a:t>
            </a:r>
            <a:r>
              <a:rPr lang="en-US" altLang="ko-KR" dirty="0" err="1"/>
              <a:t>AgglomerativeClustering</a:t>
            </a:r>
            <a:endParaRPr lang="en-US" altLang="ko-KR" dirty="0"/>
          </a:p>
          <a:p>
            <a:pPr lvl="1"/>
            <a:r>
              <a:rPr lang="ko-KR" altLang="en-US" dirty="0" err="1"/>
              <a:t>덴드로그램</a:t>
            </a:r>
            <a:r>
              <a:rPr lang="en-US" altLang="ko-KR" dirty="0"/>
              <a:t>(Dendrogram)</a:t>
            </a:r>
            <a:r>
              <a:rPr lang="ko-KR" altLang="en-US" dirty="0"/>
              <a:t>을 통해 계층 군집의 클러스터 수를 알아낸 후</a:t>
            </a:r>
            <a:r>
              <a:rPr lang="en-US" altLang="ko-KR" dirty="0"/>
              <a:t>, </a:t>
            </a:r>
            <a:r>
              <a:rPr lang="ko-KR" altLang="en-US" dirty="0"/>
              <a:t>그 다음 단계는 </a:t>
            </a:r>
            <a:r>
              <a:rPr lang="ko-KR" altLang="en-US" dirty="0">
                <a:highlight>
                  <a:srgbClr val="FFFF00"/>
                </a:highlight>
              </a:rPr>
              <a:t>알아낸 클러스터의 개수로 그룹화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1"/>
            <a:r>
              <a:rPr lang="ko-KR" altLang="en-US" dirty="0"/>
              <a:t>그룹화는 </a:t>
            </a:r>
            <a:r>
              <a:rPr lang="en-US" altLang="ko-KR" dirty="0" err="1">
                <a:highlight>
                  <a:srgbClr val="FFFF00"/>
                </a:highlight>
              </a:rPr>
              <a:t>AgglomerativeClustering</a:t>
            </a:r>
            <a:r>
              <a:rPr lang="en-US" altLang="ko-KR" dirty="0"/>
              <a:t> </a:t>
            </a:r>
            <a:r>
              <a:rPr lang="ko-KR" altLang="en-US" dirty="0"/>
              <a:t>를 사용함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86C728-2B2A-4ABA-CFC1-26C9B2BB7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87" y="3233056"/>
            <a:ext cx="6413103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0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Hierarchical clustering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138607" cy="4238625"/>
          </a:xfrm>
        </p:spPr>
        <p:txBody>
          <a:bodyPr/>
          <a:lstStyle/>
          <a:p>
            <a:r>
              <a:rPr lang="ko-KR" altLang="en-US" dirty="0"/>
              <a:t>단맛과 신맛의 </a:t>
            </a:r>
            <a:r>
              <a:rPr lang="en-US" altLang="ko-KR" dirty="0" err="1"/>
              <a:t>AgglomerativeClustering</a:t>
            </a:r>
            <a:r>
              <a:rPr lang="en-US" altLang="ko-KR" dirty="0"/>
              <a:t> </a:t>
            </a:r>
            <a:r>
              <a:rPr lang="ko-KR" altLang="en-US" dirty="0"/>
              <a:t>으로 군집화</a:t>
            </a:r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CB5C206-391D-D01C-0E2C-385379802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0"/>
          <a:stretch/>
        </p:blipFill>
        <p:spPr>
          <a:xfrm>
            <a:off x="824664" y="1858302"/>
            <a:ext cx="5288753" cy="2353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2CABF0-588D-15B3-053C-3E56D8107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36" y="3589867"/>
            <a:ext cx="4872294" cy="268030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AE3496-152D-C9CD-535C-0973C16BEAC3}"/>
              </a:ext>
            </a:extLst>
          </p:cNvPr>
          <p:cNvCxnSpPr/>
          <p:nvPr/>
        </p:nvCxnSpPr>
        <p:spPr>
          <a:xfrm flipH="1" flipV="1">
            <a:off x="2286000" y="4211305"/>
            <a:ext cx="2377440" cy="169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E305DC-858F-31B2-01D7-B5B68649509F}"/>
              </a:ext>
            </a:extLst>
          </p:cNvPr>
          <p:cNvCxnSpPr/>
          <p:nvPr/>
        </p:nvCxnSpPr>
        <p:spPr>
          <a:xfrm flipH="1" flipV="1">
            <a:off x="2756263" y="4211305"/>
            <a:ext cx="2495006" cy="169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C388310E-C9B1-9EC0-1202-726AABF9AA28}"/>
              </a:ext>
            </a:extLst>
          </p:cNvPr>
          <p:cNvSpPr/>
          <p:nvPr/>
        </p:nvSpPr>
        <p:spPr>
          <a:xfrm>
            <a:off x="2116183" y="3827417"/>
            <a:ext cx="261257" cy="3796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689117-BA8D-78F1-35AF-0F5E733B2306}"/>
              </a:ext>
            </a:extLst>
          </p:cNvPr>
          <p:cNvSpPr/>
          <p:nvPr/>
        </p:nvSpPr>
        <p:spPr>
          <a:xfrm>
            <a:off x="2540726" y="3827417"/>
            <a:ext cx="261257" cy="3796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: 굽은 이중선 20">
            <a:extLst>
              <a:ext uri="{FF2B5EF4-FFF2-40B4-BE49-F238E27FC236}">
                <a16:creationId xmlns:a16="http://schemas.microsoft.com/office/drawing/2014/main" id="{3F95FA65-45E8-6A5E-B027-1C60AD9F4753}"/>
              </a:ext>
            </a:extLst>
          </p:cNvPr>
          <p:cNvSpPr/>
          <p:nvPr/>
        </p:nvSpPr>
        <p:spPr>
          <a:xfrm>
            <a:off x="4518056" y="1794166"/>
            <a:ext cx="4625944" cy="857593"/>
          </a:xfrm>
          <a:prstGeom prst="borderCallout3">
            <a:avLst>
              <a:gd name="adj1" fmla="val 99483"/>
              <a:gd name="adj2" fmla="val 48230"/>
              <a:gd name="adj3" fmla="val 124507"/>
              <a:gd name="adj4" fmla="val 46351"/>
              <a:gd name="adj5" fmla="val 109183"/>
              <a:gd name="adj6" fmla="val 34803"/>
              <a:gd name="adj7" fmla="val 126207"/>
              <a:gd name="adj8" fmla="val 2868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클러스터의 개수는 </a:t>
            </a:r>
            <a:r>
              <a:rPr lang="ko-KR" altLang="en-US" dirty="0" err="1">
                <a:solidFill>
                  <a:schemeClr val="tx2"/>
                </a:solidFill>
              </a:rPr>
              <a:t>덴드그램으로</a:t>
            </a:r>
            <a:r>
              <a:rPr lang="ko-KR" altLang="en-US" dirty="0">
                <a:solidFill>
                  <a:schemeClr val="tx2"/>
                </a:solidFill>
              </a:rPr>
              <a:t> 찾아낸 </a:t>
            </a:r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로 설정</a:t>
            </a:r>
            <a:r>
              <a:rPr lang="en-US" altLang="ko-KR" dirty="0">
                <a:solidFill>
                  <a:schemeClr val="tx2"/>
                </a:solidFill>
              </a:rPr>
              <a:t>, affinity</a:t>
            </a:r>
            <a:r>
              <a:rPr lang="ko-KR" altLang="en-US" dirty="0">
                <a:solidFill>
                  <a:schemeClr val="tx2"/>
                </a:solidFill>
              </a:rPr>
              <a:t>는 연결 방식이 </a:t>
            </a:r>
            <a:r>
              <a:rPr lang="en-US" altLang="ko-KR" dirty="0">
                <a:solidFill>
                  <a:schemeClr val="tx2"/>
                </a:solidFill>
              </a:rPr>
              <a:t>ward</a:t>
            </a:r>
            <a:r>
              <a:rPr lang="ko-KR" altLang="en-US" dirty="0">
                <a:solidFill>
                  <a:schemeClr val="tx2"/>
                </a:solidFill>
              </a:rPr>
              <a:t>인 경우 유클리드만 허용이 됨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5F7DAC-D50B-7673-8256-529FAF4B714F}"/>
              </a:ext>
            </a:extLst>
          </p:cNvPr>
          <p:cNvSpPr/>
          <p:nvPr/>
        </p:nvSpPr>
        <p:spPr>
          <a:xfrm>
            <a:off x="1252342" y="2893573"/>
            <a:ext cx="4625944" cy="37962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6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10.2</a:t>
            </a:r>
            <a:r>
              <a:rPr lang="en-US" altLang="ko-KR" sz="4000" b="1" dirty="0"/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클러스터링을 활용한 쇼핑몰 회원 세분화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63397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964436"/>
            <a:ext cx="7857325" cy="42386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쇼핑몰을 이용하는 고객을 세분화하여 체계적으로 관리하고자 한다</a:t>
            </a:r>
            <a:r>
              <a:rPr lang="en-US" altLang="ko-KR" dirty="0"/>
              <a:t>. </a:t>
            </a:r>
            <a:r>
              <a:rPr lang="ko-KR" altLang="en-US" dirty="0"/>
              <a:t>이를 위해 회원정보를 통해 고객 </a:t>
            </a:r>
            <a:r>
              <a:rPr lang="en-US" altLang="ko-KR" dirty="0"/>
              <a:t>ID,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연간 수입</a:t>
            </a:r>
            <a:r>
              <a:rPr lang="en-US" altLang="ko-KR" dirty="0"/>
              <a:t>, </a:t>
            </a:r>
            <a:r>
              <a:rPr lang="ko-KR" altLang="en-US" dirty="0"/>
              <a:t>지출 점수와 같은 고객에 대한 몇 가지 기본 데이터를 활용한다</a:t>
            </a:r>
            <a:r>
              <a:rPr lang="en-US" altLang="ko-KR" dirty="0"/>
              <a:t>. </a:t>
            </a:r>
            <a:r>
              <a:rPr lang="ko-KR" altLang="en-US" dirty="0"/>
              <a:t>지출 점수는 고객 행동 및 구매 데이터를 가지고 계산한 것이다</a:t>
            </a:r>
            <a:r>
              <a:rPr lang="en-US" altLang="ko-KR" dirty="0"/>
              <a:t>. </a:t>
            </a:r>
            <a:r>
              <a:rPr lang="ko-KR" altLang="en-US" dirty="0"/>
              <a:t>지금부터 앞에서 살펴본 클러스터링 알고리즘을 적용하여 쇼핑몰 회원을 세분화하여 분석해보자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131E9-3670-496D-A6BA-F7229415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" y="3756633"/>
            <a:ext cx="7222875" cy="19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2588"/>
            <a:ext cx="1775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spc="-500" dirty="0"/>
              <a:t>10</a:t>
            </a:r>
            <a:endParaRPr lang="ko-KR" altLang="en-US" b="1" spc="-5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6570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Adobe 고딕 Std B" pitchFamily="34" charset="-127"/>
              </a:rPr>
              <a:t>클러스터링을 활용한 쇼핑몰 회원관리</a:t>
            </a:r>
            <a:endParaRPr lang="en-US" altLang="ko-KR" sz="2800" b="1" dirty="0">
              <a:latin typeface="+mj-lt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407974"/>
            <a:ext cx="1775375" cy="575656"/>
            <a:chOff x="3900337" y="1545062"/>
            <a:chExt cx="1775375" cy="575656"/>
          </a:xfrm>
        </p:grpSpPr>
        <p:sp>
          <p:nvSpPr>
            <p:cNvPr id="5" name="직사각형 4"/>
            <p:cNvSpPr/>
            <p:nvPr/>
          </p:nvSpPr>
          <p:spPr>
            <a:xfrm>
              <a:off x="3900337" y="1751386"/>
              <a:ext cx="17753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spc="-500" dirty="0">
                <a:solidFill>
                  <a:schemeClr val="bg2">
                    <a:lumMod val="2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234" y="1545062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1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CHAPTER</a:t>
              </a:r>
              <a:endParaRPr lang="ko-KR" altLang="en-US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247963" y="1885316"/>
              <a:ext cx="1164542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755576" y="1792066"/>
            <a:ext cx="1164542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4693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b="1" spc="-11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2896069"/>
            <a:ext cx="1224136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443" y="3049710"/>
            <a:ext cx="5818986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80"/>
              </a:spcBef>
            </a:pPr>
            <a:r>
              <a:rPr lang="en-US" altLang="ko-KR" b="1" dirty="0"/>
              <a:t>10.1 </a:t>
            </a:r>
            <a:r>
              <a:rPr lang="ko-KR" altLang="en-US" dirty="0"/>
              <a:t>클러스터링</a:t>
            </a:r>
            <a:endParaRPr lang="en-US" altLang="ko-KR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10.2 </a:t>
            </a:r>
            <a:r>
              <a:rPr lang="ko-KR" altLang="en-US" dirty="0"/>
              <a:t>클러스터링을 활용한 쇼핑몰 회원 세분화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25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err="1"/>
              <a:t>kaggle</a:t>
            </a:r>
            <a:r>
              <a:rPr lang="ko-KR" altLang="en-US" dirty="0"/>
              <a:t>에 접속하여 데이터를 다운로드한다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https://www.kaggle.com/code/kushal1996/customer-segmentation-k-means-analysis/data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696481C-932A-0DD7-D29D-5FC717633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9" y="2470227"/>
            <a:ext cx="5345243" cy="38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0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다운로드한 데이터를 읽어온다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A67B34F-9F4B-C467-AEA7-81F2C407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>
          <a:xfrm>
            <a:off x="920482" y="1942000"/>
            <a:ext cx="7303035" cy="38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7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 정보 확인하기</a:t>
            </a:r>
            <a:endParaRPr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451F86F-38D1-54ED-C91E-0D02F6BD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55" y="1956672"/>
            <a:ext cx="6714703" cy="343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6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각 속성의 의미</a:t>
            </a:r>
            <a:endParaRPr lang="en-US" altLang="ko-KR" dirty="0"/>
          </a:p>
        </p:txBody>
      </p:sp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B153CCA3-4CEB-2108-6403-6C3E7E1D8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2" y="1978751"/>
            <a:ext cx="7484895" cy="29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/>
              <a:t>요약값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C2685CD-4C4A-1410-3D85-C7DAD78D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7" y="1882914"/>
            <a:ext cx="6640074" cy="32899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2084CF-388F-CA36-6BE5-7F80A2683002}"/>
              </a:ext>
            </a:extLst>
          </p:cNvPr>
          <p:cNvSpPr/>
          <p:nvPr/>
        </p:nvSpPr>
        <p:spPr>
          <a:xfrm>
            <a:off x="910257" y="5107577"/>
            <a:ext cx="7430041" cy="1149531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쇼핑몰 회원의 나이는 </a:t>
            </a:r>
            <a:r>
              <a:rPr lang="en-US" altLang="ko-KR" dirty="0">
                <a:solidFill>
                  <a:schemeClr val="tx2"/>
                </a:solidFill>
              </a:rPr>
              <a:t>20</a:t>
            </a:r>
            <a:r>
              <a:rPr lang="ko-KR" altLang="en-US" dirty="0">
                <a:solidFill>
                  <a:schemeClr val="tx2"/>
                </a:solidFill>
              </a:rPr>
              <a:t>대 후반에서 </a:t>
            </a:r>
            <a:r>
              <a:rPr lang="en-US" altLang="ko-KR" dirty="0">
                <a:solidFill>
                  <a:schemeClr val="tx2"/>
                </a:solidFill>
              </a:rPr>
              <a:t>40</a:t>
            </a:r>
            <a:r>
              <a:rPr lang="ko-KR" altLang="en-US" dirty="0">
                <a:solidFill>
                  <a:schemeClr val="tx2"/>
                </a:solidFill>
              </a:rPr>
              <a:t>대 후반이 대부분임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또한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연소득은 </a:t>
            </a:r>
            <a:r>
              <a:rPr lang="en-US" altLang="ko-KR" dirty="0">
                <a:solidFill>
                  <a:schemeClr val="tx2"/>
                </a:solidFill>
              </a:rPr>
              <a:t>41,500~78,000</a:t>
            </a:r>
            <a:r>
              <a:rPr lang="ko-KR" altLang="en-US" dirty="0">
                <a:solidFill>
                  <a:schemeClr val="tx2"/>
                </a:solidFill>
              </a:rPr>
              <a:t>달러가 대부분이고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쇼핑몰 점수는 대부분 </a:t>
            </a:r>
            <a:r>
              <a:rPr lang="en-US" altLang="ko-KR" dirty="0">
                <a:solidFill>
                  <a:schemeClr val="tx2"/>
                </a:solidFill>
              </a:rPr>
              <a:t>34.750~73.000</a:t>
            </a:r>
            <a:r>
              <a:rPr lang="ko-KR" altLang="en-US" dirty="0">
                <a:solidFill>
                  <a:schemeClr val="tx2"/>
                </a:solidFill>
              </a:rPr>
              <a:t>이라는 것 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361691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6BA18-EE4A-B3E5-F43C-50738EE68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5" y="1846271"/>
            <a:ext cx="5400796" cy="4431422"/>
          </a:xfrm>
          <a:prstGeom prst="rect">
            <a:avLst/>
          </a:prstGeom>
        </p:spPr>
      </p:pic>
      <p:sp>
        <p:nvSpPr>
          <p:cNvPr id="9" name="설명선: 굽은 이중선 8">
            <a:extLst>
              <a:ext uri="{FF2B5EF4-FFF2-40B4-BE49-F238E27FC236}">
                <a16:creationId xmlns:a16="http://schemas.microsoft.com/office/drawing/2014/main" id="{8B48FE70-D824-1D98-2301-AF9D6F898BBE}"/>
              </a:ext>
            </a:extLst>
          </p:cNvPr>
          <p:cNvSpPr/>
          <p:nvPr/>
        </p:nvSpPr>
        <p:spPr>
          <a:xfrm>
            <a:off x="5621171" y="3952729"/>
            <a:ext cx="3413302" cy="1434716"/>
          </a:xfrm>
          <a:prstGeom prst="borderCallout3">
            <a:avLst>
              <a:gd name="adj1" fmla="val 67490"/>
              <a:gd name="adj2" fmla="val -756"/>
              <a:gd name="adj3" fmla="val 70125"/>
              <a:gd name="adj4" fmla="val -11055"/>
              <a:gd name="adj5" fmla="val 70445"/>
              <a:gd name="adj6" fmla="val -20689"/>
              <a:gd name="adj7" fmla="val 81841"/>
              <a:gd name="adj8" fmla="val -25279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 </a:t>
            </a:r>
            <a:r>
              <a:rPr lang="en-US" altLang="ko-KR" dirty="0">
                <a:solidFill>
                  <a:schemeClr val="tx2"/>
                </a:solidFill>
              </a:rPr>
              <a:t>30</a:t>
            </a:r>
            <a:r>
              <a:rPr lang="ko-KR" altLang="en-US" dirty="0">
                <a:solidFill>
                  <a:schemeClr val="tx2"/>
                </a:solidFill>
              </a:rPr>
              <a:t>대 초반에서 </a:t>
            </a:r>
            <a:r>
              <a:rPr lang="ko-KR" altLang="en-US" dirty="0" err="1">
                <a:solidFill>
                  <a:schemeClr val="tx2"/>
                </a:solidFill>
              </a:rPr>
              <a:t>중반까지가</a:t>
            </a:r>
            <a:r>
              <a:rPr lang="ko-KR" altLang="en-US" dirty="0">
                <a:solidFill>
                  <a:schemeClr val="tx2"/>
                </a:solidFill>
              </a:rPr>
              <a:t> 가장 많이 분포되었고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그 다음으로는 </a:t>
            </a:r>
            <a:r>
              <a:rPr lang="en-US" altLang="ko-KR" dirty="0">
                <a:solidFill>
                  <a:schemeClr val="tx2"/>
                </a:solidFill>
              </a:rPr>
              <a:t>20</a:t>
            </a:r>
            <a:r>
              <a:rPr lang="ko-KR" altLang="en-US" dirty="0">
                <a:solidFill>
                  <a:schemeClr val="tx2"/>
                </a:solidFill>
              </a:rPr>
              <a:t>대 초반과 </a:t>
            </a:r>
            <a:r>
              <a:rPr lang="en-US" altLang="ko-KR" dirty="0">
                <a:solidFill>
                  <a:schemeClr val="tx2"/>
                </a:solidFill>
              </a:rPr>
              <a:t>40</a:t>
            </a:r>
            <a:r>
              <a:rPr lang="ko-KR" altLang="en-US" dirty="0">
                <a:solidFill>
                  <a:schemeClr val="tx2"/>
                </a:solidFill>
              </a:rPr>
              <a:t>대 후반이 많이 분포 되었음</a:t>
            </a:r>
          </a:p>
        </p:txBody>
      </p:sp>
    </p:spTree>
    <p:extLst>
      <p:ext uri="{BB962C8B-B14F-4D97-AF65-F5344CB8AC3E}">
        <p14:creationId xmlns:p14="http://schemas.microsoft.com/office/powerpoint/2010/main" val="588646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498D19-6985-6AC7-273B-B0C0D836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55" y="1831423"/>
            <a:ext cx="5710301" cy="4579548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F8A333AE-6295-0047-AA3E-5D31FCF5ECCC}"/>
              </a:ext>
            </a:extLst>
          </p:cNvPr>
          <p:cNvSpPr/>
          <p:nvPr/>
        </p:nvSpPr>
        <p:spPr>
          <a:xfrm>
            <a:off x="5621171" y="3952729"/>
            <a:ext cx="3413302" cy="1005840"/>
          </a:xfrm>
          <a:prstGeom prst="borderCallout3">
            <a:avLst>
              <a:gd name="adj1" fmla="val 67490"/>
              <a:gd name="adj2" fmla="val -756"/>
              <a:gd name="adj3" fmla="val 68304"/>
              <a:gd name="adj4" fmla="val -18326"/>
              <a:gd name="adj5" fmla="val 101401"/>
              <a:gd name="adj6" fmla="val -10356"/>
              <a:gd name="adj7" fmla="val 112797"/>
              <a:gd name="adj8" fmla="val -2221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연간 소득의 분포는 </a:t>
            </a:r>
            <a:r>
              <a:rPr lang="en-US" altLang="ko-KR" dirty="0">
                <a:solidFill>
                  <a:schemeClr val="tx2"/>
                </a:solidFill>
              </a:rPr>
              <a:t>65,000~75,000</a:t>
            </a:r>
            <a:r>
              <a:rPr lang="ko-KR" altLang="en-US" dirty="0">
                <a:solidFill>
                  <a:schemeClr val="tx2"/>
                </a:solidFill>
              </a:rPr>
              <a:t>달러가 가장 많이 분포되어 있음</a:t>
            </a:r>
          </a:p>
        </p:txBody>
      </p:sp>
    </p:spTree>
    <p:extLst>
      <p:ext uri="{BB962C8B-B14F-4D97-AF65-F5344CB8AC3E}">
        <p14:creationId xmlns:p14="http://schemas.microsoft.com/office/powerpoint/2010/main" val="313807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91235CB-328B-5644-C738-5D1E4E5D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3" y="1780945"/>
            <a:ext cx="6251724" cy="2171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37056E-D715-D073-4EB3-4929063A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/>
          <a:stretch/>
        </p:blipFill>
        <p:spPr>
          <a:xfrm>
            <a:off x="867533" y="3952729"/>
            <a:ext cx="4753638" cy="2171785"/>
          </a:xfrm>
          <a:prstGeom prst="rect">
            <a:avLst/>
          </a:prstGeom>
        </p:spPr>
      </p:pic>
      <p:sp>
        <p:nvSpPr>
          <p:cNvPr id="10" name="설명선: 굽은 이중선 9">
            <a:extLst>
              <a:ext uri="{FF2B5EF4-FFF2-40B4-BE49-F238E27FC236}">
                <a16:creationId xmlns:a16="http://schemas.microsoft.com/office/drawing/2014/main" id="{F8B23D11-62C9-C9BD-0429-BE196E906B98}"/>
              </a:ext>
            </a:extLst>
          </p:cNvPr>
          <p:cNvSpPr/>
          <p:nvPr/>
        </p:nvSpPr>
        <p:spPr>
          <a:xfrm>
            <a:off x="5621171" y="3952729"/>
            <a:ext cx="3413302" cy="1005840"/>
          </a:xfrm>
          <a:prstGeom prst="borderCallout3">
            <a:avLst>
              <a:gd name="adj1" fmla="val 67490"/>
              <a:gd name="adj2" fmla="val -756"/>
              <a:gd name="adj3" fmla="val 68304"/>
              <a:gd name="adj4" fmla="val -18326"/>
              <a:gd name="adj5" fmla="val 101401"/>
              <a:gd name="adj6" fmla="val -10356"/>
              <a:gd name="adj7" fmla="val 112797"/>
              <a:gd name="adj8" fmla="val -2221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쇼핑몰 점수의 분포는 </a:t>
            </a:r>
            <a:r>
              <a:rPr lang="en-US" altLang="ko-KR" dirty="0">
                <a:solidFill>
                  <a:schemeClr val="tx2"/>
                </a:solidFill>
              </a:rPr>
              <a:t>40~60</a:t>
            </a:r>
            <a:r>
              <a:rPr lang="ko-KR" altLang="en-US" dirty="0">
                <a:solidFill>
                  <a:schemeClr val="tx2"/>
                </a:solidFill>
              </a:rPr>
              <a:t>점이 가장 많음</a:t>
            </a:r>
          </a:p>
        </p:txBody>
      </p:sp>
    </p:spTree>
    <p:extLst>
      <p:ext uri="{BB962C8B-B14F-4D97-AF65-F5344CB8AC3E}">
        <p14:creationId xmlns:p14="http://schemas.microsoft.com/office/powerpoint/2010/main" val="3471410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r>
              <a:rPr lang="en-US" altLang="ko-KR" dirty="0"/>
              <a:t>(</a:t>
            </a:r>
            <a:r>
              <a:rPr lang="ko-KR" altLang="en-US" dirty="0"/>
              <a:t>성별에 따른 데이터 분포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5B015-A22F-2B4A-A213-42CC2534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2" y="1799281"/>
            <a:ext cx="5871962" cy="4509031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F7995179-94B6-06AB-41EB-70AA57DA9211}"/>
              </a:ext>
            </a:extLst>
          </p:cNvPr>
          <p:cNvSpPr/>
          <p:nvPr/>
        </p:nvSpPr>
        <p:spPr>
          <a:xfrm>
            <a:off x="5730698" y="2584027"/>
            <a:ext cx="3413302" cy="1005840"/>
          </a:xfrm>
          <a:prstGeom prst="borderCallout3">
            <a:avLst>
              <a:gd name="adj1" fmla="val 67490"/>
              <a:gd name="adj2" fmla="val -756"/>
              <a:gd name="adj3" fmla="val 68304"/>
              <a:gd name="adj4" fmla="val -18326"/>
              <a:gd name="adj5" fmla="val 101401"/>
              <a:gd name="adj6" fmla="val -10356"/>
              <a:gd name="adj7" fmla="val 112797"/>
              <a:gd name="adj8" fmla="val -2221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여성이 </a:t>
            </a:r>
            <a:r>
              <a:rPr lang="en-US" altLang="ko-KR" dirty="0">
                <a:solidFill>
                  <a:schemeClr val="tx2"/>
                </a:solidFill>
              </a:rPr>
              <a:t>56%, </a:t>
            </a:r>
            <a:r>
              <a:rPr lang="ko-KR" altLang="en-US" dirty="0">
                <a:solidFill>
                  <a:schemeClr val="tx2"/>
                </a:solidFill>
              </a:rPr>
              <a:t>남성이 </a:t>
            </a:r>
            <a:r>
              <a:rPr lang="en-US" altLang="ko-KR" dirty="0">
                <a:solidFill>
                  <a:schemeClr val="tx2"/>
                </a:solidFill>
              </a:rPr>
              <a:t>44%</a:t>
            </a:r>
            <a:r>
              <a:rPr lang="ko-KR" altLang="en-US" dirty="0">
                <a:solidFill>
                  <a:schemeClr val="tx2"/>
                </a:solidFill>
              </a:rPr>
              <a:t>로 여성의 비율이 더 많음</a:t>
            </a:r>
          </a:p>
        </p:txBody>
      </p:sp>
    </p:spTree>
    <p:extLst>
      <p:ext uri="{BB962C8B-B14F-4D97-AF65-F5344CB8AC3E}">
        <p14:creationId xmlns:p14="http://schemas.microsoft.com/office/powerpoint/2010/main" val="236909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r>
              <a:rPr lang="en-US" altLang="ko-KR" dirty="0"/>
              <a:t>(</a:t>
            </a:r>
            <a:r>
              <a:rPr lang="ko-KR" altLang="en-US" dirty="0"/>
              <a:t>성별에 따른 데이터 분포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B1D50-1662-D996-7E83-3EB82957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6" y="1798749"/>
            <a:ext cx="5283991" cy="4469462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594D8DB7-C418-48F8-5D7F-9C037B04F8DE}"/>
              </a:ext>
            </a:extLst>
          </p:cNvPr>
          <p:cNvSpPr/>
          <p:nvPr/>
        </p:nvSpPr>
        <p:spPr>
          <a:xfrm>
            <a:off x="5577840" y="3082835"/>
            <a:ext cx="3413302" cy="1005840"/>
          </a:xfrm>
          <a:prstGeom prst="borderCallout3">
            <a:avLst>
              <a:gd name="adj1" fmla="val 67490"/>
              <a:gd name="adj2" fmla="val -756"/>
              <a:gd name="adj3" fmla="val 68304"/>
              <a:gd name="adj4" fmla="val -18326"/>
              <a:gd name="adj5" fmla="val 101401"/>
              <a:gd name="adj6" fmla="val -10356"/>
              <a:gd name="adj7" fmla="val 112797"/>
              <a:gd name="adj8" fmla="val -2221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성별에 따른 나이와 </a:t>
            </a:r>
            <a:r>
              <a:rPr lang="ko-KR" altLang="en-US" dirty="0" err="1">
                <a:solidFill>
                  <a:schemeClr val="tx2"/>
                </a:solidFill>
              </a:rPr>
              <a:t>연소득</a:t>
            </a:r>
            <a:r>
              <a:rPr lang="ko-KR" altLang="en-US" dirty="0">
                <a:solidFill>
                  <a:schemeClr val="tx2"/>
                </a:solidFill>
              </a:rPr>
              <a:t> 차이가 거의 없는 것처럼 보임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명확하지 않음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4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39750" y="3520021"/>
            <a:ext cx="8180038" cy="149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클러스터링의 원리를 이해하여 알고리즘의 차이를 파악할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군집화하기</a:t>
            </a:r>
            <a:r>
              <a:rPr lang="ko-KR" altLang="en-US" dirty="0"/>
              <a:t> 위한 특성을 추출하고</a:t>
            </a:r>
            <a:r>
              <a:rPr lang="en-US" altLang="ko-KR" dirty="0"/>
              <a:t>, </a:t>
            </a:r>
            <a:r>
              <a:rPr lang="ko-KR" altLang="en-US" dirty="0"/>
              <a:t>최적의 </a:t>
            </a:r>
            <a:r>
              <a:rPr lang="en-US" altLang="ko-KR" dirty="0"/>
              <a:t>k</a:t>
            </a:r>
            <a:r>
              <a:rPr lang="ko-KR" altLang="en-US" dirty="0"/>
              <a:t>를 찾을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알고리즘을 적용하여 </a:t>
            </a:r>
            <a:r>
              <a:rPr lang="ko-KR" altLang="en-US" dirty="0" err="1"/>
              <a:t>군집화할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AgglomerativeClustering</a:t>
            </a:r>
            <a:r>
              <a:rPr lang="en-US" altLang="ko-KR" dirty="0"/>
              <a:t> </a:t>
            </a:r>
            <a:r>
              <a:rPr lang="ko-KR" altLang="en-US" dirty="0"/>
              <a:t>알고리즘을 적용하여 </a:t>
            </a:r>
            <a:r>
              <a:rPr lang="ko-KR" altLang="en-US" dirty="0" err="1"/>
              <a:t>군집화할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3" y="903099"/>
            <a:ext cx="3694176" cy="2458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1052736"/>
            <a:ext cx="4104456" cy="2159570"/>
          </a:xfrm>
          <a:prstGeom prst="rect">
            <a:avLst/>
          </a:prstGeom>
          <a:noFill/>
          <a:ln w="5715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727" y="721159"/>
            <a:ext cx="34389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단원의 주요 목표</a:t>
            </a:r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3200" b="1" dirty="0">
              <a:solidFill>
                <a:srgbClr val="B3A2C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109" y="1297223"/>
            <a:ext cx="3886201" cy="181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클러스터링의 원리와 기법을 알고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이를 바탕으로 문제에 적용하여 군집화 할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0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r>
              <a:rPr lang="en-US" altLang="ko-KR" dirty="0"/>
              <a:t>(</a:t>
            </a:r>
            <a:r>
              <a:rPr lang="ko-KR" altLang="en-US" dirty="0"/>
              <a:t>성별에 따른 데이터 분포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FDA315-E463-BD93-355F-B035F94D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4" y="1829806"/>
            <a:ext cx="6002590" cy="4353910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2E9CA1AF-FB50-CE6F-0EBD-7F10B5518F69}"/>
              </a:ext>
            </a:extLst>
          </p:cNvPr>
          <p:cNvSpPr/>
          <p:nvPr/>
        </p:nvSpPr>
        <p:spPr>
          <a:xfrm>
            <a:off x="5577840" y="3309457"/>
            <a:ext cx="3413302" cy="1510737"/>
          </a:xfrm>
          <a:prstGeom prst="borderCallout3">
            <a:avLst>
              <a:gd name="adj1" fmla="val 67490"/>
              <a:gd name="adj2" fmla="val -756"/>
              <a:gd name="adj3" fmla="val 68304"/>
              <a:gd name="adj4" fmla="val -18326"/>
              <a:gd name="adj5" fmla="val 101401"/>
              <a:gd name="adj6" fmla="val -10356"/>
              <a:gd name="adj7" fmla="val 119290"/>
              <a:gd name="adj8" fmla="val -2221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나이의 분포는 여성이 </a:t>
            </a:r>
            <a:r>
              <a:rPr lang="en-US" altLang="ko-KR" dirty="0">
                <a:solidFill>
                  <a:schemeClr val="tx2"/>
                </a:solidFill>
              </a:rPr>
              <a:t>30</a:t>
            </a:r>
            <a:r>
              <a:rPr lang="ko-KR" altLang="en-US" dirty="0">
                <a:solidFill>
                  <a:schemeClr val="tx2"/>
                </a:solidFill>
              </a:rPr>
              <a:t>대에 가장 두껍게 분포되었고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남성은 </a:t>
            </a:r>
            <a:r>
              <a:rPr lang="en-US" altLang="ko-KR" dirty="0">
                <a:solidFill>
                  <a:schemeClr val="tx2"/>
                </a:solidFill>
              </a:rPr>
              <a:t>20</a:t>
            </a:r>
            <a:r>
              <a:rPr lang="ko-KR" altLang="en-US" dirty="0">
                <a:solidFill>
                  <a:schemeClr val="tx2"/>
                </a:solidFill>
              </a:rPr>
              <a:t>대 초반에서 </a:t>
            </a:r>
            <a:r>
              <a:rPr lang="en-US" altLang="ko-KR" dirty="0">
                <a:solidFill>
                  <a:schemeClr val="tx2"/>
                </a:solidFill>
              </a:rPr>
              <a:t>30</a:t>
            </a:r>
            <a:r>
              <a:rPr lang="ko-KR" altLang="en-US" dirty="0">
                <a:solidFill>
                  <a:schemeClr val="tx2"/>
                </a:solidFill>
              </a:rPr>
              <a:t>대까지 얇게 분포</a:t>
            </a:r>
          </a:p>
        </p:txBody>
      </p:sp>
    </p:spTree>
    <p:extLst>
      <p:ext uri="{BB962C8B-B14F-4D97-AF65-F5344CB8AC3E}">
        <p14:creationId xmlns:p14="http://schemas.microsoft.com/office/powerpoint/2010/main" val="3608151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r>
              <a:rPr lang="en-US" altLang="ko-KR" dirty="0"/>
              <a:t>(</a:t>
            </a:r>
            <a:r>
              <a:rPr lang="ko-KR" altLang="en-US" dirty="0"/>
              <a:t>성별에 따른 데이터 분포</a:t>
            </a:r>
            <a:r>
              <a:rPr lang="en-US" altLang="ko-KR" dirty="0"/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5DE170-DE06-9F7A-89CB-4C80C876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" y="1886020"/>
            <a:ext cx="6052388" cy="1788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309B19-D093-1731-A3BC-2D3883DAE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53" y="3692111"/>
            <a:ext cx="3607670" cy="2432533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2E9CA1AF-FB50-CE6F-0EBD-7F10B5518F69}"/>
              </a:ext>
            </a:extLst>
          </p:cNvPr>
          <p:cNvSpPr/>
          <p:nvPr/>
        </p:nvSpPr>
        <p:spPr>
          <a:xfrm>
            <a:off x="5577840" y="3309457"/>
            <a:ext cx="3413302" cy="2077988"/>
          </a:xfrm>
          <a:prstGeom prst="borderCallout3">
            <a:avLst>
              <a:gd name="adj1" fmla="val 67490"/>
              <a:gd name="adj2" fmla="val -756"/>
              <a:gd name="adj3" fmla="val 68304"/>
              <a:gd name="adj4" fmla="val -18326"/>
              <a:gd name="adj5" fmla="val 101401"/>
              <a:gd name="adj6" fmla="val -10356"/>
              <a:gd name="adj7" fmla="val 119290"/>
              <a:gd name="adj8" fmla="val -2221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여성의 경우 대부분 </a:t>
            </a:r>
            <a:r>
              <a:rPr lang="en-US" altLang="ko-KR" dirty="0">
                <a:solidFill>
                  <a:schemeClr val="tx2"/>
                </a:solidFill>
              </a:rPr>
              <a:t>40,000</a:t>
            </a:r>
            <a:r>
              <a:rPr lang="ko-KR" altLang="en-US" dirty="0">
                <a:solidFill>
                  <a:schemeClr val="tx2"/>
                </a:solidFill>
              </a:rPr>
              <a:t>달러에서 </a:t>
            </a:r>
            <a:r>
              <a:rPr lang="en-US" altLang="ko-KR" dirty="0">
                <a:solidFill>
                  <a:schemeClr val="tx2"/>
                </a:solidFill>
              </a:rPr>
              <a:t>70,000</a:t>
            </a:r>
            <a:r>
              <a:rPr lang="ko-KR" altLang="en-US" dirty="0">
                <a:solidFill>
                  <a:schemeClr val="tx2"/>
                </a:solidFill>
              </a:rPr>
              <a:t>달러까지 분포되어 있고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남성은 대부분 </a:t>
            </a:r>
            <a:r>
              <a:rPr lang="en-US" altLang="ko-KR" dirty="0">
                <a:solidFill>
                  <a:schemeClr val="tx2"/>
                </a:solidFill>
              </a:rPr>
              <a:t>50,000</a:t>
            </a:r>
            <a:r>
              <a:rPr lang="ko-KR" altLang="en-US" dirty="0">
                <a:solidFill>
                  <a:schemeClr val="tx2"/>
                </a:solidFill>
              </a:rPr>
              <a:t>달러에서 </a:t>
            </a:r>
            <a:r>
              <a:rPr lang="en-US" altLang="ko-KR" dirty="0">
                <a:solidFill>
                  <a:schemeClr val="tx2"/>
                </a:solidFill>
              </a:rPr>
              <a:t>80,000</a:t>
            </a:r>
            <a:r>
              <a:rPr lang="ko-KR" altLang="en-US" dirty="0">
                <a:solidFill>
                  <a:schemeClr val="tx2"/>
                </a:solidFill>
              </a:rPr>
              <a:t>달러까지 분포</a:t>
            </a:r>
            <a:endParaRPr lang="en-US" altLang="ko-KR" dirty="0">
              <a:solidFill>
                <a:schemeClr val="tx2"/>
              </a:solidFill>
            </a:endParaRPr>
          </a:p>
          <a:p>
            <a:pPr algn="just"/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en-US" altLang="ko-KR" dirty="0">
                <a:solidFill>
                  <a:schemeClr val="tx2"/>
                </a:solidFill>
                <a:highlight>
                  <a:srgbClr val="FFFF00"/>
                </a:highlight>
              </a:rPr>
              <a:t>scatter</a:t>
            </a:r>
            <a:r>
              <a:rPr lang="ko-KR" altLang="en-US" dirty="0">
                <a:solidFill>
                  <a:schemeClr val="tx2"/>
                </a:solidFill>
                <a:highlight>
                  <a:srgbClr val="FFFF00"/>
                </a:highlight>
              </a:rPr>
              <a:t>보다 명확하게 확인이 가능함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99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속성 별 데이터 분포 확인</a:t>
            </a:r>
            <a:r>
              <a:rPr lang="en-US" altLang="ko-KR" dirty="0"/>
              <a:t>(</a:t>
            </a:r>
            <a:r>
              <a:rPr lang="ko-KR" altLang="en-US" dirty="0"/>
              <a:t>성별에 따른 데이터 분포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5F424E-3FA3-9F1F-44B6-501EC35F2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9" y="1911872"/>
            <a:ext cx="5509752" cy="4358299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2E9CA1AF-FB50-CE6F-0EBD-7F10B5518F69}"/>
              </a:ext>
            </a:extLst>
          </p:cNvPr>
          <p:cNvSpPr/>
          <p:nvPr/>
        </p:nvSpPr>
        <p:spPr>
          <a:xfrm>
            <a:off x="5577840" y="3788229"/>
            <a:ext cx="3413302" cy="1599216"/>
          </a:xfrm>
          <a:prstGeom prst="borderCallout3">
            <a:avLst>
              <a:gd name="adj1" fmla="val 31658"/>
              <a:gd name="adj2" fmla="val 1540"/>
              <a:gd name="adj3" fmla="val 47559"/>
              <a:gd name="adj4" fmla="val -21388"/>
              <a:gd name="adj5" fmla="val 74370"/>
              <a:gd name="adj6" fmla="val -21454"/>
              <a:gd name="adj7" fmla="val 97288"/>
              <a:gd name="adj8" fmla="val -37908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2"/>
                </a:solidFill>
              </a:rPr>
              <a:t>-</a:t>
            </a:r>
            <a:r>
              <a:rPr lang="ko-KR" altLang="en-US" dirty="0">
                <a:solidFill>
                  <a:schemeClr val="tx2"/>
                </a:solidFill>
              </a:rPr>
              <a:t>성별에 크게 차이 없이 </a:t>
            </a:r>
            <a:r>
              <a:rPr lang="en-US" altLang="ko-KR" dirty="0">
                <a:solidFill>
                  <a:schemeClr val="tx2"/>
                </a:solidFill>
              </a:rPr>
              <a:t>40</a:t>
            </a:r>
            <a:r>
              <a:rPr lang="ko-KR" altLang="en-US" dirty="0">
                <a:solidFill>
                  <a:schemeClr val="tx2"/>
                </a:solidFill>
              </a:rPr>
              <a:t>점에서 </a:t>
            </a:r>
            <a:r>
              <a:rPr lang="en-US" altLang="ko-KR" dirty="0">
                <a:solidFill>
                  <a:schemeClr val="tx2"/>
                </a:solidFill>
              </a:rPr>
              <a:t>60</a:t>
            </a:r>
            <a:r>
              <a:rPr lang="ko-KR" altLang="en-US" dirty="0">
                <a:solidFill>
                  <a:schemeClr val="tx2"/>
                </a:solidFill>
              </a:rPr>
              <a:t>점 사이가 가장 많이 분포되었음</a:t>
            </a:r>
            <a:endParaRPr lang="en-US" altLang="ko-KR" dirty="0">
              <a:solidFill>
                <a:schemeClr val="tx2"/>
              </a:solidFill>
            </a:endParaRPr>
          </a:p>
          <a:p>
            <a:pPr algn="just"/>
            <a:r>
              <a:rPr lang="en-US" altLang="ko-KR" dirty="0">
                <a:solidFill>
                  <a:schemeClr val="tx2"/>
                </a:solidFill>
              </a:rPr>
              <a:t>-</a:t>
            </a:r>
            <a:r>
              <a:rPr lang="ko-KR" altLang="en-US" dirty="0">
                <a:solidFill>
                  <a:schemeClr val="tx2"/>
                </a:solidFill>
              </a:rPr>
              <a:t>또한</a:t>
            </a:r>
            <a:r>
              <a:rPr lang="en-US" altLang="ko-KR" dirty="0">
                <a:solidFill>
                  <a:schemeClr val="tx2"/>
                </a:solidFill>
              </a:rPr>
              <a:t>, 80</a:t>
            </a:r>
            <a:r>
              <a:rPr lang="ko-KR" altLang="en-US" dirty="0">
                <a:solidFill>
                  <a:schemeClr val="tx2"/>
                </a:solidFill>
              </a:rPr>
              <a:t>점 이상을 가진 회원도 꽤 있다는 것도 알 수 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2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endParaRPr lang="en-US" altLang="ko-KR" dirty="0"/>
          </a:p>
        </p:txBody>
      </p:sp>
      <p:pic>
        <p:nvPicPr>
          <p:cNvPr id="7" name="그림 6" descr="텍스트, 스크린샷, 화면, 닫기이(가) 표시된 사진&#10;&#10;자동 생성된 설명">
            <a:extLst>
              <a:ext uri="{FF2B5EF4-FFF2-40B4-BE49-F238E27FC236}">
                <a16:creationId xmlns:a16="http://schemas.microsoft.com/office/drawing/2014/main" id="{0B9D3913-0DEC-4A45-DAA1-97820890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1" y="1470555"/>
            <a:ext cx="7307632" cy="1958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4D91B9-72E1-C3BE-42F8-3301739D862C}"/>
              </a:ext>
            </a:extLst>
          </p:cNvPr>
          <p:cNvSpPr/>
          <p:nvPr/>
        </p:nvSpPr>
        <p:spPr>
          <a:xfrm>
            <a:off x="917956" y="3589867"/>
            <a:ext cx="7307632" cy="2318808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2"/>
                </a:solidFill>
              </a:rPr>
              <a:t>학습의 정보가 되는 특성을 추출하여 </a:t>
            </a:r>
            <a:r>
              <a:rPr lang="en-US" altLang="ko-KR" dirty="0">
                <a:solidFill>
                  <a:schemeClr val="tx2"/>
                </a:solidFill>
              </a:rPr>
              <a:t>x </a:t>
            </a:r>
            <a:r>
              <a:rPr lang="ko-KR" altLang="en-US" dirty="0">
                <a:solidFill>
                  <a:schemeClr val="tx2"/>
                </a:solidFill>
              </a:rPr>
              <a:t>변수에 저장</a:t>
            </a:r>
            <a:endParaRPr lang="en-US" altLang="ko-KR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K-Means() </a:t>
            </a:r>
            <a:r>
              <a:rPr lang="ko-KR" altLang="en-US" dirty="0">
                <a:solidFill>
                  <a:schemeClr val="tx2"/>
                </a:solidFill>
              </a:rPr>
              <a:t>학습 알고리즘을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2"/>
                </a:solidFill>
              </a:rPr>
              <a:t>사용하여 모델을 하나 생성</a:t>
            </a:r>
            <a:endParaRPr lang="en-US" altLang="ko-KR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>
                <a:solidFill>
                  <a:schemeClr val="tx2"/>
                </a:solidFill>
              </a:rPr>
              <a:t>n_clusters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파라미터에 군집의 수를 설정</a:t>
            </a:r>
            <a:r>
              <a:rPr lang="en-US" altLang="ko-KR" dirty="0">
                <a:solidFill>
                  <a:schemeClr val="tx2"/>
                </a:solidFill>
              </a:rPr>
              <a:t>(default=8)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solidFill>
                  <a:schemeClr val="tx2"/>
                </a:solidFill>
              </a:rPr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3707702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ko-KR" altLang="en-US" dirty="0"/>
              <a:t>고객 세분화를 위한 최적의 </a:t>
            </a:r>
            <a:r>
              <a:rPr lang="en-US" altLang="ko-KR" dirty="0"/>
              <a:t>k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나이와 쇼핑몰 점수로 최적의 </a:t>
            </a:r>
            <a:r>
              <a:rPr lang="en-US" altLang="ko-KR" dirty="0"/>
              <a:t>k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4FAC868-D827-4861-E70F-B49D38F3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62" y="2167289"/>
            <a:ext cx="5977548" cy="23369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990EB1-F191-634F-8E40-FFAB3A929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8"/>
          <a:stretch/>
        </p:blipFill>
        <p:spPr>
          <a:xfrm>
            <a:off x="1287542" y="4495214"/>
            <a:ext cx="2905530" cy="1784461"/>
          </a:xfrm>
          <a:prstGeom prst="rect">
            <a:avLst/>
          </a:prstGeom>
        </p:spPr>
      </p:pic>
      <p:sp>
        <p:nvSpPr>
          <p:cNvPr id="13" name="설명선: 굽은 이중선 12">
            <a:extLst>
              <a:ext uri="{FF2B5EF4-FFF2-40B4-BE49-F238E27FC236}">
                <a16:creationId xmlns:a16="http://schemas.microsoft.com/office/drawing/2014/main" id="{224DE6C4-64D2-B9E6-723F-00B983F0843E}"/>
              </a:ext>
            </a:extLst>
          </p:cNvPr>
          <p:cNvSpPr/>
          <p:nvPr/>
        </p:nvSpPr>
        <p:spPr>
          <a:xfrm>
            <a:off x="5204917" y="4565143"/>
            <a:ext cx="3413302" cy="1144037"/>
          </a:xfrm>
          <a:prstGeom prst="borderCallout3">
            <a:avLst>
              <a:gd name="adj1" fmla="val 31658"/>
              <a:gd name="adj2" fmla="val 1540"/>
              <a:gd name="adj3" fmla="val 47559"/>
              <a:gd name="adj4" fmla="val -21388"/>
              <a:gd name="adj5" fmla="val 74370"/>
              <a:gd name="adj6" fmla="val -21454"/>
              <a:gd name="adj7" fmla="val 97288"/>
              <a:gd name="adj8" fmla="val -37908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나이와 쇼핑몰 점수의 경우 모델을 학습하면 </a:t>
            </a:r>
            <a:r>
              <a:rPr lang="en-US" altLang="ko-KR" dirty="0">
                <a:solidFill>
                  <a:schemeClr val="tx2"/>
                </a:solidFill>
              </a:rPr>
              <a:t>4</a:t>
            </a:r>
            <a:r>
              <a:rPr lang="ko-KR" altLang="en-US" dirty="0">
                <a:solidFill>
                  <a:schemeClr val="tx2"/>
                </a:solidFill>
              </a:rPr>
              <a:t>개의 클러스터 수가 적절</a:t>
            </a:r>
          </a:p>
        </p:txBody>
      </p:sp>
    </p:spTree>
    <p:extLst>
      <p:ext uri="{BB962C8B-B14F-4D97-AF65-F5344CB8AC3E}">
        <p14:creationId xmlns:p14="http://schemas.microsoft.com/office/powerpoint/2010/main" val="1137888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ko-KR" altLang="en-US" dirty="0"/>
              <a:t>고객 세분화를 위한 최적의 </a:t>
            </a:r>
            <a:r>
              <a:rPr lang="en-US" altLang="ko-KR" dirty="0"/>
              <a:t>k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연간 소득과 쇼핑몰 점수로 최적의 </a:t>
            </a:r>
            <a:r>
              <a:rPr lang="en-US" altLang="ko-KR" dirty="0"/>
              <a:t>k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sp>
        <p:nvSpPr>
          <p:cNvPr id="13" name="설명선: 굽은 이중선 12">
            <a:extLst>
              <a:ext uri="{FF2B5EF4-FFF2-40B4-BE49-F238E27FC236}">
                <a16:creationId xmlns:a16="http://schemas.microsoft.com/office/drawing/2014/main" id="{224DE6C4-64D2-B9E6-723F-00B983F0843E}"/>
              </a:ext>
            </a:extLst>
          </p:cNvPr>
          <p:cNvSpPr/>
          <p:nvPr/>
        </p:nvSpPr>
        <p:spPr>
          <a:xfrm>
            <a:off x="5073155" y="4745780"/>
            <a:ext cx="2831869" cy="660000"/>
          </a:xfrm>
          <a:prstGeom prst="borderCallout3">
            <a:avLst>
              <a:gd name="adj1" fmla="val 31658"/>
              <a:gd name="adj2" fmla="val 1540"/>
              <a:gd name="adj3" fmla="val 73821"/>
              <a:gd name="adj4" fmla="val -6080"/>
              <a:gd name="adj5" fmla="val 74370"/>
              <a:gd name="adj6" fmla="val -21454"/>
              <a:gd name="adj7" fmla="val 68742"/>
              <a:gd name="adj8" fmla="val -24896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5</a:t>
            </a:r>
            <a:r>
              <a:rPr lang="ko-KR" altLang="en-US" dirty="0">
                <a:solidFill>
                  <a:schemeClr val="tx2"/>
                </a:solidFill>
              </a:rPr>
              <a:t>개의 클러스터 수가 적절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C8B395-E366-B77E-FF54-752911850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66" y="2242786"/>
            <a:ext cx="6160699" cy="1912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2EA7F-514F-4478-30F1-B137034B6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6" y="4208344"/>
            <a:ext cx="3160218" cy="20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1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ko-KR" altLang="en-US" dirty="0"/>
              <a:t>고객 세분화를 위한 최적의 </a:t>
            </a:r>
            <a:r>
              <a:rPr lang="en-US" altLang="ko-KR" dirty="0"/>
              <a:t>k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나이와 연간 소득과 쇼핑몰 점수로 최적의 </a:t>
            </a:r>
            <a:r>
              <a:rPr lang="en-US" altLang="ko-KR" dirty="0"/>
              <a:t>k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sp>
        <p:nvSpPr>
          <p:cNvPr id="13" name="설명선: 굽은 이중선 12">
            <a:extLst>
              <a:ext uri="{FF2B5EF4-FFF2-40B4-BE49-F238E27FC236}">
                <a16:creationId xmlns:a16="http://schemas.microsoft.com/office/drawing/2014/main" id="{224DE6C4-64D2-B9E6-723F-00B983F0843E}"/>
              </a:ext>
            </a:extLst>
          </p:cNvPr>
          <p:cNvSpPr/>
          <p:nvPr/>
        </p:nvSpPr>
        <p:spPr>
          <a:xfrm>
            <a:off x="5073155" y="4745780"/>
            <a:ext cx="2831869" cy="660000"/>
          </a:xfrm>
          <a:prstGeom prst="borderCallout3">
            <a:avLst>
              <a:gd name="adj1" fmla="val 31658"/>
              <a:gd name="adj2" fmla="val 1540"/>
              <a:gd name="adj3" fmla="val 73821"/>
              <a:gd name="adj4" fmla="val -6080"/>
              <a:gd name="adj5" fmla="val 74370"/>
              <a:gd name="adj6" fmla="val -21454"/>
              <a:gd name="adj7" fmla="val 68742"/>
              <a:gd name="adj8" fmla="val -24896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5</a:t>
            </a:r>
            <a:r>
              <a:rPr lang="ko-KR" altLang="en-US" dirty="0">
                <a:solidFill>
                  <a:schemeClr val="tx2"/>
                </a:solidFill>
              </a:rPr>
              <a:t>개의 클러스터 수가 적절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EF6053-7167-B32F-9A70-D5175A25F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6" y="2101177"/>
            <a:ext cx="4801270" cy="2076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CF336F-AAD4-794E-8225-9D001063C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8" y="4234630"/>
            <a:ext cx="287695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4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 나이와 쇼핑몰 점수로 세분화한 고객 클러스터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51690-F4A8-49F5-1E4D-0B87AF514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8" y="2080342"/>
            <a:ext cx="7570165" cy="24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03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 클러스터의 특징 살펴보기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E35FFF-DE18-12C6-D6BE-47A58048E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51"/>
          <a:stretch/>
        </p:blipFill>
        <p:spPr>
          <a:xfrm>
            <a:off x="811600" y="2520283"/>
            <a:ext cx="7847453" cy="16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293574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/>
              <a:t>각 클러스터의 특징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0</a:t>
            </a:r>
            <a:r>
              <a:rPr lang="ko-KR" altLang="en-US" dirty="0"/>
              <a:t>번 그룹의 경우 모든 연령대에서 쇼핑몰 점수가 </a:t>
            </a:r>
            <a:r>
              <a:rPr lang="en-US" altLang="ko-KR" dirty="0"/>
              <a:t>40 </a:t>
            </a:r>
            <a:r>
              <a:rPr lang="ko-KR" altLang="en-US" dirty="0"/>
              <a:t>미만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번 그룹은 쇼핑몰 점수가 </a:t>
            </a:r>
            <a:r>
              <a:rPr lang="en-US" altLang="ko-KR" dirty="0"/>
              <a:t>60 </a:t>
            </a:r>
            <a:r>
              <a:rPr lang="ko-KR" altLang="en-US" dirty="0"/>
              <a:t>이상이고 나이가 </a:t>
            </a:r>
            <a:r>
              <a:rPr lang="en-US" altLang="ko-KR" dirty="0"/>
              <a:t>40 </a:t>
            </a:r>
            <a:r>
              <a:rPr lang="ko-KR" altLang="en-US" dirty="0"/>
              <a:t>미만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ko-KR" altLang="en-US" dirty="0"/>
              <a:t>번 그룹은 </a:t>
            </a:r>
            <a:r>
              <a:rPr lang="en-US" altLang="ko-KR" dirty="0"/>
              <a:t>43</a:t>
            </a:r>
            <a:r>
              <a:rPr lang="ko-KR" altLang="en-US" dirty="0"/>
              <a:t>세 이상 쇼핑몰 점수가 </a:t>
            </a:r>
            <a:r>
              <a:rPr lang="en-US" altLang="ko-KR" dirty="0"/>
              <a:t>40~60 </a:t>
            </a:r>
            <a:r>
              <a:rPr lang="ko-KR" altLang="en-US" dirty="0"/>
              <a:t>이하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3</a:t>
            </a:r>
            <a:r>
              <a:rPr lang="ko-KR" altLang="en-US" dirty="0"/>
              <a:t>번 그룹은 쇼핑몰 점수가 </a:t>
            </a:r>
            <a:r>
              <a:rPr lang="en-US" altLang="ko-KR" dirty="0"/>
              <a:t>40~60 </a:t>
            </a:r>
            <a:r>
              <a:rPr lang="ko-KR" altLang="en-US" dirty="0"/>
              <a:t>이하이고 </a:t>
            </a:r>
            <a:r>
              <a:rPr lang="en-US" altLang="ko-KR" dirty="0"/>
              <a:t>18</a:t>
            </a:r>
            <a:r>
              <a:rPr lang="ko-KR" altLang="en-US" dirty="0"/>
              <a:t>세 이상 </a:t>
            </a:r>
            <a:r>
              <a:rPr lang="en-US" altLang="ko-KR" dirty="0"/>
              <a:t>39</a:t>
            </a:r>
            <a:r>
              <a:rPr lang="ko-KR" altLang="en-US" dirty="0"/>
              <a:t>세 미만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20EAF-3E1C-70BA-043E-C8EE75DB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55" y="3793772"/>
            <a:ext cx="442974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10.1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클러스터링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2495309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 연간 소득과 쇼핑몰 점수로 세분화한 고객 클러스터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427763B-8FF6-1571-A60C-E065EA7B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18" y="2211573"/>
            <a:ext cx="6733244" cy="26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7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 클러스터의 특징 살펴보기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630B3A-34E6-C5F2-D1F6-FF889FF8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71" y="2246365"/>
            <a:ext cx="7418834" cy="19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3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/>
              <a:t>각 클러스터의 특징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0</a:t>
            </a:r>
            <a:r>
              <a:rPr lang="ko-KR" altLang="en-US" sz="1800" dirty="0"/>
              <a:t>번 그룹</a:t>
            </a:r>
            <a:r>
              <a:rPr lang="en-US" altLang="ko-KR" sz="1800" dirty="0"/>
              <a:t>: </a:t>
            </a:r>
            <a:r>
              <a:rPr lang="ko-KR" altLang="en-US" sz="1800" dirty="0"/>
              <a:t>연간 소득이 </a:t>
            </a:r>
            <a:r>
              <a:rPr lang="en-US" altLang="ko-KR" sz="1800" dirty="0"/>
              <a:t>70,000</a:t>
            </a:r>
            <a:r>
              <a:rPr lang="ko-KR" altLang="en-US" sz="1800" dirty="0"/>
              <a:t>달러 이상 이고 쇼핑몰 점수가 </a:t>
            </a:r>
            <a:r>
              <a:rPr lang="en-US" altLang="ko-KR" sz="1800" dirty="0"/>
              <a:t>60 </a:t>
            </a:r>
            <a:r>
              <a:rPr lang="ko-KR" altLang="en-US" sz="1800" dirty="0"/>
              <a:t>이상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1</a:t>
            </a:r>
            <a:r>
              <a:rPr lang="ko-KR" altLang="en-US" sz="1800" dirty="0"/>
              <a:t>번 그룹</a:t>
            </a:r>
            <a:r>
              <a:rPr lang="en-US" altLang="ko-KR" sz="1800" dirty="0"/>
              <a:t>: </a:t>
            </a:r>
            <a:r>
              <a:rPr lang="ko-KR" altLang="en-US" sz="1800" dirty="0"/>
              <a:t>연간 소득이 </a:t>
            </a:r>
            <a:r>
              <a:rPr lang="en-US" altLang="ko-KR" sz="1800" dirty="0"/>
              <a:t>40,000 </a:t>
            </a:r>
            <a:r>
              <a:rPr lang="ko-KR" altLang="en-US" sz="1800" dirty="0"/>
              <a:t>미만 이고 쇼핑몰 점수가 </a:t>
            </a:r>
            <a:r>
              <a:rPr lang="en-US" altLang="ko-KR" sz="1800" dirty="0"/>
              <a:t>40 </a:t>
            </a:r>
            <a:r>
              <a:rPr lang="ko-KR" altLang="en-US" sz="1800" dirty="0"/>
              <a:t>미만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2</a:t>
            </a:r>
            <a:r>
              <a:rPr lang="ko-KR" altLang="en-US" sz="1800" dirty="0"/>
              <a:t>번 그룹</a:t>
            </a:r>
            <a:r>
              <a:rPr lang="en-US" altLang="ko-KR" sz="1800" dirty="0"/>
              <a:t>: </a:t>
            </a:r>
            <a:r>
              <a:rPr lang="ko-KR" altLang="en-US" sz="1800" dirty="0"/>
              <a:t> 연간 소득이 </a:t>
            </a:r>
            <a:r>
              <a:rPr lang="en-US" altLang="ko-KR" sz="1800" dirty="0"/>
              <a:t>40,000 </a:t>
            </a:r>
            <a:r>
              <a:rPr lang="ko-KR" altLang="en-US" sz="1800" dirty="0"/>
              <a:t>달러 미만이고 쇼핑몰 점수가 </a:t>
            </a:r>
            <a:r>
              <a:rPr lang="en-US" altLang="ko-KR" sz="1800" dirty="0"/>
              <a:t>60 </a:t>
            </a:r>
            <a:r>
              <a:rPr lang="ko-KR" altLang="en-US" sz="1800" dirty="0"/>
              <a:t>이상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3</a:t>
            </a:r>
            <a:r>
              <a:rPr lang="ko-KR" altLang="en-US" sz="1800" dirty="0"/>
              <a:t>번 그룹</a:t>
            </a:r>
            <a:r>
              <a:rPr lang="en-US" altLang="ko-KR" sz="1800" dirty="0"/>
              <a:t>: </a:t>
            </a:r>
            <a:r>
              <a:rPr lang="ko-KR" altLang="en-US" sz="1800" dirty="0"/>
              <a:t> 연간 소득이 </a:t>
            </a:r>
            <a:r>
              <a:rPr lang="en-US" altLang="ko-KR" sz="1800" dirty="0"/>
              <a:t>70,000 </a:t>
            </a:r>
            <a:r>
              <a:rPr lang="ko-KR" altLang="en-US" sz="1800" dirty="0"/>
              <a:t>이 상이고 쇼핑몰 점수가 </a:t>
            </a:r>
            <a:r>
              <a:rPr lang="en-US" altLang="ko-KR" sz="1800" dirty="0"/>
              <a:t>40 </a:t>
            </a:r>
            <a:r>
              <a:rPr lang="ko-KR" altLang="en-US" sz="1800" dirty="0"/>
              <a:t>미만인 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4 </a:t>
            </a:r>
            <a:r>
              <a:rPr lang="ko-KR" altLang="en-US" sz="1800" dirty="0"/>
              <a:t>번 그룹 </a:t>
            </a:r>
            <a:r>
              <a:rPr lang="en-US" altLang="ko-KR" sz="1800" dirty="0"/>
              <a:t>: </a:t>
            </a:r>
            <a:r>
              <a:rPr lang="ko-KR" altLang="en-US" sz="1800" dirty="0"/>
              <a:t>연간 소득이 대부분 </a:t>
            </a:r>
            <a:r>
              <a:rPr lang="en-US" altLang="ko-KR" sz="1800" dirty="0"/>
              <a:t>40,000 </a:t>
            </a:r>
            <a:r>
              <a:rPr lang="ko-KR" altLang="en-US" sz="1800" dirty="0"/>
              <a:t>이상 </a:t>
            </a:r>
            <a:r>
              <a:rPr lang="en-US" altLang="ko-KR" sz="1800" dirty="0"/>
              <a:t>70,000 </a:t>
            </a:r>
            <a:r>
              <a:rPr lang="ko-KR" altLang="en-US" sz="1800" dirty="0"/>
              <a:t>이하이고 쇼핑몰 점수가 </a:t>
            </a:r>
            <a:r>
              <a:rPr lang="en-US" altLang="ko-KR" sz="1800" dirty="0"/>
              <a:t>40 </a:t>
            </a:r>
            <a:r>
              <a:rPr lang="ko-KR" altLang="en-US" sz="1800" dirty="0"/>
              <a:t>이상 </a:t>
            </a:r>
            <a:r>
              <a:rPr lang="en-US" altLang="ko-KR" sz="1800" dirty="0"/>
              <a:t>60 </a:t>
            </a:r>
            <a:r>
              <a:rPr lang="ko-KR" altLang="en-US" sz="1800" dirty="0"/>
              <a:t>미만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A6B1DD-747B-A315-E2AA-B357DB65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66" y="3862375"/>
            <a:ext cx="5023233" cy="24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 나이와 연간 소득과 쇼핑몰 점수로 세분화한 고객 클러스터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2A908B8-5B84-0579-1C84-E7C0FF76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74" y="2394453"/>
            <a:ext cx="7209714" cy="28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84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 클러스터의 특징 살펴보기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23F2E33-621E-DDA9-25A0-D4396ACA9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15" y="2229463"/>
            <a:ext cx="6958494" cy="13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188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2"/>
            </a:pPr>
            <a:r>
              <a:rPr lang="ko-KR" altLang="en-US" dirty="0"/>
              <a:t>모델 생성과 학습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/>
              <a:t>각 클러스터의 특징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0</a:t>
            </a:r>
            <a:r>
              <a:rPr lang="ko-KR" altLang="en-US" sz="1800" dirty="0"/>
              <a:t>번 그룹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연소득</a:t>
            </a:r>
            <a:r>
              <a:rPr lang="ko-KR" altLang="en-US" sz="1800" dirty="0"/>
              <a:t> </a:t>
            </a:r>
            <a:r>
              <a:rPr lang="en-US" altLang="ko-KR" sz="1800" dirty="0"/>
              <a:t>40,000</a:t>
            </a:r>
            <a:r>
              <a:rPr lang="ko-KR" altLang="en-US" sz="1800" dirty="0"/>
              <a:t>달러 미만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1</a:t>
            </a:r>
            <a:r>
              <a:rPr lang="ko-KR" altLang="en-US" sz="1800" dirty="0"/>
              <a:t>번 그룹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연소득</a:t>
            </a:r>
            <a:r>
              <a:rPr lang="ko-KR" altLang="en-US" sz="1800" dirty="0"/>
              <a:t> </a:t>
            </a:r>
            <a:r>
              <a:rPr lang="en-US" altLang="ko-KR" sz="1800" dirty="0"/>
              <a:t>40,000</a:t>
            </a:r>
            <a:r>
              <a:rPr lang="ko-KR" altLang="en-US" sz="1800" dirty="0"/>
              <a:t>이상 </a:t>
            </a:r>
            <a:r>
              <a:rPr lang="en-US" altLang="ko-KR" sz="1800" dirty="0"/>
              <a:t>70,000</a:t>
            </a:r>
            <a:r>
              <a:rPr lang="ko-KR" altLang="en-US" sz="1800" dirty="0"/>
              <a:t>미만</a:t>
            </a:r>
            <a:r>
              <a:rPr lang="en-US" altLang="ko-KR" sz="1800" dirty="0"/>
              <a:t>, </a:t>
            </a:r>
            <a:r>
              <a:rPr lang="ko-KR" altLang="en-US" sz="1800" dirty="0"/>
              <a:t>쇼핑몰 점수 </a:t>
            </a:r>
            <a:r>
              <a:rPr lang="en-US" altLang="ko-KR" sz="1800" dirty="0"/>
              <a:t>40</a:t>
            </a:r>
            <a:r>
              <a:rPr lang="ko-KR" altLang="en-US" sz="1800" dirty="0"/>
              <a:t>점 정도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2</a:t>
            </a:r>
            <a:r>
              <a:rPr lang="ko-KR" altLang="en-US" sz="1800" dirty="0"/>
              <a:t>번 그룹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연소득</a:t>
            </a:r>
            <a:r>
              <a:rPr lang="ko-KR" altLang="en-US" sz="1800" dirty="0"/>
              <a:t> </a:t>
            </a:r>
            <a:r>
              <a:rPr lang="en-US" altLang="ko-KR" sz="1800" dirty="0"/>
              <a:t>70,000</a:t>
            </a:r>
            <a:r>
              <a:rPr lang="ko-KR" altLang="en-US" sz="1800" dirty="0"/>
              <a:t>이상</a:t>
            </a:r>
            <a:r>
              <a:rPr lang="en-US" altLang="ko-KR" sz="1800" dirty="0"/>
              <a:t>, 20</a:t>
            </a:r>
            <a:r>
              <a:rPr lang="ko-KR" altLang="en-US" sz="1800" dirty="0"/>
              <a:t>대 후반</a:t>
            </a:r>
            <a:r>
              <a:rPr lang="en-US" altLang="ko-KR" sz="1800" dirty="0"/>
              <a:t>~40</a:t>
            </a:r>
            <a:r>
              <a:rPr lang="ko-KR" altLang="en-US" sz="1800" dirty="0"/>
              <a:t>대</a:t>
            </a:r>
            <a:r>
              <a:rPr lang="en-US" altLang="ko-KR" sz="1800" dirty="0"/>
              <a:t>, </a:t>
            </a:r>
            <a:r>
              <a:rPr lang="ko-KR" altLang="en-US" sz="1800" dirty="0"/>
              <a:t>쇼핑몰 점수가 </a:t>
            </a:r>
            <a:r>
              <a:rPr lang="en-US" altLang="ko-KR" sz="1800" dirty="0"/>
              <a:t>80</a:t>
            </a:r>
            <a:r>
              <a:rPr lang="ko-KR" altLang="en-US" sz="1800" dirty="0"/>
              <a:t>점 이상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3</a:t>
            </a:r>
            <a:r>
              <a:rPr lang="ko-KR" altLang="en-US" sz="1800" dirty="0"/>
              <a:t>번 그룹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연소득</a:t>
            </a:r>
            <a:r>
              <a:rPr lang="ko-KR" altLang="en-US" sz="1800" dirty="0"/>
              <a:t> </a:t>
            </a:r>
            <a:r>
              <a:rPr lang="en-US" altLang="ko-KR" sz="1800" dirty="0"/>
              <a:t>40,000 </a:t>
            </a:r>
            <a:r>
              <a:rPr lang="ko-KR" altLang="en-US" sz="1800" dirty="0"/>
              <a:t>미만</a:t>
            </a:r>
            <a:r>
              <a:rPr lang="en-US" altLang="ko-KR" sz="1800" dirty="0"/>
              <a:t>, 20</a:t>
            </a:r>
            <a:r>
              <a:rPr lang="ko-KR" altLang="en-US" sz="1800" dirty="0"/>
              <a:t>대</a:t>
            </a:r>
            <a:r>
              <a:rPr lang="en-US" altLang="ko-KR" sz="1800" dirty="0"/>
              <a:t>~40</a:t>
            </a:r>
            <a:r>
              <a:rPr lang="ko-KR" altLang="en-US" sz="1800" dirty="0"/>
              <a:t>대 미만</a:t>
            </a:r>
            <a:r>
              <a:rPr lang="en-US" altLang="ko-KR" sz="1800" dirty="0"/>
              <a:t>, </a:t>
            </a:r>
            <a:r>
              <a:rPr lang="ko-KR" altLang="en-US" sz="1800" dirty="0"/>
              <a:t>쇼핑몰 점수 </a:t>
            </a:r>
            <a:r>
              <a:rPr lang="en-US" altLang="ko-KR" sz="1800" dirty="0"/>
              <a:t>80</a:t>
            </a:r>
            <a:r>
              <a:rPr lang="ko-KR" altLang="en-US" sz="1800" dirty="0"/>
              <a:t>점이상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4</a:t>
            </a:r>
            <a:r>
              <a:rPr lang="ko-KR" altLang="en-US" sz="1800" dirty="0"/>
              <a:t>번 그룹 </a:t>
            </a:r>
            <a:r>
              <a:rPr lang="en-US" altLang="ko-KR" sz="1800" dirty="0"/>
              <a:t>: </a:t>
            </a:r>
            <a:r>
              <a:rPr lang="ko-KR" altLang="en-US" sz="1800" dirty="0"/>
              <a:t>연소득이 </a:t>
            </a:r>
            <a:r>
              <a:rPr lang="en-US" altLang="ko-KR" sz="1800" dirty="0"/>
              <a:t>70,000</a:t>
            </a:r>
            <a:r>
              <a:rPr lang="ko-KR" altLang="en-US" sz="1800" dirty="0"/>
              <a:t>이상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54842-C064-77B2-A8E7-4E149984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18" y="3971108"/>
            <a:ext cx="3811762" cy="22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0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K-means</a:t>
            </a:r>
            <a:r>
              <a:rPr lang="ko-KR" altLang="en-US" dirty="0"/>
              <a:t>를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3"/>
            </a:pPr>
            <a:r>
              <a:rPr lang="ko-KR" altLang="en-US" dirty="0"/>
              <a:t>예측 값 확인하기</a:t>
            </a:r>
            <a:endParaRPr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9ED448B-1E6F-913A-C399-D46F4892E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3" y="1794596"/>
            <a:ext cx="485842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77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Hierarchical clustering</a:t>
            </a:r>
            <a:r>
              <a:rPr lang="ko-KR" altLang="en-US" dirty="0"/>
              <a:t>을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계층적 군집화에 필요한 라이브러리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0B56127-7A21-89EE-D71A-C22B88B7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0" y="2083605"/>
            <a:ext cx="7016356" cy="11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5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Hierarchical clustering</a:t>
            </a:r>
            <a:r>
              <a:rPr lang="ko-KR" altLang="en-US" dirty="0"/>
              <a:t>을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2"/>
            </a:pPr>
            <a:r>
              <a:rPr lang="ko-KR" altLang="en-US" dirty="0"/>
              <a:t>거리 측정 방법에 따른 </a:t>
            </a:r>
            <a:r>
              <a:rPr lang="en-US" altLang="ko-KR" dirty="0"/>
              <a:t>Hierarchical clustering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가장 먼저 회원 정보 데이터를 읽어와 필요한 속성 값을 추출함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6325DF-C858-253E-F871-AD2FA26F8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51" y="2438261"/>
            <a:ext cx="6739430" cy="27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64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Hierarchical clustering</a:t>
            </a:r>
            <a:r>
              <a:rPr lang="ko-KR" altLang="en-US" dirty="0"/>
              <a:t>을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4701" y="1309687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2"/>
            </a:pPr>
            <a:r>
              <a:rPr lang="ko-KR" altLang="en-US" dirty="0"/>
              <a:t>거리 측정 방법에 따른 </a:t>
            </a:r>
            <a:r>
              <a:rPr lang="en-US" altLang="ko-KR" dirty="0"/>
              <a:t>Hierarchical clustering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- linkage()</a:t>
            </a:r>
            <a:r>
              <a:rPr lang="ko-KR" altLang="en-US" dirty="0"/>
              <a:t>를 사용하여 계층적 군집 모델을 만들고 </a:t>
            </a:r>
            <a:r>
              <a:rPr lang="en-US" altLang="ko-KR" dirty="0"/>
              <a:t>dendrogram()</a:t>
            </a:r>
            <a:r>
              <a:rPr lang="ko-KR" altLang="en-US" dirty="0"/>
              <a:t>을 사용하여 시각 화하여 군집 수를 확인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93E571E-C85B-7751-5902-D8080B59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0" y="2332541"/>
            <a:ext cx="3982006" cy="208626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6571FF9-D1ED-B626-5DFA-80F9E592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12" y="2332541"/>
            <a:ext cx="4058216" cy="209579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05831FF-7B1E-CBBA-6FBC-A88BBA71D5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0"/>
          <a:stretch/>
        </p:blipFill>
        <p:spPr>
          <a:xfrm>
            <a:off x="828406" y="4298514"/>
            <a:ext cx="4124901" cy="208626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3F0E4ED-DA14-00D4-A311-9CAEFC901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59" y="4406132"/>
            <a:ext cx="3943900" cy="19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학습하기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B4DCA-FEA9-B876-00E1-C1709334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5" y="1355683"/>
            <a:ext cx="7128801" cy="4807103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BED33F4A-C7E2-6B90-74B3-31DA629A4C86}"/>
              </a:ext>
            </a:extLst>
          </p:cNvPr>
          <p:cNvSpPr/>
          <p:nvPr/>
        </p:nvSpPr>
        <p:spPr>
          <a:xfrm>
            <a:off x="6946231" y="695214"/>
            <a:ext cx="1911953" cy="859266"/>
          </a:xfrm>
          <a:prstGeom prst="borderCallout3">
            <a:avLst>
              <a:gd name="adj1" fmla="val 18750"/>
              <a:gd name="adj2" fmla="val -5183"/>
              <a:gd name="adj3" fmla="val 18750"/>
              <a:gd name="adj4" fmla="val -16667"/>
              <a:gd name="adj5" fmla="val 65495"/>
              <a:gd name="adj6" fmla="val -30840"/>
              <a:gd name="adj7" fmla="val 376634"/>
              <a:gd name="adj8" fmla="val -7671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장 학습내용</a:t>
            </a:r>
            <a:r>
              <a:rPr lang="en-US" altLang="ko-KR" dirty="0" err="1"/>
              <a:t>kmeans</a:t>
            </a:r>
            <a:r>
              <a:rPr lang="en-US" altLang="ko-KR" dirty="0"/>
              <a:t>/</a:t>
            </a:r>
            <a:r>
              <a:rPr lang="en-US" altLang="ko-KR" dirty="0" err="1"/>
              <a:t>hierachical</a:t>
            </a:r>
            <a:r>
              <a:rPr lang="ko-KR" altLang="en-US" dirty="0"/>
              <a:t>학습알고리즘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D99C04-6188-0454-E194-022CDEA1C7B9}"/>
              </a:ext>
            </a:extLst>
          </p:cNvPr>
          <p:cNvSpPr/>
          <p:nvPr/>
        </p:nvSpPr>
        <p:spPr>
          <a:xfrm>
            <a:off x="4689566" y="3866606"/>
            <a:ext cx="1619794" cy="16067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39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B2C7E0-BB7D-DE9C-26C0-1DDEFCF4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0" y="960071"/>
            <a:ext cx="4401164" cy="26387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1A5415-8532-05E5-8D4D-771A301DF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/>
        </p:blipFill>
        <p:spPr>
          <a:xfrm>
            <a:off x="4572000" y="1130170"/>
            <a:ext cx="4467849" cy="22988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800FD5-E78D-5493-DF4D-962C8B7E6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0" y="3768963"/>
            <a:ext cx="4505954" cy="24387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13411D-80EC-84B7-2A8A-ADB2A28CD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14" y="3835883"/>
            <a:ext cx="4220164" cy="237182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381096-259B-A198-E6EF-B668404FE83B}"/>
              </a:ext>
            </a:extLst>
          </p:cNvPr>
          <p:cNvSpPr/>
          <p:nvPr/>
        </p:nvSpPr>
        <p:spPr>
          <a:xfrm>
            <a:off x="6765543" y="935619"/>
            <a:ext cx="2181497" cy="389101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method=’complete’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515E6-DDA5-B092-36B0-1EBD03559DD2}"/>
              </a:ext>
            </a:extLst>
          </p:cNvPr>
          <p:cNvSpPr/>
          <p:nvPr/>
        </p:nvSpPr>
        <p:spPr>
          <a:xfrm>
            <a:off x="6765989" y="3768963"/>
            <a:ext cx="2181497" cy="389101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method=’ward’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2DA56D-AC52-59A7-A15C-DA7849C889A6}"/>
              </a:ext>
            </a:extLst>
          </p:cNvPr>
          <p:cNvSpPr/>
          <p:nvPr/>
        </p:nvSpPr>
        <p:spPr>
          <a:xfrm>
            <a:off x="359291" y="955606"/>
            <a:ext cx="2181497" cy="389101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method=’single’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FE147C-A118-4638-6BA4-C4BEB5FE8D99}"/>
              </a:ext>
            </a:extLst>
          </p:cNvPr>
          <p:cNvSpPr/>
          <p:nvPr/>
        </p:nvSpPr>
        <p:spPr>
          <a:xfrm>
            <a:off x="281360" y="3831000"/>
            <a:ext cx="2181497" cy="389101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method=’average’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93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Hierarchical clustering</a:t>
            </a:r>
            <a:r>
              <a:rPr lang="ko-KR" altLang="en-US" dirty="0"/>
              <a:t>을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3"/>
            </a:pPr>
            <a:r>
              <a:rPr lang="ko-KR" altLang="en-US" dirty="0"/>
              <a:t>모델 학습과 시각화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클러스터의 수는 </a:t>
            </a:r>
            <a:r>
              <a:rPr lang="en-US" altLang="ko-KR" dirty="0"/>
              <a:t>3,4,5 </a:t>
            </a:r>
            <a:r>
              <a:rPr lang="ko-KR" altLang="en-US" dirty="0"/>
              <a:t>중에 하나를 선택</a:t>
            </a:r>
            <a:r>
              <a:rPr lang="en-US" altLang="ko-KR" dirty="0"/>
              <a:t>(</a:t>
            </a:r>
            <a:r>
              <a:rPr lang="ko-KR" altLang="en-US" dirty="0"/>
              <a:t>교재는 </a:t>
            </a:r>
            <a:r>
              <a:rPr lang="en-US" altLang="ko-KR" dirty="0"/>
              <a:t>5</a:t>
            </a:r>
            <a:r>
              <a:rPr lang="ko-KR" altLang="en-US" dirty="0"/>
              <a:t>를 선택</a:t>
            </a:r>
            <a:r>
              <a:rPr lang="en-US" altLang="ko-KR" dirty="0"/>
              <a:t>)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5267311-81A6-B607-D177-66D5F37C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39" y="2298753"/>
            <a:ext cx="5291064" cy="37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66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Hierarchical clustering</a:t>
            </a:r>
            <a:r>
              <a:rPr lang="ko-KR" altLang="en-US" dirty="0"/>
              <a:t>을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3"/>
            </a:pPr>
            <a:r>
              <a:rPr lang="ko-KR" altLang="en-US" dirty="0"/>
              <a:t>모델 학습과 시각화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각 클러스터의 특징을 확인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FF1296C-9C88-96C9-A54A-333E5EEC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88" y="2314195"/>
            <a:ext cx="6899697" cy="22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45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클러스터링을 활용한 쇼핑몰 회원 세분화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Hierarchical clustering</a:t>
            </a:r>
            <a:r>
              <a:rPr lang="ko-KR" altLang="en-US" dirty="0"/>
              <a:t>을 이용한 군집화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593" y="1470555"/>
            <a:ext cx="8460276" cy="423862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 startAt="3"/>
            </a:pPr>
            <a:r>
              <a:rPr lang="ko-KR" altLang="en-US" dirty="0"/>
              <a:t>모델 학습과 시각화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각 클러스터의 특징을 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02D89B-3EDA-D909-CE61-D9F1E819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7" y="2276314"/>
            <a:ext cx="5259743" cy="27197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A9A0FB-B8E0-0EE1-2171-E060D210D46E}"/>
              </a:ext>
            </a:extLst>
          </p:cNvPr>
          <p:cNvSpPr/>
          <p:nvPr/>
        </p:nvSpPr>
        <p:spPr>
          <a:xfrm>
            <a:off x="1148525" y="5414885"/>
            <a:ext cx="7060411" cy="773939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클러스터 수가 </a:t>
            </a:r>
            <a:r>
              <a:rPr lang="en-US" altLang="ko-KR" dirty="0">
                <a:solidFill>
                  <a:schemeClr val="tx2"/>
                </a:solidFill>
              </a:rPr>
              <a:t>5</a:t>
            </a:r>
            <a:r>
              <a:rPr lang="ko-KR" altLang="en-US" dirty="0">
                <a:solidFill>
                  <a:schemeClr val="tx2"/>
                </a:solidFill>
              </a:rPr>
              <a:t>인 경우</a:t>
            </a:r>
            <a:r>
              <a:rPr lang="en-US" altLang="ko-KR" dirty="0">
                <a:solidFill>
                  <a:schemeClr val="tx2"/>
                </a:solidFill>
              </a:rPr>
              <a:t>, 10.2</a:t>
            </a:r>
            <a:r>
              <a:rPr lang="ko-KR" altLang="en-US" dirty="0">
                <a:solidFill>
                  <a:schemeClr val="tx2"/>
                </a:solidFill>
              </a:rPr>
              <a:t>절의 </a:t>
            </a:r>
            <a:r>
              <a:rPr lang="en-US" altLang="ko-KR" dirty="0">
                <a:solidFill>
                  <a:schemeClr val="tx2"/>
                </a:solidFill>
              </a:rPr>
              <a:t>k-means</a:t>
            </a:r>
            <a:r>
              <a:rPr lang="ko-KR" altLang="en-US" dirty="0">
                <a:solidFill>
                  <a:schemeClr val="tx2"/>
                </a:solidFill>
              </a:rPr>
              <a:t>를 활용한 나이와 연간 소득과 쇼핑몰 점수로 세분화한 고객 클러스터 결과가 같은 특징을 보인다</a:t>
            </a:r>
          </a:p>
        </p:txBody>
      </p:sp>
    </p:spTree>
    <p:extLst>
      <p:ext uri="{BB962C8B-B14F-4D97-AF65-F5344CB8AC3E}">
        <p14:creationId xmlns:p14="http://schemas.microsoft.com/office/powerpoint/2010/main" val="1643110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20F1C-0317-4EB9-6BF3-223628B5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2076" r="8264" b="4467"/>
          <a:stretch/>
        </p:blipFill>
        <p:spPr>
          <a:xfrm>
            <a:off x="2472562" y="1592705"/>
            <a:ext cx="4077325" cy="36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597171F-1E34-39EB-F0DD-6CD49B940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클러스터링이란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데이터셋을 클러스터라는 그룹으로 묶는 작업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한 클 </a:t>
            </a:r>
            <a:r>
              <a:rPr lang="ko-KR" altLang="en-US" dirty="0" err="1"/>
              <a:t>러스터</a:t>
            </a:r>
            <a:r>
              <a:rPr lang="ko-KR" altLang="en-US" dirty="0"/>
              <a:t> 안의 데이터 </a:t>
            </a:r>
            <a:r>
              <a:rPr lang="ko-KR" altLang="en-US" dirty="0" err="1"/>
              <a:t>포인트끼리는</a:t>
            </a:r>
            <a:r>
              <a:rPr lang="ko-KR" altLang="en-US" dirty="0"/>
              <a:t> 매우 비슷하고 다른 클러스터의 데이터 포인터와 는 구분되도록 </a:t>
            </a:r>
            <a:r>
              <a:rPr lang="ko-KR" altLang="en-US" dirty="0" err="1"/>
              <a:t>묶어냄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 학습 알고리즘은 </a:t>
            </a:r>
            <a:r>
              <a:rPr lang="en-US" altLang="ko-KR" dirty="0" err="1">
                <a:highlight>
                  <a:srgbClr val="FFFF00"/>
                </a:highlight>
              </a:rPr>
              <a:t>KMeans</a:t>
            </a:r>
            <a:r>
              <a:rPr lang="en-US" altLang="ko-KR" dirty="0"/>
              <a:t>, DBSCAN, </a:t>
            </a:r>
            <a:r>
              <a:rPr lang="en-US" altLang="ko-KR" dirty="0">
                <a:highlight>
                  <a:srgbClr val="FFFF00"/>
                </a:highlight>
              </a:rPr>
              <a:t>Hierarchical clustering</a:t>
            </a:r>
            <a:r>
              <a:rPr lang="en-US" altLang="ko-KR" dirty="0"/>
              <a:t>, Spectral </a:t>
            </a:r>
            <a:r>
              <a:rPr lang="en-US" altLang="ko-KR" dirty="0" err="1"/>
              <a:t>Clusterin</a:t>
            </a:r>
            <a:r>
              <a:rPr lang="ko-KR" altLang="en-US" dirty="0"/>
              <a:t>이 있음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D0E08-0E5F-F695-7922-C471EF51A376}"/>
              </a:ext>
            </a:extLst>
          </p:cNvPr>
          <p:cNvSpPr/>
          <p:nvPr/>
        </p:nvSpPr>
        <p:spPr>
          <a:xfrm>
            <a:off x="3409406" y="3775166"/>
            <a:ext cx="2821577" cy="589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장에서 다루는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881B51-A2B8-4CDF-53BE-A34B169B55F4}"/>
              </a:ext>
            </a:extLst>
          </p:cNvPr>
          <p:cNvCxnSpPr/>
          <p:nvPr/>
        </p:nvCxnSpPr>
        <p:spPr>
          <a:xfrm>
            <a:off x="3317966" y="3200400"/>
            <a:ext cx="1031965" cy="5747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8C5A75-20C2-7E28-0EC8-19DF86524EC8}"/>
              </a:ext>
            </a:extLst>
          </p:cNvPr>
          <p:cNvCxnSpPr/>
          <p:nvPr/>
        </p:nvCxnSpPr>
        <p:spPr>
          <a:xfrm flipH="1">
            <a:off x="5068389" y="3185266"/>
            <a:ext cx="1071154" cy="5899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7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클러스터링 알고리즘은 데이터의 어떤 영역을 대표하는 클러스터의 중심을 찾는 방법</a:t>
            </a:r>
            <a:r>
              <a:rPr lang="en-US" altLang="ko-KR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</a:t>
            </a:r>
            <a:r>
              <a:rPr lang="ko-KR" altLang="en-US" dirty="0"/>
              <a:t>개의 중심점을 랜덤하게 찍은 후에</a:t>
            </a:r>
            <a:r>
              <a:rPr lang="en-US" altLang="ko-KR" dirty="0"/>
              <a:t>, </a:t>
            </a:r>
            <a:r>
              <a:rPr lang="ko-KR" altLang="en-US" dirty="0"/>
              <a:t>이 중심점에서 각 점 간의 거리의 합이 가장 최소화가 되는 중심점 </a:t>
            </a:r>
            <a:r>
              <a:rPr lang="en-US" altLang="ko-KR" dirty="0"/>
              <a:t>n</a:t>
            </a:r>
            <a:r>
              <a:rPr lang="ko-KR" altLang="en-US" dirty="0"/>
              <a:t>의 위치를 찾고</a:t>
            </a:r>
            <a:r>
              <a:rPr lang="en-US" altLang="ko-KR" dirty="0"/>
              <a:t>, </a:t>
            </a:r>
            <a:r>
              <a:rPr lang="ko-KR" altLang="en-US" dirty="0"/>
              <a:t>이 중심점에서 가까운 점들을 중심점을 기준으로 묶는 클러스터링 알고리즘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이때 중심점은 각 군집 데이터들의 </a:t>
            </a:r>
            <a:r>
              <a:rPr lang="ko-KR" altLang="en-US" dirty="0" err="1"/>
              <a:t>평균값이되기</a:t>
            </a:r>
            <a:r>
              <a:rPr lang="ko-KR" altLang="en-US" dirty="0"/>
              <a:t> 때문에 </a:t>
            </a:r>
            <a:r>
              <a:rPr lang="en-US" altLang="ko-KR" dirty="0"/>
              <a:t>Means </a:t>
            </a:r>
            <a:r>
              <a:rPr lang="ko-KR" altLang="en-US" dirty="0"/>
              <a:t>알고리즘이라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93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K-Means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r>
              <a:rPr lang="ko-KR" altLang="en-US" dirty="0"/>
              <a:t>알고리즘 원리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381264-DBC3-8BCC-F31F-984FE345C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7" y="1927742"/>
            <a:ext cx="5707992" cy="42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2010</Words>
  <Application>Microsoft Office PowerPoint</Application>
  <PresentationFormat>화면 슬라이드 쇼(4:3)</PresentationFormat>
  <Paragraphs>278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Adobe 고딕 Std B</vt:lpstr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학습하기 전에..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클러스터링(Clustering)</vt:lpstr>
      <vt:lpstr>PowerPoint 프레젠테이션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클러스터링을 활용한 쇼핑몰 회원 세분화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명하나</dc:creator>
  <cp:lastModifiedBy>오경선</cp:lastModifiedBy>
  <cp:revision>945</cp:revision>
  <dcterms:created xsi:type="dcterms:W3CDTF">2021-05-14T02:42:23Z</dcterms:created>
  <dcterms:modified xsi:type="dcterms:W3CDTF">2023-01-30T20:19:39Z</dcterms:modified>
</cp:coreProperties>
</file>