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53"/>
  </p:notesMasterIdLst>
  <p:sldIdLst>
    <p:sldId id="273" r:id="rId4"/>
    <p:sldId id="275" r:id="rId5"/>
    <p:sldId id="259" r:id="rId6"/>
    <p:sldId id="272" r:id="rId7"/>
    <p:sldId id="277" r:id="rId8"/>
    <p:sldId id="274" r:id="rId9"/>
    <p:sldId id="433" r:id="rId10"/>
    <p:sldId id="276" r:id="rId11"/>
    <p:sldId id="434" r:id="rId12"/>
    <p:sldId id="486" r:id="rId13"/>
    <p:sldId id="487" r:id="rId14"/>
    <p:sldId id="435" r:id="rId15"/>
    <p:sldId id="488" r:id="rId16"/>
    <p:sldId id="489" r:id="rId17"/>
    <p:sldId id="490" r:id="rId18"/>
    <p:sldId id="491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289" r:id="rId28"/>
    <p:sldId id="307" r:id="rId29"/>
    <p:sldId id="343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7" r:id="rId46"/>
    <p:sldId id="518" r:id="rId47"/>
    <p:sldId id="519" r:id="rId48"/>
    <p:sldId id="520" r:id="rId49"/>
    <p:sldId id="521" r:id="rId50"/>
    <p:sldId id="522" r:id="rId51"/>
    <p:sldId id="263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CC"/>
    <a:srgbClr val="9766AB"/>
    <a:srgbClr val="9966FF"/>
    <a:srgbClr val="9ED7D6"/>
    <a:srgbClr val="81778E"/>
    <a:srgbClr val="C4C8CE"/>
    <a:srgbClr val="7F7F7F"/>
    <a:srgbClr val="A3AAB3"/>
    <a:srgbClr val="68727E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60" y="78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87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528836" y="645139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11 </a:t>
            </a:r>
            <a:r>
              <a:rPr lang="ko-KR" altLang="en-US" sz="1000" dirty="0"/>
              <a:t>드라마분류하기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  <p:sldLayoutId id="2147483699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오경선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</a:t>
            </a:r>
            <a:r>
              <a:rPr lang="ko-KR" altLang="en-US" dirty="0"/>
              <a:t>최근접 이웃</a:t>
            </a:r>
            <a:r>
              <a:rPr lang="en-US" altLang="ko-KR" dirty="0"/>
              <a:t>(K-NN)</a:t>
            </a:r>
            <a:r>
              <a:rPr lang="ko-KR" altLang="en-US" dirty="0"/>
              <a:t>의 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K-NN </a:t>
            </a:r>
            <a:r>
              <a:rPr lang="ko-KR" altLang="en-US" dirty="0"/>
              <a:t>알고리즘의 원리는 간단하기에 구현하기 쉬움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K-NN </a:t>
            </a:r>
            <a:r>
              <a:rPr lang="ko-KR" altLang="en-US" dirty="0"/>
              <a:t>알고리즘은 모델을 새롭게 생성하는 것이 아니라 훈련 데이터를 그냥 가지고만 있으므로 데이터는 많아지면</a:t>
            </a:r>
            <a:r>
              <a:rPr lang="en-US" altLang="ko-KR" dirty="0"/>
              <a:t>, </a:t>
            </a:r>
            <a:r>
              <a:rPr lang="ko-KR" altLang="en-US" dirty="0"/>
              <a:t>매번 계산하여 분류 속도가 느려지는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3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</a:t>
            </a:r>
            <a:r>
              <a:rPr lang="ko-KR" altLang="en-US" dirty="0"/>
              <a:t>최근접 이웃</a:t>
            </a:r>
            <a:r>
              <a:rPr lang="en-US" altLang="ko-KR" dirty="0"/>
              <a:t>(K-NN)</a:t>
            </a:r>
            <a:r>
              <a:rPr lang="ko-KR" altLang="en-US" dirty="0"/>
              <a:t>의 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K-NN </a:t>
            </a:r>
            <a:r>
              <a:rPr lang="ko-KR" altLang="en-US" dirty="0"/>
              <a:t>알고리즘의 원리는 간단하기에 구현하기 쉬움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K-NN </a:t>
            </a:r>
            <a:r>
              <a:rPr lang="ko-KR" altLang="en-US" dirty="0"/>
              <a:t>알고리즘은 모델을 새롭게 생성하는 것이 아니라 훈련 데이터를 그냥 가지고만 있으므로 데이터는 많아지면</a:t>
            </a:r>
            <a:r>
              <a:rPr lang="en-US" altLang="ko-KR" dirty="0"/>
              <a:t>, </a:t>
            </a:r>
            <a:r>
              <a:rPr lang="ko-KR" altLang="en-US" dirty="0"/>
              <a:t>매번 계산하여 분류 속도가 느려지는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7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class </a:t>
            </a:r>
            <a:r>
              <a:rPr lang="en-US" altLang="ko-KR" dirty="0" err="1"/>
              <a:t>sklearn.cluster.KNeighborsClassifier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1D30B93-DA9C-B6FC-EBEA-06A9AF22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4" y="1635738"/>
            <a:ext cx="7599672" cy="1407908"/>
          </a:xfrm>
          <a:prstGeom prst="rect">
            <a:avLst/>
          </a:prstGeom>
        </p:spPr>
      </p:pic>
      <p:sp>
        <p:nvSpPr>
          <p:cNvPr id="7" name="설명선: 굽은 이중선 6">
            <a:extLst>
              <a:ext uri="{FF2B5EF4-FFF2-40B4-BE49-F238E27FC236}">
                <a16:creationId xmlns:a16="http://schemas.microsoft.com/office/drawing/2014/main" id="{0AD4CEE3-FA92-1E26-C054-DB92F117A73B}"/>
              </a:ext>
            </a:extLst>
          </p:cNvPr>
          <p:cNvSpPr/>
          <p:nvPr/>
        </p:nvSpPr>
        <p:spPr>
          <a:xfrm>
            <a:off x="5027507" y="4219890"/>
            <a:ext cx="3829110" cy="859266"/>
          </a:xfrm>
          <a:prstGeom prst="borderCallout3">
            <a:avLst>
              <a:gd name="adj1" fmla="val 17230"/>
              <a:gd name="adj2" fmla="val -57"/>
              <a:gd name="adj3" fmla="val 15710"/>
              <a:gd name="adj4" fmla="val -13513"/>
              <a:gd name="adj5" fmla="val -28759"/>
              <a:gd name="adj6" fmla="val -15461"/>
              <a:gd name="adj7" fmla="val -172171"/>
              <a:gd name="adj8" fmla="val 1082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n_neighbors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클러스터의 개수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</a:rPr>
              <a:t>지정하지 않으면 자동으로 </a:t>
            </a:r>
            <a:r>
              <a:rPr lang="en-US" altLang="ko-KR" dirty="0">
                <a:solidFill>
                  <a:schemeClr val="tx2"/>
                </a:solidFill>
              </a:rPr>
              <a:t>5</a:t>
            </a:r>
            <a:r>
              <a:rPr lang="ko-KR" altLang="en-US" dirty="0">
                <a:solidFill>
                  <a:schemeClr val="tx2"/>
                </a:solidFill>
              </a:rPr>
              <a:t>개로 지정됨</a:t>
            </a:r>
          </a:p>
        </p:txBody>
      </p:sp>
    </p:spTree>
    <p:extLst>
      <p:ext uri="{BB962C8B-B14F-4D97-AF65-F5344CB8AC3E}">
        <p14:creationId xmlns:p14="http://schemas.microsoft.com/office/powerpoint/2010/main" val="27303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class </a:t>
            </a:r>
            <a:r>
              <a:rPr lang="en-US" altLang="ko-KR" dirty="0" err="1"/>
              <a:t>sklearn.cluster.KNeighborsClassifier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281E37-D8D6-C763-6B5C-7E0FA59C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635738"/>
            <a:ext cx="7950200" cy="22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class </a:t>
            </a:r>
            <a:r>
              <a:rPr lang="en-US" altLang="ko-KR" dirty="0" err="1"/>
              <a:t>sklearn.cluster.KNeighborsClassifier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D1B370-7508-0261-F6C3-EB7CD1AC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0" y="1635738"/>
            <a:ext cx="6037454" cy="2012485"/>
          </a:xfrm>
          <a:prstGeom prst="rect">
            <a:avLst/>
          </a:prstGeom>
        </p:spPr>
      </p:pic>
      <p:pic>
        <p:nvPicPr>
          <p:cNvPr id="8" name="그림 7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674FC081-B09A-C8BA-7AC4-0025903C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0" y="3874261"/>
            <a:ext cx="6101721" cy="17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class </a:t>
            </a:r>
            <a:r>
              <a:rPr lang="en-US" altLang="ko-KR" dirty="0" err="1"/>
              <a:t>sklearn.cluster.KNeighborsClassifier</a:t>
            </a:r>
            <a:r>
              <a:rPr lang="en-US" altLang="ko-KR" dirty="0"/>
              <a:t> </a:t>
            </a:r>
            <a:r>
              <a:rPr lang="ko-KR" altLang="en-US" dirty="0"/>
              <a:t>모델 사용 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en-US" altLang="ko-KR" dirty="0" err="1"/>
              <a:t>KNeighborsClassifier</a:t>
            </a:r>
            <a:r>
              <a:rPr lang="en-US" altLang="ko-KR" dirty="0"/>
              <a:t> </a:t>
            </a:r>
            <a:r>
              <a:rPr lang="ko-KR" altLang="en-US" dirty="0"/>
              <a:t>학습모델을 만들고 모델의 메서드와 속성 값 확인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336ADE-D815-B1C3-6BD0-191E4842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3" y="1953565"/>
            <a:ext cx="7146253" cy="315401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F2995C7-BEEC-AA3F-0444-6BA4E0C0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90" y="5147612"/>
            <a:ext cx="162900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탐색할 이웃의 개수</a:t>
            </a:r>
            <a:r>
              <a:rPr lang="en-US" altLang="ko-KR" dirty="0"/>
              <a:t>(K)</a:t>
            </a:r>
            <a:r>
              <a:rPr lang="ko-KR" altLang="en-US" dirty="0"/>
              <a:t>에 따라 분류가 달라질 수 있음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EB56B-787D-5E7C-869E-0138D30E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4" y="2130560"/>
            <a:ext cx="7179172" cy="31090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6C9B91-5543-A4A2-6FDB-A91009C3ED9A}"/>
              </a:ext>
            </a:extLst>
          </p:cNvPr>
          <p:cNvSpPr/>
          <p:nvPr/>
        </p:nvSpPr>
        <p:spPr>
          <a:xfrm>
            <a:off x="955618" y="5482730"/>
            <a:ext cx="6983164" cy="574610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test-error</a:t>
            </a:r>
            <a:r>
              <a:rPr lang="ko-KR" altLang="en-US" dirty="0">
                <a:solidFill>
                  <a:schemeClr val="tx2"/>
                </a:solidFill>
              </a:rPr>
              <a:t>를 작게 하는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를 결정하는 데 </a:t>
            </a:r>
            <a:r>
              <a:rPr lang="en-US" altLang="ko-KR" dirty="0">
                <a:solidFill>
                  <a:schemeClr val="tx2"/>
                </a:solidFill>
              </a:rPr>
              <a:t>cross-</a:t>
            </a:r>
            <a:r>
              <a:rPr lang="en-US" altLang="ko-KR" dirty="0" err="1">
                <a:solidFill>
                  <a:schemeClr val="tx2"/>
                </a:solidFill>
              </a:rPr>
              <a:t>vaildation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교차검증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을 사용함</a:t>
            </a:r>
          </a:p>
        </p:txBody>
      </p:sp>
    </p:spTree>
    <p:extLst>
      <p:ext uri="{BB962C8B-B14F-4D97-AF65-F5344CB8AC3E}">
        <p14:creationId xmlns:p14="http://schemas.microsoft.com/office/powerpoint/2010/main" val="87032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실습을 통해 최적의 </a:t>
            </a:r>
            <a:r>
              <a:rPr lang="en-US" altLang="ko-KR" dirty="0"/>
              <a:t>K</a:t>
            </a:r>
            <a:r>
              <a:rPr lang="ko-KR" altLang="en-US" dirty="0"/>
              <a:t>가 필요한 이유 확인하기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BA91F8-78E3-C2A8-2845-03623A69A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8" y="1920078"/>
            <a:ext cx="5432119" cy="3017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0573A-143E-A9A7-8AEF-C8F113A03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51" y="2390042"/>
            <a:ext cx="3184149" cy="23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새로운 데이터</a:t>
            </a:r>
            <a:r>
              <a:rPr lang="en-US" altLang="ko-KR" dirty="0"/>
              <a:t>(</a:t>
            </a:r>
            <a:r>
              <a:rPr lang="ko-KR" altLang="en-US" dirty="0"/>
              <a:t>산미</a:t>
            </a:r>
            <a:r>
              <a:rPr lang="en-US" altLang="ko-KR" dirty="0"/>
              <a:t>=8, </a:t>
            </a:r>
            <a:r>
              <a:rPr lang="ko-KR" altLang="en-US" dirty="0"/>
              <a:t>바디 감</a:t>
            </a:r>
            <a:r>
              <a:rPr lang="en-US" altLang="ko-KR" dirty="0"/>
              <a:t>=21)</a:t>
            </a:r>
            <a:r>
              <a:rPr lang="ko-KR" altLang="en-US" dirty="0"/>
              <a:t>가 입력되었을 때</a:t>
            </a:r>
            <a:r>
              <a:rPr lang="en-US" altLang="ko-KR" dirty="0"/>
              <a:t>, K=1</a:t>
            </a:r>
            <a:r>
              <a:rPr lang="ko-KR" altLang="en-US" dirty="0" err="1"/>
              <a:t>인경우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739555-8BF8-73D1-E014-A92C6441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1" y="2204866"/>
            <a:ext cx="4734586" cy="2448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715D9D-7F28-DA6C-DB02-E52536302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50" y="2462727"/>
            <a:ext cx="2981821" cy="22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4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새로운 데이터</a:t>
            </a:r>
            <a:r>
              <a:rPr lang="en-US" altLang="ko-KR" dirty="0"/>
              <a:t>(</a:t>
            </a:r>
            <a:r>
              <a:rPr lang="ko-KR" altLang="en-US" dirty="0"/>
              <a:t>산미</a:t>
            </a:r>
            <a:r>
              <a:rPr lang="en-US" altLang="ko-KR" dirty="0"/>
              <a:t>=8, </a:t>
            </a:r>
            <a:r>
              <a:rPr lang="ko-KR" altLang="en-US" dirty="0"/>
              <a:t>바디 감</a:t>
            </a:r>
            <a:r>
              <a:rPr lang="en-US" altLang="ko-KR" dirty="0"/>
              <a:t>=21)</a:t>
            </a:r>
            <a:r>
              <a:rPr lang="ko-KR" altLang="en-US" dirty="0"/>
              <a:t>가 입력되었을 때</a:t>
            </a:r>
            <a:r>
              <a:rPr lang="en-US" altLang="ko-KR" dirty="0"/>
              <a:t>, K=5</a:t>
            </a:r>
            <a:r>
              <a:rPr lang="ko-KR" altLang="en-US" dirty="0" err="1"/>
              <a:t>인경우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4E26267-96EC-CC1A-438D-95445D6B0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8" y="2413546"/>
            <a:ext cx="4829849" cy="2257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87203E-781D-CAE5-41A1-9B9C43F2A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13" y="2523917"/>
            <a:ext cx="2852709" cy="21473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445C22-FF90-F27B-E052-8A963BAB56B5}"/>
              </a:ext>
            </a:extLst>
          </p:cNvPr>
          <p:cNvSpPr/>
          <p:nvPr/>
        </p:nvSpPr>
        <p:spPr>
          <a:xfrm>
            <a:off x="717446" y="5653517"/>
            <a:ext cx="7979376" cy="574610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값에 따라 다르게 분류되기에 분류를 잘 하려면 최적의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를 찾는 것이 중요함</a:t>
            </a:r>
          </a:p>
        </p:txBody>
      </p:sp>
    </p:spTree>
    <p:extLst>
      <p:ext uri="{BB962C8B-B14F-4D97-AF65-F5344CB8AC3E}">
        <p14:creationId xmlns:p14="http://schemas.microsoft.com/office/powerpoint/2010/main" val="22799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오경선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/>
              <a:t>k </a:t>
            </a:r>
            <a:r>
              <a:rPr lang="ko-KR" altLang="en-US" dirty="0"/>
              <a:t>값 찾는 방법 </a:t>
            </a:r>
            <a:r>
              <a:rPr lang="en-US" altLang="ko-KR" dirty="0"/>
              <a:t>: </a:t>
            </a:r>
            <a:r>
              <a:rPr lang="en-US" altLang="ko-KR" dirty="0" err="1"/>
              <a:t>sklearn</a:t>
            </a:r>
            <a:r>
              <a:rPr lang="ko-KR" altLang="en-US" dirty="0"/>
              <a:t>에서 제공하는 </a:t>
            </a:r>
            <a:r>
              <a:rPr lang="en-US" altLang="ko-KR" dirty="0" err="1"/>
              <a:t>cross_val_score</a:t>
            </a:r>
            <a:r>
              <a:rPr lang="en-US" altLang="ko-KR" dirty="0"/>
              <a:t>()</a:t>
            </a:r>
            <a:r>
              <a:rPr lang="ko-KR" altLang="en-US" dirty="0"/>
              <a:t>를 이용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9B90BFC-ADDD-864D-866C-37F39DEF3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4" y="1963668"/>
            <a:ext cx="7629261" cy="1589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BD8413-469B-4C83-3F95-6BA7BB40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30" y="4306553"/>
            <a:ext cx="4839375" cy="18957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76ABC4-A985-C07B-CE1B-8B4306FCD1A8}"/>
              </a:ext>
            </a:extLst>
          </p:cNvPr>
          <p:cNvSpPr/>
          <p:nvPr/>
        </p:nvSpPr>
        <p:spPr>
          <a:xfrm>
            <a:off x="1502229" y="2886891"/>
            <a:ext cx="6838069" cy="444138"/>
          </a:xfrm>
          <a:prstGeom prst="rect">
            <a:avLst/>
          </a:prstGeom>
          <a:noFill/>
          <a:ln w="28575">
            <a:solidFill>
              <a:srgbClr val="9ED7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73677B-0504-AC18-4DC6-8C45DBC8D69F}"/>
              </a:ext>
            </a:extLst>
          </p:cNvPr>
          <p:cNvCxnSpPr>
            <a:cxnSpLocks/>
          </p:cNvCxnSpPr>
          <p:nvPr/>
        </p:nvCxnSpPr>
        <p:spPr>
          <a:xfrm flipH="1" flipV="1">
            <a:off x="5852160" y="3331029"/>
            <a:ext cx="169817" cy="1145292"/>
          </a:xfrm>
          <a:prstGeom prst="straightConnector1">
            <a:avLst/>
          </a:prstGeom>
          <a:ln>
            <a:solidFill>
              <a:srgbClr val="9ED7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0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k</a:t>
            </a:r>
            <a:r>
              <a:rPr lang="ko-KR" altLang="en-US" dirty="0"/>
              <a:t>의 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/>
              <a:t>k </a:t>
            </a:r>
            <a:r>
              <a:rPr lang="ko-KR" altLang="en-US" dirty="0"/>
              <a:t>값 찾는 방법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원두커피를 분류하는 예에서 최적의 </a:t>
            </a:r>
            <a:r>
              <a:rPr lang="en-US" altLang="ko-KR" dirty="0"/>
              <a:t>k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D0878D-4639-DCA9-3585-547B7692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9" y="2252498"/>
            <a:ext cx="5580900" cy="27135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ECB8C5-EC10-2E07-68E8-A1A2E0A4D3F4}"/>
              </a:ext>
            </a:extLst>
          </p:cNvPr>
          <p:cNvSpPr/>
          <p:nvPr/>
        </p:nvSpPr>
        <p:spPr>
          <a:xfrm>
            <a:off x="785456" y="5142373"/>
            <a:ext cx="7979376" cy="1133613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가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과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일 때는 정확도가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이고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일 경우 </a:t>
            </a:r>
            <a:r>
              <a:rPr lang="en-US" altLang="ko-KR" dirty="0">
                <a:solidFill>
                  <a:schemeClr val="tx2"/>
                </a:solidFill>
              </a:rPr>
              <a:t>0.6</a:t>
            </a:r>
            <a:r>
              <a:rPr lang="ko-KR" altLang="en-US" dirty="0">
                <a:solidFill>
                  <a:schemeClr val="tx2"/>
                </a:solidFill>
              </a:rPr>
              <a:t>으로 떨어지는 것을 알 수 있다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따라 서 </a:t>
            </a:r>
            <a:r>
              <a:rPr lang="en-US" altLang="ko-KR" dirty="0">
                <a:solidFill>
                  <a:schemeClr val="tx2"/>
                </a:solidFill>
              </a:rPr>
              <a:t>k</a:t>
            </a:r>
            <a:r>
              <a:rPr lang="ko-KR" altLang="en-US" dirty="0">
                <a:solidFill>
                  <a:schemeClr val="tx2"/>
                </a:solidFill>
              </a:rPr>
              <a:t>를 홀수인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로 결정할 수 있으나 일반적으로 </a:t>
            </a:r>
            <a:r>
              <a:rPr lang="en-US" altLang="ko-KR" dirty="0">
                <a:solidFill>
                  <a:schemeClr val="tx2"/>
                </a:solidFill>
              </a:rPr>
              <a:t>k=1</a:t>
            </a:r>
            <a:r>
              <a:rPr lang="ko-KR" altLang="en-US" dirty="0">
                <a:solidFill>
                  <a:schemeClr val="tx2"/>
                </a:solidFill>
              </a:rPr>
              <a:t>로 결정하게 되면 과적합이 될 수 있기에 </a:t>
            </a:r>
            <a:r>
              <a:rPr lang="en-US" altLang="ko-KR" dirty="0">
                <a:solidFill>
                  <a:schemeClr val="tx2"/>
                </a:solidFill>
              </a:rPr>
              <a:t>k=3</a:t>
            </a:r>
            <a:r>
              <a:rPr lang="ko-KR" altLang="en-US" dirty="0">
                <a:solidFill>
                  <a:schemeClr val="tx2"/>
                </a:solidFill>
              </a:rPr>
              <a:t>부터 홀수 개씩 탐색</a:t>
            </a:r>
          </a:p>
        </p:txBody>
      </p:sp>
    </p:spTree>
    <p:extLst>
      <p:ext uri="{BB962C8B-B14F-4D97-AF65-F5344CB8AC3E}">
        <p14:creationId xmlns:p14="http://schemas.microsoft.com/office/powerpoint/2010/main" val="251568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표준화 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r>
              <a:rPr lang="ko-KR" altLang="en-US" dirty="0"/>
              <a:t>단위가 다른 속성들 경우</a:t>
            </a:r>
            <a:r>
              <a:rPr lang="en-US" altLang="ko-KR" dirty="0"/>
              <a:t>, </a:t>
            </a:r>
            <a:r>
              <a:rPr lang="ko-KR" altLang="en-US" dirty="0"/>
              <a:t>모든 특성이 고르게 반영될 수 있도록 표준화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 </a:t>
            </a:r>
            <a:r>
              <a:rPr lang="ko-KR" altLang="en-US" dirty="0"/>
              <a:t>작업을 진행</a:t>
            </a:r>
            <a:endParaRPr lang="en-US" altLang="ko-KR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A955CA9-323A-6864-71B8-695A774C4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4" y="2257755"/>
            <a:ext cx="6271206" cy="14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8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표준화 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 err="1"/>
              <a:t>StandardScaler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7365D2-5728-28B5-83CF-88E1AF6D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9" y="1743986"/>
            <a:ext cx="6017964" cy="136344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85BFADD-4D4A-65AF-960D-AA031551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9" y="3380861"/>
            <a:ext cx="5652205" cy="15848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459ADEB-4AC8-1956-0617-EFEF67B58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2" y="4965694"/>
            <a:ext cx="5083552" cy="126528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337A9AC-3164-9441-2B15-F8D102204016}"/>
              </a:ext>
            </a:extLst>
          </p:cNvPr>
          <p:cNvSpPr/>
          <p:nvPr/>
        </p:nvSpPr>
        <p:spPr>
          <a:xfrm>
            <a:off x="3801291" y="3161211"/>
            <a:ext cx="444138" cy="219650"/>
          </a:xfrm>
          <a:prstGeom prst="down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A6D4ED1-CE13-9825-CF7F-A8EC4C843C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65" y="4517737"/>
            <a:ext cx="2036697" cy="17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0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표준화 작업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C3D1C-86C4-51FE-D105-00C0689B9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319699" cy="4238625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dirty="0" err="1"/>
              <a:t>MinMaxScaler</a:t>
            </a:r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85BFADD-4D4A-65AF-960D-AA031551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9" y="3380861"/>
            <a:ext cx="5652205" cy="1584833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337A9AC-3164-9441-2B15-F8D102204016}"/>
              </a:ext>
            </a:extLst>
          </p:cNvPr>
          <p:cNvSpPr/>
          <p:nvPr/>
        </p:nvSpPr>
        <p:spPr>
          <a:xfrm>
            <a:off x="3801291" y="3161211"/>
            <a:ext cx="444138" cy="219650"/>
          </a:xfrm>
          <a:prstGeom prst="down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879473-78DE-86B0-DB22-C853D39B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9" y="1832624"/>
            <a:ext cx="5913462" cy="122227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4106DC-D362-6D8D-557C-2EEB4A479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2" y="5032253"/>
            <a:ext cx="5145278" cy="1002893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D8E3FC9C-72D8-9CC6-8D5E-935745C9C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6" y="4320544"/>
            <a:ext cx="2262380" cy="19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11.2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 </a:t>
            </a:r>
            <a:r>
              <a:rPr lang="en-US" altLang="ko-KR" sz="2800" b="1" dirty="0">
                <a:latin typeface="+mj-lt"/>
                <a:ea typeface="Adobe 고딕 Std B" pitchFamily="34" charset="-127"/>
              </a:rPr>
              <a:t>K-NN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을 이용한 인기 영화 분류하기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63397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964436"/>
            <a:ext cx="7857325" cy="4238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영화를 개봉하기 전에 인기가 있을 것인지 판단하기는 어렵다</a:t>
            </a:r>
            <a:r>
              <a:rPr lang="en-US" altLang="ko-KR" dirty="0"/>
              <a:t>. </a:t>
            </a:r>
            <a:r>
              <a:rPr lang="ko-KR" altLang="en-US" dirty="0"/>
              <a:t>제작 비용이 많은 영 화라고 해서 꼭 성공하지는 않는다</a:t>
            </a:r>
            <a:r>
              <a:rPr lang="en-US" altLang="ko-KR" dirty="0"/>
              <a:t>. </a:t>
            </a:r>
            <a:r>
              <a:rPr lang="ko-KR" altLang="en-US" dirty="0"/>
              <a:t>그러므로 어떤 영화가 높은 평가를 받을지를 예측하는 것이 중요하다</a:t>
            </a:r>
            <a:r>
              <a:rPr lang="en-US" altLang="ko-KR" dirty="0"/>
              <a:t>. </a:t>
            </a:r>
            <a:r>
              <a:rPr lang="ko-KR" altLang="en-US" dirty="0"/>
              <a:t>사람들이 선호하는 영화가 무엇인지 알기 위해 기존의 영화에 대한 정보 데이터셋을 통해 인기 있는 영화를 분류하고</a:t>
            </a:r>
            <a:r>
              <a:rPr lang="en-US" altLang="ko-KR" dirty="0"/>
              <a:t>, </a:t>
            </a:r>
            <a:r>
              <a:rPr lang="ko-KR" altLang="en-US" dirty="0"/>
              <a:t>새로운 영화가 인기가 있을지 예측하고자 한다</a:t>
            </a:r>
            <a:r>
              <a:rPr lang="en-US" altLang="ko-KR" dirty="0"/>
              <a:t>. 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5AB7899-005F-B8FA-1351-419B4B7B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9" y="3907194"/>
            <a:ext cx="7197157" cy="20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영화데이터 읽어오기</a:t>
            </a:r>
            <a:endParaRPr lang="en-US" altLang="ko-KR" dirty="0"/>
          </a:p>
          <a:p>
            <a:pPr algn="l"/>
            <a:r>
              <a:rPr lang="en-US" altLang="ko-KR" dirty="0"/>
              <a:t>‘chap11_movie_ genre_final.csv’ </a:t>
            </a:r>
            <a:r>
              <a:rPr lang="ko-KR" altLang="en-US" dirty="0"/>
              <a:t>파일을 읽어온다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DD40E44-CC05-91F8-8AEC-592423C3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8" y="2311105"/>
            <a:ext cx="6256631" cy="37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데이터 정보를 확인</a:t>
            </a:r>
            <a:endParaRPr lang="en-US" altLang="ko-KR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8BE5D27-E044-43E9-8F8F-6D20B81D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772488" y="1920241"/>
            <a:ext cx="2896004" cy="4342491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FA6E6C3-C33B-AC19-5EC8-F3C5E65A1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913000"/>
            <a:ext cx="3927380" cy="538892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A531B21-E047-1CDD-E530-3F9EE191F348}"/>
              </a:ext>
            </a:extLst>
          </p:cNvPr>
          <p:cNvSpPr/>
          <p:nvPr/>
        </p:nvSpPr>
        <p:spPr>
          <a:xfrm>
            <a:off x="4109910" y="2915757"/>
            <a:ext cx="368996" cy="646611"/>
          </a:xfrm>
          <a:prstGeom prst="right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레이블에 따른 영화 수 확인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18D3A0-E15E-838A-B05B-47FC61E4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0" y="1952466"/>
            <a:ext cx="5721709" cy="1622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CB36CA-4980-D799-C7D7-F8379354B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0" y="3879847"/>
            <a:ext cx="5408023" cy="2357898"/>
          </a:xfrm>
          <a:prstGeom prst="rect">
            <a:avLst/>
          </a:prstGeom>
        </p:spPr>
      </p:pic>
      <p:sp>
        <p:nvSpPr>
          <p:cNvPr id="14" name="설명선: 굽은 이중선 13">
            <a:extLst>
              <a:ext uri="{FF2B5EF4-FFF2-40B4-BE49-F238E27FC236}">
                <a16:creationId xmlns:a16="http://schemas.microsoft.com/office/drawing/2014/main" id="{F8E69680-2055-AD89-DF9D-DD4D58A8EEB9}"/>
              </a:ext>
            </a:extLst>
          </p:cNvPr>
          <p:cNvSpPr/>
          <p:nvPr/>
        </p:nvSpPr>
        <p:spPr>
          <a:xfrm>
            <a:off x="6518365" y="4056951"/>
            <a:ext cx="2516107" cy="1330494"/>
          </a:xfrm>
          <a:prstGeom prst="borderCallout3">
            <a:avLst>
              <a:gd name="adj1" fmla="val 67490"/>
              <a:gd name="adj2" fmla="val -756"/>
              <a:gd name="adj3" fmla="val 70125"/>
              <a:gd name="adj4" fmla="val -11055"/>
              <a:gd name="adj5" fmla="val 70445"/>
              <a:gd name="adj6" fmla="val -20689"/>
              <a:gd name="adj7" fmla="val 65452"/>
              <a:gd name="adj8" fmla="val -6162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2"/>
                </a:solidFill>
              </a:rPr>
              <a:t>6</a:t>
            </a:r>
            <a:r>
              <a:rPr lang="ko-KR" altLang="en-US" dirty="0">
                <a:solidFill>
                  <a:schemeClr val="tx2"/>
                </a:solidFill>
              </a:rPr>
              <a:t>과 </a:t>
            </a:r>
            <a:r>
              <a:rPr lang="en-US" altLang="ko-KR" dirty="0">
                <a:solidFill>
                  <a:schemeClr val="tx2"/>
                </a:solidFill>
              </a:rPr>
              <a:t>7</a:t>
            </a:r>
            <a:r>
              <a:rPr lang="ko-KR" altLang="en-US" dirty="0">
                <a:solidFill>
                  <a:schemeClr val="tx2"/>
                </a:solidFill>
              </a:rPr>
              <a:t>의 레이블로 분류된 영화가 가장 많이 분포되었음</a:t>
            </a:r>
          </a:p>
        </p:txBody>
      </p:sp>
    </p:spTree>
    <p:extLst>
      <p:ext uri="{BB962C8B-B14F-4D97-AF65-F5344CB8AC3E}">
        <p14:creationId xmlns:p14="http://schemas.microsoft.com/office/powerpoint/2010/main" val="17571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11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드라마 분류하기</a:t>
            </a:r>
            <a:endParaRPr lang="en-US" altLang="ko-KR" sz="2800" b="1" dirty="0">
              <a:latin typeface="+mj-lt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5818986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11.1 </a:t>
            </a:r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11.2 </a:t>
            </a:r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11.3 </a:t>
            </a:r>
            <a:r>
              <a:rPr lang="en-US" altLang="ko-KR" dirty="0"/>
              <a:t>K-NN</a:t>
            </a:r>
            <a:r>
              <a:rPr lang="ko-KR" altLang="en-US" dirty="0"/>
              <a:t>을 이용한 농구 선수 분류하기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영화평점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5D9B164-0941-78DF-960E-437BA6399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0" y="1865577"/>
            <a:ext cx="5904589" cy="1667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25172-6377-95A8-0CE0-246929DD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" y="3705080"/>
            <a:ext cx="6257109" cy="2575003"/>
          </a:xfrm>
          <a:prstGeom prst="rect">
            <a:avLst/>
          </a:prstGeom>
        </p:spPr>
      </p:pic>
      <p:sp>
        <p:nvSpPr>
          <p:cNvPr id="14" name="설명선: 굽은 이중선 13">
            <a:extLst>
              <a:ext uri="{FF2B5EF4-FFF2-40B4-BE49-F238E27FC236}">
                <a16:creationId xmlns:a16="http://schemas.microsoft.com/office/drawing/2014/main" id="{F8E69680-2055-AD89-DF9D-DD4D58A8EEB9}"/>
              </a:ext>
            </a:extLst>
          </p:cNvPr>
          <p:cNvSpPr/>
          <p:nvPr/>
        </p:nvSpPr>
        <p:spPr>
          <a:xfrm>
            <a:off x="6518365" y="4056951"/>
            <a:ext cx="2516107" cy="1330494"/>
          </a:xfrm>
          <a:prstGeom prst="borderCallout3">
            <a:avLst>
              <a:gd name="adj1" fmla="val 67490"/>
              <a:gd name="adj2" fmla="val -756"/>
              <a:gd name="adj3" fmla="val 70125"/>
              <a:gd name="adj4" fmla="val -11055"/>
              <a:gd name="adj5" fmla="val 70445"/>
              <a:gd name="adj6" fmla="val -20689"/>
              <a:gd name="adj7" fmla="val 65452"/>
              <a:gd name="adj8" fmla="val -6162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5</a:t>
            </a:r>
            <a:r>
              <a:rPr lang="ko-KR" altLang="en-US" dirty="0">
                <a:solidFill>
                  <a:schemeClr val="tx2"/>
                </a:solidFill>
              </a:rPr>
              <a:t>점 후반대에서 </a:t>
            </a:r>
            <a:r>
              <a:rPr lang="en-US" altLang="ko-KR" dirty="0">
                <a:solidFill>
                  <a:schemeClr val="tx2"/>
                </a:solidFill>
              </a:rPr>
              <a:t>7</a:t>
            </a:r>
            <a:r>
              <a:rPr lang="ko-KR" altLang="en-US" dirty="0">
                <a:solidFill>
                  <a:schemeClr val="tx2"/>
                </a:solidFill>
              </a:rPr>
              <a:t>점 중반대가 가장 많음</a:t>
            </a:r>
          </a:p>
        </p:txBody>
      </p:sp>
    </p:spTree>
    <p:extLst>
      <p:ext uri="{BB962C8B-B14F-4D97-AF65-F5344CB8AC3E}">
        <p14:creationId xmlns:p14="http://schemas.microsoft.com/office/powerpoint/2010/main" val="120769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09700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장르별 분포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B085B63-49D6-0AED-8AF2-18C75FA9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" y="1714878"/>
            <a:ext cx="5562643" cy="327421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C54F39A-7048-B6E6-0A44-004B88CDA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1" y="5239976"/>
            <a:ext cx="5562643" cy="10601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B298A9-A950-BA57-889E-9F93E0920919}"/>
              </a:ext>
            </a:extLst>
          </p:cNvPr>
          <p:cNvSpPr/>
          <p:nvPr/>
        </p:nvSpPr>
        <p:spPr>
          <a:xfrm>
            <a:off x="825091" y="4924505"/>
            <a:ext cx="5445080" cy="360044"/>
          </a:xfrm>
          <a:prstGeom prst="rect">
            <a:avLst/>
          </a:prstGeom>
          <a:solidFill>
            <a:srgbClr val="9766AB"/>
          </a:solidFill>
          <a:ln>
            <a:solidFill>
              <a:srgbClr val="976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장르별 영화 분포 시각화 및 데이터 출력  </a:t>
            </a:r>
          </a:p>
        </p:txBody>
      </p:sp>
    </p:spTree>
    <p:extLst>
      <p:ext uri="{BB962C8B-B14F-4D97-AF65-F5344CB8AC3E}">
        <p14:creationId xmlns:p14="http://schemas.microsoft.com/office/powerpoint/2010/main" val="72063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장르별 분포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2064C7-2AB4-613C-0BEB-140F72F9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5" y="2066990"/>
            <a:ext cx="6921111" cy="2724019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243CD7D-2057-1448-791C-5EED86EC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4" y="2062882"/>
            <a:ext cx="1457528" cy="2456867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98C51541-95BB-9166-20BA-05B6FF6B57F0}"/>
              </a:ext>
            </a:extLst>
          </p:cNvPr>
          <p:cNvSpPr/>
          <p:nvPr/>
        </p:nvSpPr>
        <p:spPr>
          <a:xfrm>
            <a:off x="3487783" y="5254202"/>
            <a:ext cx="3039534" cy="909956"/>
          </a:xfrm>
          <a:prstGeom prst="borderCallout3">
            <a:avLst>
              <a:gd name="adj1" fmla="val 67490"/>
              <a:gd name="adj2" fmla="val -756"/>
              <a:gd name="adj3" fmla="val 70125"/>
              <a:gd name="adj4" fmla="val -11055"/>
              <a:gd name="adj5" fmla="val 70445"/>
              <a:gd name="adj6" fmla="val -20689"/>
              <a:gd name="adj7" fmla="val -31680"/>
              <a:gd name="adj8" fmla="val -3154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 가장 많은 영화 장르는 드라마이고 </a:t>
            </a:r>
            <a:r>
              <a:rPr lang="ko-KR" altLang="en-US" dirty="0" err="1">
                <a:solidFill>
                  <a:schemeClr val="tx2"/>
                </a:solidFill>
              </a:rPr>
              <a:t>그다음으로</a:t>
            </a:r>
            <a:r>
              <a:rPr lang="ko-KR" altLang="en-US" dirty="0">
                <a:solidFill>
                  <a:schemeClr val="tx2"/>
                </a:solidFill>
              </a:rPr>
              <a:t> 코미디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스릴러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액션 순</a:t>
            </a:r>
          </a:p>
        </p:txBody>
      </p:sp>
    </p:spTree>
    <p:extLst>
      <p:ext uri="{BB962C8B-B14F-4D97-AF65-F5344CB8AC3E}">
        <p14:creationId xmlns:p14="http://schemas.microsoft.com/office/powerpoint/2010/main" val="1840775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높은 비중을 차지하는 </a:t>
            </a:r>
            <a:r>
              <a:rPr lang="en-US" altLang="ko-KR" dirty="0"/>
              <a:t>4</a:t>
            </a:r>
            <a:r>
              <a:rPr lang="ko-KR" altLang="en-US" dirty="0"/>
              <a:t>개의 영화 장르에서 평점이 </a:t>
            </a:r>
            <a:r>
              <a:rPr lang="en-US" altLang="ko-KR" dirty="0"/>
              <a:t>6.5 </a:t>
            </a:r>
            <a:r>
              <a:rPr lang="ko-KR" altLang="en-US" dirty="0"/>
              <a:t>이상인 영화의 수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2A18199-60FF-0648-5C32-6B200002E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0" y="2132338"/>
            <a:ext cx="5853563" cy="379489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A008A38-8812-682C-1AC8-26926C991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59" y="4699389"/>
            <a:ext cx="2086266" cy="1009791"/>
          </a:xfrm>
          <a:prstGeom prst="rect">
            <a:avLst/>
          </a:prstGeom>
        </p:spPr>
      </p:pic>
      <p:sp>
        <p:nvSpPr>
          <p:cNvPr id="13" name="설명선: 굽은 이중선 12">
            <a:extLst>
              <a:ext uri="{FF2B5EF4-FFF2-40B4-BE49-F238E27FC236}">
                <a16:creationId xmlns:a16="http://schemas.microsoft.com/office/drawing/2014/main" id="{9F7E103A-420C-F2AE-E01E-0FE7D9DEE573}"/>
              </a:ext>
            </a:extLst>
          </p:cNvPr>
          <p:cNvSpPr/>
          <p:nvPr/>
        </p:nvSpPr>
        <p:spPr>
          <a:xfrm>
            <a:off x="6139543" y="2629993"/>
            <a:ext cx="2735282" cy="1346758"/>
          </a:xfrm>
          <a:prstGeom prst="borderCallout3">
            <a:avLst>
              <a:gd name="adj1" fmla="val 74668"/>
              <a:gd name="adj2" fmla="val 101098"/>
              <a:gd name="adj3" fmla="val 108432"/>
              <a:gd name="adj4" fmla="val 106700"/>
              <a:gd name="adj5" fmla="val 130501"/>
              <a:gd name="adj6" fmla="val 103513"/>
              <a:gd name="adj7" fmla="val 148297"/>
              <a:gd name="adj8" fmla="val 9266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 드라마 장르가 많이 제작되기도 하지만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드라마 중 </a:t>
            </a:r>
            <a:r>
              <a:rPr lang="en-US" altLang="ko-KR" sz="1600" dirty="0">
                <a:solidFill>
                  <a:schemeClr val="tx2"/>
                </a:solidFill>
              </a:rPr>
              <a:t>54%</a:t>
            </a:r>
            <a:r>
              <a:rPr lang="ko-KR" altLang="en-US" sz="1600" dirty="0">
                <a:solidFill>
                  <a:schemeClr val="tx2"/>
                </a:solidFill>
              </a:rPr>
              <a:t>가 평정 </a:t>
            </a:r>
            <a:r>
              <a:rPr lang="en-US" altLang="ko-KR" sz="1600" dirty="0">
                <a:solidFill>
                  <a:schemeClr val="tx2"/>
                </a:solidFill>
              </a:rPr>
              <a:t>6.5</a:t>
            </a:r>
            <a:r>
              <a:rPr lang="ko-KR" altLang="en-US" sz="1600" dirty="0">
                <a:solidFill>
                  <a:schemeClr val="tx2"/>
                </a:solidFill>
              </a:rPr>
              <a:t>점이상으로 인기가 있는 영화가 많다는 것으로 해석할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63798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훈련 데이터와 테스트 데이터 나누기 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556272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데이터의 과적합을 피하고 일반화가 잘되는 학습모델을 만들기 위해 데이터셋을 훈련 데이터와 테스트 데이터로 나눈다</a:t>
            </a:r>
            <a:endParaRPr lang="en-US" altLang="ko-KR" dirty="0"/>
          </a:p>
          <a:p>
            <a:pPr algn="l"/>
            <a:r>
              <a:rPr lang="en-US" altLang="ko-KR" dirty="0" err="1"/>
              <a:t>sklearn.model_selection.train_test_split</a:t>
            </a:r>
            <a:r>
              <a:rPr lang="en-US" altLang="ko-KR" dirty="0"/>
              <a:t> </a:t>
            </a:r>
            <a:r>
              <a:rPr lang="ko-KR" altLang="en-US" dirty="0"/>
              <a:t>사용 방법</a:t>
            </a:r>
            <a:endParaRPr lang="en-US" altLang="ko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A2CDD3C-49D0-E4F8-AAE4-9F609A48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6" y="2574704"/>
            <a:ext cx="7025845" cy="1708591"/>
          </a:xfrm>
          <a:prstGeom prst="rect">
            <a:avLst/>
          </a:prstGeom>
        </p:spPr>
      </p:pic>
      <p:sp>
        <p:nvSpPr>
          <p:cNvPr id="14" name="설명선: 굽은 이중선 13">
            <a:extLst>
              <a:ext uri="{FF2B5EF4-FFF2-40B4-BE49-F238E27FC236}">
                <a16:creationId xmlns:a16="http://schemas.microsoft.com/office/drawing/2014/main" id="{B3CAC119-78E9-6930-A86B-37DEDF58DAD5}"/>
              </a:ext>
            </a:extLst>
          </p:cNvPr>
          <p:cNvSpPr/>
          <p:nvPr/>
        </p:nvSpPr>
        <p:spPr>
          <a:xfrm>
            <a:off x="5601758" y="4429867"/>
            <a:ext cx="2735282" cy="871860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-42601"/>
              <a:gd name="adj8" fmla="val -47267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 테스트 사이즈는 </a:t>
            </a:r>
            <a:r>
              <a:rPr lang="en-US" altLang="ko-KR" sz="1600" dirty="0">
                <a:solidFill>
                  <a:schemeClr val="tx2"/>
                </a:solidFill>
              </a:rPr>
              <a:t>default</a:t>
            </a:r>
            <a:r>
              <a:rPr lang="ko-KR" altLang="en-US" sz="1600" dirty="0">
                <a:solidFill>
                  <a:schemeClr val="tx2"/>
                </a:solidFill>
              </a:rPr>
              <a:t>값은 </a:t>
            </a:r>
            <a:r>
              <a:rPr lang="en-US" altLang="ko-KR" sz="1600" dirty="0">
                <a:solidFill>
                  <a:schemeClr val="tx2"/>
                </a:solidFill>
              </a:rPr>
              <a:t>0.25(25%)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훈련 데이터와 테스트 데이터 나누기 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556272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학습 데이터는 영화 장르에 대한 데이터로 지정</a:t>
            </a:r>
            <a:endParaRPr lang="en-US" altLang="ko-KR" dirty="0"/>
          </a:p>
          <a:p>
            <a:pPr algn="l"/>
            <a:r>
              <a:rPr lang="ko-KR" altLang="en-US" dirty="0"/>
              <a:t>학습 데이터의 레이블은 </a:t>
            </a:r>
            <a:r>
              <a:rPr lang="en-US" altLang="ko-KR" dirty="0"/>
              <a:t>target</a:t>
            </a:r>
            <a:r>
              <a:rPr lang="ko-KR" altLang="en-US" dirty="0"/>
              <a:t>으로 지정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469198-4E39-742A-FA02-984A79171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2" y="2457314"/>
            <a:ext cx="6280018" cy="26579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A3867F-D9E2-B049-CB70-C7F49C402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9" y="5134568"/>
            <a:ext cx="2145540" cy="10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9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556272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모델을 학습하기 전에 </a:t>
            </a:r>
            <a:r>
              <a:rPr lang="en-US" altLang="ko-KR" dirty="0" err="1"/>
              <a:t>cross_val_score</a:t>
            </a:r>
            <a:r>
              <a:rPr lang="en-US" altLang="ko-KR" dirty="0"/>
              <a:t>()</a:t>
            </a:r>
            <a:r>
              <a:rPr lang="ko-KR" altLang="en-US" dirty="0"/>
              <a:t>를 이용하여 최적의 </a:t>
            </a:r>
            <a:r>
              <a:rPr lang="en-US" altLang="ko-KR" dirty="0"/>
              <a:t>K</a:t>
            </a:r>
            <a:r>
              <a:rPr lang="ko-KR" altLang="en-US" dirty="0"/>
              <a:t> 구하기</a:t>
            </a:r>
            <a:endParaRPr lang="en-US" altLang="ko-KR" dirty="0"/>
          </a:p>
        </p:txBody>
      </p:sp>
      <p:pic>
        <p:nvPicPr>
          <p:cNvPr id="4" name="그림 3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17C94E61-DDA8-BDB1-EF9F-BAF47B51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0" y="2059365"/>
            <a:ext cx="6334436" cy="183508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8734572-9672-D057-2EB9-373767BE3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05" y="4149042"/>
            <a:ext cx="2683064" cy="1510004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10DC5A1A-5452-1E43-D974-880C911A8588}"/>
              </a:ext>
            </a:extLst>
          </p:cNvPr>
          <p:cNvSpPr/>
          <p:nvPr/>
        </p:nvSpPr>
        <p:spPr>
          <a:xfrm>
            <a:off x="5765380" y="3997235"/>
            <a:ext cx="2735282" cy="2168434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결과로 나온 정확도 중에서 가장 높은 것은 </a:t>
            </a:r>
            <a:r>
              <a:rPr lang="en-US" altLang="ko-KR" sz="1600" dirty="0">
                <a:solidFill>
                  <a:schemeClr val="tx2"/>
                </a:solidFill>
              </a:rPr>
              <a:t>2</a:t>
            </a:r>
            <a:r>
              <a:rPr lang="ko-KR" altLang="en-US" sz="1600" dirty="0">
                <a:solidFill>
                  <a:schemeClr val="tx2"/>
                </a:solidFill>
              </a:rPr>
              <a:t>번째이지만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분류의 모호성을 배제하기 위해 홀수 번째 중에서 가장 높은 정확도를 찾아야 한다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홀수 번째 중에서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번째 정확도가 가장 높은 것을 알 수 있다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따라서 </a:t>
            </a:r>
            <a:r>
              <a:rPr lang="en-US" altLang="ko-KR" sz="1600" dirty="0">
                <a:solidFill>
                  <a:schemeClr val="tx2"/>
                </a:solidFill>
              </a:rPr>
              <a:t>k</a:t>
            </a:r>
            <a:r>
              <a:rPr lang="ko-KR" altLang="en-US" sz="1600" dirty="0">
                <a:solidFill>
                  <a:schemeClr val="tx2"/>
                </a:solidFill>
              </a:rPr>
              <a:t>를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로 정한다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8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556272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모델 생성과 학습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E44849-B350-5F01-812B-4DC7F85E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2" y="2014848"/>
            <a:ext cx="5837892" cy="3286880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10DC5A1A-5452-1E43-D974-880C911A8588}"/>
              </a:ext>
            </a:extLst>
          </p:cNvPr>
          <p:cNvSpPr/>
          <p:nvPr/>
        </p:nvSpPr>
        <p:spPr>
          <a:xfrm>
            <a:off x="6325562" y="3980769"/>
            <a:ext cx="2735282" cy="1567544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훈련 데이터의 샘플 수가 총 </a:t>
            </a:r>
            <a:r>
              <a:rPr lang="en-US" altLang="ko-KR" sz="1600" dirty="0">
                <a:solidFill>
                  <a:schemeClr val="tx2"/>
                </a:solidFill>
              </a:rPr>
              <a:t>3,820</a:t>
            </a:r>
            <a:r>
              <a:rPr lang="ko-KR" altLang="en-US" sz="1600" dirty="0">
                <a:solidFill>
                  <a:schemeClr val="tx2"/>
                </a:solidFill>
              </a:rPr>
              <a:t>개이고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레이블이 </a:t>
            </a:r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부터 </a:t>
            </a:r>
            <a:r>
              <a:rPr lang="en-US" altLang="ko-KR" sz="1600" dirty="0">
                <a:solidFill>
                  <a:schemeClr val="tx2"/>
                </a:solidFill>
              </a:rPr>
              <a:t>10</a:t>
            </a:r>
            <a:r>
              <a:rPr lang="ko-KR" altLang="en-US" sz="1600" dirty="0">
                <a:solidFill>
                  <a:schemeClr val="tx2"/>
                </a:solidFill>
              </a:rPr>
              <a:t>까지 구성되어 있으며</a:t>
            </a:r>
            <a:r>
              <a:rPr lang="en-US" altLang="ko-KR" sz="1600" dirty="0">
                <a:solidFill>
                  <a:schemeClr val="tx2"/>
                </a:solidFill>
              </a:rPr>
              <a:t>,</a:t>
            </a: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거리 계산 방법은 </a:t>
            </a:r>
            <a:r>
              <a:rPr lang="ko-KR" altLang="en-US" sz="1600" dirty="0" err="1">
                <a:solidFill>
                  <a:schemeClr val="tx2"/>
                </a:solidFill>
              </a:rPr>
              <a:t>유클리디안을</a:t>
            </a:r>
            <a:r>
              <a:rPr lang="ko-KR" altLang="en-US" sz="1600" dirty="0">
                <a:solidFill>
                  <a:schemeClr val="tx2"/>
                </a:solidFill>
              </a:rPr>
              <a:t> 사용한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3497312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인기 영화 분류하기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0309121-8426-EA8A-0BE0-BA40B4DC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556272"/>
            <a:ext cx="7857325" cy="42386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예측과 평가</a:t>
            </a:r>
            <a:endParaRPr lang="en-US" altLang="ko-KR" dirty="0"/>
          </a:p>
          <a:p>
            <a:pPr lvl="1"/>
            <a:r>
              <a:rPr lang="ko-KR" altLang="en-US" dirty="0"/>
              <a:t>학습모델의 성능을 확인하려면 </a:t>
            </a:r>
            <a:r>
              <a:rPr lang="en-US" altLang="ko-KR" dirty="0"/>
              <a:t>score(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  <a:r>
              <a:rPr lang="ko-KR" altLang="en-US" dirty="0"/>
              <a:t>를 사용해 테스트 데이터</a:t>
            </a:r>
            <a:r>
              <a:rPr lang="en-US" altLang="ko-KR" dirty="0"/>
              <a:t>(x_ test)</a:t>
            </a:r>
            <a:r>
              <a:rPr lang="ko-KR" altLang="en-US" dirty="0"/>
              <a:t>로 확인</a:t>
            </a:r>
            <a:endParaRPr lang="en-US" altLang="ko-KR" dirty="0"/>
          </a:p>
          <a:p>
            <a:pPr lvl="1"/>
            <a:r>
              <a:rPr lang="ko-KR" altLang="en-US" dirty="0"/>
              <a:t>실제 영화 정보 데이터가 입력되면 어떤 영화로 분류되는지 확인하기 위해 </a:t>
            </a:r>
            <a:r>
              <a:rPr lang="en-US" altLang="ko-KR" dirty="0"/>
              <a:t>predict()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1145E-7892-6FA9-3D5E-5D964557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5" y="3429000"/>
            <a:ext cx="6034615" cy="2573586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10DC5A1A-5452-1E43-D974-880C911A8588}"/>
              </a:ext>
            </a:extLst>
          </p:cNvPr>
          <p:cNvSpPr/>
          <p:nvPr/>
        </p:nvSpPr>
        <p:spPr>
          <a:xfrm>
            <a:off x="6069668" y="4844086"/>
            <a:ext cx="2735282" cy="1097383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</a:rPr>
              <a:t>0.380 </a:t>
            </a:r>
            <a:r>
              <a:rPr lang="ko-KR" altLang="en-US" sz="1600" dirty="0">
                <a:solidFill>
                  <a:schemeClr val="tx2"/>
                </a:solidFill>
              </a:rPr>
              <a:t>정도의 정확도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액션이면서 스릴러 장르의 영화는 인기 정도가 </a:t>
            </a:r>
            <a:r>
              <a:rPr lang="en-US" altLang="ko-KR" sz="1600" dirty="0">
                <a:solidFill>
                  <a:schemeClr val="tx2"/>
                </a:solidFill>
              </a:rPr>
              <a:t>6</a:t>
            </a:r>
            <a:r>
              <a:rPr lang="ko-KR" altLang="en-US" sz="1600" dirty="0">
                <a:solidFill>
                  <a:schemeClr val="tx2"/>
                </a:solidFill>
              </a:rPr>
              <a:t>인 영화로 분류</a:t>
            </a:r>
          </a:p>
        </p:txBody>
      </p:sp>
    </p:spTree>
    <p:extLst>
      <p:ext uri="{BB962C8B-B14F-4D97-AF65-F5344CB8AC3E}">
        <p14:creationId xmlns:p14="http://schemas.microsoft.com/office/powerpoint/2010/main" val="3700905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553988" y="2642737"/>
            <a:ext cx="8407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11.3</a:t>
            </a:r>
            <a:r>
              <a:rPr lang="en-US" altLang="ko-KR" sz="4000" b="1" dirty="0"/>
              <a:t>   K-NN</a:t>
            </a:r>
            <a:r>
              <a:rPr lang="ko-KR" altLang="en-US" sz="4000" b="1" dirty="0"/>
              <a:t>을 이용한 농구 선수 분류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40550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49" y="3520021"/>
            <a:ext cx="8473622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지도학습인 </a:t>
            </a:r>
            <a:r>
              <a:rPr lang="en-US" altLang="ko-KR" dirty="0"/>
              <a:t>K-</a:t>
            </a:r>
            <a:r>
              <a:rPr lang="ko-KR" altLang="en-US" dirty="0"/>
              <a:t>최근접 이웃 알고리즘의 원리를 이해하고 특징을 설명할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성능이 좋은 </a:t>
            </a:r>
            <a:r>
              <a:rPr lang="en-US" altLang="ko-KR" dirty="0"/>
              <a:t>K-</a:t>
            </a:r>
            <a:r>
              <a:rPr lang="ko-KR" altLang="en-US" dirty="0"/>
              <a:t>최근접 이웃 학습모델을 만들기 위해 최적의 </a:t>
            </a:r>
            <a:r>
              <a:rPr lang="en-US" altLang="ko-KR" dirty="0"/>
              <a:t>K</a:t>
            </a:r>
            <a:r>
              <a:rPr lang="ko-KR" altLang="en-US" dirty="0"/>
              <a:t>를 찾을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KNeighborsClassifier</a:t>
            </a:r>
            <a:r>
              <a:rPr lang="ko-KR" altLang="en-US" dirty="0"/>
              <a:t>를 이용하여 </a:t>
            </a:r>
            <a:r>
              <a:rPr lang="en-US" altLang="ko-KR" dirty="0"/>
              <a:t>K-</a:t>
            </a:r>
            <a:r>
              <a:rPr lang="ko-KR" altLang="en-US" dirty="0"/>
              <a:t>최근접 이웃 알고리즘을 적용하여 분류 할 수 있다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109" y="1297223"/>
            <a:ext cx="3886201" cy="181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K-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최근접 이웃 알고리즘의 원리를 알고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이를 바탕으로 문제에 적용하여 분류 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농구 선수의 정보를 담은 데이터셋이다</a:t>
            </a:r>
            <a:r>
              <a:rPr lang="en-US" altLang="ko-KR" dirty="0"/>
              <a:t>. </a:t>
            </a:r>
            <a:r>
              <a:rPr lang="ko-KR" altLang="en-US" dirty="0"/>
              <a:t>레이블</a:t>
            </a:r>
            <a:r>
              <a:rPr lang="en-US" altLang="ko-KR" dirty="0"/>
              <a:t>(target)</a:t>
            </a:r>
            <a:r>
              <a:rPr lang="ko-KR" altLang="en-US" dirty="0"/>
              <a:t>은 선수의 경력이 </a:t>
            </a:r>
            <a:r>
              <a:rPr lang="en-US" altLang="ko-KR" dirty="0"/>
              <a:t>5</a:t>
            </a:r>
            <a:r>
              <a:rPr lang="ko-KR" altLang="en-US" dirty="0"/>
              <a:t>년 이상 이면 </a:t>
            </a:r>
            <a:r>
              <a:rPr lang="en-US" altLang="ko-KR" dirty="0"/>
              <a:t>1, 5</a:t>
            </a:r>
            <a:r>
              <a:rPr lang="ko-KR" altLang="en-US" dirty="0"/>
              <a:t>년 미만이면 </a:t>
            </a:r>
            <a:r>
              <a:rPr lang="en-US" altLang="ko-KR" dirty="0"/>
              <a:t>0</a:t>
            </a:r>
            <a:r>
              <a:rPr lang="ko-KR" altLang="en-US" dirty="0"/>
              <a:t>을 나타낸다</a:t>
            </a:r>
            <a:r>
              <a:rPr lang="en-US" altLang="ko-KR" dirty="0"/>
              <a:t>. </a:t>
            </a:r>
            <a:r>
              <a:rPr lang="ko-KR" altLang="en-US" dirty="0"/>
              <a:t>각 선수의 기량으로 해당 선수가 </a:t>
            </a:r>
            <a:r>
              <a:rPr lang="en-US" altLang="ko-KR" dirty="0"/>
              <a:t>5</a:t>
            </a:r>
            <a:r>
              <a:rPr lang="ko-KR" altLang="en-US" dirty="0"/>
              <a:t>년 이상의 경력을 가진 능력을 갖추고 있는지 여부를 분류해 보자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734AC2-D49A-0BC5-11B6-F2833EB3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2" y="3284114"/>
            <a:ext cx="7894225" cy="21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9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‘</a:t>
            </a:r>
            <a:r>
              <a:rPr lang="en-US" altLang="ko-KR" dirty="0"/>
              <a:t>chap11_ basketball_final.csv’ </a:t>
            </a:r>
            <a:r>
              <a:rPr lang="ko-KR" altLang="en-US" dirty="0"/>
              <a:t>파일을 읽어온다</a:t>
            </a:r>
            <a:endParaRPr lang="en-US" altLang="ko-KR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FEFAB9EB-8562-725B-A827-269E51F60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2" y="2214393"/>
            <a:ext cx="6384246" cy="34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6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 읽기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 정보 확인하기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3D7F643-7276-8493-822D-DDC646E55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096555"/>
            <a:ext cx="4579198" cy="220765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B6D83D1-5611-126B-D728-1B8B32D8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1" y="4304209"/>
            <a:ext cx="5076180" cy="20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데이터 탐색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레이블</a:t>
            </a:r>
            <a:r>
              <a:rPr lang="en-US" altLang="ko-KR" dirty="0"/>
              <a:t>(</a:t>
            </a:r>
            <a:r>
              <a:rPr lang="ko-KR" altLang="en-US" dirty="0"/>
              <a:t>선수경력</a:t>
            </a:r>
            <a:r>
              <a:rPr lang="en-US" altLang="ko-KR" dirty="0"/>
              <a:t>)</a:t>
            </a:r>
            <a:r>
              <a:rPr lang="ko-KR" altLang="en-US" dirty="0"/>
              <a:t>에 따른 선수 수 확인하기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07F81C-3830-19FE-2C55-9D99930A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1" y="1927361"/>
            <a:ext cx="6048279" cy="1766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28BB2-AE04-28CA-823A-D5BE7D19B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03" y="3717200"/>
            <a:ext cx="2613919" cy="2554124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CF91F7CC-83C6-C7FB-B5BA-86EAF2AF9451}"/>
              </a:ext>
            </a:extLst>
          </p:cNvPr>
          <p:cNvSpPr/>
          <p:nvPr/>
        </p:nvSpPr>
        <p:spPr>
          <a:xfrm>
            <a:off x="6056605" y="4445570"/>
            <a:ext cx="2735282" cy="1097383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이상 선수가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미만 선수와 비교하면 </a:t>
            </a:r>
            <a:r>
              <a:rPr lang="en-US" altLang="ko-KR" sz="1600" dirty="0">
                <a:solidFill>
                  <a:schemeClr val="tx2"/>
                </a:solidFill>
              </a:rPr>
              <a:t>300</a:t>
            </a:r>
            <a:r>
              <a:rPr lang="ko-KR" altLang="en-US" sz="1600" dirty="0">
                <a:solidFill>
                  <a:schemeClr val="tx2"/>
                </a:solidFill>
              </a:rPr>
              <a:t>명 정도 더 많은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064785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 err="1"/>
              <a:t>경력별</a:t>
            </a:r>
            <a:r>
              <a:rPr lang="ko-KR" altLang="en-US" dirty="0"/>
              <a:t> 선수의 특징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DC11493-F35F-DE22-12B3-71AA7566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0" y="1461881"/>
            <a:ext cx="6337781" cy="1751581"/>
          </a:xfrm>
          <a:prstGeom prst="rect">
            <a:avLst/>
          </a:prstGeom>
        </p:spPr>
      </p:pic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8E8FD65-9A41-4AE9-70C7-CB8E8292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4" y="3429000"/>
            <a:ext cx="2410161" cy="2915057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0AF1FA1E-A58E-FCD5-E9E2-522BD3EEA1F1}"/>
              </a:ext>
            </a:extLst>
          </p:cNvPr>
          <p:cNvSpPr/>
          <p:nvPr/>
        </p:nvSpPr>
        <p:spPr>
          <a:xfrm>
            <a:off x="5605015" y="4231277"/>
            <a:ext cx="2923689" cy="1555569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경력이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이상인 선수는 팀에 도움이 되는 기술</a:t>
            </a:r>
            <a:r>
              <a:rPr lang="en-US" altLang="ko-KR" sz="1600" dirty="0">
                <a:solidFill>
                  <a:schemeClr val="tx2"/>
                </a:solidFill>
              </a:rPr>
              <a:t>(</a:t>
            </a:r>
            <a:r>
              <a:rPr lang="ko-KR" altLang="en-US" sz="1600" dirty="0">
                <a:solidFill>
                  <a:schemeClr val="tx2"/>
                </a:solidFill>
              </a:rPr>
              <a:t>리바운드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어시스트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스틸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블록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ko-KR" altLang="en-US" sz="1600" dirty="0">
                <a:solidFill>
                  <a:schemeClr val="tx2"/>
                </a:solidFill>
              </a:rPr>
              <a:t>횟수가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미만 선수에 비해 많고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 err="1">
                <a:solidFill>
                  <a:schemeClr val="tx2"/>
                </a:solidFill>
              </a:rPr>
              <a:t>턴오버</a:t>
            </a:r>
            <a:r>
              <a:rPr lang="ko-KR" altLang="en-US" sz="1600" dirty="0">
                <a:solidFill>
                  <a:schemeClr val="tx2"/>
                </a:solidFill>
              </a:rPr>
              <a:t> 횟수가 </a:t>
            </a:r>
            <a:r>
              <a:rPr lang="en-US" altLang="ko-KR" sz="1600" dirty="0">
                <a:solidFill>
                  <a:schemeClr val="tx2"/>
                </a:solidFill>
              </a:rPr>
              <a:t>1.34</a:t>
            </a:r>
            <a:r>
              <a:rPr lang="ko-KR" altLang="en-US" sz="1600" dirty="0">
                <a:solidFill>
                  <a:schemeClr val="tx2"/>
                </a:solidFill>
              </a:rPr>
              <a:t>로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미만인 선수에 비해 높음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08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훈련데이터와 테스트데이터 나누기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0F1ABAE-7039-8EFF-1412-DA94131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2" y="1635738"/>
            <a:ext cx="6151265" cy="30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3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(5)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최적의 </a:t>
            </a:r>
            <a:r>
              <a:rPr lang="en-US" altLang="ko-KR" dirty="0"/>
              <a:t>k </a:t>
            </a:r>
            <a:r>
              <a:rPr lang="ko-KR" altLang="en-US" dirty="0"/>
              <a:t>찾기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5CD26F-DF1A-1562-A5C9-155127228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" y="1901823"/>
            <a:ext cx="6494826" cy="3754393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0AF1FA1E-A58E-FCD5-E9E2-522BD3EEA1F1}"/>
              </a:ext>
            </a:extLst>
          </p:cNvPr>
          <p:cNvSpPr/>
          <p:nvPr/>
        </p:nvSpPr>
        <p:spPr>
          <a:xfrm>
            <a:off x="6125207" y="3890656"/>
            <a:ext cx="2923689" cy="1555569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85836"/>
              <a:gd name="adj8" fmla="val -7219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과적합이 될 수 있는 문제로 인해 </a:t>
            </a:r>
            <a:r>
              <a:rPr lang="en-US" altLang="ko-KR" sz="1600" dirty="0">
                <a:solidFill>
                  <a:schemeClr val="tx2"/>
                </a:solidFill>
              </a:rPr>
              <a:t>1</a:t>
            </a:r>
            <a:r>
              <a:rPr lang="ko-KR" altLang="en-US" sz="1600" dirty="0">
                <a:solidFill>
                  <a:schemeClr val="tx2"/>
                </a:solidFill>
              </a:rPr>
              <a:t>을 제외하고 홀수 번째 정확도 중에서 가장 높은</a:t>
            </a: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정확도를 찾아보면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번째인 것을 알 수 있다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(5)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모델의 생성과 학습</a:t>
            </a:r>
            <a:endParaRPr lang="en-US" altLang="ko-KR" dirty="0"/>
          </a:p>
        </p:txBody>
      </p:sp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0AF1FA1E-A58E-FCD5-E9E2-522BD3EEA1F1}"/>
              </a:ext>
            </a:extLst>
          </p:cNvPr>
          <p:cNvSpPr/>
          <p:nvPr/>
        </p:nvSpPr>
        <p:spPr>
          <a:xfrm>
            <a:off x="6125207" y="3890656"/>
            <a:ext cx="2923689" cy="1555569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86044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훈련 데이터의 샘플 수가 총 </a:t>
            </a:r>
            <a:r>
              <a:rPr lang="en-US" altLang="ko-KR" sz="1600" dirty="0">
                <a:solidFill>
                  <a:schemeClr val="tx2"/>
                </a:solidFill>
              </a:rPr>
              <a:t>1,072</a:t>
            </a:r>
            <a:r>
              <a:rPr lang="ko-KR" altLang="en-US" sz="1600" dirty="0">
                <a:solidFill>
                  <a:schemeClr val="tx2"/>
                </a:solidFill>
              </a:rPr>
              <a:t>개이고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레이블이 </a:t>
            </a:r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과 </a:t>
            </a:r>
            <a:r>
              <a:rPr lang="en-US" altLang="ko-KR" sz="1600" dirty="0">
                <a:solidFill>
                  <a:schemeClr val="tx2"/>
                </a:solidFill>
              </a:rPr>
              <a:t>1</a:t>
            </a:r>
            <a:r>
              <a:rPr lang="ko-KR" altLang="en-US" sz="1600" dirty="0">
                <a:solidFill>
                  <a:schemeClr val="tx2"/>
                </a:solidFill>
              </a:rPr>
              <a:t>로 구성되어 있으며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거리</a:t>
            </a: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계산 방법은 </a:t>
            </a:r>
            <a:r>
              <a:rPr lang="ko-KR" altLang="en-US" sz="1600" dirty="0" err="1">
                <a:solidFill>
                  <a:schemeClr val="tx2"/>
                </a:solidFill>
              </a:rPr>
              <a:t>유클리디안을</a:t>
            </a:r>
            <a:r>
              <a:rPr lang="ko-KR" altLang="en-US" sz="1600" dirty="0">
                <a:solidFill>
                  <a:schemeClr val="tx2"/>
                </a:solidFill>
              </a:rPr>
              <a:t> 사용한 것을 확인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72E8734-7912-C192-AE0A-B569637C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3" y="1849923"/>
            <a:ext cx="6041165" cy="1979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44CF3-883E-8DBE-051D-67189F1A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82" y="3929768"/>
            <a:ext cx="3235780" cy="1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8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을 이용한 농구 선수 분류하기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(5) K-NN</a:t>
            </a:r>
            <a:r>
              <a:rPr lang="ko-KR" altLang="en-US" dirty="0"/>
              <a:t>을 이용한 분류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예측과 평가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AADDD1-502A-60B6-B013-5124DC9A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6" y="1920460"/>
            <a:ext cx="5742136" cy="2383750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0AF1FA1E-A58E-FCD5-E9E2-522BD3EEA1F1}"/>
              </a:ext>
            </a:extLst>
          </p:cNvPr>
          <p:cNvSpPr/>
          <p:nvPr/>
        </p:nvSpPr>
        <p:spPr>
          <a:xfrm>
            <a:off x="6125207" y="3890656"/>
            <a:ext cx="2923689" cy="2018019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-18293"/>
              <a:gd name="adj8" fmla="val -9319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학습모델의 성능은 </a:t>
            </a:r>
            <a:r>
              <a:rPr lang="en-US" altLang="ko-KR" sz="1600" dirty="0">
                <a:solidFill>
                  <a:schemeClr val="tx2"/>
                </a:solidFill>
              </a:rPr>
              <a:t>0.62</a:t>
            </a:r>
            <a:r>
              <a:rPr lang="ko-KR" altLang="en-US" sz="1600" dirty="0">
                <a:solidFill>
                  <a:schemeClr val="tx2"/>
                </a:solidFill>
              </a:rPr>
              <a:t>의 정확도를 가지고 있음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리바운드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어</a:t>
            </a:r>
          </a:p>
          <a:p>
            <a:pPr algn="just"/>
            <a:r>
              <a:rPr lang="ko-KR" altLang="en-US" sz="1600" dirty="0" err="1">
                <a:solidFill>
                  <a:schemeClr val="tx2"/>
                </a:solidFill>
              </a:rPr>
              <a:t>시스트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스틸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블록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턴오버의 횟수가 </a:t>
            </a:r>
            <a:r>
              <a:rPr lang="en-US" altLang="ko-KR" sz="1600" dirty="0">
                <a:solidFill>
                  <a:schemeClr val="tx2"/>
                </a:solidFill>
              </a:rPr>
              <a:t>3, 3, 2, 2, 4</a:t>
            </a:r>
            <a:r>
              <a:rPr lang="ko-KR" altLang="en-US" sz="1600" dirty="0">
                <a:solidFill>
                  <a:schemeClr val="tx2"/>
                </a:solidFill>
              </a:rPr>
              <a:t>인 선수의 데이터를 입력한 결과 경</a:t>
            </a:r>
          </a:p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력이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년 이상인 선수로 분류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7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11.1</a:t>
            </a:r>
            <a:r>
              <a:rPr lang="en-US" altLang="ko-KR" sz="4000" b="1" dirty="0"/>
              <a:t>  K-</a:t>
            </a:r>
            <a:r>
              <a:rPr lang="ko-KR" altLang="en-US" sz="4000" b="1" dirty="0"/>
              <a:t>최근접 이웃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학습하기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B4DCA-FEA9-B876-00E1-C1709334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5" y="1355683"/>
            <a:ext cx="7128801" cy="4807103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BED33F4A-C7E2-6B90-74B3-31DA629A4C86}"/>
              </a:ext>
            </a:extLst>
          </p:cNvPr>
          <p:cNvSpPr/>
          <p:nvPr/>
        </p:nvSpPr>
        <p:spPr>
          <a:xfrm>
            <a:off x="6946231" y="695214"/>
            <a:ext cx="1911953" cy="859266"/>
          </a:xfrm>
          <a:prstGeom prst="borderCallout3">
            <a:avLst>
              <a:gd name="adj1" fmla="val 18750"/>
              <a:gd name="adj2" fmla="val -5183"/>
              <a:gd name="adj3" fmla="val 18750"/>
              <a:gd name="adj4" fmla="val -16667"/>
              <a:gd name="adj5" fmla="val 65495"/>
              <a:gd name="adj6" fmla="val -30840"/>
              <a:gd name="adj7" fmla="val 376634"/>
              <a:gd name="adj8" fmla="val -7671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장 학습내용 </a:t>
            </a:r>
            <a:endParaRPr lang="en-US" altLang="ko-KR" dirty="0"/>
          </a:p>
          <a:p>
            <a:pPr algn="ctr"/>
            <a:r>
              <a:rPr lang="en-US" altLang="ko-KR" dirty="0"/>
              <a:t>K</a:t>
            </a:r>
            <a:r>
              <a:rPr lang="ko-KR" altLang="en-US" dirty="0"/>
              <a:t>최근접 이웃 학습 알고리즘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D99C04-6188-0454-E194-022CDEA1C7B9}"/>
              </a:ext>
            </a:extLst>
          </p:cNvPr>
          <p:cNvSpPr/>
          <p:nvPr/>
        </p:nvSpPr>
        <p:spPr>
          <a:xfrm>
            <a:off x="4689566" y="3866606"/>
            <a:ext cx="1619794" cy="16067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이중선 13">
            <a:extLst>
              <a:ext uri="{FF2B5EF4-FFF2-40B4-BE49-F238E27FC236}">
                <a16:creationId xmlns:a16="http://schemas.microsoft.com/office/drawing/2014/main" id="{349A9589-FB24-5748-B372-EF85FCEA8255}"/>
              </a:ext>
            </a:extLst>
          </p:cNvPr>
          <p:cNvSpPr/>
          <p:nvPr/>
        </p:nvSpPr>
        <p:spPr>
          <a:xfrm>
            <a:off x="2933510" y="862149"/>
            <a:ext cx="2304696" cy="1296899"/>
          </a:xfrm>
          <a:prstGeom prst="borderCallout3">
            <a:avLst>
              <a:gd name="adj1" fmla="val 95173"/>
              <a:gd name="adj2" fmla="val 51524"/>
              <a:gd name="adj3" fmla="val 123628"/>
              <a:gd name="adj4" fmla="val 37308"/>
              <a:gd name="adj5" fmla="val 137040"/>
              <a:gd name="adj6" fmla="val 47048"/>
              <a:gd name="adj7" fmla="val 158748"/>
              <a:gd name="adj8" fmla="val 483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11.2</a:t>
            </a:r>
            <a:r>
              <a:rPr lang="ko-KR" altLang="en-US" dirty="0"/>
              <a:t> 드라마분류 에서 </a:t>
            </a:r>
            <a:r>
              <a:rPr lang="en-US" altLang="ko-KR" dirty="0"/>
              <a:t> </a:t>
            </a:r>
            <a:r>
              <a:rPr lang="en-US" altLang="ko-KR" dirty="0" err="1"/>
              <a:t>train_test_split</a:t>
            </a:r>
            <a:r>
              <a:rPr lang="en-US" altLang="ko-KR" dirty="0"/>
              <a:t>()</a:t>
            </a:r>
            <a:r>
              <a:rPr lang="ko-KR" altLang="en-US" dirty="0"/>
              <a:t>을 이용하여 데이터 분리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80C7AD-7FB2-9EE8-3137-A3CDB7FB48AA}"/>
              </a:ext>
            </a:extLst>
          </p:cNvPr>
          <p:cNvSpPr/>
          <p:nvPr/>
        </p:nvSpPr>
        <p:spPr>
          <a:xfrm>
            <a:off x="3187337" y="3053033"/>
            <a:ext cx="1384663" cy="208066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분류란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지도학습의 일종으로 기존에 존재하는 데이터의 </a:t>
            </a:r>
            <a:r>
              <a:rPr lang="en-US" altLang="ko-KR" dirty="0"/>
              <a:t>Category </a:t>
            </a:r>
            <a:r>
              <a:rPr lang="ko-KR" altLang="en-US" dirty="0"/>
              <a:t>관계를 파악하고</a:t>
            </a:r>
            <a:r>
              <a:rPr lang="en-US" altLang="ko-KR" dirty="0"/>
              <a:t>, </a:t>
            </a:r>
            <a:r>
              <a:rPr lang="ko-KR" altLang="en-US" dirty="0"/>
              <a:t>새롭게 관측된 데이터의 </a:t>
            </a:r>
            <a:r>
              <a:rPr lang="en-US" altLang="ko-KR" dirty="0"/>
              <a:t>Category</a:t>
            </a:r>
            <a:r>
              <a:rPr lang="ko-KR" altLang="en-US" dirty="0"/>
              <a:t>를 스스로 판별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 학습 알고리즘은 </a:t>
            </a:r>
            <a:r>
              <a:rPr lang="en-US" altLang="ko-KR" dirty="0">
                <a:highlight>
                  <a:srgbClr val="FFFF00"/>
                </a:highlight>
              </a:rPr>
              <a:t>K-</a:t>
            </a:r>
            <a:r>
              <a:rPr lang="ko-KR" altLang="en-US" dirty="0">
                <a:highlight>
                  <a:srgbClr val="FFFF00"/>
                </a:highlight>
              </a:rPr>
              <a:t>최근접 이웃</a:t>
            </a:r>
            <a:r>
              <a:rPr lang="ko-KR" altLang="en-US" dirty="0"/>
              <a:t>과 </a:t>
            </a:r>
            <a:r>
              <a:rPr lang="ko-KR" altLang="en-US" dirty="0" err="1"/>
              <a:t>의사결정트리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D0E08-0E5F-F695-7922-C471EF51A376}"/>
              </a:ext>
            </a:extLst>
          </p:cNvPr>
          <p:cNvSpPr/>
          <p:nvPr/>
        </p:nvSpPr>
        <p:spPr>
          <a:xfrm>
            <a:off x="3409406" y="3775166"/>
            <a:ext cx="2821577" cy="5899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장에서 다루는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881B51-A2B8-4CDF-53BE-A34B169B55F4}"/>
              </a:ext>
            </a:extLst>
          </p:cNvPr>
          <p:cNvCxnSpPr>
            <a:cxnSpLocks/>
          </p:cNvCxnSpPr>
          <p:nvPr/>
        </p:nvCxnSpPr>
        <p:spPr>
          <a:xfrm>
            <a:off x="3526971" y="2769326"/>
            <a:ext cx="914400" cy="10058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7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</a:t>
            </a:r>
            <a:r>
              <a:rPr lang="ko-KR" altLang="en-US" dirty="0"/>
              <a:t>최근접 이웃</a:t>
            </a:r>
            <a:r>
              <a:rPr lang="en-US" altLang="ko-KR" dirty="0"/>
              <a:t>(K-NN)</a:t>
            </a:r>
            <a:r>
              <a:rPr lang="ko-KR" altLang="en-US" dirty="0"/>
              <a:t>의 원리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K-NN</a:t>
            </a: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머신러닝에서</a:t>
            </a:r>
            <a:r>
              <a:rPr lang="ko-KR" altLang="en-US" dirty="0"/>
              <a:t> 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에 속하기 때문에 </a:t>
            </a:r>
            <a:r>
              <a:rPr lang="ko-KR" altLang="en-US" dirty="0">
                <a:highlight>
                  <a:srgbClr val="FFFF00"/>
                </a:highlight>
              </a:rPr>
              <a:t>기존 데이터의 라벨 값이 존재하고</a:t>
            </a:r>
            <a:r>
              <a:rPr lang="en-US" altLang="ko-KR" dirty="0"/>
              <a:t>, </a:t>
            </a:r>
            <a:r>
              <a:rPr lang="ko-KR" altLang="en-US" dirty="0"/>
              <a:t>새로운 데이터가 입력되었을 때 가장 유사한 속성을 찾아 분류하여 입력된 데이터가 어떤 라벨에 속하는지 알 수 있도록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입력된 데이터로부터 거리가 가까운 </a:t>
            </a:r>
            <a:r>
              <a:rPr lang="en-US" altLang="ko-KR" dirty="0"/>
              <a:t>K</a:t>
            </a:r>
            <a:r>
              <a:rPr lang="ko-KR" altLang="en-US" dirty="0"/>
              <a:t>개의 기존 데이터 레이블을 참조하여 가장 많이 속한 라벨로 입력된 데이터를 </a:t>
            </a:r>
            <a:r>
              <a:rPr lang="ko-KR" altLang="en-US" dirty="0" err="1"/>
              <a:t>라벨링하는</a:t>
            </a:r>
            <a:r>
              <a:rPr lang="ko-KR" altLang="en-US" dirty="0"/>
              <a:t> 방법이기에 </a:t>
            </a:r>
            <a:r>
              <a:rPr lang="ko-KR" altLang="en-US" dirty="0">
                <a:highlight>
                  <a:srgbClr val="FFFF00"/>
                </a:highlight>
              </a:rPr>
              <a:t>거리 기반 분류분석 모델이라고도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거리계산에는 일반적으로 </a:t>
            </a:r>
            <a:r>
              <a:rPr lang="ko-KR" altLang="en-US" dirty="0" err="1">
                <a:highlight>
                  <a:srgbClr val="FFFF00"/>
                </a:highlight>
              </a:rPr>
              <a:t>유클리디안</a:t>
            </a:r>
            <a:r>
              <a:rPr lang="ko-KR" altLang="en-US" dirty="0">
                <a:highlight>
                  <a:srgbClr val="FFFF00"/>
                </a:highlight>
              </a:rPr>
              <a:t> 거리 </a:t>
            </a:r>
            <a:r>
              <a:rPr lang="ko-KR" altLang="en-US" dirty="0"/>
              <a:t>계산 법을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K-</a:t>
            </a:r>
            <a:r>
              <a:rPr lang="ko-KR" altLang="en-US" dirty="0"/>
              <a:t>최근접 이웃</a:t>
            </a:r>
            <a:r>
              <a:rPr lang="en-US" altLang="ko-KR" dirty="0"/>
              <a:t>(K-NN)</a:t>
            </a:r>
            <a:r>
              <a:rPr lang="ko-KR" altLang="en-US" dirty="0"/>
              <a:t>의 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‘</a:t>
            </a:r>
            <a:r>
              <a:rPr lang="ko-KR" altLang="en-US" dirty="0" err="1"/>
              <a:t>천혜향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레드향’의</a:t>
            </a:r>
            <a:r>
              <a:rPr lang="ko-KR" altLang="en-US" dirty="0"/>
              <a:t> 선호도를 예측하는 예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4426D-A472-5D73-E845-2781A719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8" y="2014626"/>
            <a:ext cx="5014412" cy="35632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CCDC56-27AA-0228-51D0-5CE9C2C1F8E3}"/>
              </a:ext>
            </a:extLst>
          </p:cNvPr>
          <p:cNvSpPr/>
          <p:nvPr/>
        </p:nvSpPr>
        <p:spPr>
          <a:xfrm>
            <a:off x="5180780" y="4499105"/>
            <a:ext cx="3638316" cy="1270930"/>
          </a:xfrm>
          <a:prstGeom prst="rect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2"/>
                </a:solidFill>
              </a:rPr>
              <a:t>별모양과 가장 가까운 거리에 있는 </a:t>
            </a:r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개의 데이터를 보면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개는 </a:t>
            </a:r>
            <a:r>
              <a:rPr lang="ko-KR" altLang="en-US" dirty="0" err="1">
                <a:solidFill>
                  <a:schemeClr val="tx2"/>
                </a:solidFill>
              </a:rPr>
              <a:t>레드향</a:t>
            </a:r>
            <a:r>
              <a:rPr lang="en-US" altLang="ko-KR" dirty="0">
                <a:solidFill>
                  <a:schemeClr val="tx2"/>
                </a:solidFill>
              </a:rPr>
              <a:t>, 1</a:t>
            </a:r>
            <a:r>
              <a:rPr lang="ko-KR" altLang="en-US" dirty="0">
                <a:solidFill>
                  <a:schemeClr val="tx2"/>
                </a:solidFill>
              </a:rPr>
              <a:t>개는 </a:t>
            </a:r>
            <a:r>
              <a:rPr lang="ko-KR" altLang="en-US" dirty="0" err="1">
                <a:solidFill>
                  <a:schemeClr val="tx2"/>
                </a:solidFill>
              </a:rPr>
              <a:t>천혜향이므로</a:t>
            </a:r>
            <a:r>
              <a:rPr lang="ko-KR" altLang="en-US" dirty="0">
                <a:solidFill>
                  <a:schemeClr val="tx2"/>
                </a:solidFill>
              </a:rPr>
              <a:t> 별모양은 </a:t>
            </a:r>
            <a:r>
              <a:rPr lang="ko-KR" altLang="en-US" dirty="0" err="1">
                <a:solidFill>
                  <a:schemeClr val="tx2"/>
                </a:solidFill>
              </a:rPr>
              <a:t>레드향으로</a:t>
            </a:r>
            <a:r>
              <a:rPr lang="ko-KR" altLang="en-US" dirty="0">
                <a:solidFill>
                  <a:schemeClr val="tx2"/>
                </a:solidFill>
              </a:rPr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17030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1542</Words>
  <Application>Microsoft Office PowerPoint</Application>
  <PresentationFormat>화면 슬라이드 쇼(4:3)</PresentationFormat>
  <Paragraphs>177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Adobe 고딕 Std B</vt:lpstr>
      <vt:lpstr>HY헤드라인M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학습하기 전에..</vt:lpstr>
      <vt:lpstr>분류(Classification)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K-최근접 이웃</vt:lpstr>
      <vt:lpstr>PowerPoint 프레젠테이션</vt:lpstr>
      <vt:lpstr> 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K-NN을 이용한 인기 영화 분류하기</vt:lpstr>
      <vt:lpstr>PowerPoint 프레젠테이션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K-NN을 이용한 농구 선수 분류하기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오경선</cp:lastModifiedBy>
  <cp:revision>947</cp:revision>
  <dcterms:created xsi:type="dcterms:W3CDTF">2021-05-14T02:42:23Z</dcterms:created>
  <dcterms:modified xsi:type="dcterms:W3CDTF">2023-01-30T19:02:52Z</dcterms:modified>
</cp:coreProperties>
</file>