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88" r:id="rId3"/>
  </p:sldMasterIdLst>
  <p:notesMasterIdLst>
    <p:notesMasterId r:id="rId37"/>
  </p:notesMasterIdLst>
  <p:sldIdLst>
    <p:sldId id="273" r:id="rId4"/>
    <p:sldId id="275" r:id="rId5"/>
    <p:sldId id="259" r:id="rId6"/>
    <p:sldId id="272" r:id="rId7"/>
    <p:sldId id="277" r:id="rId8"/>
    <p:sldId id="433" r:id="rId9"/>
    <p:sldId id="276" r:id="rId10"/>
    <p:sldId id="524" r:id="rId11"/>
    <p:sldId id="523" r:id="rId12"/>
    <p:sldId id="525" r:id="rId13"/>
    <p:sldId id="526" r:id="rId14"/>
    <p:sldId id="527" r:id="rId15"/>
    <p:sldId id="528" r:id="rId16"/>
    <p:sldId id="289" r:id="rId17"/>
    <p:sldId id="307" r:id="rId18"/>
    <p:sldId id="529" r:id="rId19"/>
    <p:sldId id="530" r:id="rId20"/>
    <p:sldId id="531" r:id="rId21"/>
    <p:sldId id="532" r:id="rId22"/>
    <p:sldId id="533" r:id="rId23"/>
    <p:sldId id="535" r:id="rId24"/>
    <p:sldId id="536" r:id="rId25"/>
    <p:sldId id="512" r:id="rId26"/>
    <p:sldId id="513" r:id="rId27"/>
    <p:sldId id="537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263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D7D6"/>
    <a:srgbClr val="FEF3CC"/>
    <a:srgbClr val="9766AB"/>
    <a:srgbClr val="9966FF"/>
    <a:srgbClr val="81778E"/>
    <a:srgbClr val="C4C8CE"/>
    <a:srgbClr val="7F7F7F"/>
    <a:srgbClr val="A3AAB3"/>
    <a:srgbClr val="68727E"/>
    <a:srgbClr val="B3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60" y="78"/>
      </p:cViewPr>
      <p:guideLst>
        <p:guide orient="horz" pos="213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6EE81-44F2-4A73-B0AF-007C5548B161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4A4E6-10FD-40D7-A631-E52E7DEB3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4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1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1ACD-6E9D-4321-8F86-2BEB1F749C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E264-1F98-4B80-8C36-0A96AB7F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5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587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68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7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9ED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86" y="187756"/>
            <a:ext cx="7886700" cy="535531"/>
          </a:xfrm>
        </p:spPr>
        <p:txBody>
          <a:bodyPr anchor="t" anchorCtr="0">
            <a:spAutoFit/>
          </a:bodyPr>
          <a:lstStyle>
            <a:lvl1pPr>
              <a:defRPr sz="3200" b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7857325" cy="4238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3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470019" y="6346085"/>
            <a:ext cx="820396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5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1ACD-6E9D-4321-8F86-2BEB1F749C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E264-1F98-4B80-8C36-0A96AB7F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2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69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-3360"/>
            <a:ext cx="9144000" cy="806665"/>
          </a:xfrm>
          <a:prstGeom prst="rect">
            <a:avLst/>
          </a:prstGeom>
          <a:solidFill>
            <a:srgbClr val="9ED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55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11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AFF53F3-623C-47EF-9593-8C929C331863}" type="datetime1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4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95556" y="643659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accent4">
                    <a:lumMod val="75000"/>
                  </a:schemeClr>
                </a:solidFill>
              </a:rPr>
              <a:t>개념 잡는 데이터 분석 </a:t>
            </a:r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with </a:t>
            </a:r>
            <a:r>
              <a:rPr lang="ko-KR" altLang="en-US" sz="1000" b="1" dirty="0" err="1">
                <a:solidFill>
                  <a:schemeClr val="accent4">
                    <a:lumMod val="75000"/>
                  </a:schemeClr>
                </a:solidFill>
              </a:rPr>
              <a:t>머신러닝</a:t>
            </a:r>
            <a:endParaRPr lang="ko-KR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4032448" y="643601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chemeClr val="accent4">
                    <a:lumMod val="75000"/>
                  </a:schemeClr>
                </a:solidFill>
              </a:rPr>
              <a:pPr algn="r"/>
              <a:t>‹#›</a:t>
            </a:fld>
            <a:endParaRPr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528836" y="6451398"/>
            <a:ext cx="25557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Chapter 12 </a:t>
            </a:r>
            <a:r>
              <a:rPr lang="ko-KR" altLang="en-US" sz="1000" dirty="0"/>
              <a:t>텍스트로 읽는 세상</a:t>
            </a:r>
            <a:endParaRPr lang="ko-KR" altLang="en-US" sz="1200" b="1" dirty="0">
              <a:solidFill>
                <a:srgbClr val="009F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9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96" r:id="rId3"/>
    <p:sldLayoutId id="2147483681" r:id="rId4"/>
    <p:sldLayoutId id="2147483699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4032448" y="643601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1200" b="1" smtClean="0">
                <a:solidFill>
                  <a:schemeClr val="accent4">
                    <a:lumMod val="75000"/>
                  </a:schemeClr>
                </a:solidFill>
              </a:rPr>
              <a:pPr algn="r"/>
              <a:t>‹#›</a:t>
            </a:fld>
            <a:endParaRPr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6" r:id="rId2"/>
    <p:sldLayoutId id="2147483687" r:id="rId3"/>
    <p:sldLayoutId id="2147483668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1ACD-6E9D-4321-8F86-2BEB1F749CAF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E264-1F98-4B80-8C36-0A96AB7F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1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50876" y="137160"/>
            <a:ext cx="8842248" cy="6598920"/>
          </a:xfrm>
          <a:prstGeom prst="roundRect">
            <a:avLst>
              <a:gd name="adj" fmla="val 57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6635" y="1238672"/>
            <a:ext cx="7596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>
                <a:solidFill>
                  <a:schemeClr val="accent5">
                    <a:lumMod val="50000"/>
                  </a:schemeClr>
                </a:solidFill>
              </a:rPr>
              <a:t>개념 잡는 </a:t>
            </a:r>
            <a:r>
              <a:rPr lang="ko-KR" altLang="en-US" sz="6600" b="1" dirty="0">
                <a:solidFill>
                  <a:schemeClr val="accent5">
                    <a:lumMod val="50000"/>
                  </a:schemeClr>
                </a:solidFill>
              </a:rPr>
              <a:t>데이터 분석</a:t>
            </a:r>
            <a:r>
              <a:rPr lang="ko-KR" altLang="en-US" sz="4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with </a:t>
            </a:r>
            <a:r>
              <a:rPr lang="ko-KR" altLang="en-US" sz="4000" b="1" dirty="0" err="1">
                <a:solidFill>
                  <a:schemeClr val="accent5">
                    <a:lumMod val="50000"/>
                  </a:schemeClr>
                </a:solidFill>
              </a:rPr>
              <a:t>머신러닝</a:t>
            </a:r>
            <a:endParaRPr lang="ko-KR" alt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55" y="6373675"/>
            <a:ext cx="435865" cy="362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13095"/>
          <a:stretch/>
        </p:blipFill>
        <p:spPr>
          <a:xfrm>
            <a:off x="594360" y="2976164"/>
            <a:ext cx="3831336" cy="3578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32BBEB-AAA2-B4AA-E7B9-4462CB100F99}"/>
              </a:ext>
            </a:extLst>
          </p:cNvPr>
          <p:cNvSpPr txBox="1"/>
          <p:nvPr/>
        </p:nvSpPr>
        <p:spPr>
          <a:xfrm>
            <a:off x="4785970" y="3073781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장은실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</a:rPr>
              <a:t>양숙희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오경선 지음</a:t>
            </a:r>
          </a:p>
        </p:txBody>
      </p:sp>
    </p:spTree>
    <p:extLst>
      <p:ext uri="{BB962C8B-B14F-4D97-AF65-F5344CB8AC3E}">
        <p14:creationId xmlns:p14="http://schemas.microsoft.com/office/powerpoint/2010/main" val="302289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</a:t>
            </a:r>
            <a:r>
              <a:rPr lang="ko-KR" altLang="en-US" dirty="0"/>
              <a:t>토큰화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형태소 </a:t>
            </a:r>
            <a:r>
              <a:rPr lang="ko-KR" altLang="en-US" dirty="0" err="1"/>
              <a:t>토큰화하기</a:t>
            </a:r>
            <a:r>
              <a:rPr lang="ko-KR" altLang="en-US" dirty="0"/>
              <a:t> </a:t>
            </a:r>
            <a:r>
              <a:rPr lang="en-US" altLang="ko-KR" dirty="0"/>
              <a:t>: pos()</a:t>
            </a:r>
          </a:p>
          <a:p>
            <a:pPr lvl="1"/>
            <a:r>
              <a:rPr lang="en-US" altLang="ko-KR" dirty="0"/>
              <a:t>pos()</a:t>
            </a:r>
            <a:r>
              <a:rPr lang="ko-KR" altLang="en-US" dirty="0"/>
              <a:t>는 품사 정보를 추가하여 형태소로 </a:t>
            </a:r>
            <a:r>
              <a:rPr lang="ko-KR" altLang="en-US" dirty="0" err="1"/>
              <a:t>토큰화한</a:t>
            </a:r>
            <a:r>
              <a:rPr lang="ko-KR" altLang="en-US" dirty="0"/>
              <a:t> 결과를 </a:t>
            </a:r>
            <a:r>
              <a:rPr lang="ko-KR" altLang="en-US" dirty="0" err="1"/>
              <a:t>튜플로</a:t>
            </a:r>
            <a:r>
              <a:rPr lang="ko-KR" altLang="en-US" dirty="0"/>
              <a:t> 쌍을 이루어 반환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28E2D0C-FD76-215A-D0F2-BB3E1DDBF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53" y="2473627"/>
            <a:ext cx="6315893" cy="304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2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</a:t>
            </a:r>
            <a:r>
              <a:rPr lang="ko-KR" altLang="en-US" dirty="0"/>
              <a:t>토큰화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형태소 </a:t>
            </a:r>
            <a:r>
              <a:rPr lang="ko-KR" altLang="en-US" dirty="0" err="1"/>
              <a:t>토큰화하기</a:t>
            </a:r>
            <a:r>
              <a:rPr lang="ko-KR" altLang="en-US" dirty="0"/>
              <a:t> </a:t>
            </a:r>
            <a:r>
              <a:rPr lang="en-US" altLang="ko-KR" dirty="0"/>
              <a:t>:  phrases()</a:t>
            </a:r>
          </a:p>
          <a:p>
            <a:pPr lvl="1"/>
            <a:r>
              <a:rPr lang="ko-KR" altLang="en-US" dirty="0"/>
              <a:t>어구를 추출하여 반환한다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26BCAD-B168-A103-5852-DC5153677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84" y="2210633"/>
            <a:ext cx="6226621" cy="23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</a:t>
            </a:r>
            <a:r>
              <a:rPr lang="ko-KR" altLang="en-US" dirty="0"/>
              <a:t>토큰화 실습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형태소 분석 가장 먼저 </a:t>
            </a:r>
            <a:r>
              <a:rPr lang="en-US" altLang="ko-KR" dirty="0" err="1"/>
              <a:t>okt.pos</a:t>
            </a:r>
            <a:r>
              <a:rPr lang="en-US" altLang="ko-KR" dirty="0"/>
              <a:t>()</a:t>
            </a:r>
            <a:r>
              <a:rPr lang="ko-KR" altLang="en-US" dirty="0"/>
              <a:t>를 이용하여 형태소로 분리한다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4E11C36-55B6-6CCE-BED3-03E2467F1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22" y="2301056"/>
            <a:ext cx="6683027" cy="15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7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(2)</a:t>
            </a:r>
            <a:r>
              <a:rPr lang="ko-KR" altLang="en-US" dirty="0"/>
              <a:t>토큰화 실습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2"/>
            </a:pPr>
            <a:r>
              <a:rPr lang="ko-KR" altLang="en-US" dirty="0"/>
              <a:t>동일한 값의 자료가 몇 개인지 파악하는 데 사용하는 모듈인 </a:t>
            </a:r>
            <a:r>
              <a:rPr lang="en-US" altLang="ko-KR" dirty="0"/>
              <a:t>collection</a:t>
            </a:r>
            <a:r>
              <a:rPr lang="ko-KR" altLang="en-US" dirty="0"/>
              <a:t>을 불러온다</a:t>
            </a:r>
            <a:endParaRPr lang="en-US" altLang="ko-KR" dirty="0"/>
          </a:p>
          <a:p>
            <a:pPr lvl="1"/>
            <a:r>
              <a:rPr lang="en-US" altLang="ko-KR" dirty="0" err="1"/>
              <a:t>collection.Counter</a:t>
            </a:r>
            <a:r>
              <a:rPr lang="en-US" altLang="ko-KR" dirty="0"/>
              <a:t>() : </a:t>
            </a:r>
            <a:r>
              <a:rPr lang="ko-KR" altLang="en-US" dirty="0"/>
              <a:t>동일한 단어의 빈도수</a:t>
            </a:r>
            <a:endParaRPr lang="en-US" altLang="ko-KR" dirty="0"/>
          </a:p>
          <a:p>
            <a:pPr lvl="1"/>
            <a:r>
              <a:rPr lang="en-US" altLang="ko-KR" dirty="0" err="1"/>
              <a:t>most_common</a:t>
            </a:r>
            <a:r>
              <a:rPr lang="en-US" altLang="ko-KR" dirty="0"/>
              <a:t>(n) : </a:t>
            </a:r>
            <a:r>
              <a:rPr lang="ko-KR" altLang="en-US" dirty="0"/>
              <a:t>빈도수가 많은 순서대로 </a:t>
            </a:r>
            <a:r>
              <a:rPr lang="en-US" altLang="ko-KR" dirty="0"/>
              <a:t>n</a:t>
            </a:r>
            <a:r>
              <a:rPr lang="ko-KR" altLang="en-US" dirty="0"/>
              <a:t>개 추출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33B7D6D-2EDE-5335-5002-CEA98F895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07" y="2857723"/>
            <a:ext cx="6040122" cy="350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5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0C4B4F-06C3-7F8A-CECB-372B92A550CA}"/>
              </a:ext>
            </a:extLst>
          </p:cNvPr>
          <p:cNvSpPr/>
          <p:nvPr/>
        </p:nvSpPr>
        <p:spPr>
          <a:xfrm>
            <a:off x="972000" y="2721114"/>
            <a:ext cx="720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500" dirty="0"/>
              <a:t>12.2</a:t>
            </a:r>
            <a:r>
              <a:rPr lang="en-US" altLang="ko-KR" sz="4000" b="1" dirty="0"/>
              <a:t> </a:t>
            </a:r>
            <a:r>
              <a:rPr lang="ko-KR" altLang="en-US" sz="2800" b="1" dirty="0">
                <a:latin typeface="+mj-lt"/>
                <a:ea typeface="Adobe 고딕 Std B" pitchFamily="34" charset="-127"/>
              </a:rPr>
              <a:t> </a:t>
            </a:r>
            <a:r>
              <a:rPr lang="ko-KR" altLang="en-US" sz="2800" b="1" dirty="0" err="1">
                <a:latin typeface="+mj-lt"/>
                <a:ea typeface="Adobe 고딕 Std B" pitchFamily="34" charset="-127"/>
              </a:rPr>
              <a:t>워드클라우드</a:t>
            </a:r>
            <a:endParaRPr lang="ko-KR" altLang="en-US" sz="2800" b="1" spc="-500" dirty="0"/>
          </a:p>
        </p:txBody>
      </p:sp>
    </p:spTree>
    <p:extLst>
      <p:ext uri="{BB962C8B-B14F-4D97-AF65-F5344CB8AC3E}">
        <p14:creationId xmlns:p14="http://schemas.microsoft.com/office/powerpoint/2010/main" val="63397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워드클라우드</a:t>
            </a:r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337" y="964436"/>
            <a:ext cx="7857325" cy="42386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워드클라우드는</a:t>
            </a:r>
            <a:r>
              <a:rPr lang="ko-KR" altLang="en-US" dirty="0"/>
              <a:t> 자연어 처리에서 언급된 단어들의 빈도수를 파악해서 빈도수가 가장 많은 단어의 크기를 크게 나타내고</a:t>
            </a:r>
            <a:r>
              <a:rPr lang="en-US" altLang="ko-KR" dirty="0"/>
              <a:t>, </a:t>
            </a:r>
            <a:r>
              <a:rPr lang="ko-KR" altLang="en-US" dirty="0"/>
              <a:t>빈도수가 적은 단어의 크기는 작게 나타내는 시각화 기법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워드클라우드에</a:t>
            </a:r>
            <a:r>
              <a:rPr lang="ko-KR" altLang="en-US" dirty="0"/>
              <a:t> 필요한 라이브러리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matplotlib, </a:t>
            </a:r>
            <a:r>
              <a:rPr lang="en-US" altLang="ko-KR" dirty="0" err="1"/>
              <a:t>wordcloud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2F3B53-8573-1FDC-44F6-1BF288070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4" y="3272781"/>
            <a:ext cx="5902564" cy="24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21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워드클라우드</a:t>
            </a:r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337" y="1421636"/>
            <a:ext cx="7857325" cy="42386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한글을 </a:t>
            </a:r>
            <a:r>
              <a:rPr lang="ko-KR" altLang="en-US" dirty="0" err="1"/>
              <a:t>시각화하여</a:t>
            </a:r>
            <a:r>
              <a:rPr lang="ko-KR" altLang="en-US" dirty="0"/>
              <a:t> 출력할 때</a:t>
            </a:r>
            <a:r>
              <a:rPr lang="en-US" altLang="ko-KR" dirty="0"/>
              <a:t>, </a:t>
            </a:r>
            <a:r>
              <a:rPr lang="ko-KR" altLang="en-US" dirty="0"/>
              <a:t>글꼴이 설치되어 있지 않으면 깨지는 현상이 발생할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따라서 </a:t>
            </a:r>
            <a:r>
              <a:rPr lang="en-US" altLang="ko-KR" dirty="0"/>
              <a:t>font-</a:t>
            </a:r>
            <a:r>
              <a:rPr lang="en-US" altLang="ko-KR" dirty="0" err="1"/>
              <a:t>nanum</a:t>
            </a:r>
            <a:r>
              <a:rPr lang="ko-KR" altLang="en-US" dirty="0"/>
              <a:t>을 설치하고 글꼴 위치를 설정해야 함</a:t>
            </a:r>
            <a:endParaRPr lang="en-US" altLang="ko-KR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AAA9637E-845D-2DC3-5B15-D524E308C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한글 글꼴 설치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0F6B583-62B9-CF62-7815-9910618D7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3"/>
          <a:stretch/>
        </p:blipFill>
        <p:spPr>
          <a:xfrm>
            <a:off x="1000089" y="3271098"/>
            <a:ext cx="7036697" cy="119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07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워드클라우드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AAA9637E-845D-2DC3-5B15-D524E308C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dirty="0"/>
              <a:t>텍스트 가져오기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1494928-D391-F0D6-75F2-8B43D319F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9"/>
          <a:stretch/>
        </p:blipFill>
        <p:spPr>
          <a:xfrm>
            <a:off x="904553" y="1635738"/>
            <a:ext cx="6502087" cy="28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6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워드클라우드</a:t>
            </a:r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337" y="1421636"/>
            <a:ext cx="7857325" cy="42386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okt.pos</a:t>
            </a:r>
            <a:r>
              <a:rPr lang="en-US" altLang="ko-KR" dirty="0"/>
              <a:t>()</a:t>
            </a:r>
            <a:r>
              <a:rPr lang="ko-KR" altLang="en-US" dirty="0"/>
              <a:t>를 이용하여 명사 또는 형용사인 단어를 추출한다</a:t>
            </a:r>
            <a:endParaRPr lang="en-US" altLang="ko-KR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AAA9637E-845D-2DC3-5B15-D524E308C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(4) </a:t>
            </a:r>
            <a:r>
              <a:rPr lang="ko-KR" altLang="en-US" dirty="0"/>
              <a:t>품사 </a:t>
            </a:r>
            <a:r>
              <a:rPr lang="ko-KR" altLang="en-US" dirty="0" err="1"/>
              <a:t>태깅하기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9920FA0-90C2-E845-33C8-05D1893FE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3" y="1952418"/>
            <a:ext cx="5993717" cy="391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53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워드클라우드</a:t>
            </a:r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337" y="1421636"/>
            <a:ext cx="7857325" cy="42386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okt.pos</a:t>
            </a:r>
            <a:r>
              <a:rPr lang="en-US" altLang="ko-KR" dirty="0"/>
              <a:t>()</a:t>
            </a:r>
            <a:r>
              <a:rPr lang="ko-KR" altLang="en-US" dirty="0"/>
              <a:t>를 이용하여 명사 또는 형용사인 단어를 추출한다</a:t>
            </a:r>
            <a:endParaRPr lang="en-US" altLang="ko-KR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AAA9637E-845D-2DC3-5B15-D524E308C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(4) </a:t>
            </a:r>
            <a:r>
              <a:rPr lang="ko-KR" altLang="en-US" dirty="0"/>
              <a:t>품사 </a:t>
            </a:r>
            <a:r>
              <a:rPr lang="ko-KR" altLang="en-US" dirty="0" err="1"/>
              <a:t>태깅하기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9920FA0-90C2-E845-33C8-05D1893FE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62"/>
          <a:stretch/>
        </p:blipFill>
        <p:spPr>
          <a:xfrm>
            <a:off x="1007973" y="1952418"/>
            <a:ext cx="5993717" cy="105203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5E8D7AB-9A37-EEB8-59CE-5603CDE98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81" y="3016393"/>
            <a:ext cx="5782040" cy="218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2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>
            <a:off x="0" y="0"/>
            <a:ext cx="7342632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6635" y="1238672"/>
            <a:ext cx="7596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개념 잡는 </a:t>
            </a:r>
            <a:r>
              <a: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분석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머신러닝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55" y="6373675"/>
            <a:ext cx="435865" cy="362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5970" y="3073781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장은실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양숙희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오경선 지음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13095"/>
          <a:stretch/>
        </p:blipFill>
        <p:spPr>
          <a:xfrm>
            <a:off x="182880" y="3610044"/>
            <a:ext cx="3346704" cy="3126036"/>
          </a:xfrm>
          <a:prstGeom prst="rect">
            <a:avLst/>
          </a:prstGeom>
        </p:spPr>
      </p:pic>
      <p:sp>
        <p:nvSpPr>
          <p:cNvPr id="10" name="직각 삼각형 9"/>
          <p:cNvSpPr/>
          <p:nvPr/>
        </p:nvSpPr>
        <p:spPr>
          <a:xfrm rot="10800000" flipH="1">
            <a:off x="-1804" y="0"/>
            <a:ext cx="3083332" cy="4617720"/>
          </a:xfrm>
          <a:prstGeom prst="rtTriangle">
            <a:avLst/>
          </a:prstGeom>
          <a:solidFill>
            <a:srgbClr val="9ED7D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2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워드클라우드</a:t>
            </a:r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337" y="1421636"/>
            <a:ext cx="7857325" cy="42386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명사와 형용사로 구성된 </a:t>
            </a:r>
            <a:r>
              <a:rPr lang="en-US" altLang="ko-KR" dirty="0" err="1"/>
              <a:t>adj_list</a:t>
            </a:r>
            <a:r>
              <a:rPr lang="ko-KR" altLang="en-US" dirty="0"/>
              <a:t>에서 </a:t>
            </a:r>
            <a:r>
              <a:rPr lang="en-US" altLang="ko-KR" dirty="0" err="1"/>
              <a:t>collection.Counter</a:t>
            </a:r>
            <a:r>
              <a:rPr lang="en-US" altLang="ko-KR" dirty="0"/>
              <a:t>()</a:t>
            </a:r>
            <a:r>
              <a:rPr lang="ko-KR" altLang="en-US" dirty="0"/>
              <a:t>를 이용하여 동일한 단어의 빈도수 구하기</a:t>
            </a:r>
            <a:endParaRPr lang="en-US" altLang="ko-KR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AAA9637E-845D-2DC3-5B15-D524E308C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(5) </a:t>
            </a:r>
            <a:r>
              <a:rPr lang="ko-KR" altLang="en-US" dirty="0"/>
              <a:t>동일한 단어의 빈도수 구하기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B4878BE-7480-3176-78AB-DED21EF95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25" y="2505678"/>
            <a:ext cx="5624421" cy="37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7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워드클라우드</a:t>
            </a:r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337" y="1421636"/>
            <a:ext cx="7857325" cy="42386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워드클라우드</a:t>
            </a:r>
            <a:r>
              <a:rPr lang="ko-KR" altLang="en-US" dirty="0"/>
              <a:t> 생성 방법</a:t>
            </a:r>
            <a:endParaRPr lang="en-US" altLang="ko-KR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AAA9637E-845D-2DC3-5B15-D524E308C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(6) </a:t>
            </a:r>
            <a:r>
              <a:rPr lang="en-US" altLang="ko-KR" dirty="0" err="1"/>
              <a:t>wordcloud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AB9C7FA-BD7C-3CAA-97DC-F31D69F6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15" y="2210504"/>
            <a:ext cx="7130525" cy="153853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BCB3D47-3B4A-15B2-2BD6-1F859F85B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3" y="4119064"/>
            <a:ext cx="6760750" cy="1789611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D018510B-2117-16A4-FBB7-E60C8E2C5757}"/>
              </a:ext>
            </a:extLst>
          </p:cNvPr>
          <p:cNvSpPr/>
          <p:nvPr/>
        </p:nvSpPr>
        <p:spPr>
          <a:xfrm>
            <a:off x="3931920" y="3749040"/>
            <a:ext cx="391886" cy="248194"/>
          </a:xfrm>
          <a:prstGeom prst="downArrow">
            <a:avLst/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57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40C7-71B4-5916-1A60-9AF69E7B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워드클라우드</a:t>
            </a:r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B828046-0BE9-1186-FFAF-2676B10EA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337" y="1421636"/>
            <a:ext cx="7857325" cy="42386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(6)</a:t>
            </a:r>
            <a:r>
              <a:rPr lang="ko-KR" altLang="en-US" dirty="0"/>
              <a:t>에서 생성한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시각화하기 위해 </a:t>
            </a:r>
            <a:r>
              <a:rPr lang="en-US" altLang="ko-KR" dirty="0"/>
              <a:t>matplotlib</a:t>
            </a:r>
            <a:r>
              <a:rPr lang="ko-KR" altLang="en-US" dirty="0"/>
              <a:t>을 사용</a:t>
            </a:r>
            <a:endParaRPr lang="en-US" altLang="ko-KR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AAA9637E-845D-2DC3-5B15-D524E308C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098" y="949325"/>
            <a:ext cx="7950200" cy="460375"/>
          </a:xfrm>
        </p:spPr>
        <p:txBody>
          <a:bodyPr/>
          <a:lstStyle/>
          <a:p>
            <a:r>
              <a:rPr lang="en-US" altLang="ko-KR" dirty="0"/>
              <a:t>(7) matplotlib</a:t>
            </a:r>
            <a:r>
              <a:rPr lang="ko-KR" altLang="en-US" dirty="0"/>
              <a:t>으로 시각화하기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1AFB311-6235-8473-23EC-33114BDD4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83" y="2266283"/>
            <a:ext cx="6140946" cy="114492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72E5D36-9CB2-3F74-6B89-851A79263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3446795"/>
            <a:ext cx="4190432" cy="24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14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0C4B4F-06C3-7F8A-CECB-372B92A550CA}"/>
              </a:ext>
            </a:extLst>
          </p:cNvPr>
          <p:cNvSpPr/>
          <p:nvPr/>
        </p:nvSpPr>
        <p:spPr>
          <a:xfrm>
            <a:off x="553988" y="2642737"/>
            <a:ext cx="8407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500" dirty="0"/>
              <a:t>12.3</a:t>
            </a:r>
            <a:r>
              <a:rPr lang="en-US" altLang="ko-KR" sz="4000" b="1" dirty="0"/>
              <a:t>   </a:t>
            </a:r>
            <a:r>
              <a:rPr lang="ko-KR" altLang="en-US" sz="4000" b="1" dirty="0"/>
              <a:t>자연어 처리 실습</a:t>
            </a:r>
            <a:endParaRPr lang="ko-KR" altLang="en-US" sz="2800" b="1" spc="-500" dirty="0"/>
          </a:p>
        </p:txBody>
      </p:sp>
    </p:spTree>
    <p:extLst>
      <p:ext uri="{BB962C8B-B14F-4D97-AF65-F5344CB8AC3E}">
        <p14:creationId xmlns:p14="http://schemas.microsoft.com/office/powerpoint/2010/main" val="4055094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뉴스기사로 </a:t>
            </a:r>
            <a:r>
              <a:rPr lang="ko-KR" altLang="en-US" dirty="0" err="1"/>
              <a:t>워드클라우드</a:t>
            </a:r>
            <a:r>
              <a:rPr lang="ko-KR" altLang="en-US" dirty="0"/>
              <a:t>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err="1"/>
              <a:t>빅카인즈에서</a:t>
            </a:r>
            <a:r>
              <a:rPr lang="ko-KR" altLang="en-US" dirty="0"/>
              <a:t> 제공하는 기사 데이터를 이용하여 자연어를 처리하는 과정을 익혀보자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ko-KR" altLang="en-US" dirty="0"/>
              <a:t>필요한 라이브러리 불러오기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BC466C-4142-AEC9-2D1D-A267BBB71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0" y="3241310"/>
            <a:ext cx="7085238" cy="1763836"/>
          </a:xfrm>
          <a:prstGeom prst="rect">
            <a:avLst/>
          </a:prstGeom>
        </p:spPr>
      </p:pic>
      <p:sp>
        <p:nvSpPr>
          <p:cNvPr id="11" name="설명선: 굽은 이중선 10">
            <a:extLst>
              <a:ext uri="{FF2B5EF4-FFF2-40B4-BE49-F238E27FC236}">
                <a16:creationId xmlns:a16="http://schemas.microsoft.com/office/drawing/2014/main" id="{245EA3B5-3C74-47D6-CD1C-35B2B6203713}"/>
              </a:ext>
            </a:extLst>
          </p:cNvPr>
          <p:cNvSpPr/>
          <p:nvPr/>
        </p:nvSpPr>
        <p:spPr>
          <a:xfrm>
            <a:off x="5839097" y="2113499"/>
            <a:ext cx="3095897" cy="1097383"/>
          </a:xfrm>
          <a:prstGeom prst="borderCallout3">
            <a:avLst>
              <a:gd name="adj1" fmla="val 30050"/>
              <a:gd name="adj2" fmla="val -1102"/>
              <a:gd name="adj3" fmla="val 40536"/>
              <a:gd name="adj4" fmla="val -12215"/>
              <a:gd name="adj5" fmla="val 11197"/>
              <a:gd name="adj6" fmla="val -23998"/>
              <a:gd name="adj7" fmla="val -31772"/>
              <a:gd name="adj8" fmla="val -125591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</a:rPr>
              <a:t>교재 실습을 다 한 후에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각자 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algn="just"/>
            <a:r>
              <a:rPr lang="ko-KR" altLang="en-US" sz="1600" dirty="0" err="1">
                <a:solidFill>
                  <a:schemeClr val="tx2"/>
                </a:solidFill>
              </a:rPr>
              <a:t>빅카인즈에서</a:t>
            </a:r>
            <a:r>
              <a:rPr lang="ko-KR" altLang="en-US" sz="1600" dirty="0">
                <a:solidFill>
                  <a:schemeClr val="tx2"/>
                </a:solidFill>
              </a:rPr>
              <a:t> 뉴스를 검색해서 다운로드 받아 사용해서 다양하게 실습을 해 보기</a:t>
            </a:r>
            <a:r>
              <a:rPr lang="en-US" altLang="ko-KR" sz="1600" dirty="0">
                <a:solidFill>
                  <a:schemeClr val="tx2"/>
                </a:solidFill>
              </a:rPr>
              <a:t>!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295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뉴스기사로 </a:t>
            </a:r>
            <a:r>
              <a:rPr lang="ko-KR" altLang="en-US" dirty="0" err="1"/>
              <a:t>워드클라우드</a:t>
            </a:r>
            <a:r>
              <a:rPr lang="ko-KR" altLang="en-US" dirty="0"/>
              <a:t>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ea"/>
              <a:buAutoNum type="circleNumDbPlain" startAt="2"/>
            </a:pPr>
            <a:r>
              <a:rPr lang="ko-KR" altLang="en-US"/>
              <a:t>데이터 읽어오기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4D3826D-2187-17FC-B6A6-4E7A26D92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11" y="2172908"/>
            <a:ext cx="6673423" cy="10405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B5BB74-BFD9-1E80-3146-A89E45E1E92E}"/>
              </a:ext>
            </a:extLst>
          </p:cNvPr>
          <p:cNvSpPr/>
          <p:nvPr/>
        </p:nvSpPr>
        <p:spPr>
          <a:xfrm>
            <a:off x="4075610" y="2638697"/>
            <a:ext cx="1254035" cy="235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2"/>
                </a:solidFill>
              </a:rPr>
              <a:t>‘chap12_</a:t>
            </a:r>
            <a:r>
              <a:rPr lang="ko-KR" altLang="en-US" sz="1000" b="1" dirty="0">
                <a:solidFill>
                  <a:schemeClr val="tx2"/>
                </a:solidFill>
              </a:rPr>
              <a:t>실습</a:t>
            </a:r>
            <a:r>
              <a:rPr lang="en-US" altLang="ko-KR" sz="1000" b="1" dirty="0">
                <a:solidFill>
                  <a:schemeClr val="tx2"/>
                </a:solidFill>
              </a:rPr>
              <a:t>2.xlsx’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E1DB867-370A-1371-814F-D608B0757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12" y="3380863"/>
            <a:ext cx="4916719" cy="24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8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뉴스기사로 </a:t>
            </a:r>
            <a:r>
              <a:rPr lang="ko-KR" altLang="en-US" dirty="0" err="1"/>
              <a:t>워드클라우드</a:t>
            </a:r>
            <a:r>
              <a:rPr lang="ko-KR" altLang="en-US" dirty="0"/>
              <a:t>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ea"/>
              <a:buAutoNum type="circleNumDbPlain" startAt="2"/>
            </a:pPr>
            <a:r>
              <a:rPr lang="ko-KR" altLang="en-US" dirty="0"/>
              <a:t>데이터 정보 확인</a:t>
            </a:r>
            <a:endParaRPr lang="en-US" altLang="ko-KR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8107EE5-6E8F-AECA-A03A-85A785D93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56" y="1942892"/>
            <a:ext cx="6057950" cy="392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78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뉴스기사로 </a:t>
            </a:r>
            <a:r>
              <a:rPr lang="ko-KR" altLang="en-US" dirty="0" err="1"/>
              <a:t>워드클라우드</a:t>
            </a:r>
            <a:r>
              <a:rPr lang="ko-KR" altLang="en-US" dirty="0"/>
              <a:t>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ea"/>
              <a:buAutoNum type="circleNumDbPlain" startAt="3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결측치</a:t>
            </a:r>
            <a:r>
              <a:rPr lang="ko-KR" altLang="en-US" dirty="0"/>
              <a:t> 제거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30B1C7A-6DC8-BE28-3202-06FB65F26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3" y="2142865"/>
            <a:ext cx="6635189" cy="25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70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뉴스기사로 </a:t>
            </a:r>
            <a:r>
              <a:rPr lang="ko-KR" altLang="en-US" dirty="0" err="1"/>
              <a:t>워드클라우드</a:t>
            </a:r>
            <a:r>
              <a:rPr lang="ko-KR" altLang="en-US" dirty="0"/>
              <a:t>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30000"/>
              </a:lnSpc>
              <a:buFont typeface="+mj-ea"/>
              <a:buAutoNum type="circleNumDbPlain" startAt="3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불용어</a:t>
            </a:r>
            <a:r>
              <a:rPr lang="ko-KR" altLang="en-US" dirty="0"/>
              <a:t> 제거</a:t>
            </a:r>
            <a:endParaRPr lang="en-US" altLang="ko-KR" dirty="0"/>
          </a:p>
          <a:p>
            <a:pPr marL="914400" lvl="1" indent="-457200">
              <a:lnSpc>
                <a:spcPct val="130000"/>
              </a:lnSpc>
              <a:buFont typeface="+mj-ea"/>
              <a:buAutoNum type="circleNumDbPlain" startAt="3"/>
            </a:pPr>
            <a:r>
              <a:rPr lang="ko-KR" altLang="en-US" dirty="0"/>
              <a:t>불용어란 데이터를 분석하는 데 있어서 큰 의미를 가지고 있지 않은 단어</a:t>
            </a:r>
            <a:endParaRPr lang="en-US" altLang="ko-KR" dirty="0"/>
          </a:p>
          <a:p>
            <a:pPr marL="914400" lvl="1" indent="-457200">
              <a:lnSpc>
                <a:spcPct val="130000"/>
              </a:lnSpc>
              <a:buFont typeface="+mj-ea"/>
              <a:buAutoNum type="circleNumDbPlain" startAt="3"/>
            </a:pPr>
            <a:r>
              <a:rPr lang="ko-KR" altLang="en-US" dirty="0"/>
              <a:t>한글과 공백을 제외한 모든 문자 제거</a:t>
            </a:r>
            <a:endParaRPr lang="en-US" altLang="ko-KR" dirty="0"/>
          </a:p>
          <a:p>
            <a:pPr lvl="2">
              <a:lnSpc>
                <a:spcPct val="130000"/>
              </a:lnSpc>
            </a:pPr>
            <a:r>
              <a:rPr lang="ko-KR" altLang="en-US" dirty="0"/>
              <a:t>한글 정규표현식 </a:t>
            </a:r>
            <a:r>
              <a:rPr lang="en-US" altLang="ko-KR" dirty="0"/>
              <a:t>: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ㅎㅏ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ㅣ가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힣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2">
              <a:lnSpc>
                <a:spcPct val="13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한글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+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공백 정규 표현식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공백까지 추가하면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ㅎㅏ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ㅣ가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힣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2">
              <a:lnSpc>
                <a:spcPct val="13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한글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+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공백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+0~9 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정규표현식 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: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ㅎㅏ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ㅣ가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힣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0-9]</a:t>
            </a:r>
          </a:p>
          <a:p>
            <a:pPr lvl="2">
              <a:lnSpc>
                <a:spcPct val="13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제외 정규표현식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: ^</a:t>
            </a:r>
          </a:p>
          <a:p>
            <a:pPr lvl="2">
              <a:lnSpc>
                <a:spcPct val="13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한글과 공백과 숫자를 제외 정규표현식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: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[^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ㅎㅏ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ㅣ가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힣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0-9]</a:t>
            </a:r>
          </a:p>
          <a:p>
            <a:pPr marL="914400" lvl="1" indent="-457200">
              <a:lnSpc>
                <a:spcPct val="130000"/>
              </a:lnSpc>
              <a:buFont typeface="+mj-ea"/>
              <a:buAutoNum type="circleNumDbPlain" startAt="3"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914400" lvl="1" indent="-457200">
              <a:lnSpc>
                <a:spcPct val="130000"/>
              </a:lnSpc>
              <a:buFont typeface="+mj-ea"/>
              <a:buAutoNum type="circleNumDbPlain" startAt="3"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914400" lvl="1" indent="-457200">
              <a:lnSpc>
                <a:spcPct val="130000"/>
              </a:lnSpc>
              <a:buFont typeface="+mj-ea"/>
              <a:buAutoNum type="circleNumDbPlain" startAt="3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6452D6-18CB-5B0E-CD04-8108DE4A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06" y="4365066"/>
            <a:ext cx="6736664" cy="7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56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뉴스기사로 </a:t>
            </a:r>
            <a:r>
              <a:rPr lang="ko-KR" altLang="en-US" dirty="0" err="1"/>
              <a:t>워드클라우드</a:t>
            </a:r>
            <a:r>
              <a:rPr lang="ko-KR" altLang="en-US" dirty="0"/>
              <a:t>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ea"/>
              <a:buAutoNum type="circleNumDbPlain" startAt="3"/>
            </a:pPr>
            <a:r>
              <a:rPr lang="ko-KR" altLang="en-US" dirty="0"/>
              <a:t>형태소로 토큰화 하여 명사와 형용사 추출한 후에 빈도수 출력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5F238A5-9835-D352-4C9A-631248A4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43" y="2034776"/>
            <a:ext cx="6407633" cy="24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542588"/>
            <a:ext cx="17753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800" b="1" spc="-500" dirty="0"/>
              <a:t>12</a:t>
            </a:r>
            <a:endParaRPr lang="ko-KR" altLang="en-US" b="1" spc="-500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965702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  <a:ea typeface="Adobe 고딕 Std B" pitchFamily="34" charset="-127"/>
              </a:rPr>
              <a:t>텍스트로 읽는 세상</a:t>
            </a:r>
            <a:endParaRPr lang="en-US" altLang="ko-KR" sz="2800" b="1" dirty="0">
              <a:latin typeface="+mj-lt"/>
              <a:ea typeface="Adobe 고딕 Std B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5536" y="407974"/>
            <a:ext cx="1775375" cy="575656"/>
            <a:chOff x="3900337" y="1545062"/>
            <a:chExt cx="1775375" cy="575656"/>
          </a:xfrm>
        </p:grpSpPr>
        <p:sp>
          <p:nvSpPr>
            <p:cNvPr id="5" name="직사각형 4"/>
            <p:cNvSpPr/>
            <p:nvPr/>
          </p:nvSpPr>
          <p:spPr>
            <a:xfrm>
              <a:off x="3900337" y="1751386"/>
              <a:ext cx="17753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b="1" spc="-500" dirty="0">
                <a:solidFill>
                  <a:schemeClr val="bg2">
                    <a:lumMod val="2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079234" y="1545062"/>
              <a:ext cx="13681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spc="-11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CHAPTER</a:t>
              </a:r>
              <a:endParaRPr lang="ko-KR" altLang="en-US" b="1" spc="-11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247963" y="1885316"/>
              <a:ext cx="1164542" cy="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/>
          <p:cNvCxnSpPr/>
          <p:nvPr/>
        </p:nvCxnSpPr>
        <p:spPr>
          <a:xfrm>
            <a:off x="755576" y="1792066"/>
            <a:ext cx="1164542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54693" y="2555612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1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CONTENTS</a:t>
            </a:r>
            <a:endParaRPr lang="ko-KR" altLang="en-US" b="1" spc="-11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5576" y="2896069"/>
            <a:ext cx="1224136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12443" y="3049710"/>
            <a:ext cx="5818986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480"/>
              </a:spcBef>
            </a:pPr>
            <a:r>
              <a:rPr lang="en-US" altLang="ko-KR" b="1" dirty="0"/>
              <a:t>12.1 </a:t>
            </a:r>
            <a:r>
              <a:rPr lang="ko-KR" altLang="en-US" dirty="0"/>
              <a:t>자연어 처리</a:t>
            </a:r>
            <a:endParaRPr lang="en-US" altLang="ko-KR" dirty="0"/>
          </a:p>
          <a:p>
            <a:pPr fontAlgn="base">
              <a:spcBef>
                <a:spcPts val="480"/>
              </a:spcBef>
            </a:pPr>
            <a:r>
              <a:rPr lang="en-US" altLang="ko-KR" b="1" dirty="0"/>
              <a:t>12.2 </a:t>
            </a:r>
            <a:r>
              <a:rPr lang="ko-KR" altLang="en-US" dirty="0" err="1"/>
              <a:t>워드클라우드</a:t>
            </a:r>
            <a:endParaRPr lang="en-US" altLang="ko-KR" dirty="0"/>
          </a:p>
          <a:p>
            <a:pPr fontAlgn="base">
              <a:spcBef>
                <a:spcPts val="480"/>
              </a:spcBef>
            </a:pPr>
            <a:r>
              <a:rPr lang="en-US" altLang="ko-KR" b="1" dirty="0"/>
              <a:t>12.3 </a:t>
            </a:r>
            <a:r>
              <a:rPr lang="ko-KR" altLang="en-US" dirty="0"/>
              <a:t>자연어처리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9257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뉴스기사로 </a:t>
            </a:r>
            <a:r>
              <a:rPr lang="ko-KR" altLang="en-US" dirty="0" err="1"/>
              <a:t>워드클라우드</a:t>
            </a:r>
            <a:r>
              <a:rPr lang="ko-KR" altLang="en-US" dirty="0"/>
              <a:t>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ea"/>
              <a:buAutoNum type="circleNumDbPlain" startAt="4"/>
            </a:pPr>
            <a:r>
              <a:rPr lang="ko-KR" altLang="en-US" dirty="0" err="1"/>
              <a:t>워드클라우드</a:t>
            </a:r>
            <a:r>
              <a:rPr lang="ko-KR" altLang="en-US" dirty="0"/>
              <a:t> 생성 및 시각화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D49E510-805B-F4B5-8AE5-459A16397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71" y="2006629"/>
            <a:ext cx="4803915" cy="4315550"/>
          </a:xfrm>
          <a:prstGeom prst="rect">
            <a:avLst/>
          </a:prstGeom>
        </p:spPr>
      </p:pic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64427BD1-719C-A82D-0180-5B74B4361D37}"/>
              </a:ext>
            </a:extLst>
          </p:cNvPr>
          <p:cNvSpPr/>
          <p:nvPr/>
        </p:nvSpPr>
        <p:spPr>
          <a:xfrm>
            <a:off x="6408718" y="3742850"/>
            <a:ext cx="2630779" cy="1097383"/>
          </a:xfrm>
          <a:prstGeom prst="borderCallout3">
            <a:avLst>
              <a:gd name="adj1" fmla="val 30050"/>
              <a:gd name="adj2" fmla="val -1102"/>
              <a:gd name="adj3" fmla="val 40536"/>
              <a:gd name="adj4" fmla="val -12215"/>
              <a:gd name="adj5" fmla="val 11197"/>
              <a:gd name="adj6" fmla="val -23998"/>
              <a:gd name="adj7" fmla="val 39650"/>
              <a:gd name="adj8" fmla="val -73533"/>
            </a:avLst>
          </a:prstGeom>
          <a:solidFill>
            <a:srgbClr val="9ED7D6"/>
          </a:solidFill>
          <a:ln>
            <a:solidFill>
              <a:srgbClr val="9ED7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</a:rPr>
              <a:t>‘이승윤’</a:t>
            </a:r>
            <a:r>
              <a:rPr lang="en-US" altLang="ko-KR" sz="1600" dirty="0">
                <a:solidFill>
                  <a:schemeClr val="tx2"/>
                </a:solidFill>
              </a:rPr>
              <a:t>, ‘</a:t>
            </a:r>
            <a:r>
              <a:rPr lang="ko-KR" altLang="en-US" sz="1600" dirty="0">
                <a:solidFill>
                  <a:schemeClr val="tx2"/>
                </a:solidFill>
              </a:rPr>
              <a:t>뮤직’</a:t>
            </a:r>
            <a:r>
              <a:rPr lang="en-US" altLang="ko-KR" sz="1600" dirty="0">
                <a:solidFill>
                  <a:schemeClr val="tx2"/>
                </a:solidFill>
              </a:rPr>
              <a:t>, ‘</a:t>
            </a:r>
            <a:r>
              <a:rPr lang="ko-KR" altLang="en-US" sz="1600" dirty="0">
                <a:solidFill>
                  <a:schemeClr val="tx2"/>
                </a:solidFill>
              </a:rPr>
              <a:t>목포’</a:t>
            </a:r>
            <a:r>
              <a:rPr lang="en-US" altLang="ko-KR" sz="1600" dirty="0">
                <a:solidFill>
                  <a:schemeClr val="tx2"/>
                </a:solidFill>
              </a:rPr>
              <a:t>, ‘</a:t>
            </a:r>
            <a:r>
              <a:rPr lang="ko-KR" altLang="en-US" sz="1600" dirty="0">
                <a:solidFill>
                  <a:schemeClr val="tx2"/>
                </a:solidFill>
              </a:rPr>
              <a:t>문화’</a:t>
            </a:r>
            <a:r>
              <a:rPr lang="en-US" altLang="ko-KR" sz="1600" dirty="0">
                <a:solidFill>
                  <a:schemeClr val="tx2"/>
                </a:solidFill>
              </a:rPr>
              <a:t>, ‘</a:t>
            </a:r>
            <a:r>
              <a:rPr lang="ko-KR" altLang="en-US" sz="1600" dirty="0">
                <a:solidFill>
                  <a:schemeClr val="tx2"/>
                </a:solidFill>
              </a:rPr>
              <a:t>플레이’</a:t>
            </a:r>
            <a:r>
              <a:rPr lang="en-US" altLang="ko-KR" sz="1600" dirty="0">
                <a:solidFill>
                  <a:schemeClr val="tx2"/>
                </a:solidFill>
              </a:rPr>
              <a:t>, ‘</a:t>
            </a:r>
            <a:r>
              <a:rPr lang="ko-KR" altLang="en-US" sz="1600" dirty="0" err="1">
                <a:solidFill>
                  <a:schemeClr val="tx2"/>
                </a:solidFill>
              </a:rPr>
              <a:t>가수’가</a:t>
            </a:r>
            <a:r>
              <a:rPr lang="ko-KR" altLang="en-US" sz="1600" dirty="0">
                <a:solidFill>
                  <a:schemeClr val="tx2"/>
                </a:solidFill>
              </a:rPr>
              <a:t> 가장 많이 언급</a:t>
            </a:r>
          </a:p>
        </p:txBody>
      </p:sp>
    </p:spTree>
    <p:extLst>
      <p:ext uri="{BB962C8B-B14F-4D97-AF65-F5344CB8AC3E}">
        <p14:creationId xmlns:p14="http://schemas.microsoft.com/office/powerpoint/2010/main" val="1842512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뉴스기사로 </a:t>
            </a:r>
            <a:r>
              <a:rPr lang="ko-KR" altLang="en-US" dirty="0" err="1"/>
              <a:t>워드클라우드</a:t>
            </a:r>
            <a:r>
              <a:rPr lang="ko-KR" altLang="en-US" dirty="0"/>
              <a:t>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ea"/>
              <a:buAutoNum type="circleNumDbPlain" startAt="5"/>
            </a:pPr>
            <a:r>
              <a:rPr lang="ko-KR" altLang="en-US" dirty="0"/>
              <a:t>원하는 모양으로 </a:t>
            </a:r>
            <a:r>
              <a:rPr lang="ko-KR" altLang="en-US" dirty="0" err="1"/>
              <a:t>워드클라우드</a:t>
            </a:r>
            <a:r>
              <a:rPr lang="ko-KR" altLang="en-US" dirty="0"/>
              <a:t> 생성 및 시각화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 err="1"/>
              <a:t>image.open</a:t>
            </a:r>
            <a:r>
              <a:rPr lang="en-US" altLang="ko-KR" dirty="0"/>
              <a:t>() </a:t>
            </a:r>
            <a:r>
              <a:rPr lang="ko-KR" altLang="en-US" dirty="0"/>
              <a:t>함수를 이용해 이미지를 불러와 </a:t>
            </a:r>
            <a:r>
              <a:rPr lang="ko-KR" altLang="en-US" dirty="0" err="1"/>
              <a:t>넘파이를</a:t>
            </a:r>
            <a:r>
              <a:rPr lang="ko-KR" altLang="en-US" dirty="0"/>
              <a:t> 이용하여 수치로 변환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 err="1"/>
              <a:t>워드클라우드를</a:t>
            </a:r>
            <a:r>
              <a:rPr lang="ko-KR" altLang="en-US" dirty="0"/>
              <a:t> 생성할 때 </a:t>
            </a:r>
            <a:r>
              <a:rPr lang="en-US" altLang="ko-KR" dirty="0"/>
              <a:t>mask</a:t>
            </a:r>
            <a:r>
              <a:rPr lang="ko-KR" altLang="en-US" dirty="0"/>
              <a:t>를 추가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mask</a:t>
            </a:r>
            <a:r>
              <a:rPr lang="ko-KR" altLang="en-US" dirty="0"/>
              <a:t>에는 </a:t>
            </a:r>
            <a:r>
              <a:rPr lang="ko-KR" altLang="en-US" dirty="0" err="1"/>
              <a:t>워드클라우드</a:t>
            </a:r>
            <a:r>
              <a:rPr lang="ko-KR" altLang="en-US" dirty="0"/>
              <a:t> 배경에 사용할 데이터 설정</a:t>
            </a:r>
            <a:endParaRPr lang="en-US" altLang="ko-KR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F4B2E8D-66EF-83FC-809D-13D8E3324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12" y="3831934"/>
            <a:ext cx="5326285" cy="246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05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뉴스기사로 </a:t>
            </a:r>
            <a:r>
              <a:rPr lang="ko-KR" altLang="en-US" dirty="0" err="1"/>
              <a:t>워드클라우드</a:t>
            </a:r>
            <a:r>
              <a:rPr lang="ko-KR" altLang="en-US" dirty="0"/>
              <a:t>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6"/>
            <a:ext cx="7857325" cy="283365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ea"/>
              <a:buAutoNum type="circleNumDbPlain" startAt="6"/>
            </a:pPr>
            <a:r>
              <a:rPr lang="ko-KR" altLang="en-US" dirty="0" err="1"/>
              <a:t>워드클라우드</a:t>
            </a:r>
            <a:r>
              <a:rPr lang="ko-KR" altLang="en-US" dirty="0"/>
              <a:t> 결과 저장하기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 err="1"/>
              <a:t>시각화된</a:t>
            </a:r>
            <a:r>
              <a:rPr lang="ko-KR" altLang="en-US" dirty="0"/>
              <a:t>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저장하려면 </a:t>
            </a:r>
            <a:r>
              <a:rPr lang="en-US" altLang="ko-KR" dirty="0" err="1"/>
              <a:t>to_file</a:t>
            </a:r>
            <a:r>
              <a:rPr lang="en-US" altLang="ko-KR" dirty="0"/>
              <a:t>(</a:t>
            </a:r>
            <a:r>
              <a:rPr lang="ko-KR" altLang="en-US" dirty="0"/>
              <a:t>파일명</a:t>
            </a:r>
            <a:r>
              <a:rPr lang="en-US" altLang="ko-KR" dirty="0"/>
              <a:t>)</a:t>
            </a:r>
            <a:r>
              <a:rPr lang="ko-KR" altLang="en-US" dirty="0"/>
              <a:t>을 사용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B43999-6CB2-2D15-7CBC-29D85F8C9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8" y="2586703"/>
            <a:ext cx="6112653" cy="36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83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320F1C-0317-4EB9-6BF3-223628B54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" t="12076" r="8264" b="4467"/>
          <a:stretch/>
        </p:blipFill>
        <p:spPr>
          <a:xfrm>
            <a:off x="2472562" y="1592705"/>
            <a:ext cx="4077325" cy="36725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597171F-1E34-39EB-F0DD-6CD49B940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4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52982" y="3854078"/>
            <a:ext cx="8473622" cy="1493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dirty="0"/>
              <a:t> 자연어 처리의 분석 기법이 무엇인지 설명할 수 있다</a:t>
            </a:r>
            <a:r>
              <a:rPr lang="en-US" altLang="ko-KR" dirty="0"/>
              <a:t>.</a:t>
            </a:r>
          </a:p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dirty="0"/>
              <a:t> 자연어 처리에 필요한 라이브러리가 무엇인지 알고 설치할 수 있다</a:t>
            </a:r>
            <a:r>
              <a:rPr lang="en-US" altLang="ko-KR" dirty="0"/>
              <a:t>.</a:t>
            </a:r>
          </a:p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dirty="0"/>
              <a:t> 자연어 처리 기법을 학습하고 실제 문제에 적용할 수 있다</a:t>
            </a:r>
            <a:r>
              <a:rPr lang="en-US" altLang="ko-KR" dirty="0"/>
              <a:t>.</a:t>
            </a:r>
          </a:p>
          <a:p>
            <a:pPr lvl="0" fontAlgn="base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dirty="0"/>
              <a:t> 자연어 처리를 통해 </a:t>
            </a:r>
            <a:r>
              <a:rPr lang="ko-KR" altLang="en-US" dirty="0" err="1"/>
              <a:t>워드클라우드로</a:t>
            </a:r>
            <a:r>
              <a:rPr lang="ko-KR" altLang="en-US" dirty="0"/>
              <a:t> </a:t>
            </a:r>
            <a:r>
              <a:rPr lang="ko-KR" altLang="en-US" dirty="0" err="1"/>
              <a:t>시각화할</a:t>
            </a:r>
            <a:r>
              <a:rPr lang="ko-KR" altLang="en-US" dirty="0"/>
              <a:t> 수 있다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83" y="903099"/>
            <a:ext cx="3694176" cy="245884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52982" y="1046833"/>
            <a:ext cx="4104456" cy="2512484"/>
          </a:xfrm>
          <a:prstGeom prst="rect">
            <a:avLst/>
          </a:prstGeom>
          <a:noFill/>
          <a:ln w="57150">
            <a:solidFill>
              <a:srgbClr val="B3A2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7727" y="721159"/>
            <a:ext cx="343896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단원의 주요 목표</a:t>
            </a:r>
            <a:r>
              <a:rPr lang="en-US" altLang="ko-KR" sz="3200" b="1" dirty="0">
                <a:solidFill>
                  <a:srgbClr val="B3A2C7"/>
                </a:solidFill>
                <a:latin typeface="HY헤드라인M" pitchFamily="18" charset="-127"/>
                <a:ea typeface="HY헤드라인M" pitchFamily="18" charset="-127"/>
              </a:rPr>
              <a:t>]</a:t>
            </a:r>
            <a:endParaRPr lang="ko-KR" altLang="en-US" sz="3200" b="1" dirty="0">
              <a:solidFill>
                <a:srgbClr val="B3A2C7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109" y="1297223"/>
            <a:ext cx="3797891" cy="2262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 자연어를 처리하는 기법을 학습하고 이를 바탕으로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워드클라우드로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 시각</a:t>
            </a:r>
          </a:p>
          <a:p>
            <a:pPr fontAlgn="base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헤드라인M" pitchFamily="18" charset="-127"/>
              </a:rPr>
              <a:t>화하여 의미를 찾아 낼 수 있다</a:t>
            </a:r>
          </a:p>
        </p:txBody>
      </p:sp>
    </p:spTree>
    <p:extLst>
      <p:ext uri="{BB962C8B-B14F-4D97-AF65-F5344CB8AC3E}">
        <p14:creationId xmlns:p14="http://schemas.microsoft.com/office/powerpoint/2010/main" val="368000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0C4B4F-06C3-7F8A-CECB-372B92A550CA}"/>
              </a:ext>
            </a:extLst>
          </p:cNvPr>
          <p:cNvSpPr/>
          <p:nvPr/>
        </p:nvSpPr>
        <p:spPr>
          <a:xfrm>
            <a:off x="972000" y="2721114"/>
            <a:ext cx="720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500" dirty="0"/>
              <a:t>12.1</a:t>
            </a:r>
            <a:r>
              <a:rPr lang="en-US" altLang="ko-KR" sz="4000" b="1" dirty="0"/>
              <a:t>  </a:t>
            </a:r>
            <a:r>
              <a:rPr lang="ko-KR" altLang="en-US" sz="4000" b="1" dirty="0"/>
              <a:t>자연어 처리</a:t>
            </a:r>
            <a:endParaRPr lang="ko-KR" altLang="en-US" sz="2800" b="1" spc="-500" dirty="0"/>
          </a:p>
        </p:txBody>
      </p:sp>
    </p:spTree>
    <p:extLst>
      <p:ext uri="{BB962C8B-B14F-4D97-AF65-F5344CB8AC3E}">
        <p14:creationId xmlns:p14="http://schemas.microsoft.com/office/powerpoint/2010/main" val="249530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토큰화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15295" y="1470555"/>
            <a:ext cx="8189071" cy="391134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토큰의 기준을 단어로 하는 것을 단어 토큰화</a:t>
            </a:r>
            <a:r>
              <a:rPr lang="en-US" altLang="ko-KR" dirty="0"/>
              <a:t>(Word Tokenization)</a:t>
            </a:r>
            <a:r>
              <a:rPr lang="ko-KR" altLang="en-US" dirty="0"/>
              <a:t>라 함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영어는 단어마다 띄어쓰기가 되어 띄어쓰기 단위로 토큰화가 쉬운 반면</a:t>
            </a:r>
            <a:r>
              <a:rPr lang="en-US" altLang="ko-KR" dirty="0"/>
              <a:t>, </a:t>
            </a:r>
            <a:r>
              <a:rPr lang="ko-KR" altLang="en-US" dirty="0"/>
              <a:t>한국어는 띄어쓰기 단위로 </a:t>
            </a:r>
            <a:r>
              <a:rPr lang="ko-KR" altLang="en-US" dirty="0" err="1"/>
              <a:t>토큰화하면</a:t>
            </a:r>
            <a:r>
              <a:rPr lang="ko-KR" altLang="en-US" dirty="0"/>
              <a:t> 단어 하나에 조사가 붙어서 다른 단어로 인식되기 때문에 처리가 어려움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한국어는 형태소 </a:t>
            </a:r>
            <a:r>
              <a:rPr lang="en-US" altLang="ko-KR" dirty="0"/>
              <a:t>(morpheme)</a:t>
            </a:r>
            <a:r>
              <a:rPr lang="ko-KR" altLang="en-US" dirty="0"/>
              <a:t>를 이용하여 자립형태소</a:t>
            </a:r>
            <a:r>
              <a:rPr lang="en-US" altLang="ko-KR" dirty="0"/>
              <a:t>(</a:t>
            </a:r>
            <a:r>
              <a:rPr lang="ko-KR" altLang="en-US" dirty="0"/>
              <a:t>명사</a:t>
            </a:r>
            <a:r>
              <a:rPr lang="en-US" altLang="ko-KR" dirty="0"/>
              <a:t>, </a:t>
            </a:r>
            <a:r>
              <a:rPr lang="ko-KR" altLang="en-US" dirty="0"/>
              <a:t>대명사</a:t>
            </a:r>
            <a:r>
              <a:rPr lang="en-US" altLang="ko-KR" dirty="0"/>
              <a:t>, </a:t>
            </a:r>
            <a:r>
              <a:rPr lang="ko-KR" altLang="en-US" dirty="0"/>
              <a:t>수사</a:t>
            </a:r>
            <a:r>
              <a:rPr lang="en-US" altLang="ko-KR" dirty="0"/>
              <a:t>, </a:t>
            </a:r>
            <a:r>
              <a:rPr lang="ko-KR" altLang="en-US" dirty="0"/>
              <a:t>관형사</a:t>
            </a:r>
            <a:r>
              <a:rPr lang="en-US" altLang="ko-KR" dirty="0"/>
              <a:t>, </a:t>
            </a:r>
            <a:r>
              <a:rPr lang="ko-KR" altLang="en-US" dirty="0"/>
              <a:t>부사</a:t>
            </a:r>
            <a:r>
              <a:rPr lang="en-US" altLang="ko-KR" dirty="0"/>
              <a:t>, </a:t>
            </a:r>
            <a:r>
              <a:rPr lang="ko-KR" altLang="en-US" dirty="0"/>
              <a:t>감탄사</a:t>
            </a:r>
            <a:r>
              <a:rPr lang="en-US" altLang="ko-KR" dirty="0"/>
              <a:t>), </a:t>
            </a:r>
            <a:r>
              <a:rPr lang="ko-KR" altLang="en-US" dirty="0"/>
              <a:t>의 존형태소</a:t>
            </a:r>
            <a:r>
              <a:rPr lang="en-US" altLang="ko-KR" dirty="0"/>
              <a:t>(</a:t>
            </a:r>
            <a:r>
              <a:rPr lang="ko-KR" altLang="en-US" dirty="0"/>
              <a:t>접사</a:t>
            </a:r>
            <a:r>
              <a:rPr lang="en-US" altLang="ko-KR" dirty="0"/>
              <a:t>, </a:t>
            </a:r>
            <a:r>
              <a:rPr lang="ko-KR" altLang="en-US" dirty="0"/>
              <a:t>조사 등</a:t>
            </a:r>
            <a:r>
              <a:rPr lang="en-US" altLang="ko-KR" dirty="0"/>
              <a:t>)</a:t>
            </a:r>
            <a:r>
              <a:rPr lang="ko-KR" altLang="en-US" dirty="0"/>
              <a:t>로 토큰화 함</a:t>
            </a:r>
            <a:endParaRPr lang="en-US" altLang="ko-KR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dirty="0"/>
              <a:t>예</a:t>
            </a:r>
            <a:r>
              <a:rPr lang="en-US" altLang="ko-KR" dirty="0"/>
              <a:t>:  ‘</a:t>
            </a:r>
            <a:r>
              <a:rPr lang="ko-KR" altLang="en-US" dirty="0" err="1"/>
              <a:t>파이썬이</a:t>
            </a:r>
            <a:r>
              <a:rPr lang="ko-KR" altLang="en-US" dirty="0"/>
              <a:t> 너무 좋다’</a:t>
            </a:r>
            <a:r>
              <a:rPr lang="en-US" altLang="ko-KR" dirty="0"/>
              <a:t>=&gt;</a:t>
            </a:r>
            <a:r>
              <a:rPr lang="ko-KR" altLang="en-US" dirty="0"/>
              <a:t> ‘파이썬’</a:t>
            </a:r>
            <a:r>
              <a:rPr lang="en-US" altLang="ko-KR" dirty="0"/>
              <a:t>, ‘</a:t>
            </a:r>
            <a:r>
              <a:rPr lang="ko-KR" altLang="en-US" dirty="0"/>
              <a:t>이’</a:t>
            </a:r>
            <a:r>
              <a:rPr lang="en-US" altLang="ko-KR" dirty="0"/>
              <a:t>, ‘</a:t>
            </a:r>
            <a:r>
              <a:rPr lang="ko-KR" altLang="en-US" dirty="0"/>
              <a:t>너무’</a:t>
            </a:r>
            <a:r>
              <a:rPr lang="en-US" altLang="ko-KR" dirty="0"/>
              <a:t>, ‘</a:t>
            </a:r>
            <a:r>
              <a:rPr lang="ko-KR" altLang="en-US" dirty="0"/>
              <a:t>좋다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117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</a:t>
            </a:r>
            <a:r>
              <a:rPr lang="ko-KR" altLang="en-US" dirty="0"/>
              <a:t>토큰화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ECBA0D-698A-26CC-FF0B-BA444C64D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08" y="2028757"/>
            <a:ext cx="5035509" cy="112452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1611107-826E-E968-32E9-39EE705E9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1" y="2002631"/>
            <a:ext cx="4336868" cy="432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6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</a:t>
            </a:r>
            <a:r>
              <a:rPr lang="ko-KR" altLang="en-US" dirty="0"/>
              <a:t>토큰화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형태소 </a:t>
            </a:r>
            <a:r>
              <a:rPr lang="ko-KR" altLang="en-US" dirty="0" err="1"/>
              <a:t>토큰화하기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형태소 분석기 </a:t>
            </a:r>
            <a:r>
              <a:rPr lang="en-US" altLang="ko-KR" dirty="0" err="1"/>
              <a:t>Okt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A048CD-BFCB-0B28-904A-12434F2B1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7" y="1941776"/>
            <a:ext cx="6685865" cy="1219435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B97491BF-2F92-4421-8BDA-21CA6E15E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6" y="3248191"/>
            <a:ext cx="6364280" cy="21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2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930C4-04AB-EA89-4D48-0A7EBB27E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(1)</a:t>
            </a:r>
            <a:r>
              <a:rPr lang="ko-KR" altLang="en-US" dirty="0"/>
              <a:t>토큰화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형태소 </a:t>
            </a:r>
            <a:r>
              <a:rPr lang="ko-KR" altLang="en-US" dirty="0" err="1"/>
              <a:t>토큰화하기</a:t>
            </a:r>
            <a:r>
              <a:rPr lang="ko-KR" altLang="en-US" dirty="0"/>
              <a:t> </a:t>
            </a:r>
            <a:r>
              <a:rPr lang="en-US" altLang="ko-KR" dirty="0"/>
              <a:t>: morphs()</a:t>
            </a:r>
          </a:p>
          <a:p>
            <a:pPr lvl="1"/>
            <a:r>
              <a:rPr lang="en-US" altLang="ko-KR" dirty="0"/>
              <a:t>morphs()</a:t>
            </a:r>
            <a:r>
              <a:rPr lang="ko-KR" altLang="en-US" dirty="0"/>
              <a:t>를 사용하면 형태소를 추출할 수 있다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DF36397-0470-A863-381B-66842A853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27" y="2284104"/>
            <a:ext cx="5289741" cy="207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1605</TotalTime>
  <Words>808</Words>
  <Application>Microsoft Office PowerPoint</Application>
  <PresentationFormat>화면 슬라이드 쇼(4:3)</PresentationFormat>
  <Paragraphs>123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44" baseType="lpstr">
      <vt:lpstr>Adobe 고딕 Std B</vt:lpstr>
      <vt:lpstr>HY헤드라인M</vt:lpstr>
      <vt:lpstr>맑은 고딕</vt:lpstr>
      <vt:lpstr>함초롬바탕</vt:lpstr>
      <vt:lpstr>Arial</vt:lpstr>
      <vt:lpstr>Calibri</vt:lpstr>
      <vt:lpstr>Calibri Light</vt:lpstr>
      <vt:lpstr>Wingdings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자연어 처리</vt:lpstr>
      <vt:lpstr>자연어 처리</vt:lpstr>
      <vt:lpstr>자연어 처리</vt:lpstr>
      <vt:lpstr>자연어 처리</vt:lpstr>
      <vt:lpstr>자연어 처리</vt:lpstr>
      <vt:lpstr>자연어 처리</vt:lpstr>
      <vt:lpstr>자연어 처리</vt:lpstr>
      <vt:lpstr>자연어 처리</vt:lpstr>
      <vt:lpstr>PowerPoint 프레젠테이션</vt:lpstr>
      <vt:lpstr> 워드클라우드</vt:lpstr>
      <vt:lpstr> 워드클라우드</vt:lpstr>
      <vt:lpstr> 워드클라우드</vt:lpstr>
      <vt:lpstr> 워드클라우드</vt:lpstr>
      <vt:lpstr> 워드클라우드</vt:lpstr>
      <vt:lpstr> 워드클라우드</vt:lpstr>
      <vt:lpstr> 워드클라우드</vt:lpstr>
      <vt:lpstr> 워드클라우드</vt:lpstr>
      <vt:lpstr>PowerPoint 프레젠테이션</vt:lpstr>
      <vt:lpstr>자연어 처리 실습</vt:lpstr>
      <vt:lpstr>자연어 처리 실습</vt:lpstr>
      <vt:lpstr>자연어 처리 실습</vt:lpstr>
      <vt:lpstr>자연어 처리 실습</vt:lpstr>
      <vt:lpstr>자연어 처리 실습</vt:lpstr>
      <vt:lpstr>자연어 처리 실습</vt:lpstr>
      <vt:lpstr>자연어 처리 실습</vt:lpstr>
      <vt:lpstr>자연어 처리 실습</vt:lpstr>
      <vt:lpstr>자연어 처리 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명하나</dc:creator>
  <cp:lastModifiedBy>오경선</cp:lastModifiedBy>
  <cp:revision>949</cp:revision>
  <dcterms:created xsi:type="dcterms:W3CDTF">2021-05-14T02:42:23Z</dcterms:created>
  <dcterms:modified xsi:type="dcterms:W3CDTF">2023-01-30T20:16:58Z</dcterms:modified>
</cp:coreProperties>
</file>