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49"/>
  </p:notesMasterIdLst>
  <p:sldIdLst>
    <p:sldId id="273" r:id="rId4"/>
    <p:sldId id="275" r:id="rId5"/>
    <p:sldId id="259" r:id="rId6"/>
    <p:sldId id="272" r:id="rId7"/>
    <p:sldId id="277" r:id="rId8"/>
    <p:sldId id="274" r:id="rId9"/>
    <p:sldId id="276" r:id="rId10"/>
    <p:sldId id="278" r:id="rId11"/>
    <p:sldId id="289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0" r:id="rId27"/>
    <p:sldId id="321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263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8CE"/>
    <a:srgbClr val="9ED7D6"/>
    <a:srgbClr val="FEF3CC"/>
    <a:srgbClr val="7F7F7F"/>
    <a:srgbClr val="A3AAB3"/>
    <a:srgbClr val="68727E"/>
    <a:srgbClr val="B3A2C7"/>
    <a:srgbClr val="C3E0E0"/>
    <a:srgbClr val="0033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26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8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528836" y="645139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04 </a:t>
            </a:r>
            <a:r>
              <a:rPr lang="ko-KR" altLang="en-US" sz="1000" dirty="0"/>
              <a:t>시각화 라이브러리 </a:t>
            </a:r>
            <a:r>
              <a:rPr lang="en-US" altLang="ko-KR" sz="1000" dirty="0"/>
              <a:t>I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  <p:sldLayoutId id="2147483697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1126341"/>
          </a:xfrm>
        </p:spPr>
        <p:txBody>
          <a:bodyPr/>
          <a:lstStyle/>
          <a:p>
            <a:r>
              <a:rPr lang="ko-KR" altLang="en-US" dirty="0"/>
              <a:t>맷플롯립</a:t>
            </a:r>
            <a:r>
              <a:rPr lang="en-US" altLang="ko-KR" dirty="0"/>
              <a:t>(matplotlib) </a:t>
            </a:r>
            <a:r>
              <a:rPr lang="ko-KR" altLang="en-US" dirty="0"/>
              <a:t>라이브러리는 그래프를 그릴 때 가장 많이 사용하는 파이썬 라이브러리 중 하나로써 다양한 유형의 그래프를 쉽고 간편하게 그릴 수 있다</a:t>
            </a:r>
            <a:r>
              <a:rPr lang="en-US" altLang="ko-KR" dirty="0"/>
              <a:t>(https://matplotlib.org/).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473D8-AB01-AB1B-F454-B5E76A8FB7E9}"/>
              </a:ext>
            </a:extLst>
          </p:cNvPr>
          <p:cNvSpPr txBox="1">
            <a:spLocks/>
          </p:cNvSpPr>
          <p:nvPr/>
        </p:nvSpPr>
        <p:spPr>
          <a:xfrm>
            <a:off x="390098" y="2517494"/>
            <a:ext cx="7950200" cy="46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시각화 옵션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59999A5-544A-CF18-800F-C67E5A1559E1}"/>
              </a:ext>
            </a:extLst>
          </p:cNvPr>
          <p:cNvSpPr txBox="1">
            <a:spLocks/>
          </p:cNvSpPr>
          <p:nvPr/>
        </p:nvSpPr>
        <p:spPr>
          <a:xfrm>
            <a:off x="615294" y="3003567"/>
            <a:ext cx="7857325" cy="60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문법 및 제목 지정</a:t>
            </a:r>
            <a:r>
              <a:rPr lang="en-US" altLang="ko-KR" dirty="0"/>
              <a:t>: </a:t>
            </a:r>
            <a:r>
              <a:rPr lang="ko-KR" altLang="en-US" dirty="0"/>
              <a:t>그래프 제목은 </a:t>
            </a:r>
            <a:r>
              <a:rPr lang="en-US" altLang="ko-KR" dirty="0"/>
              <a:t>title()</a:t>
            </a:r>
            <a:r>
              <a:rPr lang="ko-KR" altLang="en-US" dirty="0"/>
              <a:t>로 표현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758491-919A-D5F1-A78B-7C2E43EA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3441192"/>
            <a:ext cx="6715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범례 지정</a:t>
            </a:r>
            <a:r>
              <a:rPr lang="en-US" altLang="ko-KR" dirty="0"/>
              <a:t>: </a:t>
            </a:r>
            <a:r>
              <a:rPr lang="ko-KR" altLang="en-US" b="0" i="0" u="none" strike="noStrike" baseline="0" dirty="0">
                <a:latin typeface="SandSm"/>
              </a:rPr>
              <a:t>두 개 이상의 데이터를 표현할 때 </a:t>
            </a:r>
            <a:r>
              <a:rPr lang="en-US" altLang="ko-KR" b="0" i="0" u="none" strike="noStrike" baseline="0" dirty="0">
                <a:latin typeface="SandSm"/>
              </a:rPr>
              <a:t>legend()</a:t>
            </a:r>
            <a:r>
              <a:rPr lang="ko-KR" altLang="en-US" b="0" i="0" u="none" strike="noStrike" baseline="0" dirty="0">
                <a:latin typeface="SandSm"/>
              </a:rPr>
              <a:t>로 표현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360534-F99A-FC97-71A7-7979FF9F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48815"/>
            <a:ext cx="67151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색상 지정</a:t>
            </a:r>
            <a:r>
              <a:rPr lang="en-US" altLang="ko-KR" dirty="0"/>
              <a:t>: </a:t>
            </a:r>
            <a:r>
              <a:rPr lang="ko-KR" altLang="en-US" dirty="0"/>
              <a:t>그래프 색상은 </a:t>
            </a:r>
            <a:r>
              <a:rPr lang="en-US" altLang="ko-KR" dirty="0"/>
              <a:t>plot()</a:t>
            </a:r>
            <a:r>
              <a:rPr lang="ko-KR" altLang="en-US" dirty="0"/>
              <a:t>에 </a:t>
            </a:r>
            <a:r>
              <a:rPr lang="en-US" altLang="ko-KR" dirty="0"/>
              <a:t>color </a:t>
            </a:r>
            <a:r>
              <a:rPr lang="ko-KR" altLang="en-US" dirty="0"/>
              <a:t>속성을 추가하여 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31E2B5-0C9C-FFDD-D333-733E1EE8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48815"/>
            <a:ext cx="67151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0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 및 </a:t>
            </a:r>
            <a:r>
              <a:rPr lang="en-US" altLang="ko-KR" dirty="0"/>
              <a:t>y</a:t>
            </a:r>
            <a:r>
              <a:rPr lang="ko-KR" altLang="en-US" dirty="0"/>
              <a:t>축 이름 지정</a:t>
            </a:r>
            <a:r>
              <a:rPr lang="en-US" altLang="ko-KR" dirty="0"/>
              <a:t>: x</a:t>
            </a:r>
            <a:r>
              <a:rPr lang="ko-KR" altLang="en-US" dirty="0"/>
              <a:t>축 이름은 </a:t>
            </a:r>
            <a:r>
              <a:rPr lang="en-US" altLang="ko-KR" dirty="0" err="1"/>
              <a:t>xlabel</a:t>
            </a:r>
            <a:r>
              <a:rPr lang="en-US" altLang="ko-KR" dirty="0"/>
              <a:t>()</a:t>
            </a:r>
            <a:r>
              <a:rPr lang="ko-KR" altLang="en-US" dirty="0"/>
              <a:t>을 사용하고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 이름은 </a:t>
            </a:r>
            <a:r>
              <a:rPr lang="en-US" altLang="ko-KR" dirty="0" err="1"/>
              <a:t>ylabel</a:t>
            </a:r>
            <a:r>
              <a:rPr lang="en-US" altLang="ko-KR" dirty="0"/>
              <a:t>()</a:t>
            </a:r>
            <a:r>
              <a:rPr lang="ko-KR" altLang="en-US" dirty="0"/>
              <a:t>을 사용하여 표현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841AC9-7E15-C36A-55BB-D107B3E6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229231"/>
            <a:ext cx="6715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ko-KR" altLang="en-US" dirty="0"/>
              <a:t>그래프 선 모양 지정</a:t>
            </a:r>
            <a:r>
              <a:rPr lang="en-US" altLang="ko-KR" dirty="0"/>
              <a:t>: </a:t>
            </a:r>
            <a:r>
              <a:rPr lang="en-US" altLang="ko-KR" sz="1800" b="0" i="0" u="none" strike="noStrike" baseline="0" dirty="0" err="1">
                <a:latin typeface="LucidaSans-Typewriter"/>
              </a:rPr>
              <a:t>linestyle</a:t>
            </a:r>
            <a:r>
              <a:rPr lang="en-US" altLang="ko-KR" sz="1800" b="0" i="0" u="none" strike="noStrike" baseline="0" dirty="0">
                <a:latin typeface="LucidaSans-Typewriter"/>
              </a:rPr>
              <a:t> </a:t>
            </a:r>
            <a:r>
              <a:rPr lang="ko-KR" altLang="en-US" sz="1800" b="0" i="0" u="none" strike="noStrike" baseline="0" dirty="0">
                <a:latin typeface="SandSm"/>
              </a:rPr>
              <a:t>속성으로 실선은 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-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파선은 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--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 err="1">
                <a:latin typeface="SandSm"/>
              </a:rPr>
              <a:t>점쇄선은</a:t>
            </a:r>
            <a:r>
              <a:rPr lang="ko-KR" altLang="en-US" sz="1800" b="0" i="0" u="none" strike="noStrike" baseline="0" dirty="0">
                <a:latin typeface="SandSm"/>
              </a:rPr>
              <a:t> 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-.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점선은 </a:t>
            </a:r>
            <a:r>
              <a:rPr lang="en-US" altLang="ko-KR" sz="1800" b="0" i="0" u="none" strike="noStrike" baseline="0" dirty="0">
                <a:latin typeface="LucidaSans-Typewriter"/>
              </a:rPr>
              <a:t>'</a:t>
            </a:r>
            <a:r>
              <a:rPr lang="en-US" altLang="ko-KR" sz="1800" b="0" i="0" u="none" strike="noStrike" baseline="0" dirty="0">
                <a:latin typeface="SandSm"/>
              </a:rPr>
              <a:t>:</a:t>
            </a:r>
            <a:r>
              <a:rPr lang="en-US" altLang="ko-KR" sz="1800" b="0" i="0" u="none" strike="noStrike" baseline="0" dirty="0">
                <a:latin typeface="LucidaSans-Typewriter"/>
              </a:rPr>
              <a:t>' </a:t>
            </a:r>
            <a:r>
              <a:rPr lang="ko-KR" altLang="en-US" sz="1800" b="0" i="0" u="none" strike="noStrike" baseline="0" dirty="0">
                <a:latin typeface="SandSm"/>
              </a:rPr>
              <a:t>기호로 지정함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6B3FE-8CF1-CFC2-49DC-7976B62E6FD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113215"/>
            <a:ext cx="6715125" cy="41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0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ko-KR" altLang="en-US" dirty="0"/>
              <a:t>그림 범위 지정</a:t>
            </a:r>
            <a:r>
              <a:rPr lang="en-US" altLang="ko-KR" dirty="0"/>
              <a:t>: </a:t>
            </a:r>
            <a:r>
              <a:rPr lang="en-US" altLang="ko-KR" dirty="0" err="1"/>
              <a:t>xlim</a:t>
            </a:r>
            <a:r>
              <a:rPr lang="en-US" altLang="ko-KR" dirty="0"/>
              <a:t>()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축의 최솟값과 최댓값을 지정하고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ylim</a:t>
            </a:r>
            <a:r>
              <a:rPr lang="en-US" altLang="ko-KR" dirty="0"/>
              <a:t>()</a:t>
            </a:r>
            <a:r>
              <a:rPr lang="ko-KR" altLang="en-US" dirty="0"/>
              <a:t>에 </a:t>
            </a:r>
            <a:r>
              <a:rPr lang="en-US" altLang="ko-KR" dirty="0"/>
              <a:t>y</a:t>
            </a:r>
            <a:r>
              <a:rPr lang="ko-KR" altLang="en-US" dirty="0"/>
              <a:t>축의 최솟값과 최댓값 지정</a:t>
            </a:r>
            <a:r>
              <a:rPr lang="en-US" altLang="ko-KR" dirty="0"/>
              <a:t>, marker </a:t>
            </a:r>
            <a:r>
              <a:rPr lang="ko-KR" altLang="en-US" dirty="0"/>
              <a:t>속성으로 선에 점 모양 변경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EEFA56-5FA2-ABA5-81D7-C4B5F15F8E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113215"/>
            <a:ext cx="6715125" cy="41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1A6C5-4641-AABF-7D2B-92205950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491528"/>
            <a:ext cx="6696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0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ko-KR" altLang="en-US" dirty="0"/>
              <a:t>내장 시각화 옵션</a:t>
            </a:r>
            <a:r>
              <a:rPr lang="en-US" altLang="ko-KR" dirty="0"/>
              <a:t>: plot()</a:t>
            </a:r>
            <a:r>
              <a:rPr lang="ko-KR" altLang="en-US" dirty="0"/>
              <a:t>의 </a:t>
            </a:r>
            <a:r>
              <a:rPr lang="en-US" altLang="ko-KR" dirty="0"/>
              <a:t>kind </a:t>
            </a:r>
            <a:r>
              <a:rPr lang="ko-KR" altLang="en-US" dirty="0"/>
              <a:t>속성을 지정하면 다양한 종류의 그래프를 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B11E6-7506-CF55-3E6B-65BC9638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342092"/>
            <a:ext cx="6715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3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AF52B-F51E-E2A3-5257-89BB7617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471041"/>
            <a:ext cx="6715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선 그래프는 데이터가 시간에 따라 연속적으로 변화하는 양을 관찰할 때 주로 사용 </a:t>
            </a:r>
            <a:r>
              <a:rPr lang="en-US" altLang="ko-KR" dirty="0"/>
              <a:t>(</a:t>
            </a:r>
            <a:r>
              <a:rPr lang="ko-KR" altLang="en-US" sz="1800" b="0" i="0" u="none" strike="noStrike" baseline="0" dirty="0">
                <a:latin typeface="SandSm"/>
              </a:rPr>
              <a:t>시간에 따른 교통량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온도 변화량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수출액 변화량 등</a:t>
            </a:r>
            <a:r>
              <a:rPr lang="en-US" altLang="ko-KR" sz="1800" b="0" i="0" u="none" strike="noStrike" baseline="0" dirty="0">
                <a:latin typeface="SandSm"/>
              </a:rPr>
              <a:t>)</a:t>
            </a:r>
          </a:p>
          <a:p>
            <a:pPr algn="l"/>
            <a:r>
              <a:rPr lang="ko-KR" altLang="en-US" dirty="0"/>
              <a:t>데이터셋 정보</a:t>
            </a:r>
            <a:endParaRPr lang="en-US" altLang="ko-KR" sz="1800" dirty="0">
              <a:latin typeface="SandSm"/>
            </a:endParaRPr>
          </a:p>
          <a:p>
            <a:pPr lvl="1"/>
            <a:r>
              <a:rPr lang="ko-KR" altLang="en-US" dirty="0" err="1"/>
              <a:t>에어코리아</a:t>
            </a:r>
            <a:r>
              <a:rPr lang="en-US" altLang="ko-KR" dirty="0"/>
              <a:t>(https://www.airkorea.or.kr/)</a:t>
            </a:r>
            <a:r>
              <a:rPr lang="ko-KR" altLang="en-US" dirty="0"/>
              <a:t>에서 다운로드한 ‘</a:t>
            </a:r>
            <a:r>
              <a:rPr lang="en-US" altLang="ko-KR" dirty="0"/>
              <a:t>04_data1.xlsx</a:t>
            </a:r>
            <a:r>
              <a:rPr lang="ko-KR" altLang="en-US" dirty="0"/>
              <a:t>‘</a:t>
            </a:r>
            <a:endParaRPr lang="en-US" altLang="ko-KR" dirty="0"/>
          </a:p>
          <a:p>
            <a:pPr lvl="1"/>
            <a:r>
              <a:rPr lang="en-US" altLang="ko-KR" dirty="0"/>
              <a:t>2015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년까지의 연도별</a:t>
            </a:r>
            <a:r>
              <a:rPr lang="en-US" altLang="ko-KR" dirty="0"/>
              <a:t>, </a:t>
            </a:r>
            <a:r>
              <a:rPr lang="ko-KR" altLang="en-US" dirty="0"/>
              <a:t>시도별 미세먼지 등급별 일수가 나타나 있는데</a:t>
            </a:r>
            <a:r>
              <a:rPr lang="en-US" altLang="ko-KR" dirty="0"/>
              <a:t>, </a:t>
            </a:r>
            <a:r>
              <a:rPr lang="ko-KR" altLang="en-US" dirty="0"/>
              <a:t>미세먼지가 </a:t>
            </a:r>
            <a:r>
              <a:rPr lang="en-US" altLang="ko-KR" dirty="0"/>
              <a:t>0~30</a:t>
            </a:r>
            <a:r>
              <a:rPr lang="ko-KR" altLang="en-US" dirty="0"/>
              <a:t>이면 좋음</a:t>
            </a:r>
            <a:r>
              <a:rPr lang="en-US" altLang="ko-KR" dirty="0"/>
              <a:t>, 31~80</a:t>
            </a:r>
            <a:r>
              <a:rPr lang="ko-KR" altLang="en-US" dirty="0"/>
              <a:t>이면 보통</a:t>
            </a:r>
            <a:r>
              <a:rPr lang="en-US" altLang="ko-KR" dirty="0"/>
              <a:t>, 81~150</a:t>
            </a:r>
            <a:r>
              <a:rPr lang="ko-KR" altLang="en-US" dirty="0"/>
              <a:t>이면 나쁨</a:t>
            </a:r>
            <a:r>
              <a:rPr lang="en-US" altLang="ko-KR" dirty="0"/>
              <a:t>, 151 </a:t>
            </a:r>
            <a:r>
              <a:rPr lang="ko-KR" altLang="en-US" dirty="0"/>
              <a:t>이상이면 매우 나쁨으로 등급 구분</a:t>
            </a:r>
            <a:endParaRPr lang="en-US" altLang="ko-KR" dirty="0"/>
          </a:p>
          <a:p>
            <a:pPr lvl="1"/>
            <a:r>
              <a:rPr lang="ko-KR" altLang="en-US" dirty="0"/>
              <a:t>각 등급에 해당하는 날이 며칠이나 되는지 알 수 있는 일수 데이터를 이용하여 선 그래프를 표현하려고 함</a:t>
            </a:r>
            <a:endParaRPr lang="en-US" altLang="ko-KR" dirty="0"/>
          </a:p>
          <a:p>
            <a:pPr lvl="1"/>
            <a:r>
              <a:rPr lang="ko-KR" altLang="en-US" dirty="0"/>
              <a:t>선 그래프 표현을 위해 필요한 엑셀 데이터는 </a:t>
            </a:r>
            <a:r>
              <a:rPr lang="ko-KR" altLang="en-US" dirty="0" err="1"/>
              <a:t>코랩에</a:t>
            </a:r>
            <a:r>
              <a:rPr lang="ko-KR" altLang="en-US" dirty="0"/>
              <a:t> 먼저 업로드해 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0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 필드 이해</a:t>
            </a:r>
            <a:endParaRPr lang="en-US" altLang="ko-KR" dirty="0"/>
          </a:p>
          <a:p>
            <a:pPr lvl="1"/>
            <a:r>
              <a:rPr lang="ko-KR" altLang="en-US" dirty="0"/>
              <a:t>데이터셋 변수는 총 </a:t>
            </a:r>
            <a:r>
              <a:rPr lang="en-US" altLang="ko-KR" dirty="0"/>
              <a:t>25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각 변수는 다음과 같은 특징을 가짐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7A999-5321-F498-B1D9-82464A6FD16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9218"/>
          <a:stretch/>
        </p:blipFill>
        <p:spPr>
          <a:xfrm>
            <a:off x="1397316" y="2160356"/>
            <a:ext cx="3357563" cy="1236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9BB406-929C-137E-B4B2-D0706B62A1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16" y="3396875"/>
            <a:ext cx="3357563" cy="29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8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데이터를 읽어와서 선 그래프 그리기</a:t>
            </a:r>
            <a:r>
              <a:rPr lang="en-US" altLang="ko-KR" dirty="0"/>
              <a:t>: plot()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30B20-DE20-DFE8-3160-D11872E6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5"/>
            <a:ext cx="67056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데이터를 읽어와서 선 그래프 그리기</a:t>
            </a:r>
            <a:r>
              <a:rPr lang="en-US" altLang="ko-KR" dirty="0"/>
              <a:t>: plot()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1C71BE-68DF-EE32-7DAE-9083C291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5"/>
            <a:ext cx="6705600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DCBBD-CF9C-F734-A5B4-85DB667AAE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2303" y="2794574"/>
            <a:ext cx="6715125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5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데이터를 읽어와서 선 그래프 그리기</a:t>
            </a:r>
            <a:r>
              <a:rPr lang="en-US" altLang="ko-KR" dirty="0"/>
              <a:t>: plot()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45A92-5A3C-EC24-9C43-5F1462291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41"/>
          <a:stretch/>
        </p:blipFill>
        <p:spPr>
          <a:xfrm>
            <a:off x="937066" y="1933765"/>
            <a:ext cx="6705600" cy="3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데이터를 읽어와서 선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45A92-5A3C-EC24-9C43-5F1462291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87"/>
          <a:stretch/>
        </p:blipFill>
        <p:spPr>
          <a:xfrm>
            <a:off x="937066" y="1933765"/>
            <a:ext cx="6705600" cy="20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세로 막대 그래프 그리기</a:t>
            </a:r>
            <a:r>
              <a:rPr lang="en-US" altLang="ko-KR" dirty="0"/>
              <a:t>: bar()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C00C7-BADC-8EE8-EC7E-92BB5DB2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15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45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세로 막대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E78879-2016-46D9-A902-4846611F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6"/>
            <a:ext cx="6705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6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세로 막대 그래프 그리기</a:t>
            </a:r>
            <a:r>
              <a:rPr lang="en-US" altLang="ko-KR" dirty="0"/>
              <a:t>: bar()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3FEB6-8407-79E1-C3BF-4CE80BA7114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8"/>
            <a:ext cx="6715125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세로 막대 그래프 그리기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4B551-1706-8736-A4FD-DFD958E1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8"/>
            <a:ext cx="6715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0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누적 가로 막대 그래프 그리기</a:t>
            </a:r>
            <a:r>
              <a:rPr lang="en-US" altLang="ko-KR" dirty="0"/>
              <a:t>: </a:t>
            </a:r>
            <a:r>
              <a:rPr lang="en-US" altLang="ko-KR" dirty="0" err="1"/>
              <a:t>barh</a:t>
            </a:r>
            <a:r>
              <a:rPr lang="en-US" altLang="ko-KR" dirty="0"/>
              <a:t>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FA6AB1-1746-42B3-70AD-5502381A0E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8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04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시각화 라이브러리 </a:t>
            </a:r>
            <a:r>
              <a:rPr lang="en-US" altLang="ko-KR" sz="2800" b="1" dirty="0">
                <a:latin typeface="+mj-lt"/>
                <a:ea typeface="Adobe 고딕 Std B" pitchFamily="34" charset="-127"/>
              </a:rPr>
              <a:t>I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4851412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4.1 </a:t>
            </a:r>
            <a:r>
              <a:rPr lang="ko-KR" altLang="en-US" dirty="0"/>
              <a:t>데이터 시각화의 이해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4.2 </a:t>
            </a:r>
            <a:r>
              <a:rPr lang="ko-KR" altLang="en-US" dirty="0"/>
              <a:t>맷플롯립 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누적 가로 막대 그래프 그리기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1E78D-6766-3DF4-1F4F-81F8B826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8"/>
            <a:ext cx="6705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78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/>
              <a:t>산점도</a:t>
            </a:r>
            <a:r>
              <a:rPr lang="ko-KR" altLang="en-US" dirty="0"/>
              <a:t> 그래프 그리기</a:t>
            </a:r>
            <a:endParaRPr lang="en-US" altLang="ko-KR" dirty="0"/>
          </a:p>
          <a:p>
            <a:pPr lvl="1"/>
            <a:r>
              <a:rPr lang="ko-KR" altLang="en-US" dirty="0" err="1"/>
              <a:t>캐글</a:t>
            </a:r>
            <a:r>
              <a:rPr lang="en-US" altLang="ko-KR" dirty="0"/>
              <a:t>(https://www.kaggle.com/)</a:t>
            </a:r>
            <a:r>
              <a:rPr lang="ko-KR" altLang="en-US" dirty="0"/>
              <a:t>에서 다운로드한 아이리스 붓꽃 데이터 ‘</a:t>
            </a:r>
            <a:r>
              <a:rPr lang="en-US" altLang="ko-KR" dirty="0"/>
              <a:t>04_data2.csv’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 err="1"/>
              <a:t>산점도</a:t>
            </a:r>
            <a:r>
              <a:rPr lang="ko-KR" altLang="en-US" dirty="0"/>
              <a:t> 그래프 표현을 위해 필요한 엑셀 데이터는 </a:t>
            </a:r>
            <a:r>
              <a:rPr lang="ko-KR" altLang="en-US" dirty="0" err="1"/>
              <a:t>코랩에</a:t>
            </a:r>
            <a:r>
              <a:rPr lang="ko-KR" altLang="en-US" dirty="0"/>
              <a:t> 먼저 업로드해 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읽어오기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F0F73-B829-9A95-4F5C-972A810E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3885523"/>
            <a:ext cx="6715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/>
              <a:t>산점도</a:t>
            </a:r>
            <a:r>
              <a:rPr lang="ko-KR" altLang="en-US" dirty="0"/>
              <a:t> 그래프 그리기</a:t>
            </a:r>
            <a:r>
              <a:rPr lang="en-US" altLang="ko-KR" dirty="0"/>
              <a:t>: scatter()</a:t>
            </a:r>
            <a:r>
              <a:rPr lang="ko-KR" altLang="en-US" dirty="0"/>
              <a:t>로 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808380-AAA8-6874-7773-9814D75F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8"/>
            <a:ext cx="6705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9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/>
              <a:t>산점도</a:t>
            </a:r>
            <a:r>
              <a:rPr lang="ko-KR" altLang="en-US" dirty="0"/>
              <a:t> 그래프 그리기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DD956-8416-01BE-F754-B1AE71E1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8"/>
            <a:ext cx="6705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2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</a:t>
            </a:r>
            <a:r>
              <a:rPr lang="ko-KR" altLang="en-US" dirty="0" err="1"/>
              <a:t>산점도</a:t>
            </a:r>
            <a:r>
              <a:rPr lang="ko-KR" altLang="en-US" dirty="0"/>
              <a:t> 그래프 그리기</a:t>
            </a:r>
            <a:r>
              <a:rPr lang="en-US" altLang="ko-KR" dirty="0"/>
              <a:t>: scatter()</a:t>
            </a:r>
            <a:r>
              <a:rPr lang="ko-KR" altLang="en-US" dirty="0"/>
              <a:t>로 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D0956-9CE9-AACF-CE6C-508B06D2CD9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15125" cy="43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3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</a:t>
            </a:r>
            <a:r>
              <a:rPr lang="ko-KR" altLang="en-US" dirty="0" err="1"/>
              <a:t>산점도</a:t>
            </a:r>
            <a:r>
              <a:rPr lang="ko-KR" altLang="en-US" dirty="0"/>
              <a:t>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5720FD-0751-BDF1-51B5-01849820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05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7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히스토그램 그리기</a:t>
            </a:r>
            <a:r>
              <a:rPr lang="en-US" altLang="ko-KR" dirty="0"/>
              <a:t>: hist()</a:t>
            </a:r>
            <a:r>
              <a:rPr lang="ko-KR" altLang="en-US" dirty="0"/>
              <a:t>로 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3895D-97DE-3873-3EE5-46431661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15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4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히스토그램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312139-2188-6B36-8491-64FCA4C0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69"/>
            <a:ext cx="6715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04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히스토그램 그리기</a:t>
            </a:r>
            <a:r>
              <a:rPr lang="en-US" altLang="ko-KR" dirty="0"/>
              <a:t>: hist()</a:t>
            </a:r>
            <a:r>
              <a:rPr lang="ko-KR" altLang="en-US" dirty="0"/>
              <a:t>로 표현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ACCA5-30A8-1313-1DFA-F3DBC9D19C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70"/>
            <a:ext cx="670560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9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그룹 히스토그램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07C5E6-4273-954A-430D-314CD756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70"/>
            <a:ext cx="6715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39750" y="3520021"/>
            <a:ext cx="8180038" cy="77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데이터 시각화의 필요성을 이해하고 사용할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데이터 시각화에 효율적인 맷플롯립 라이브러리를 이해하고 사용할 수 있다</a:t>
            </a:r>
            <a:r>
              <a:rPr lang="en-US" altLang="ko-KR" dirty="0"/>
              <a:t>.</a:t>
            </a:r>
            <a:endParaRPr lang="ko-KR" altLang="en-US" spc="-12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1052736"/>
            <a:ext cx="4104456" cy="2159570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39" y="1556792"/>
            <a:ext cx="3886201" cy="137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데이터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시각화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개요와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맷플롯립 라이브러리를 이해하고 사용할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상자수염</a:t>
            </a:r>
            <a:r>
              <a:rPr lang="en-US" altLang="ko-KR" dirty="0"/>
              <a:t>(Box Plot)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25%(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75%(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 err="1"/>
              <a:t>사분위</a:t>
            </a:r>
            <a:r>
              <a:rPr lang="en-US" altLang="ko-KR" dirty="0"/>
              <a:t>) </a:t>
            </a:r>
            <a:r>
              <a:rPr lang="ko-KR" altLang="en-US" dirty="0"/>
              <a:t>사이의 범위는 상자 몸통에 해당되고 </a:t>
            </a:r>
            <a:r>
              <a:rPr lang="ko-KR" altLang="en-US" dirty="0" err="1"/>
              <a:t>근접값들은</a:t>
            </a:r>
            <a:r>
              <a:rPr lang="ko-KR" altLang="en-US" dirty="0"/>
              <a:t> 수염으로 꼬리에 해당</a:t>
            </a:r>
            <a:endParaRPr lang="en-US" altLang="ko-KR" dirty="0"/>
          </a:p>
          <a:p>
            <a:pPr algn="l"/>
            <a:r>
              <a:rPr lang="ko-KR" altLang="en-US" dirty="0"/>
              <a:t>위와 아래에 있는 점은 정상보다 많거나 적은 값으로 최댓값을 넘거나 최솟값보다 적은 경우에 해당되는 이상치로 바깥 영역</a:t>
            </a:r>
            <a:r>
              <a:rPr lang="en-US" altLang="ko-KR" dirty="0"/>
              <a:t>(</a:t>
            </a:r>
            <a:r>
              <a:rPr lang="ko-KR" altLang="en-US" dirty="0" err="1"/>
              <a:t>아웃라이어</a:t>
            </a:r>
            <a:r>
              <a:rPr lang="en-US" altLang="ko-KR" dirty="0"/>
              <a:t>)</a:t>
            </a:r>
            <a:r>
              <a:rPr lang="ko-KR" altLang="en-US" dirty="0"/>
              <a:t>이 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8937AF-97E6-124D-3BE6-04FDB76C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57" y="3169729"/>
            <a:ext cx="2514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상자수염 그래프 그리기</a:t>
            </a:r>
            <a:r>
              <a:rPr lang="en-US" altLang="ko-KR" dirty="0"/>
              <a:t>: boxplot()</a:t>
            </a:r>
            <a:r>
              <a:rPr lang="ko-KR" altLang="en-US" dirty="0"/>
              <a:t>으로 표현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CFB034-7FE2-A2CF-9764-0C52937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70"/>
            <a:ext cx="6715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8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상자수염 그래프 그리기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C63C5-D5A4-7B8F-E28E-0E137CE3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70"/>
            <a:ext cx="6715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5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가로 상자수염 그래프 그리기</a:t>
            </a:r>
            <a:r>
              <a:rPr lang="en-US" altLang="ko-KR" dirty="0"/>
              <a:t>: boxplot()</a:t>
            </a:r>
            <a:r>
              <a:rPr lang="ko-KR" altLang="en-US" dirty="0"/>
              <a:t>으로 표현</a:t>
            </a:r>
            <a:r>
              <a:rPr lang="en-US" altLang="ko-KR" dirty="0"/>
              <a:t>, vert </a:t>
            </a:r>
            <a:r>
              <a:rPr lang="ko-KR" altLang="en-US" dirty="0"/>
              <a:t>속성 </a:t>
            </a:r>
            <a:r>
              <a:rPr lang="en-US" altLang="ko-KR" dirty="0"/>
              <a:t>False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3FDE4-9634-545C-D7CD-6461771B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215705"/>
            <a:ext cx="6705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9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맷플롯립 라이브러리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상자수염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가로 상자수염 그래프 그리기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A88B16-AD4B-3ADB-822D-7962C195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1933770"/>
            <a:ext cx="6705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3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4.1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데이터 시각화의 이해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249530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시각화의 이해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시각화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1099009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시각화를 이용하면 데이터 분석 결과의 의미를 효과적으로 전달하기 수월해 지고</a:t>
            </a:r>
            <a:r>
              <a:rPr lang="en-US" altLang="ko-KR" dirty="0"/>
              <a:t>, </a:t>
            </a:r>
            <a:r>
              <a:rPr lang="ko-KR" altLang="en-US" dirty="0"/>
              <a:t>데이터 특징을 파악하거나 인사이트를 도출할 수 있음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F5A94EE-11D0-9689-46A6-32ED010C3972}"/>
              </a:ext>
            </a:extLst>
          </p:cNvPr>
          <p:cNvSpPr txBox="1">
            <a:spLocks/>
          </p:cNvSpPr>
          <p:nvPr/>
        </p:nvSpPr>
        <p:spPr>
          <a:xfrm>
            <a:off x="390098" y="2533917"/>
            <a:ext cx="7950200" cy="46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시각화의 장점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75FB701A-6A20-E3B1-CE87-1190A68758BC}"/>
              </a:ext>
            </a:extLst>
          </p:cNvPr>
          <p:cNvSpPr txBox="1">
            <a:spLocks/>
          </p:cNvSpPr>
          <p:nvPr/>
        </p:nvSpPr>
        <p:spPr>
          <a:xfrm>
            <a:off x="615294" y="3057901"/>
            <a:ext cx="7857325" cy="138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많은 데이터를 시각적으로 요약</a:t>
            </a:r>
            <a:endParaRPr lang="en-US" altLang="ko-KR" dirty="0"/>
          </a:p>
          <a:p>
            <a:r>
              <a:rPr lang="ko-KR" altLang="en-US" dirty="0"/>
              <a:t>시각을 통한 데이터 인사이트 도출</a:t>
            </a:r>
            <a:endParaRPr lang="en-US" altLang="ko-KR" dirty="0"/>
          </a:p>
          <a:p>
            <a:r>
              <a:rPr lang="ko-KR" altLang="en-US" dirty="0"/>
              <a:t>더 정확한 데이터 분석 결과 도출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7A0DC8A-D62A-0FE2-03E5-705F16D8DF53}"/>
              </a:ext>
            </a:extLst>
          </p:cNvPr>
          <p:cNvSpPr txBox="1">
            <a:spLocks/>
          </p:cNvSpPr>
          <p:nvPr/>
        </p:nvSpPr>
        <p:spPr>
          <a:xfrm>
            <a:off x="390098" y="4473647"/>
            <a:ext cx="7950200" cy="46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시각화의 활용 사례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0C0F204-3C86-5DB6-EC54-4382D4FE984A}"/>
              </a:ext>
            </a:extLst>
          </p:cNvPr>
          <p:cNvSpPr txBox="1">
            <a:spLocks/>
          </p:cNvSpPr>
          <p:nvPr/>
        </p:nvSpPr>
        <p:spPr>
          <a:xfrm>
            <a:off x="615294" y="5008648"/>
            <a:ext cx="7857325" cy="107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시각화 대시보드를 통한 공동의 데이터 활용</a:t>
            </a:r>
            <a:endParaRPr lang="en-US" altLang="ko-KR" dirty="0"/>
          </a:p>
          <a:p>
            <a:r>
              <a:rPr lang="ko-KR" altLang="en-US" dirty="0"/>
              <a:t>다양한 분야에서의 시각화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2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시각화의 이해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하는 데이터 시각화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데이터 시각화를 할 때는 시각화 관련 기능을 모아 놓은 시각화 라이브러리를 사용함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862E9-643E-91CE-53CB-62B1627F14D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2134919"/>
            <a:ext cx="670560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6885163-479D-E5A5-BE56-C79F2893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시각화의 이해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296BD4-3A43-A8FA-0CE0-635D460E0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시각화 단계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11761E-29EF-95D4-6C9C-2D01AA36E1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시각화 라이브러리 불러오기</a:t>
            </a:r>
          </a:p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축에 표시할 데이터 정하기</a:t>
            </a:r>
          </a:p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plot()</a:t>
            </a:r>
            <a:r>
              <a:rPr lang="ko-KR" altLang="en-US" dirty="0"/>
              <a:t>에 데이터 입력하기</a:t>
            </a:r>
          </a:p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그래프 보여주기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EF4D5C-1830-9EB3-7165-DC056B6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6" y="3272875"/>
            <a:ext cx="6715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9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4.2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맷플롯립 라이브러리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63397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845</Words>
  <Application>Microsoft Office PowerPoint</Application>
  <PresentationFormat>화면 슬라이드 쇼(4:3)</PresentationFormat>
  <Paragraphs>152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Adobe 고딕 Std B</vt:lpstr>
      <vt:lpstr>HY헤드라인M</vt:lpstr>
      <vt:lpstr>LucidaSans-Typewriter</vt:lpstr>
      <vt:lpstr>SandSm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시각화의 이해</vt:lpstr>
      <vt:lpstr>데이터 시각화의 이해</vt:lpstr>
      <vt:lpstr>데이터 시각화의 이해</vt:lpstr>
      <vt:lpstr>PowerPoint 프레젠테이션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맷플롯립 라이브러리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장은실</cp:lastModifiedBy>
  <cp:revision>715</cp:revision>
  <dcterms:created xsi:type="dcterms:W3CDTF">2021-05-14T02:42:23Z</dcterms:created>
  <dcterms:modified xsi:type="dcterms:W3CDTF">2023-01-24T15:52:11Z</dcterms:modified>
</cp:coreProperties>
</file>