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88" r:id="rId3"/>
  </p:sldMasterIdLst>
  <p:notesMasterIdLst>
    <p:notesMasterId r:id="rId51"/>
  </p:notesMasterIdLst>
  <p:sldIdLst>
    <p:sldId id="273" r:id="rId4"/>
    <p:sldId id="275" r:id="rId5"/>
    <p:sldId id="259" r:id="rId6"/>
    <p:sldId id="272" r:id="rId7"/>
    <p:sldId id="277" r:id="rId8"/>
    <p:sldId id="274" r:id="rId9"/>
    <p:sldId id="276" r:id="rId10"/>
    <p:sldId id="278" r:id="rId11"/>
    <p:sldId id="342" r:id="rId12"/>
    <p:sldId id="289" r:id="rId13"/>
    <p:sldId id="307" r:id="rId14"/>
    <p:sldId id="343" r:id="rId15"/>
    <p:sldId id="344" r:id="rId16"/>
    <p:sldId id="308" r:id="rId17"/>
    <p:sldId id="321" r:id="rId18"/>
    <p:sldId id="345" r:id="rId19"/>
    <p:sldId id="323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8" r:id="rId42"/>
    <p:sldId id="367" r:id="rId43"/>
    <p:sldId id="369" r:id="rId44"/>
    <p:sldId id="370" r:id="rId45"/>
    <p:sldId id="371" r:id="rId46"/>
    <p:sldId id="372" r:id="rId47"/>
    <p:sldId id="373" r:id="rId48"/>
    <p:sldId id="374" r:id="rId49"/>
    <p:sldId id="263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8CE"/>
    <a:srgbClr val="9ED7D6"/>
    <a:srgbClr val="FEF3CC"/>
    <a:srgbClr val="7F7F7F"/>
    <a:srgbClr val="A3AAB3"/>
    <a:srgbClr val="68727E"/>
    <a:srgbClr val="B3A2C7"/>
    <a:srgbClr val="C3E0E0"/>
    <a:srgbClr val="0033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2" y="264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EE81-44F2-4A73-B0AF-007C5548B161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4A4E6-10FD-40D7-A631-E52E7DEB3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4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4A4E6-10FD-40D7-A631-E52E7DEB3C8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9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1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1ACD-6E9D-4321-8F86-2BEB1F749CAF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5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68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3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89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69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1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AFF53F3-623C-47EF-9593-8C929C33186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95556" y="643659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개념 잡는 데이터 분석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</a:rPr>
              <a:t>머신러닝</a:t>
            </a:r>
            <a:endParaRPr lang="ko-KR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528836" y="6451398"/>
            <a:ext cx="25557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Chapter 05 </a:t>
            </a:r>
            <a:r>
              <a:rPr lang="ko-KR" altLang="en-US" sz="1000" dirty="0"/>
              <a:t>시각화 라이브러리 </a:t>
            </a:r>
            <a:r>
              <a:rPr lang="en-US" altLang="ko-KR" sz="1000" dirty="0"/>
              <a:t>II</a:t>
            </a:r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96" r:id="rId3"/>
    <p:sldLayoutId id="2147483681" r:id="rId4"/>
    <p:sldLayoutId id="2147483697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7" r:id="rId3"/>
    <p:sldLayoutId id="214748366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1ACD-6E9D-4321-8F86-2BEB1F749CAF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0876" y="137160"/>
            <a:ext cx="8842248" cy="6598920"/>
          </a:xfrm>
          <a:prstGeom prst="roundRect">
            <a:avLst>
              <a:gd name="adj" fmla="val 57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accent5">
                    <a:lumMod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accent5">
                    <a:lumMod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accent5">
                    <a:lumMod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594360" y="2976164"/>
            <a:ext cx="3831336" cy="3578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2BBEB-AAA2-B4AA-E7B9-4462CB100F99}"/>
              </a:ext>
            </a:extLst>
          </p:cNvPr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오경선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양숙희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 지음</a:t>
            </a:r>
          </a:p>
        </p:txBody>
      </p:sp>
    </p:spTree>
    <p:extLst>
      <p:ext uri="{BB962C8B-B14F-4D97-AF65-F5344CB8AC3E}">
        <p14:creationId xmlns:p14="http://schemas.microsoft.com/office/powerpoint/2010/main" val="302289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2721114"/>
            <a:ext cx="720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5.2</a:t>
            </a:r>
            <a:r>
              <a:rPr lang="en-US" altLang="ko-KR" sz="4000" b="1" dirty="0"/>
              <a:t> </a:t>
            </a:r>
            <a:r>
              <a:rPr lang="ko-KR" altLang="en-US" sz="2800" b="1" dirty="0">
                <a:latin typeface="+mj-lt"/>
                <a:ea typeface="Adobe 고딕 Std B" pitchFamily="34" charset="-127"/>
              </a:rPr>
              <a:t>시본 라이브러리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63397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시각화 준비하기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라이브러리 및 데이터 읽어오기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err="1"/>
              <a:t>공공데이터포털</a:t>
            </a:r>
            <a:r>
              <a:rPr lang="en-US" altLang="ko-KR" dirty="0"/>
              <a:t>(https://www.data.go.kr/)</a:t>
            </a:r>
            <a:r>
              <a:rPr lang="ko-KR" altLang="en-US" dirty="0"/>
              <a:t>에서 </a:t>
            </a:r>
            <a:r>
              <a:rPr lang="en-US" altLang="ko-KR" dirty="0"/>
              <a:t>2020</a:t>
            </a:r>
            <a:r>
              <a:rPr lang="ko-KR" altLang="en-US" dirty="0"/>
              <a:t>년 국민건강보험공단 건강검진 정보를 다운로드한 파일에서 일부 데이터를 저장한 ‘</a:t>
            </a:r>
            <a:r>
              <a:rPr lang="en-US" altLang="ko-KR" dirty="0"/>
              <a:t>05_data1.xlsx</a:t>
            </a:r>
            <a:r>
              <a:rPr lang="ko-KR" altLang="en-US" dirty="0"/>
              <a:t>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그래프 표현을 위해 필요한 엑셀 데이터는 </a:t>
            </a:r>
            <a:r>
              <a:rPr lang="ko-KR" altLang="en-US" dirty="0" err="1"/>
              <a:t>코랩에</a:t>
            </a:r>
            <a:r>
              <a:rPr lang="ko-KR" altLang="en-US" dirty="0"/>
              <a:t> 먼저 업로드해 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362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시각화 준비하기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라이브러리 및 데이터 읽어오기</a:t>
            </a:r>
            <a:endParaRPr lang="en-US" altLang="ko-KR" dirty="0"/>
          </a:p>
          <a:p>
            <a:pPr lvl="1"/>
            <a:r>
              <a:rPr lang="ko-KR" altLang="en-US" dirty="0"/>
              <a:t>데이터셋 변수는 총 </a:t>
            </a:r>
            <a:r>
              <a:rPr lang="en-US" altLang="ko-KR" dirty="0"/>
              <a:t>18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각 변수는 다음과 같은 특징을 가짐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F1DF5F-815A-9746-4226-D095098D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16" y="2160352"/>
            <a:ext cx="4157472" cy="41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시각화 준비하기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라이브러리 및 데이터 읽어오기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4F843-8D7E-13B6-48A2-6A4900C1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48815"/>
            <a:ext cx="6715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다음은 성별</a:t>
            </a:r>
            <a:r>
              <a:rPr lang="en-US" altLang="ko-KR" dirty="0"/>
              <a:t>, </a:t>
            </a:r>
            <a:r>
              <a:rPr lang="ko-KR" altLang="en-US" dirty="0"/>
              <a:t>음주 여부</a:t>
            </a:r>
            <a:r>
              <a:rPr lang="en-US" altLang="ko-KR" dirty="0"/>
              <a:t>, </a:t>
            </a:r>
            <a:r>
              <a:rPr lang="ko-KR" altLang="en-US" dirty="0"/>
              <a:t>흡연 상태에 대하여 숫자로 저장되어 있는 정보를 데이터 분석의 </a:t>
            </a:r>
            <a:r>
              <a:rPr lang="ko-KR" altLang="en-US" dirty="0" err="1"/>
              <a:t>가독력을</a:t>
            </a:r>
            <a:r>
              <a:rPr lang="ko-KR" altLang="en-US" dirty="0"/>
              <a:t> 높이기 위하여 ‘</a:t>
            </a:r>
            <a:r>
              <a:rPr lang="en-US" altLang="ko-KR" dirty="0"/>
              <a:t>M’, ‘F’, ‘Non-drinking’, ‘Drinking’, ‘Non-smoking’, ‘Quit-Smoking’, ‘Smoking’</a:t>
            </a:r>
            <a:r>
              <a:rPr lang="ko-KR" altLang="en-US" dirty="0"/>
              <a:t>의 문자열로 변경하여 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C97630-AF1D-AB3E-7387-28AC5F1E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798191"/>
            <a:ext cx="6705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2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데이터 준비하기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037B4C-B185-F51D-CA81-DBC775C1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6"/>
            <a:ext cx="6715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4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기본 막대 그래프 그리기</a:t>
            </a:r>
            <a:r>
              <a:rPr lang="en-US" altLang="ko-KR" dirty="0"/>
              <a:t>: </a:t>
            </a:r>
            <a:r>
              <a:rPr lang="en-US" altLang="ko-KR" spc="-100" dirty="0"/>
              <a:t>bar()</a:t>
            </a:r>
            <a:r>
              <a:rPr lang="ko-KR" altLang="en-US" spc="-100" dirty="0"/>
              <a:t>로</a:t>
            </a:r>
            <a:r>
              <a:rPr lang="en-US" altLang="ko-KR" spc="-100" dirty="0"/>
              <a:t> </a:t>
            </a:r>
            <a:r>
              <a:rPr lang="ko-KR" altLang="en-US" spc="-100" dirty="0"/>
              <a:t>표현</a:t>
            </a:r>
            <a:r>
              <a:rPr lang="en-US" altLang="ko-KR" spc="-100" dirty="0"/>
              <a:t>, </a:t>
            </a:r>
            <a:r>
              <a:rPr lang="en-US" altLang="ko-KR" spc="-100" dirty="0" err="1"/>
              <a:t>add_subplot</a:t>
            </a:r>
            <a:r>
              <a:rPr lang="en-US" altLang="ko-KR" spc="-100" dirty="0"/>
              <a:t>()</a:t>
            </a:r>
            <a:r>
              <a:rPr lang="ko-KR" altLang="en-US" spc="-100" dirty="0"/>
              <a:t>으로 </a:t>
            </a:r>
            <a:r>
              <a:rPr lang="ko-KR" altLang="en-US" spc="-100" dirty="0" err="1"/>
              <a:t>서브플롯</a:t>
            </a:r>
            <a:r>
              <a:rPr lang="ko-KR" altLang="en-US" spc="-100" dirty="0"/>
              <a:t> 지정</a:t>
            </a:r>
            <a:endParaRPr lang="en-US" altLang="ko-KR" spc="-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71BD93-F44D-85C8-4D62-5301AAA8118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b="1344"/>
          <a:stretch/>
        </p:blipFill>
        <p:spPr>
          <a:xfrm>
            <a:off x="937066" y="1933766"/>
            <a:ext cx="6715125" cy="17619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88DC9B-519D-9DBC-D777-3AE4FD3AD8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066" y="3695700"/>
            <a:ext cx="6705600" cy="256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0421E9-82F7-0AF9-E37F-6BEBA123C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117" y="2699957"/>
            <a:ext cx="4700588" cy="1020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21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기본 막대 그래프 그리기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652C5C-D6C2-F528-55CE-8E1EF307DC6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6"/>
            <a:ext cx="670560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6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시본 막대 그래프 그리기</a:t>
            </a:r>
            <a:r>
              <a:rPr lang="en-US" altLang="ko-KR" dirty="0"/>
              <a:t>: </a:t>
            </a:r>
            <a:r>
              <a:rPr lang="en-US" altLang="ko-KR" dirty="0" err="1"/>
              <a:t>barplot</a:t>
            </a:r>
            <a:r>
              <a:rPr lang="en-US" altLang="ko-KR" dirty="0"/>
              <a:t>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r>
              <a:rPr lang="en-US" altLang="ko-KR" dirty="0"/>
              <a:t>, </a:t>
            </a:r>
            <a:r>
              <a:rPr lang="en-US" altLang="ko-KR" dirty="0" err="1"/>
              <a:t>add_subplot</a:t>
            </a:r>
            <a:r>
              <a:rPr lang="en-US" altLang="ko-KR" dirty="0"/>
              <a:t>()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 err="1"/>
              <a:t>서브플롯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D33F47-C503-BD6D-DB3C-D48C1A50E27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233422"/>
            <a:ext cx="6715125" cy="25031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86A862-A802-1EC8-6AA5-7D8F30BF58B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066" y="4736592"/>
            <a:ext cx="6705600" cy="1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9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시본 막대 그래프 그리기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A5DA3-B77B-5ADF-7C6A-53B54D5754F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6"/>
            <a:ext cx="6705600" cy="42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5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0" y="0"/>
            <a:ext cx="7342632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오경선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양숙희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지음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182880" y="3610044"/>
            <a:ext cx="3346704" cy="3126036"/>
          </a:xfrm>
          <a:prstGeom prst="rect">
            <a:avLst/>
          </a:prstGeom>
        </p:spPr>
      </p:pic>
      <p:sp>
        <p:nvSpPr>
          <p:cNvPr id="10" name="직각 삼각형 9"/>
          <p:cNvSpPr/>
          <p:nvPr/>
        </p:nvSpPr>
        <p:spPr>
          <a:xfrm rot="10800000" flipH="1">
            <a:off x="-1804" y="0"/>
            <a:ext cx="3083332" cy="4617720"/>
          </a:xfrm>
          <a:prstGeom prst="rtTriangle">
            <a:avLst/>
          </a:prstGeom>
          <a:solidFill>
            <a:srgbClr val="9ED7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</a:t>
            </a:r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데이터 준비하기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7CB1A2-4511-1E02-D31E-DF6F8A34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6"/>
            <a:ext cx="6715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6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</a:t>
            </a:r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시본 스트립 플롯 그래프 그리기</a:t>
            </a:r>
            <a:r>
              <a:rPr lang="en-US" altLang="ko-KR" dirty="0"/>
              <a:t>: </a:t>
            </a:r>
            <a:r>
              <a:rPr lang="en-US" altLang="ko-KR" dirty="0" err="1"/>
              <a:t>stripplot</a:t>
            </a:r>
            <a:r>
              <a:rPr lang="en-US" altLang="ko-KR" dirty="0"/>
              <a:t>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600F3B-888C-686F-A15D-49565D6085C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6"/>
            <a:ext cx="6705600" cy="4259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D15AB5-B1C1-930D-65B5-92B3E4ABE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980" y="3332168"/>
            <a:ext cx="4358640" cy="61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92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</a:t>
            </a:r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시본 스트립 플롯 그래프의 팔레트 속성으로 색상 지정하기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B40B1-7937-E48B-78EF-A0F2AE66E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695"/>
          <a:stretch/>
        </p:blipFill>
        <p:spPr>
          <a:xfrm>
            <a:off x="937066" y="1933767"/>
            <a:ext cx="6715125" cy="2528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F3DB6C-8FE7-6214-A8B4-77E2E170C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66" y="4708525"/>
            <a:ext cx="6715125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43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</a:t>
            </a:r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시본 스트립 플롯 그래프의 팔레트 속성으로 색상 지정하기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B40B1-7937-E48B-78EF-A0F2AE66E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17" b="-48"/>
          <a:stretch/>
        </p:blipFill>
        <p:spPr>
          <a:xfrm>
            <a:off x="937066" y="1933766"/>
            <a:ext cx="6715125" cy="3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57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</a:t>
            </a:r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준비하기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>
              <a:spcBef>
                <a:spcPts val="1800"/>
              </a:spcBef>
            </a:pPr>
            <a:r>
              <a:rPr lang="ko-KR" altLang="en-US" dirty="0"/>
              <a:t>시본 </a:t>
            </a:r>
            <a:r>
              <a:rPr lang="ko-KR" altLang="en-US" dirty="0" err="1"/>
              <a:t>스웜</a:t>
            </a:r>
            <a:r>
              <a:rPr lang="ko-KR" altLang="en-US" dirty="0"/>
              <a:t> 플롯 그래프 그리기</a:t>
            </a:r>
            <a:r>
              <a:rPr lang="en-US" altLang="ko-KR" dirty="0"/>
              <a:t>: </a:t>
            </a:r>
            <a:r>
              <a:rPr lang="en-US" altLang="ko-KR" dirty="0" err="1"/>
              <a:t>swarmplot</a:t>
            </a:r>
            <a:r>
              <a:rPr lang="en-US" altLang="ko-KR" dirty="0"/>
              <a:t>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D4DAB1-D59C-0213-D797-B513D03C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7"/>
            <a:ext cx="6705600" cy="1000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05D380-C9BC-6021-E0EC-375BAE5D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66" y="3614251"/>
            <a:ext cx="67056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73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</a:t>
            </a:r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시본 </a:t>
            </a:r>
            <a:r>
              <a:rPr lang="ko-KR" altLang="en-US" dirty="0" err="1"/>
              <a:t>스웜</a:t>
            </a:r>
            <a:r>
              <a:rPr lang="ko-KR" altLang="en-US" dirty="0"/>
              <a:t> 플롯 그래프 그리기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24FEBA-EF3E-24AF-BBF0-98AD8A2E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6"/>
            <a:ext cx="6705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히스토그램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시본 히스토그램 그리기</a:t>
            </a:r>
            <a:r>
              <a:rPr lang="en-US" altLang="ko-KR" dirty="0"/>
              <a:t>: </a:t>
            </a:r>
            <a:r>
              <a:rPr lang="en-US" altLang="ko-KR" dirty="0" err="1"/>
              <a:t>histplot</a:t>
            </a:r>
            <a:r>
              <a:rPr lang="en-US" altLang="ko-KR" dirty="0"/>
              <a:t>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2AEFF-4AC2-9DE6-2613-F4ADBE46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7"/>
            <a:ext cx="67341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2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히스토그램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시본 히스토그램 그리기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3AFFF0-DEE9-58FC-D95A-C2F857A40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7"/>
            <a:ext cx="67246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08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히스토그램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시본 히스토그램의 커널 밀도 추정</a:t>
            </a:r>
            <a:r>
              <a:rPr lang="en-US" altLang="ko-KR" dirty="0"/>
              <a:t>(KDE) </a:t>
            </a:r>
            <a:r>
              <a:rPr lang="ko-KR" altLang="en-US" dirty="0"/>
              <a:t>속성 지정하기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B45A2D-A81D-D684-8C3F-A34FFEFA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7"/>
            <a:ext cx="67341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04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히스토그램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시본 히스토그램의 커널 밀도 추정</a:t>
            </a:r>
            <a:r>
              <a:rPr lang="en-US" altLang="ko-KR" dirty="0"/>
              <a:t>(KDE) </a:t>
            </a:r>
            <a:r>
              <a:rPr lang="ko-KR" altLang="en-US" dirty="0"/>
              <a:t>속성 지정하기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7B47-6CCD-655E-8344-DEF318C8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66" y="1933767"/>
            <a:ext cx="67341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9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542588"/>
            <a:ext cx="17753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b="1" spc="-500" dirty="0"/>
              <a:t>05</a:t>
            </a:r>
            <a:endParaRPr lang="ko-KR" altLang="en-US" b="1" spc="-5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96570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Adobe 고딕 Std B" pitchFamily="34" charset="-127"/>
              </a:rPr>
              <a:t>시각화 라이브러리 </a:t>
            </a:r>
            <a:r>
              <a:rPr lang="en-US" altLang="ko-KR" sz="2800" b="1" dirty="0">
                <a:latin typeface="+mj-lt"/>
                <a:ea typeface="Adobe 고딕 Std B" pitchFamily="34" charset="-127"/>
              </a:rPr>
              <a:t>II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5536" y="407974"/>
            <a:ext cx="1775375" cy="575656"/>
            <a:chOff x="3900337" y="1545062"/>
            <a:chExt cx="1775375" cy="575656"/>
          </a:xfrm>
        </p:grpSpPr>
        <p:sp>
          <p:nvSpPr>
            <p:cNvPr id="5" name="직사각형 4"/>
            <p:cNvSpPr/>
            <p:nvPr/>
          </p:nvSpPr>
          <p:spPr>
            <a:xfrm>
              <a:off x="3900337" y="1751386"/>
              <a:ext cx="17753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b="1" spc="-500" dirty="0">
                <a:solidFill>
                  <a:schemeClr val="bg2">
                    <a:lumMod val="2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79234" y="1545062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spc="-11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CHAPTER</a:t>
              </a:r>
              <a:endParaRPr lang="ko-KR" altLang="en-US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247963" y="1885316"/>
              <a:ext cx="1164542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>
            <a:off x="755576" y="1792066"/>
            <a:ext cx="1164542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4693" y="255561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b="1" spc="-11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2896069"/>
            <a:ext cx="1224136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2443" y="3049710"/>
            <a:ext cx="4851412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480"/>
              </a:spcBef>
            </a:pPr>
            <a:r>
              <a:rPr lang="en-US" altLang="ko-KR" b="1" dirty="0"/>
              <a:t>5.1 </a:t>
            </a:r>
            <a:r>
              <a:rPr lang="ko-KR" altLang="en-US" dirty="0"/>
              <a:t>시본</a:t>
            </a:r>
            <a:r>
              <a:rPr lang="en-US" altLang="ko-KR" dirty="0"/>
              <a:t>(Seaborn) </a:t>
            </a:r>
            <a:r>
              <a:rPr lang="ko-KR" altLang="en-US" dirty="0"/>
              <a:t>라이브러리의 개요</a:t>
            </a:r>
            <a:endParaRPr lang="en-US" altLang="ko-KR" dirty="0"/>
          </a:p>
          <a:p>
            <a:pPr fontAlgn="base">
              <a:spcBef>
                <a:spcPts val="480"/>
              </a:spcBef>
            </a:pPr>
            <a:r>
              <a:rPr lang="en-US" altLang="ko-KR" b="1" dirty="0"/>
              <a:t>5.2 </a:t>
            </a:r>
            <a:r>
              <a:rPr lang="ko-KR" altLang="en-US" dirty="0"/>
              <a:t>시본 라이브러리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25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상자수염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시본 상자수염 그래프 그리기</a:t>
            </a:r>
            <a:r>
              <a:rPr lang="en-US" altLang="ko-KR" dirty="0"/>
              <a:t>: boxplot()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B46D4-7BF6-00F7-7FDF-AF2D3612EB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9"/>
            <a:ext cx="6724650" cy="43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0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상자수염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시본 가로 상자수염 그래프 그리기</a:t>
            </a:r>
            <a:r>
              <a:rPr lang="en-US" altLang="ko-KR" dirty="0"/>
              <a:t>: boxplot()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r>
              <a:rPr lang="en-US" altLang="ko-KR" dirty="0"/>
              <a:t>, orient </a:t>
            </a:r>
            <a:r>
              <a:rPr lang="ko-KR" altLang="en-US" dirty="0"/>
              <a:t>속성에 가로</a:t>
            </a:r>
            <a:r>
              <a:rPr lang="en-US" altLang="ko-KR" dirty="0"/>
              <a:t>(h)</a:t>
            </a:r>
            <a:r>
              <a:rPr lang="ko-KR" altLang="en-US" dirty="0"/>
              <a:t> 방향 지정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ABA58-3AE2-67B4-8611-8A8C54E7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233422"/>
            <a:ext cx="6734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상자수염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시본 가로 상자수염 그래프 그리기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051300-811B-74E7-2324-723BADC34E4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9"/>
            <a:ext cx="6734175" cy="41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65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카운트 플롯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카운트 플롯 그래프 그리기</a:t>
            </a:r>
            <a:r>
              <a:rPr lang="en-US" altLang="ko-KR" dirty="0"/>
              <a:t>: </a:t>
            </a:r>
            <a:r>
              <a:rPr lang="en-US" altLang="ko-KR" dirty="0" err="1"/>
              <a:t>countplot</a:t>
            </a:r>
            <a:r>
              <a:rPr lang="en-US" altLang="ko-KR" dirty="0"/>
              <a:t>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833F35-264B-E47C-7093-D6C4B8A472C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9"/>
            <a:ext cx="6724650" cy="42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89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카운트 플롯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가로 카운트 플롯 그래프 그리기</a:t>
            </a:r>
            <a:r>
              <a:rPr lang="en-US" altLang="ko-KR" dirty="0"/>
              <a:t>: </a:t>
            </a:r>
            <a:r>
              <a:rPr lang="en-US" altLang="ko-KR" dirty="0" err="1"/>
              <a:t>countplot</a:t>
            </a:r>
            <a:r>
              <a:rPr lang="en-US" altLang="ko-KR" dirty="0"/>
              <a:t>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09570A-64F4-6A15-3208-8DF04BE9ED1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b="73991"/>
          <a:stretch/>
        </p:blipFill>
        <p:spPr>
          <a:xfrm>
            <a:off x="937066" y="1933768"/>
            <a:ext cx="6734175" cy="1216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4D168A-B322-FAAC-CD2F-B4FBCE06861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6037" b="-1"/>
          <a:stretch/>
        </p:blipFill>
        <p:spPr>
          <a:xfrm>
            <a:off x="937066" y="3150646"/>
            <a:ext cx="6734175" cy="30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2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바이올린 플롯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바이올린 플롯 그래프 그리기</a:t>
            </a:r>
            <a:r>
              <a:rPr lang="en-US" altLang="ko-KR" dirty="0"/>
              <a:t>: </a:t>
            </a:r>
            <a:r>
              <a:rPr lang="en-US" altLang="ko-KR" dirty="0" err="1"/>
              <a:t>violinplot</a:t>
            </a:r>
            <a:r>
              <a:rPr lang="en-US" altLang="ko-KR" dirty="0"/>
              <a:t>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5AEFCD-B3B8-9EE8-C93B-2E834BD19E7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70"/>
            <a:ext cx="672465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88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바이올린 플롯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가로</a:t>
            </a:r>
            <a:r>
              <a:rPr lang="en-US" altLang="ko-KR" dirty="0"/>
              <a:t> </a:t>
            </a:r>
            <a:r>
              <a:rPr lang="ko-KR" altLang="en-US" dirty="0"/>
              <a:t>바이올린 플롯 그래프 그리기</a:t>
            </a:r>
            <a:r>
              <a:rPr lang="en-US" altLang="ko-KR" dirty="0"/>
              <a:t>: </a:t>
            </a:r>
            <a:r>
              <a:rPr lang="en-US" altLang="ko-KR" dirty="0" err="1"/>
              <a:t>violinplot</a:t>
            </a:r>
            <a:r>
              <a:rPr lang="en-US" altLang="ko-KR" dirty="0"/>
              <a:t>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49D7F-7FF8-4ADD-EB2A-F60613AE443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b="75208"/>
          <a:stretch/>
        </p:blipFill>
        <p:spPr>
          <a:xfrm>
            <a:off x="937066" y="1933769"/>
            <a:ext cx="6372225" cy="1154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01C728-35D0-D251-18F5-C4525AF4B45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4885"/>
          <a:stretch/>
        </p:blipFill>
        <p:spPr>
          <a:xfrm>
            <a:off x="937066" y="3112327"/>
            <a:ext cx="6372225" cy="30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94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</a:t>
            </a:r>
            <a:r>
              <a:rPr lang="ko-KR" altLang="en-US" dirty="0" err="1"/>
              <a:t>히트맵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준비하기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3×3 </a:t>
            </a:r>
            <a:r>
              <a:rPr lang="ko-KR" altLang="en-US" dirty="0" err="1"/>
              <a:t>히트맵</a:t>
            </a:r>
            <a:r>
              <a:rPr lang="ko-KR" altLang="en-US" dirty="0"/>
              <a:t> 그래프 그리기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2AAA66-4AA4-0603-B0FD-D6D672BE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9"/>
            <a:ext cx="6381750" cy="1200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9EBF8F-0811-60E9-062B-39361044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66" y="3937608"/>
            <a:ext cx="63722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0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</a:t>
            </a:r>
            <a:r>
              <a:rPr lang="ko-KR" altLang="en-US" dirty="0" err="1"/>
              <a:t>히트맵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en-US" altLang="ko-KR" dirty="0"/>
              <a:t>3×3 </a:t>
            </a:r>
            <a:r>
              <a:rPr lang="ko-KR" altLang="en-US" dirty="0" err="1"/>
              <a:t>히트맵</a:t>
            </a:r>
            <a:r>
              <a:rPr lang="ko-KR" altLang="en-US" dirty="0"/>
              <a:t> 그래프 그리기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A4092A-288B-1E23-58F0-AED9101D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9"/>
            <a:ext cx="63722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4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</a:t>
            </a:r>
            <a:r>
              <a:rPr lang="ko-KR" altLang="en-US" dirty="0" err="1"/>
              <a:t>히트맵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en-US" altLang="ko-KR" dirty="0"/>
              <a:t>8×8 </a:t>
            </a:r>
            <a:r>
              <a:rPr lang="ko-KR" altLang="en-US" dirty="0" err="1"/>
              <a:t>히트맵</a:t>
            </a:r>
            <a:r>
              <a:rPr lang="ko-KR" altLang="en-US" dirty="0"/>
              <a:t> 그래프 그리기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80CCA-6A4F-1434-B2D7-BCFDFA1E0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135"/>
          <a:stretch/>
        </p:blipFill>
        <p:spPr>
          <a:xfrm>
            <a:off x="937066" y="1933769"/>
            <a:ext cx="6381750" cy="2150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039005-086B-7E64-7E76-4A9AC18E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66" y="4381246"/>
            <a:ext cx="63627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74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39750" y="3520021"/>
            <a:ext cx="8180038" cy="113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시본</a:t>
            </a:r>
            <a:r>
              <a:rPr lang="en-US" altLang="ko-KR" dirty="0"/>
              <a:t>(Seaborn) </a:t>
            </a:r>
            <a:r>
              <a:rPr lang="ko-KR" altLang="en-US" dirty="0"/>
              <a:t>라이브러리에 대하여 이해하고 특징 및 단계를 설명할 수 있다</a:t>
            </a:r>
            <a:r>
              <a:rPr lang="en-US" altLang="ko-KR" dirty="0"/>
              <a:t>.</a:t>
            </a:r>
          </a:p>
          <a:p>
            <a:pPr marL="85725" lvl="0" indent="-85725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맷플롯립</a:t>
            </a:r>
            <a:r>
              <a:rPr lang="en-US" altLang="ko-KR" dirty="0"/>
              <a:t>(Matplotlib) </a:t>
            </a:r>
            <a:r>
              <a:rPr lang="ko-KR" altLang="en-US" dirty="0"/>
              <a:t>라이브러리로 표현한 그래프에 시본</a:t>
            </a:r>
            <a:r>
              <a:rPr lang="en-US" altLang="ko-KR" dirty="0"/>
              <a:t>(Seaborn) </a:t>
            </a:r>
            <a:r>
              <a:rPr lang="ko-KR" altLang="en-US" dirty="0"/>
              <a:t>라이브러리를 활용하여 손쉽게 입체적이고 실용적인 그래프로 표현할 수 있다</a:t>
            </a:r>
            <a:r>
              <a:rPr lang="en-US" altLang="ko-KR" dirty="0"/>
              <a:t>.</a:t>
            </a:r>
            <a:endParaRPr lang="ko-KR" altLang="en-US" spc="-12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3" y="903099"/>
            <a:ext cx="3694176" cy="2458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3568" y="1052736"/>
            <a:ext cx="4104456" cy="2159570"/>
          </a:xfrm>
          <a:prstGeom prst="rect">
            <a:avLst/>
          </a:prstGeom>
          <a:noFill/>
          <a:ln w="57150">
            <a:solidFill>
              <a:srgbClr val="B3A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727" y="721159"/>
            <a:ext cx="343896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단원의 주요 목표</a:t>
            </a:r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3200" b="1" dirty="0">
              <a:solidFill>
                <a:srgbClr val="B3A2C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39" y="1556792"/>
            <a:ext cx="3886201" cy="1375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시본 라이브러리를 활용하여 입체적인 그래프를 표현할 수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00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시본 </a:t>
            </a:r>
            <a:r>
              <a:rPr lang="ko-KR" altLang="en-US" dirty="0" err="1"/>
              <a:t>히트맵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en-US" altLang="ko-KR" dirty="0"/>
              <a:t>8×8 </a:t>
            </a:r>
            <a:r>
              <a:rPr lang="ko-KR" altLang="en-US" dirty="0" err="1"/>
              <a:t>히트맵</a:t>
            </a:r>
            <a:r>
              <a:rPr lang="ko-KR" altLang="en-US" dirty="0"/>
              <a:t> 그래프 그리기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80CCA-6A4F-1434-B2D7-BCFDFA1E038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2678"/>
          <a:stretch/>
        </p:blipFill>
        <p:spPr>
          <a:xfrm>
            <a:off x="937066" y="1933769"/>
            <a:ext cx="6381750" cy="43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63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다중 플롯 그리드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 err="1"/>
              <a:t>패싯</a:t>
            </a:r>
            <a:r>
              <a:rPr lang="ko-KR" altLang="en-US" dirty="0"/>
              <a:t> 그리드</a:t>
            </a:r>
            <a:r>
              <a:rPr lang="en-US" altLang="ko-KR" dirty="0"/>
              <a:t>(Facet Grid) </a:t>
            </a:r>
            <a:r>
              <a:rPr lang="ko-KR" altLang="en-US" dirty="0"/>
              <a:t>그래프</a:t>
            </a:r>
            <a:endParaRPr lang="en-US" altLang="ko-KR" dirty="0"/>
          </a:p>
          <a:p>
            <a:pPr marL="0" indent="176213" algn="l">
              <a:spcBef>
                <a:spcPts val="1800"/>
              </a:spcBef>
              <a:buNone/>
            </a:pPr>
            <a:r>
              <a:rPr lang="ko-KR" altLang="en-US" dirty="0"/>
              <a:t>① 열 기준으로 나눈 </a:t>
            </a:r>
            <a:r>
              <a:rPr lang="ko-KR" altLang="en-US" dirty="0" err="1"/>
              <a:t>패싯</a:t>
            </a:r>
            <a:r>
              <a:rPr lang="ko-KR" altLang="en-US" dirty="0"/>
              <a:t> 그리드 그래프 그리기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9B053C-F427-20C4-A90C-A1085978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450737"/>
            <a:ext cx="6372225" cy="942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289F89-F07F-ABC8-B53C-2D868881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66" y="3393712"/>
            <a:ext cx="6381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63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다중 플롯 그리드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 err="1"/>
              <a:t>패싯</a:t>
            </a:r>
            <a:r>
              <a:rPr lang="ko-KR" altLang="en-US" dirty="0"/>
              <a:t> 그리드</a:t>
            </a:r>
            <a:r>
              <a:rPr lang="en-US" altLang="ko-KR" dirty="0"/>
              <a:t>(Facet Grid) </a:t>
            </a:r>
            <a:r>
              <a:rPr lang="ko-KR" altLang="en-US" dirty="0"/>
              <a:t>그래프</a:t>
            </a:r>
            <a:endParaRPr lang="en-US" altLang="ko-KR" dirty="0"/>
          </a:p>
          <a:p>
            <a:pPr marL="0" indent="176213" algn="l">
              <a:spcBef>
                <a:spcPts val="1800"/>
              </a:spcBef>
              <a:buNone/>
            </a:pPr>
            <a:r>
              <a:rPr lang="ko-KR" altLang="en-US" dirty="0"/>
              <a:t>② 행과 열 기준으로 나눈 </a:t>
            </a:r>
            <a:r>
              <a:rPr lang="ko-KR" altLang="en-US" dirty="0" err="1"/>
              <a:t>패싯</a:t>
            </a:r>
            <a:r>
              <a:rPr lang="ko-KR" altLang="en-US" dirty="0"/>
              <a:t> 그리드 그래프 그리기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9B95C7-45AE-5E83-C801-AC58B50A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450737"/>
            <a:ext cx="6381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87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다중 플롯 그리드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 err="1"/>
              <a:t>패싯</a:t>
            </a:r>
            <a:r>
              <a:rPr lang="ko-KR" altLang="en-US" dirty="0"/>
              <a:t> 그리드</a:t>
            </a:r>
            <a:r>
              <a:rPr lang="en-US" altLang="ko-KR" dirty="0"/>
              <a:t>(Facet Grid) </a:t>
            </a:r>
            <a:r>
              <a:rPr lang="ko-KR" altLang="en-US" dirty="0"/>
              <a:t>그래프</a:t>
            </a:r>
            <a:endParaRPr lang="en-US" altLang="ko-KR" dirty="0"/>
          </a:p>
          <a:p>
            <a:pPr marL="0" indent="176213" algn="l">
              <a:spcBef>
                <a:spcPts val="1800"/>
              </a:spcBef>
              <a:buNone/>
            </a:pPr>
            <a:r>
              <a:rPr lang="ko-KR" altLang="en-US" dirty="0"/>
              <a:t>② 행과 열 기준으로 나눈 </a:t>
            </a:r>
            <a:r>
              <a:rPr lang="ko-KR" altLang="en-US" dirty="0" err="1"/>
              <a:t>패싯</a:t>
            </a:r>
            <a:r>
              <a:rPr lang="ko-KR" altLang="en-US" dirty="0"/>
              <a:t> 그리드 그래프 그리기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788971-B48C-B5AE-EC3B-71C910A6FC1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450739"/>
            <a:ext cx="6372225" cy="37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0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다중 플롯 그리드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페어 플롯</a:t>
            </a:r>
            <a:r>
              <a:rPr lang="en-US" altLang="ko-KR" dirty="0"/>
              <a:t>(Pair Plot) </a:t>
            </a:r>
            <a:r>
              <a:rPr lang="ko-KR" altLang="en-US" dirty="0"/>
              <a:t>그래프</a:t>
            </a:r>
            <a:endParaRPr lang="en-US" altLang="ko-KR" dirty="0"/>
          </a:p>
          <a:p>
            <a:pPr marL="0" indent="176213" algn="l">
              <a:spcBef>
                <a:spcPts val="1800"/>
              </a:spcBef>
              <a:buNone/>
            </a:pPr>
            <a:r>
              <a:rPr lang="ko-KR" altLang="en-US" dirty="0"/>
              <a:t>① 페어 플롯 그래프 그리기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B86F05-A5F1-CBD3-6D59-09938B5D53D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2706" b="1"/>
          <a:stretch/>
        </p:blipFill>
        <p:spPr>
          <a:xfrm>
            <a:off x="937067" y="3165112"/>
            <a:ext cx="5105400" cy="30282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4F3A84-F459-E2D9-4534-5DE65B9CB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00"/>
          <a:stretch/>
        </p:blipFill>
        <p:spPr>
          <a:xfrm>
            <a:off x="937067" y="2450737"/>
            <a:ext cx="51054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5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다중 플롯 그리드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페어 플롯</a:t>
            </a:r>
            <a:r>
              <a:rPr lang="en-US" altLang="ko-KR" dirty="0"/>
              <a:t>(Pair Plot) </a:t>
            </a:r>
            <a:r>
              <a:rPr lang="ko-KR" altLang="en-US" dirty="0"/>
              <a:t>그래프</a:t>
            </a:r>
            <a:endParaRPr lang="en-US" altLang="ko-KR" dirty="0"/>
          </a:p>
          <a:p>
            <a:pPr marL="0" indent="176213" algn="l">
              <a:spcBef>
                <a:spcPts val="1800"/>
              </a:spcBef>
              <a:buNone/>
            </a:pPr>
            <a:r>
              <a:rPr lang="ko-KR" altLang="en-US" dirty="0"/>
              <a:t>② </a:t>
            </a:r>
            <a:r>
              <a:rPr lang="en-US" altLang="ko-KR" dirty="0" err="1"/>
              <a:t>PairGrid</a:t>
            </a:r>
            <a:r>
              <a:rPr lang="en-US" altLang="ko-KR" dirty="0"/>
              <a:t>() </a:t>
            </a:r>
            <a:r>
              <a:rPr lang="ko-KR" altLang="en-US" dirty="0"/>
              <a:t>함수로 페어 플롯 그래프 그리기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81DE5-AF4D-88D6-D541-4A53844A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7" y="2450737"/>
            <a:ext cx="6362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26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다중 플롯 그리드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ko-KR" altLang="en-US" dirty="0"/>
              <a:t>페어 플롯</a:t>
            </a:r>
            <a:r>
              <a:rPr lang="en-US" altLang="ko-KR" dirty="0"/>
              <a:t>(Pair Plot) </a:t>
            </a:r>
            <a:r>
              <a:rPr lang="ko-KR" altLang="en-US" dirty="0"/>
              <a:t>그래프</a:t>
            </a:r>
            <a:endParaRPr lang="en-US" altLang="ko-KR" dirty="0"/>
          </a:p>
          <a:p>
            <a:pPr marL="0" indent="176213" algn="l">
              <a:spcBef>
                <a:spcPts val="1800"/>
              </a:spcBef>
              <a:buNone/>
            </a:pPr>
            <a:r>
              <a:rPr lang="ko-KR" altLang="en-US" dirty="0"/>
              <a:t>② </a:t>
            </a:r>
            <a:r>
              <a:rPr lang="en-US" altLang="ko-KR" dirty="0" err="1"/>
              <a:t>PairGrid</a:t>
            </a:r>
            <a:r>
              <a:rPr lang="en-US" altLang="ko-KR" dirty="0"/>
              <a:t>() </a:t>
            </a:r>
            <a:r>
              <a:rPr lang="ko-KR" altLang="en-US" dirty="0"/>
              <a:t>함수로 페어 플롯 그래프 그리기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462A27-2C84-A077-4024-F86448EDE54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7" y="2450737"/>
            <a:ext cx="63627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0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20F1C-0317-4EB9-6BF3-223628B54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 t="12076" r="8264" b="4467"/>
          <a:stretch/>
        </p:blipFill>
        <p:spPr>
          <a:xfrm>
            <a:off x="2472562" y="1592705"/>
            <a:ext cx="4077325" cy="36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597171F-1E34-39EB-F0DD-6CD49B940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2721114"/>
            <a:ext cx="720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5.1</a:t>
            </a:r>
            <a:r>
              <a:rPr lang="en-US" altLang="ko-KR" sz="4000" b="1" dirty="0"/>
              <a:t> </a:t>
            </a:r>
            <a:r>
              <a:rPr lang="ko-KR" altLang="en-US" sz="2800" b="1" dirty="0">
                <a:latin typeface="+mj-lt"/>
                <a:ea typeface="Adobe 고딕 Std B" pitchFamily="34" charset="-127"/>
              </a:rPr>
              <a:t>시본</a:t>
            </a:r>
            <a:r>
              <a:rPr lang="en-US" altLang="ko-KR" sz="2800" b="1" dirty="0">
                <a:latin typeface="+mj-lt"/>
                <a:ea typeface="Adobe 고딕 Std B" pitchFamily="34" charset="-127"/>
              </a:rPr>
              <a:t> </a:t>
            </a:r>
            <a:r>
              <a:rPr lang="ko-KR" altLang="en-US" sz="2800" b="1" dirty="0">
                <a:latin typeface="+mj-lt"/>
                <a:ea typeface="Adobe 고딕 Std B" pitchFamily="34" charset="-127"/>
              </a:rPr>
              <a:t>라이브러리의 개요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249530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/>
              <a:t>맷플롯립을</a:t>
            </a:r>
            <a:r>
              <a:rPr lang="ko-KR" altLang="en-US" dirty="0"/>
              <a:t> 기반으로 다양한 테마와 통계용 그래프 등의 동적인 기능을 추가한 시각화 라이브러리이다</a:t>
            </a:r>
            <a:r>
              <a:rPr lang="en-US" altLang="ko-KR" dirty="0"/>
              <a:t>(http://seaborn.pydata.org/index.html).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시본 라이브러리는 </a:t>
            </a:r>
            <a:r>
              <a:rPr lang="ko-KR" altLang="en-US" dirty="0" err="1"/>
              <a:t>맷플롯립과</a:t>
            </a:r>
            <a:r>
              <a:rPr lang="ko-KR" altLang="en-US" dirty="0"/>
              <a:t> 다르게 통계와 관련된 그래프를 제공하기 때문에 데이터프레임으로 다양한 통계 지표를 낼 수 있으며</a:t>
            </a:r>
            <a:r>
              <a:rPr lang="en-US" altLang="ko-KR" dirty="0"/>
              <a:t>, </a:t>
            </a:r>
            <a:r>
              <a:rPr lang="ko-KR" altLang="en-US" dirty="0"/>
              <a:t>데이터 분석에 활발히 사용되고 있음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시본 라이브러리는 맷플롯립 라이브러리에 없는 </a:t>
            </a:r>
            <a:r>
              <a:rPr lang="ko-KR" altLang="en-US" dirty="0" err="1"/>
              <a:t>히트맵</a:t>
            </a:r>
            <a:r>
              <a:rPr lang="en-US" altLang="ko-KR" dirty="0"/>
              <a:t>, </a:t>
            </a:r>
            <a:r>
              <a:rPr lang="ko-KR" altLang="en-US" dirty="0" err="1"/>
              <a:t>카운트플롯</a:t>
            </a:r>
            <a:r>
              <a:rPr lang="ko-KR" altLang="en-US" dirty="0"/>
              <a:t> 등 다양한 종류의 그래프를 지원함</a:t>
            </a:r>
          </a:p>
        </p:txBody>
      </p:sp>
    </p:spTree>
    <p:extLst>
      <p:ext uri="{BB962C8B-B14F-4D97-AF65-F5344CB8AC3E}">
        <p14:creationId xmlns:p14="http://schemas.microsoft.com/office/powerpoint/2010/main" val="199523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플롯의 분류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시본 라이브러리로 그린 그래프들은 크게 관계형</a:t>
            </a:r>
            <a:r>
              <a:rPr lang="en-US" altLang="ko-KR" dirty="0"/>
              <a:t>, </a:t>
            </a:r>
            <a:r>
              <a:rPr lang="ko-KR" altLang="en-US" dirty="0"/>
              <a:t>분포형</a:t>
            </a:r>
            <a:r>
              <a:rPr lang="en-US" altLang="ko-KR" dirty="0"/>
              <a:t>, </a:t>
            </a:r>
            <a:r>
              <a:rPr lang="ko-KR" altLang="en-US" dirty="0"/>
              <a:t>카테고리형의 세 가지 범주로 분류할 수 있음</a:t>
            </a:r>
            <a:endParaRPr lang="en-US" altLang="ko-KR" dirty="0"/>
          </a:p>
        </p:txBody>
      </p:sp>
      <p:pic>
        <p:nvPicPr>
          <p:cNvPr id="1025" name="_x440907576">
            <a:extLst>
              <a:ext uri="{FF2B5EF4-FFF2-40B4-BE49-F238E27FC236}">
                <a16:creationId xmlns:a16="http://schemas.microsoft.com/office/drawing/2014/main" id="{2149FE36-230A-93AE-2E4E-67ED2513C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9122" r="1987" b="3758"/>
          <a:stretch>
            <a:fillRect/>
          </a:stretch>
        </p:blipFill>
        <p:spPr bwMode="auto">
          <a:xfrm>
            <a:off x="937066" y="2283972"/>
            <a:ext cx="5094147" cy="330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6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6885163-479D-E5A5-BE56-C79F2893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라이브러리의 개요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296BD4-3A43-A8FA-0CE0-635D460E0D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특징 및 단계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11761E-29EF-95D4-6C9C-2D01AA36E1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시본 라이브러리를 사용할 때 주의할 점은 </a:t>
            </a:r>
            <a:r>
              <a:rPr lang="ko-KR" altLang="en-US" dirty="0" err="1"/>
              <a:t>시본이</a:t>
            </a:r>
            <a:r>
              <a:rPr lang="ko-KR" altLang="en-US" dirty="0"/>
              <a:t> </a:t>
            </a:r>
            <a:r>
              <a:rPr lang="ko-KR" altLang="en-US" dirty="0" err="1"/>
              <a:t>맷플롯립에</a:t>
            </a:r>
            <a:r>
              <a:rPr lang="ko-KR" altLang="en-US" dirty="0"/>
              <a:t> 의존적이기 때문에 맷플롯립 라이브러리도 반드시 함께 임포트해야 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491693-8012-F51F-6315-4DF0CC6D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518219"/>
            <a:ext cx="6715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9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6885163-479D-E5A5-BE56-C79F2893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시본 라이브러리의 개요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296BD4-3A43-A8FA-0CE0-635D460E0D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기본 팔레트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11761E-29EF-95D4-6C9C-2D01AA36E1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시본 라이브러리는 기본적으로 </a:t>
            </a:r>
            <a:r>
              <a:rPr lang="ko-KR" altLang="en-US" dirty="0" err="1"/>
              <a:t>맷플롯립보다</a:t>
            </a:r>
            <a:r>
              <a:rPr lang="ko-KR" altLang="en-US" dirty="0"/>
              <a:t> 제공하는 색상이 더 많기 때문에 색 표현력이 좋음</a:t>
            </a:r>
            <a:endParaRPr lang="en-US" altLang="ko-KR" dirty="0"/>
          </a:p>
          <a:p>
            <a:r>
              <a:rPr lang="ko-KR" altLang="en-US" dirty="0" err="1"/>
              <a:t>시본은</a:t>
            </a:r>
            <a:r>
              <a:rPr lang="ko-KR" altLang="en-US" dirty="0"/>
              <a:t> </a:t>
            </a:r>
            <a:r>
              <a:rPr lang="en-US" altLang="ko-KR" dirty="0"/>
              <a:t>deep, muted, pastel, bright, dark, colorblind</a:t>
            </a:r>
            <a:r>
              <a:rPr lang="ko-KR" altLang="en-US" dirty="0"/>
              <a:t>의 </a:t>
            </a:r>
            <a:r>
              <a:rPr lang="en-US" altLang="ko-KR" dirty="0"/>
              <a:t>6</a:t>
            </a:r>
            <a:r>
              <a:rPr lang="ko-KR" altLang="en-US" dirty="0"/>
              <a:t>개 기본 팔레트를 제공하고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BAFE0-1C46-4F50-09BD-C07D580D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8" y="2890457"/>
            <a:ext cx="3243263" cy="32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1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830</Words>
  <Application>Microsoft Office PowerPoint</Application>
  <PresentationFormat>화면 슬라이드 쇼(4:3)</PresentationFormat>
  <Paragraphs>159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Adobe 고딕 Std B</vt:lpstr>
      <vt:lpstr>HY헤드라인M</vt:lpstr>
      <vt:lpstr>맑은 고딕</vt:lpstr>
      <vt:lpstr>Arial</vt:lpstr>
      <vt:lpstr>Calibri</vt:lpstr>
      <vt:lpstr>Calibri Light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시본 라이브러리의 개요</vt:lpstr>
      <vt:lpstr>시본 라이브러리의 개요</vt:lpstr>
      <vt:lpstr>시본 라이브러리의 개요</vt:lpstr>
      <vt:lpstr>시본 라이브러리의 개요</vt:lpstr>
      <vt:lpstr>PowerPoint 프레젠테이션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시본 라이브러리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명하나</dc:creator>
  <cp:lastModifiedBy>장은실</cp:lastModifiedBy>
  <cp:revision>938</cp:revision>
  <dcterms:created xsi:type="dcterms:W3CDTF">2021-05-14T02:42:23Z</dcterms:created>
  <dcterms:modified xsi:type="dcterms:W3CDTF">2023-01-24T17:26:07Z</dcterms:modified>
</cp:coreProperties>
</file>