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88" r:id="rId3"/>
  </p:sldMasterIdLst>
  <p:notesMasterIdLst>
    <p:notesMasterId r:id="rId38"/>
  </p:notesMasterIdLst>
  <p:sldIdLst>
    <p:sldId id="273" r:id="rId4"/>
    <p:sldId id="275" r:id="rId5"/>
    <p:sldId id="259" r:id="rId6"/>
    <p:sldId id="272" r:id="rId7"/>
    <p:sldId id="304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305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26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9ED7D6"/>
    <a:srgbClr val="FEF3CC"/>
    <a:srgbClr val="C3E0E0"/>
    <a:srgbClr val="003366"/>
    <a:srgbClr val="68727E"/>
    <a:srgbClr val="9966FF"/>
    <a:srgbClr val="CC99FF"/>
    <a:srgbClr val="51B7B5"/>
    <a:srgbClr val="FE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602" y="114"/>
      </p:cViewPr>
      <p:guideLst>
        <p:guide orient="horz" pos="213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76"/>
    </p:cViewPr>
  </p:sorter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EE81-44F2-4A73-B0AF-007C5548B16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4A4E6-10FD-40D7-A631-E52E7DEB3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4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1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1ACD-6E9D-4321-8F86-2BEB1F749CAF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5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68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3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3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69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5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1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AFF53F3-623C-47EF-9593-8C929C331863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95556" y="643659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</a:rPr>
              <a:t>개념 잡는 데이터 분석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with </a:t>
            </a:r>
            <a:r>
              <a:rPr lang="ko-KR" altLang="en-US" sz="1000" b="1" dirty="0" err="1">
                <a:solidFill>
                  <a:schemeClr val="accent4">
                    <a:lumMod val="75000"/>
                  </a:schemeClr>
                </a:solidFill>
              </a:rPr>
              <a:t>머신러닝</a:t>
            </a:r>
            <a:endParaRPr lang="ko-KR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528836" y="6451398"/>
            <a:ext cx="25557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Chapter 09  </a:t>
            </a:r>
            <a:r>
              <a:rPr lang="ko-KR" altLang="en-US" sz="1000" b="1" dirty="0">
                <a:solidFill>
                  <a:schemeClr val="tx1"/>
                </a:solidFill>
              </a:rPr>
              <a:t>날씨 데이터 예측하기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96" r:id="rId3"/>
    <p:sldLayoutId id="2147483681" r:id="rId4"/>
    <p:sldLayoutId id="2147483697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7" r:id="rId3"/>
    <p:sldLayoutId id="2147483668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1ACD-6E9D-4321-8F86-2BEB1F749CAF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0876" y="137160"/>
            <a:ext cx="8842248" cy="6598920"/>
          </a:xfrm>
          <a:prstGeom prst="roundRect">
            <a:avLst>
              <a:gd name="adj" fmla="val 57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accent5">
                    <a:lumMod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accent5">
                    <a:lumMod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accent5">
                    <a:lumMod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594360" y="2976164"/>
            <a:ext cx="3831336" cy="3578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2BBEB-AAA2-B4AA-E7B9-4462CB100F99}"/>
              </a:ext>
            </a:extLst>
          </p:cNvPr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</a:rPr>
              <a:t>오경선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</a:rPr>
              <a:t>양숙희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 지음</a:t>
            </a:r>
          </a:p>
        </p:txBody>
      </p:sp>
    </p:spTree>
    <p:extLst>
      <p:ext uri="{BB962C8B-B14F-4D97-AF65-F5344CB8AC3E}">
        <p14:creationId xmlns:p14="http://schemas.microsoft.com/office/powerpoint/2010/main" val="302289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회귀분석의 개념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(3) </a:t>
            </a:r>
            <a:r>
              <a:rPr lang="ko-KR" altLang="en-US" b="1" dirty="0"/>
              <a:t>단순 선형 회귀와 다중 선형 회귀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0F56B-5E5E-89D0-E85B-DD3F2A8D3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2008967"/>
            <a:ext cx="3583709" cy="41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회귀분석의 개념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40E337-8168-4150-2242-0A6A66996F53}"/>
              </a:ext>
            </a:extLst>
          </p:cNvPr>
          <p:cNvGrpSpPr/>
          <p:nvPr/>
        </p:nvGrpSpPr>
        <p:grpSpPr>
          <a:xfrm>
            <a:off x="671380" y="1470555"/>
            <a:ext cx="4485975" cy="4270857"/>
            <a:chOff x="671380" y="1470555"/>
            <a:chExt cx="4485975" cy="427085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FAB494-3B02-715F-663E-78E1DDBAC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989"/>
            <a:stretch/>
          </p:blipFill>
          <p:spPr>
            <a:xfrm>
              <a:off x="671380" y="1470555"/>
              <a:ext cx="4371675" cy="240073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A7A625-09B4-5146-8785-B74DA334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680" y="3932145"/>
              <a:ext cx="4371675" cy="1809267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D35EACB-3ACE-F991-4E60-B1517758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723" y="2436043"/>
            <a:ext cx="3513271" cy="24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6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회귀분석의 개념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FDCBF0-6CC7-6240-51A3-F47FBC00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4" y="1409700"/>
            <a:ext cx="7597007" cy="23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7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972000" y="3100100"/>
            <a:ext cx="720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/>
              <a:t>9.2 [</a:t>
            </a:r>
            <a:r>
              <a:rPr lang="ko-KR" altLang="en-US" sz="3200" b="1" dirty="0"/>
              <a:t>회귀분석</a:t>
            </a:r>
            <a:r>
              <a:rPr lang="en-US" altLang="ko-KR" sz="3200" b="1" dirty="0"/>
              <a:t>] </a:t>
            </a:r>
            <a:r>
              <a:rPr lang="ko-KR" altLang="en-US" sz="3200" b="1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27050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[</a:t>
            </a:r>
            <a:r>
              <a:rPr lang="ko-KR" altLang="en-US" b="1" dirty="0"/>
              <a:t>준비 파일</a:t>
            </a:r>
            <a:r>
              <a:rPr lang="en-US" altLang="ko-KR" b="1" dirty="0"/>
              <a:t>: (2010-2020) weather.xlsx]</a:t>
            </a:r>
          </a:p>
          <a:p>
            <a:pPr marL="0" indent="0">
              <a:buNone/>
            </a:pPr>
            <a:r>
              <a:rPr lang="en-US" altLang="ko-KR" b="1" dirty="0"/>
              <a:t>(1) </a:t>
            </a:r>
            <a:r>
              <a:rPr lang="ko-KR" altLang="en-US" b="1" dirty="0"/>
              <a:t>데이터셋 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DE325-D403-0B90-7FA1-CAD5B88703B8}"/>
              </a:ext>
            </a:extLst>
          </p:cNvPr>
          <p:cNvSpPr txBox="1"/>
          <p:nvPr/>
        </p:nvSpPr>
        <p:spPr>
          <a:xfrm>
            <a:off x="909644" y="2240064"/>
            <a:ext cx="35977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상단 메뉴에서 [기후통계분석] → [통계분석]을 선택한 후 기온분석 페이지에서 원하는 지역(서울)과 기간(2010.1-2020.12)을 다음과 같이 설정한 후 날씨 데이터를 다운로드한다.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DAA763-D314-7AFE-B721-6F947863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44" y="2240063"/>
            <a:ext cx="3541761" cy="41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0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(2) </a:t>
            </a:r>
            <a:r>
              <a:rPr lang="ko-KR" altLang="en-US" b="1" dirty="0"/>
              <a:t>데이터필드의 이해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906F76-5A3B-A1AF-F437-BDAB09E5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4" y="2075150"/>
            <a:ext cx="5590145" cy="2155105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A49EA3E1-AEE8-C2E3-0DA2-C4117180BC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260627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(3) </a:t>
            </a:r>
            <a:r>
              <a:rPr lang="ko-KR" altLang="en-US" b="1" dirty="0"/>
              <a:t>데이터 확인과 가공하기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1) </a:t>
            </a:r>
            <a:r>
              <a:rPr lang="ko-KR" altLang="en-US" b="1" dirty="0"/>
              <a:t>데이터 읽어 와서 확인하기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AC2720-8EC5-9BAE-AAA7-F0A9F818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93" y="2316307"/>
            <a:ext cx="4752975" cy="1504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D4E8A9-33C2-FD2C-01B0-EAC711496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1" y="3994679"/>
            <a:ext cx="4639398" cy="1811479"/>
          </a:xfrm>
          <a:prstGeom prst="rect">
            <a:avLst/>
          </a:prstGeom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90C460A-C3CF-CECD-C62C-86AE6B6D7B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143014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1) </a:t>
            </a:r>
            <a:r>
              <a:rPr lang="ko-KR" altLang="en-US" b="1" dirty="0"/>
              <a:t>데이터 읽어 와서 확인하기</a:t>
            </a:r>
          </a:p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23CF3E-6C5F-A4F5-D439-3D4E05ABF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00"/>
          <a:stretch/>
        </p:blipFill>
        <p:spPr>
          <a:xfrm>
            <a:off x="837767" y="2054947"/>
            <a:ext cx="3503324" cy="3126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FFE4D2-650D-F390-E010-886BA810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308" y="2054947"/>
            <a:ext cx="3503324" cy="3077104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916202AF-397F-D23B-E29C-894DAA94A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55046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칼럼 삭제하기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24B683-2195-8EA7-2188-C7FE4803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1" y="2102859"/>
            <a:ext cx="4597581" cy="2857068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5EBADFA6-95E2-D6E4-348E-2BB11495E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84397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3) </a:t>
            </a:r>
            <a:r>
              <a:rPr lang="ko-KR" altLang="en-US" b="1" dirty="0" err="1"/>
              <a:t>칼럼명</a:t>
            </a:r>
            <a:r>
              <a:rPr lang="ko-KR" altLang="en-US" b="1" dirty="0"/>
              <a:t> 변경하기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828FE-3AA2-46E2-D405-035965FC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88" y="2011218"/>
            <a:ext cx="4781550" cy="1447800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C8B1E17F-E9F1-EBF2-0679-EA2A2BA579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378611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>
            <a:off x="0" y="0"/>
            <a:ext cx="7342632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오경선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양숙희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지음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182880" y="3610044"/>
            <a:ext cx="3346704" cy="3126036"/>
          </a:xfrm>
          <a:prstGeom prst="rect">
            <a:avLst/>
          </a:prstGeom>
        </p:spPr>
      </p:pic>
      <p:sp>
        <p:nvSpPr>
          <p:cNvPr id="10" name="직각 삼각형 9"/>
          <p:cNvSpPr/>
          <p:nvPr/>
        </p:nvSpPr>
        <p:spPr>
          <a:xfrm rot="10800000" flipH="1">
            <a:off x="-1804" y="0"/>
            <a:ext cx="3083332" cy="4617720"/>
          </a:xfrm>
          <a:prstGeom prst="rtTriangle">
            <a:avLst/>
          </a:prstGeom>
          <a:solidFill>
            <a:srgbClr val="9ED7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2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4) </a:t>
            </a:r>
            <a:r>
              <a:rPr lang="ko-KR" altLang="en-US" b="1" dirty="0"/>
              <a:t>결측 데이터 확인 및 처리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63F3D8-2180-0D68-F557-6E18CDC6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86" y="1978555"/>
            <a:ext cx="4914900" cy="3705225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431687C5-F0FC-C803-D281-333B82ED7F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133717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5) </a:t>
            </a:r>
            <a:r>
              <a:rPr lang="ko-KR" altLang="en-US" b="1" dirty="0"/>
              <a:t>칼럼 생성하기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C6671F-56DA-73F0-D35E-0EB5767F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4" y="1961284"/>
            <a:ext cx="4781550" cy="2381250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2C8BF54-B3C3-CE2B-EC79-A7618288F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67398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6) </a:t>
            </a:r>
            <a:r>
              <a:rPr lang="ko-KR" altLang="en-US" b="1" dirty="0"/>
              <a:t>데이터 필터링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AB4C43-6C9A-0322-2C48-08D2E0E0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26" y="1988993"/>
            <a:ext cx="4791075" cy="116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9830A0-0162-069F-0FD1-5A03E67A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14" y="3229263"/>
            <a:ext cx="2857500" cy="2819400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8E16B56-7341-1042-1A7F-3961839047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2665747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7) </a:t>
            </a:r>
            <a:r>
              <a:rPr lang="ko-KR" altLang="en-US" b="1" dirty="0"/>
              <a:t>데이터 시각화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B7120C-3D13-94F1-4AE1-73C5D137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73" y="1922992"/>
            <a:ext cx="4800600" cy="1666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124875-9429-1DEF-2D0D-D9060023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5" y="3589867"/>
            <a:ext cx="4629150" cy="2667000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9B8E122-1CD4-6A28-C1F6-E9E40323F9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207687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(4) </a:t>
            </a:r>
            <a:r>
              <a:rPr lang="ko-KR" altLang="en-US" b="1" dirty="0"/>
              <a:t>회귀분석</a:t>
            </a:r>
            <a:endParaRPr lang="en-US" altLang="ko-KR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500" b="1" dirty="0"/>
              <a:t>과거 </a:t>
            </a:r>
            <a:r>
              <a:rPr lang="en-US" altLang="ko-KR" sz="1500" b="1" dirty="0"/>
              <a:t>10</a:t>
            </a:r>
            <a:r>
              <a:rPr lang="ko-KR" altLang="en-US" sz="1500" b="1" dirty="0"/>
              <a:t>년 날씨 데이터를 분석하고 회귀분석의 개념을 이해하기 위한 목적으로 현재의 날씨를 예측하는 분석 코딩을 실시하였다</a:t>
            </a:r>
            <a:r>
              <a:rPr lang="en-US" altLang="ko-KR" sz="1500" b="1" dirty="0"/>
              <a:t>. </a:t>
            </a:r>
            <a:r>
              <a:rPr lang="ko-KR" altLang="en-US" sz="1500" b="1" dirty="0"/>
              <a:t>날씨 데이터 변수 간의 인과관계를 알아보고 특정 날짜의 기온을 예측해보고자 한다</a:t>
            </a:r>
            <a:r>
              <a:rPr lang="en-US" altLang="ko-KR" sz="1500" b="1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1500" b="1" dirty="0"/>
              <a:t>1) </a:t>
            </a:r>
            <a:r>
              <a:rPr lang="ko-KR" altLang="en-US" sz="1500" b="1" dirty="0"/>
              <a:t>회귀분석에 필요한 라이브러리와 모듈을 불러온다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B91B77-5ED3-1F71-8AAB-F4A5D795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27" y="3589866"/>
            <a:ext cx="6273338" cy="871297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85774C9C-3FBA-4985-093D-A592C7FE79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11374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단순선형회귀분석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D9F072-79B1-E773-626E-B9DC1D2D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14" y="1933575"/>
            <a:ext cx="5914142" cy="185333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CA43617-63D1-66FB-161B-BEE94F0D0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357377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단순선형회귀분석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8396EE-8CED-B0E7-4DC8-94853471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7" y="1968355"/>
            <a:ext cx="4014274" cy="4238625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083BA6D-154E-93B8-BF4E-2D1A4C2C5E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268268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단순선형회귀분석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9E0C48-6AA3-4196-BFA3-FB02FDF1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66" y="1915391"/>
            <a:ext cx="4752975" cy="114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3F7837-0EDF-99AD-D9B8-46869C26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8" y="3155950"/>
            <a:ext cx="4857750" cy="2752725"/>
          </a:xfrm>
          <a:prstGeom prst="rect">
            <a:avLst/>
          </a:prstGeom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312AE6BD-C268-1250-53D5-5C4ED56308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8131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단순선형회귀분석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92D123-0CCA-4631-C46F-68F4824C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2" y="1973696"/>
            <a:ext cx="4791075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714D90-A866-BDFD-206A-DF5F763DA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6" y="3106305"/>
            <a:ext cx="4733925" cy="3009900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F8AB5AE8-FE27-45BD-4E7A-AB3CCA22B2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65297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단순선형회귀분석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35388-BFFF-FFC0-8227-900BA316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6" y="1943243"/>
            <a:ext cx="4781550" cy="828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A825EF-8AA1-6E0A-18B3-E6094661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36" y="2771918"/>
            <a:ext cx="3363911" cy="3426593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EC05F621-7556-6A10-323E-123719649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203703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542588"/>
            <a:ext cx="17753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b="1" spc="-500" dirty="0"/>
              <a:t>09</a:t>
            </a:r>
            <a:endParaRPr lang="ko-KR" altLang="en-US" b="1" spc="-500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96570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Adobe 고딕 Std B" pitchFamily="34" charset="-127"/>
              </a:rPr>
              <a:t>날씨 데이터 예측하기</a:t>
            </a:r>
            <a:endParaRPr lang="en-US" altLang="ko-KR" sz="2800" b="1" dirty="0">
              <a:latin typeface="+mj-lt"/>
              <a:ea typeface="Adobe 고딕 Std B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536" y="407974"/>
            <a:ext cx="1775375" cy="575656"/>
            <a:chOff x="3900337" y="1545062"/>
            <a:chExt cx="1775375" cy="575656"/>
          </a:xfrm>
        </p:grpSpPr>
        <p:sp>
          <p:nvSpPr>
            <p:cNvPr id="5" name="직사각형 4"/>
            <p:cNvSpPr/>
            <p:nvPr/>
          </p:nvSpPr>
          <p:spPr>
            <a:xfrm>
              <a:off x="3900337" y="1751386"/>
              <a:ext cx="17753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b="1" spc="-500" dirty="0">
                <a:solidFill>
                  <a:schemeClr val="bg2">
                    <a:lumMod val="2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079234" y="1545062"/>
              <a:ext cx="13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spc="-11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CHAPTER</a:t>
              </a:r>
              <a:endParaRPr lang="ko-KR" altLang="en-US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247963" y="1885316"/>
              <a:ext cx="1164542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/>
          <p:nvPr/>
        </p:nvCxnSpPr>
        <p:spPr>
          <a:xfrm>
            <a:off x="755576" y="1792066"/>
            <a:ext cx="1164542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54693" y="255561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b="1" spc="-11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2896069"/>
            <a:ext cx="1224136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12443" y="3049710"/>
            <a:ext cx="4851412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480"/>
              </a:spcBef>
            </a:pPr>
            <a:r>
              <a:rPr lang="en-US" altLang="ko-KR" b="1" dirty="0"/>
              <a:t>9.1 </a:t>
            </a:r>
            <a:r>
              <a:rPr lang="ko-KR" altLang="en-US" b="1" dirty="0"/>
              <a:t>회귀분석의 개념</a:t>
            </a:r>
            <a:endParaRPr lang="en-US" altLang="ko-KR" b="1" dirty="0"/>
          </a:p>
          <a:p>
            <a:pPr fontAlgn="base">
              <a:spcBef>
                <a:spcPts val="480"/>
              </a:spcBef>
            </a:pPr>
            <a:r>
              <a:rPr lang="en-US" altLang="ko-KR" b="1" dirty="0"/>
              <a:t>9.2 [</a:t>
            </a:r>
            <a:r>
              <a:rPr lang="ko-KR" altLang="en-US" b="1" dirty="0"/>
              <a:t>회귀분석</a:t>
            </a:r>
            <a:r>
              <a:rPr lang="en-US" altLang="ko-KR" b="1" dirty="0"/>
              <a:t>] </a:t>
            </a:r>
            <a:r>
              <a:rPr lang="ko-KR" altLang="en-US" b="1" dirty="0"/>
              <a:t>날씨 데이터 분석하기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9257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다중선형회귀분석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b="1" dirty="0"/>
              <a:t>다중선형회귀는 여러 개의 특성을 이용해 종속변수를 예측하기 때문에 일반선형회귀보다 더 좋은 성능을 기대할 수 있다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C33ABB-1159-A4BD-3D1A-7B9D15E9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0" y="2682345"/>
            <a:ext cx="4772025" cy="2705100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B0BF7D96-5DB6-C68D-8152-417E2BBEF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1532445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다중선형회귀분석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07694E-9C4D-FBFF-2AC4-8025FE347AD3}"/>
              </a:ext>
            </a:extLst>
          </p:cNvPr>
          <p:cNvGrpSpPr/>
          <p:nvPr/>
        </p:nvGrpSpPr>
        <p:grpSpPr>
          <a:xfrm>
            <a:off x="739487" y="2098963"/>
            <a:ext cx="4838700" cy="3538058"/>
            <a:chOff x="739487" y="2098963"/>
            <a:chExt cx="4838700" cy="35380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8EC2EC1-132A-FC84-AEA8-D98B67265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83"/>
            <a:stretch/>
          </p:blipFill>
          <p:spPr>
            <a:xfrm>
              <a:off x="739487" y="2098963"/>
              <a:ext cx="4838700" cy="23437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349705E-DBA1-0F30-A14E-05DBAB61F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384" y="4503546"/>
              <a:ext cx="4438650" cy="1133475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BEDBEB9-DC0C-6F32-A422-8EE84A55E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143" y="2601215"/>
            <a:ext cx="3547724" cy="1977303"/>
          </a:xfrm>
          <a:prstGeom prst="rect">
            <a:avLst/>
          </a:prstGeom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CCE0511C-5584-C598-FA3C-FF453C2EC8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2207382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다중선형회귀분석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E27B93-ED88-9AA0-B79A-2AE29D1D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41" y="1965325"/>
            <a:ext cx="4772025" cy="3943350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B76AF9C-DE7B-ABD3-6183-1C985A9C96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2694094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다중선형회귀분석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F3BB0B-2DE6-319D-B884-55D1DCED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2096077"/>
            <a:ext cx="4933950" cy="140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127070-0D5B-4BB1-04C3-5051532F73B5}"/>
              </a:ext>
            </a:extLst>
          </p:cNvPr>
          <p:cNvSpPr txBox="1"/>
          <p:nvPr/>
        </p:nvSpPr>
        <p:spPr>
          <a:xfrm>
            <a:off x="830072" y="3680936"/>
            <a:ext cx="6780691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우리가 모델링한 다중선형회귀모델은 약 0.99의 결정계수를 가지며, 이는 </a:t>
            </a:r>
            <a:r>
              <a:rPr lang="ko-KR" altLang="en-US" dirty="0" err="1"/>
              <a:t>x</a:t>
            </a:r>
            <a:r>
              <a:rPr lang="ko-KR" altLang="en-US" dirty="0"/>
              <a:t> 변수들이 </a:t>
            </a:r>
            <a:r>
              <a:rPr lang="ko-KR" altLang="en-US" dirty="0" err="1"/>
              <a:t>y</a:t>
            </a:r>
            <a:r>
              <a:rPr lang="ko-KR" altLang="en-US" dirty="0"/>
              <a:t> 변수에 미치는 영향이 99%로, </a:t>
            </a:r>
            <a:r>
              <a:rPr lang="ko-KR" altLang="en-US" dirty="0" err="1"/>
              <a:t>x</a:t>
            </a:r>
            <a:r>
              <a:rPr lang="ko-KR" altLang="en-US" dirty="0"/>
              <a:t> 변수들이 평균 </a:t>
            </a:r>
            <a:r>
              <a:rPr lang="ko-KR" altLang="en-US" dirty="0" err="1"/>
              <a:t>기온값</a:t>
            </a:r>
            <a:r>
              <a:rPr lang="ko-KR" altLang="en-US" dirty="0"/>
              <a:t> 변동의 99%를 설명할 수 있다는 뜻이다.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D14D6F30-8E82-288E-1691-1EC4C35B62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회귀분석</a:t>
            </a:r>
            <a:r>
              <a:rPr lang="en-US" altLang="ko-KR" dirty="0"/>
              <a:t>] </a:t>
            </a:r>
            <a:r>
              <a:rPr lang="ko-KR" altLang="en-US" dirty="0"/>
              <a:t>날씨 데이터 분석하기</a:t>
            </a:r>
          </a:p>
        </p:txBody>
      </p:sp>
    </p:spTree>
    <p:extLst>
      <p:ext uri="{BB962C8B-B14F-4D97-AF65-F5344CB8AC3E}">
        <p14:creationId xmlns:p14="http://schemas.microsoft.com/office/powerpoint/2010/main" val="3217838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20F1C-0317-4EB9-6BF3-223628B54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" t="12076" r="8264" b="4467"/>
          <a:stretch/>
        </p:blipFill>
        <p:spPr>
          <a:xfrm>
            <a:off x="2472562" y="1592705"/>
            <a:ext cx="4077325" cy="36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597171F-1E34-39EB-F0DD-6CD49B940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1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39750" y="3520021"/>
            <a:ext cx="8180038" cy="77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 회귀분석에 대한 개념을 이해하고 활용할 수 있다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선형회귀분석과 다중회귀분석에 대해 이해하고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83" y="903099"/>
            <a:ext cx="3694176" cy="24588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3568" y="1052736"/>
            <a:ext cx="4104456" cy="2159570"/>
          </a:xfrm>
          <a:prstGeom prst="rect">
            <a:avLst/>
          </a:prstGeom>
          <a:noFill/>
          <a:ln w="57150">
            <a:solidFill>
              <a:srgbClr val="B3A2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727" y="721159"/>
            <a:ext cx="343896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단원의 주요 목표</a:t>
            </a:r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3200" b="1" dirty="0">
              <a:solidFill>
                <a:srgbClr val="B3A2C7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39" y="1556792"/>
            <a:ext cx="3886201" cy="93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회귀분석의 개념을 이해하고 활용할 수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00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972000" y="3100100"/>
            <a:ext cx="720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/>
              <a:t>9.1 </a:t>
            </a:r>
            <a:r>
              <a:rPr lang="ko-KR" altLang="en-US" sz="3200" b="1" dirty="0"/>
              <a:t>회귀분석의 개념</a:t>
            </a:r>
          </a:p>
        </p:txBody>
      </p:sp>
    </p:spTree>
    <p:extLst>
      <p:ext uri="{BB962C8B-B14F-4D97-AF65-F5344CB8AC3E}">
        <p14:creationId xmlns:p14="http://schemas.microsoft.com/office/powerpoint/2010/main" val="249530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4455469" cy="4238625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o-KR" altLang="en-US" sz="1800" dirty="0"/>
              <a:t>공부를 많이 할수록 시험 점수가 오를까요</a:t>
            </a:r>
            <a:r>
              <a:rPr lang="en-US" altLang="ko-KR" sz="1800" dirty="0"/>
              <a:t>? </a:t>
            </a:r>
            <a:r>
              <a:rPr lang="ko-KR" altLang="en-US" sz="1800" dirty="0"/>
              <a:t>운동을 많이 할수록 체중이 빠질까요</a:t>
            </a:r>
            <a:r>
              <a:rPr lang="en-US" altLang="ko-KR" sz="1800" dirty="0"/>
              <a:t>? </a:t>
            </a:r>
            <a:r>
              <a:rPr lang="ko-KR" altLang="en-US" sz="1800" dirty="0"/>
              <a:t>몇 시간 공부하면 점수가 얼마나 나올 것이며</a:t>
            </a:r>
            <a:r>
              <a:rPr lang="en-US" altLang="ko-KR" sz="1800" dirty="0"/>
              <a:t>, </a:t>
            </a:r>
            <a:r>
              <a:rPr lang="ko-KR" altLang="en-US" sz="1800" dirty="0"/>
              <a:t>운동 시간을 얼마로 하면 체중이 얼마나 많이 빠질까요</a:t>
            </a:r>
            <a:r>
              <a:rPr lang="en-US" altLang="ko-KR" sz="1800" dirty="0"/>
              <a:t>? </a:t>
            </a:r>
            <a:r>
              <a:rPr lang="ko-KR" altLang="en-US" sz="1800" dirty="0"/>
              <a:t>학습 시간과 공부 시간</a:t>
            </a:r>
            <a:r>
              <a:rPr lang="en-US" altLang="ko-KR" sz="1800" dirty="0"/>
              <a:t>, </a:t>
            </a:r>
            <a:r>
              <a:rPr lang="ko-KR" altLang="en-US" sz="1800" dirty="0"/>
              <a:t>운동 시간과 체중은 어떤 관계가 있을까요</a:t>
            </a:r>
            <a:r>
              <a:rPr lang="en-US" altLang="ko-KR" sz="1800" dirty="0"/>
              <a:t>? </a:t>
            </a:r>
            <a:r>
              <a:rPr lang="ko-KR" altLang="en-US" sz="1800" dirty="0"/>
              <a:t>이 장에서는 과거의 </a:t>
            </a:r>
            <a:r>
              <a:rPr lang="en-US" altLang="ko-KR" sz="1800" dirty="0"/>
              <a:t>10</a:t>
            </a:r>
            <a:r>
              <a:rPr lang="ko-KR" altLang="en-US" sz="1800" dirty="0"/>
              <a:t>년 치 날씨 데이터를 통해 미래의 기온을 예측하기 위한 내용을 학습해보고자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776C82-5F2C-9363-1E81-056765CC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886" y="1848860"/>
            <a:ext cx="2628900" cy="2181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B38EE5-19DC-DE4D-ECE3-125700133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91" y="4244830"/>
            <a:ext cx="13716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3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회귀분석의 개념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(1) </a:t>
            </a:r>
            <a:r>
              <a:rPr lang="ko-KR" altLang="en-US" b="1" dirty="0"/>
              <a:t>회귀분석의 개념 이해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10FDD-EC62-50AC-177E-90406F4F494C}"/>
              </a:ext>
            </a:extLst>
          </p:cNvPr>
          <p:cNvSpPr txBox="1"/>
          <p:nvPr/>
        </p:nvSpPr>
        <p:spPr>
          <a:xfrm>
            <a:off x="787117" y="1983421"/>
            <a:ext cx="7553181" cy="378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오래 학습할수록 시험 성적이 높을까? 마트에 방문한 사람이 많을수록 매출도 높을까? 이 질문에 대답하려면 학생들의 공부 시간과 시험 점수를 조사하고 매일 마트에 방문하는 사람의 수를 세고 그날의 매출을 알아봐야 한다. 그 다음 공부 시간과 시험점수</a:t>
            </a:r>
            <a:r>
              <a:rPr lang="en-US" altLang="ko-KR" dirty="0"/>
              <a:t>, </a:t>
            </a:r>
            <a:r>
              <a:rPr lang="ko-KR" altLang="en-US" dirty="0"/>
              <a:t>방문한 사람 수와 매출 사이에 어떤 관계가 있는지 확인하면 된다</a:t>
            </a:r>
            <a:r>
              <a:rPr lang="en-US" altLang="ko-KR" dirty="0"/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변수 사이의 연관성을 알아내는 통계 방법을 회귀분석</a:t>
            </a:r>
            <a:r>
              <a:rPr lang="en-US" altLang="ko-KR" dirty="0"/>
              <a:t>(Regression Analysis)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회귀분석</a:t>
            </a:r>
            <a:r>
              <a:rPr lang="en-US" altLang="ko-KR" dirty="0"/>
              <a:t>(regression)</a:t>
            </a:r>
            <a:r>
              <a:rPr lang="ko-KR" altLang="en-US" dirty="0"/>
              <a:t>은 연속적인 값 예측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매출</a:t>
            </a:r>
            <a:r>
              <a:rPr lang="en-US" altLang="ko-KR" dirty="0"/>
              <a:t>, </a:t>
            </a:r>
            <a:r>
              <a:rPr lang="ko-KR" altLang="en-US" dirty="0"/>
              <a:t>주가 등의 연속성이 있는 데이터의 예측에 사용되는 알고리즘이다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936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회귀분석의 개념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(2) </a:t>
            </a:r>
            <a:r>
              <a:rPr lang="ko-KR" altLang="en-US" b="1" dirty="0"/>
              <a:t>기업의 회귀분석 활용 사례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기업에서는 회귀분석을 통해 무엇을 하고자 할까</a:t>
            </a:r>
            <a:r>
              <a:rPr lang="en-US" altLang="ko-KR" b="1" dirty="0"/>
              <a:t>? </a:t>
            </a:r>
            <a:r>
              <a:rPr lang="ko-KR" altLang="en-US" b="1" dirty="0"/>
              <a:t>몇 가지 사례를 들면 다음과 같은 것이 있을 수 있다</a:t>
            </a:r>
            <a:r>
              <a:rPr lang="en-US" altLang="ko-KR" b="1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① </a:t>
            </a:r>
            <a:r>
              <a:rPr lang="ko-KR" altLang="en-US" b="1" dirty="0"/>
              <a:t>매출액에 영향을 미치는 변수는 무엇인가</a:t>
            </a:r>
            <a:r>
              <a:rPr lang="en-US" altLang="ko-KR" b="1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② </a:t>
            </a:r>
            <a:r>
              <a:rPr lang="ko-KR" altLang="en-US" b="1" dirty="0"/>
              <a:t>이들 변수들이 어느 정도로 영향을 미치고 있는지를 알고 싶어한다</a:t>
            </a:r>
            <a:r>
              <a:rPr lang="en-US" altLang="ko-KR" b="1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③ </a:t>
            </a:r>
            <a:r>
              <a:rPr lang="ko-KR" altLang="en-US" b="1" dirty="0"/>
              <a:t>더 나아가 미래 매출액을 예측할 수 있기를 바란다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</p:spTree>
    <p:extLst>
      <p:ext uri="{BB962C8B-B14F-4D97-AF65-F5344CB8AC3E}">
        <p14:creationId xmlns:p14="http://schemas.microsoft.com/office/powerpoint/2010/main" val="137648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회귀분석의 개념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(3) </a:t>
            </a:r>
            <a:r>
              <a:rPr lang="ko-KR" altLang="en-US" b="1" dirty="0"/>
              <a:t>단순 선형 회귀와 다중 선형 회귀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4BD6F7-5F6E-C76A-97D0-C10164E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/>
          <a:lstStyle/>
          <a:p>
            <a:r>
              <a:rPr lang="ko-KR" altLang="en-US" dirty="0"/>
              <a:t>날씨 데이터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B0DD17-02AB-7485-1968-0E47EFFE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39" y="1968355"/>
            <a:ext cx="5743575" cy="1000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4ABA40-2D5A-A845-5111-9E631CFC2A90}"/>
              </a:ext>
            </a:extLst>
          </p:cNvPr>
          <p:cNvSpPr txBox="1"/>
          <p:nvPr/>
        </p:nvSpPr>
        <p:spPr>
          <a:xfrm>
            <a:off x="801254" y="3067659"/>
            <a:ext cx="7539043" cy="2955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위의 표처럼 ‘공부한 시간(학습 시간)’이라는 변수를 </a:t>
            </a:r>
            <a:r>
              <a:rPr lang="ko-KR" altLang="en-US" dirty="0" err="1"/>
              <a:t>x로</a:t>
            </a:r>
            <a:r>
              <a:rPr lang="ko-KR" altLang="en-US" dirty="0"/>
              <a:t> 하고 ‘</a:t>
            </a:r>
            <a:r>
              <a:rPr lang="ko-KR" altLang="en-US" dirty="0" err="1"/>
              <a:t>독립변수’라고</a:t>
            </a:r>
            <a:r>
              <a:rPr lang="ko-KR" altLang="en-US" dirty="0"/>
              <a:t> 부르며, 이 독립변수에 따라 달라질 수 있는 </a:t>
            </a:r>
            <a:r>
              <a:rPr lang="ko-KR" altLang="en-US" dirty="0" err="1"/>
              <a:t>y값</a:t>
            </a:r>
            <a:r>
              <a:rPr lang="ko-KR" altLang="en-US" dirty="0"/>
              <a:t>(성적)을 ‘</a:t>
            </a:r>
            <a:r>
              <a:rPr lang="ko-KR" altLang="en-US" dirty="0" err="1"/>
              <a:t>종속변수’라고</a:t>
            </a:r>
            <a:r>
              <a:rPr lang="ko-KR" altLang="en-US" dirty="0"/>
              <a:t> 부른다. 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선형회귀에서는 독립변수 </a:t>
            </a:r>
            <a:r>
              <a:rPr lang="ko-KR" altLang="en-US" dirty="0" err="1"/>
              <a:t>x를</a:t>
            </a:r>
            <a:r>
              <a:rPr lang="ko-KR" altLang="en-US" dirty="0"/>
              <a:t> 사용해 종속변수 </a:t>
            </a:r>
            <a:r>
              <a:rPr lang="ko-KR" altLang="en-US" dirty="0" err="1"/>
              <a:t>y의</a:t>
            </a:r>
            <a:r>
              <a:rPr lang="ko-KR" altLang="en-US" dirty="0"/>
              <a:t> 움직임을 예측하고 설명한다. 선형회귀 중, 하나의 </a:t>
            </a:r>
            <a:r>
              <a:rPr lang="ko-KR" altLang="en-US" dirty="0" err="1"/>
              <a:t>x값으로</a:t>
            </a:r>
            <a:r>
              <a:rPr lang="ko-KR" altLang="en-US" dirty="0"/>
              <a:t> </a:t>
            </a:r>
            <a:r>
              <a:rPr lang="ko-KR" altLang="en-US" dirty="0" err="1"/>
              <a:t>y값을</a:t>
            </a:r>
            <a:r>
              <a:rPr lang="ko-KR" altLang="en-US" dirty="0"/>
              <a:t> 설명할 수 있을 때 이를 단순선형회귀(</a:t>
            </a:r>
            <a:r>
              <a:rPr lang="ko-KR" altLang="en-US" dirty="0" err="1"/>
              <a:t>simple</a:t>
            </a:r>
            <a:r>
              <a:rPr lang="ko-KR" altLang="en-US" dirty="0"/>
              <a:t> </a:t>
            </a:r>
            <a:r>
              <a:rPr lang="ko-KR" altLang="en-US" dirty="0" err="1"/>
              <a:t>linear</a:t>
            </a:r>
            <a:r>
              <a:rPr lang="ko-KR" altLang="en-US" dirty="0"/>
              <a:t> </a:t>
            </a:r>
            <a:r>
              <a:rPr lang="ko-KR" altLang="en-US" dirty="0" err="1"/>
              <a:t>regression</a:t>
            </a:r>
            <a:r>
              <a:rPr lang="ko-KR" altLang="en-US" dirty="0"/>
              <a:t>)</a:t>
            </a:r>
            <a:r>
              <a:rPr lang="ko-KR" altLang="en-US" dirty="0" err="1"/>
              <a:t>라고</a:t>
            </a:r>
            <a:r>
              <a:rPr lang="ko-KR" altLang="en-US" dirty="0"/>
              <a:t> 하며, </a:t>
            </a:r>
            <a:r>
              <a:rPr lang="ko-KR" altLang="en-US" dirty="0" err="1"/>
              <a:t>x값이</a:t>
            </a:r>
            <a:r>
              <a:rPr lang="ko-KR" altLang="en-US" dirty="0"/>
              <a:t> 여러 개 필요할 때에는 다중선형회귀(</a:t>
            </a:r>
            <a:r>
              <a:rPr lang="ko-KR" altLang="en-US" dirty="0" err="1"/>
              <a:t>multiple</a:t>
            </a:r>
            <a:r>
              <a:rPr lang="ko-KR" altLang="en-US" dirty="0"/>
              <a:t> </a:t>
            </a:r>
            <a:r>
              <a:rPr lang="ko-KR" altLang="en-US" dirty="0" err="1"/>
              <a:t>linear</a:t>
            </a:r>
            <a:r>
              <a:rPr lang="ko-KR" altLang="en-US" dirty="0"/>
              <a:t> </a:t>
            </a:r>
            <a:r>
              <a:rPr lang="ko-KR" altLang="en-US" dirty="0" err="1"/>
              <a:t>regression</a:t>
            </a:r>
            <a:r>
              <a:rPr lang="ko-KR" altLang="en-US" dirty="0"/>
              <a:t>)</a:t>
            </a:r>
            <a:r>
              <a:rPr lang="ko-KR" altLang="en-US" dirty="0" err="1"/>
              <a:t>라고</a:t>
            </a:r>
            <a:r>
              <a:rPr lang="ko-KR" altLang="en-US" dirty="0"/>
              <a:t> 한다. </a:t>
            </a:r>
          </a:p>
        </p:txBody>
      </p:sp>
    </p:spTree>
    <p:extLst>
      <p:ext uri="{BB962C8B-B14F-4D97-AF65-F5344CB8AC3E}">
        <p14:creationId xmlns:p14="http://schemas.microsoft.com/office/powerpoint/2010/main" val="142501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822</Words>
  <Application>Microsoft Office PowerPoint</Application>
  <PresentationFormat>화면 슬라이드 쇼(4:3)</PresentationFormat>
  <Paragraphs>111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Adobe 고딕 Std B</vt:lpstr>
      <vt:lpstr>HY헤드라인M</vt:lpstr>
      <vt:lpstr>맑은 고딕</vt:lpstr>
      <vt:lpstr>Arial</vt:lpstr>
      <vt:lpstr>Calibri</vt:lpstr>
      <vt:lpstr>Calibri Light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PowerPoint 프레젠테이션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날씨 데이터 예측하기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명하나</dc:creator>
  <cp:lastModifiedBy>황복동</cp:lastModifiedBy>
  <cp:revision>32</cp:revision>
  <dcterms:created xsi:type="dcterms:W3CDTF">2021-05-14T02:42:23Z</dcterms:created>
  <dcterms:modified xsi:type="dcterms:W3CDTF">2023-01-31T13:55:23Z</dcterms:modified>
</cp:coreProperties>
</file>