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68" r:id="rId8"/>
    <p:sldId id="267" r:id="rId9"/>
    <p:sldId id="278" r:id="rId10"/>
    <p:sldId id="264" r:id="rId11"/>
    <p:sldId id="271" r:id="rId12"/>
    <p:sldId id="266" r:id="rId13"/>
    <p:sldId id="269" r:id="rId14"/>
    <p:sldId id="301" r:id="rId15"/>
    <p:sldId id="315" r:id="rId16"/>
    <p:sldId id="280" r:id="rId17"/>
    <p:sldId id="274" r:id="rId18"/>
    <p:sldId id="273" r:id="rId19"/>
    <p:sldId id="275" r:id="rId20"/>
    <p:sldId id="316" r:id="rId21"/>
    <p:sldId id="276" r:id="rId22"/>
    <p:sldId id="293" r:id="rId23"/>
    <p:sldId id="317" r:id="rId24"/>
    <p:sldId id="332" r:id="rId25"/>
    <p:sldId id="333" r:id="rId26"/>
    <p:sldId id="334" r:id="rId27"/>
    <p:sldId id="335" r:id="rId28"/>
    <p:sldId id="279" r:id="rId29"/>
    <p:sldId id="328" r:id="rId30"/>
    <p:sldId id="272" r:id="rId31"/>
    <p:sldId id="27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26" autoAdjust="0"/>
    <p:restoredTop sz="94660"/>
  </p:normalViewPr>
  <p:slideViewPr>
    <p:cSldViewPr snapToGrid="0" showGuides="1">
      <p:cViewPr>
        <p:scale>
          <a:sx n="66" d="100"/>
          <a:sy n="66" d="100"/>
        </p:scale>
        <p:origin x="420" y="160"/>
      </p:cViewPr>
      <p:guideLst>
        <p:guide orient="horz" pos="2173"/>
        <p:guide pos="3841"/>
      </p:guideLst>
    </p:cSldViewPr>
  </p:slideViewPr>
  <p:notesTextViewPr>
    <p:cViewPr>
      <p:scale>
        <a:sx n="1" d="1"/>
        <a:sy n="1" d="1"/>
      </p:scale>
      <p:origin x="0" y="0"/>
    </p:cViewPr>
  </p:notesTextViewPr>
  <p:sorterViewPr>
    <p:cViewPr>
      <p:scale>
        <a:sx n="75" d="100"/>
        <a:sy n="75" d="100"/>
      </p:scale>
      <p:origin x="0" y="-22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A5CD-FBD1-4FD8-AAEF-DFCB9FA09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BEF66-9F0C-4E59-AB9D-80C715389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22612-D49C-49F6-BFC0-33D21B225D6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C5C34-F7E0-4CD3-B93C-6DBBEF2C9F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4692163" y="2875002"/>
            <a:ext cx="2707528" cy="1106805"/>
            <a:chOff x="4692163" y="2875002"/>
            <a:chExt cx="270752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en-US" altLang="zh-CN" sz="6600" smtClean="0">
                  <a:cs typeface="+mn-ea"/>
                  <a:sym typeface="+mn-lt"/>
                </a:rPr>
                <a:t>DMS</a:t>
              </a:r>
              <a:endParaRPr lang="en-US" altLang="zh-CN" sz="6600" smtClean="0">
                <a:cs typeface="+mn-ea"/>
                <a:sym typeface="+mn-lt"/>
              </a:endParaRPr>
            </a:p>
          </p:txBody>
        </p:sp>
        <p:cxnSp>
          <p:nvCxnSpPr>
            <p:cNvPr id="7" name="直接连接符 6"/>
            <p:cNvCxnSpPr/>
            <p:nvPr/>
          </p:nvCxnSpPr>
          <p:spPr>
            <a:xfrm>
              <a:off x="73996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9216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矩形 7"/>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217545" y="4058285"/>
            <a:ext cx="2846705" cy="423545"/>
          </a:xfrm>
          <a:prstGeom prst="rect">
            <a:avLst/>
          </a:prstGeom>
        </p:spPr>
        <p:txBody>
          <a:bodyPr wrap="square">
            <a:spAutoFit/>
          </a:bodyPr>
          <a:lstStyle/>
          <a:p>
            <a:pPr>
              <a:lnSpc>
                <a:spcPct val="120000"/>
              </a:lnSpc>
            </a:pPr>
            <a:r>
              <a:rPr lang="zh-CN" altLang="en-US" sz="1800" smtClean="0">
                <a:solidFill>
                  <a:schemeClr val="tx1">
                    <a:lumMod val="75000"/>
                    <a:lumOff val="25000"/>
                  </a:schemeClr>
                </a:solidFill>
                <a:cs typeface="+mn-ea"/>
                <a:sym typeface="+mn-lt"/>
              </a:rPr>
              <a:t>Boss And CPA View</a:t>
            </a:r>
            <a:endParaRPr lang="zh-CN" altLang="en-US" sz="1800" smtClean="0">
              <a:solidFill>
                <a:schemeClr val="tx1">
                  <a:lumMod val="75000"/>
                  <a:lumOff val="25000"/>
                </a:schemeClr>
              </a:solidFill>
              <a:cs typeface="+mn-ea"/>
              <a:sym typeface="+mn-lt"/>
            </a:endParaRPr>
          </a:p>
        </p:txBody>
      </p:sp>
      <p:sp>
        <p:nvSpPr>
          <p:cNvPr id="5" name="矩形 4"/>
          <p:cNvSpPr/>
          <p:nvPr/>
        </p:nvSpPr>
        <p:spPr>
          <a:xfrm>
            <a:off x="5802399" y="1022251"/>
            <a:ext cx="2657828" cy="645160"/>
          </a:xfrm>
          <a:prstGeom prst="rect">
            <a:avLst/>
          </a:prstGeom>
        </p:spPr>
        <p:txBody>
          <a:bodyPr wrap="square">
            <a:spAutoFit/>
          </a:bodyPr>
          <a:lstStyle/>
          <a:p>
            <a:r>
              <a:rPr lang="en-US" altLang="zh-CN" smtClean="0">
                <a:solidFill>
                  <a:schemeClr val="tx1">
                    <a:lumMod val="75000"/>
                    <a:lumOff val="25000"/>
                  </a:schemeClr>
                </a:solidFill>
                <a:cs typeface="+mn-ea"/>
                <a:sym typeface="+mn-lt"/>
              </a:rPr>
              <a:t>M</a:t>
            </a:r>
            <a:r>
              <a:rPr lang="zh-CN" altLang="en-US" smtClean="0">
                <a:solidFill>
                  <a:schemeClr val="tx1">
                    <a:lumMod val="75000"/>
                    <a:lumOff val="25000"/>
                  </a:schemeClr>
                </a:solidFill>
                <a:cs typeface="+mn-ea"/>
                <a:sym typeface="+mn-lt"/>
              </a:rPr>
              <a:t>ultiple Entrance Provide </a:t>
            </a:r>
            <a:r>
              <a:rPr lang="en-US" altLang="zh-CN" smtClean="0">
                <a:solidFill>
                  <a:schemeClr val="tx1">
                    <a:lumMod val="75000"/>
                    <a:lumOff val="25000"/>
                  </a:schemeClr>
                </a:solidFill>
                <a:cs typeface="+mn-ea"/>
                <a:sym typeface="+mn-lt"/>
              </a:rPr>
              <a:t>M</a:t>
            </a:r>
            <a:r>
              <a:rPr lang="zh-CN" altLang="en-US" smtClean="0">
                <a:solidFill>
                  <a:schemeClr val="tx1">
                    <a:lumMod val="75000"/>
                    <a:lumOff val="25000"/>
                  </a:schemeClr>
                </a:solidFill>
                <a:cs typeface="+mn-ea"/>
                <a:sym typeface="+mn-lt"/>
              </a:rPr>
              <a:t>ore </a:t>
            </a:r>
            <a:r>
              <a:rPr lang="en-US" altLang="zh-CN" smtClean="0">
                <a:solidFill>
                  <a:schemeClr val="tx1">
                    <a:lumMod val="75000"/>
                    <a:lumOff val="25000"/>
                  </a:schemeClr>
                </a:solidFill>
                <a:cs typeface="+mn-ea"/>
                <a:sym typeface="+mn-lt"/>
              </a:rPr>
              <a:t>S</a:t>
            </a:r>
            <a:r>
              <a:rPr lang="zh-CN" altLang="en-US" smtClean="0">
                <a:solidFill>
                  <a:schemeClr val="tx1">
                    <a:lumMod val="75000"/>
                    <a:lumOff val="25000"/>
                  </a:schemeClr>
                </a:solidFill>
                <a:cs typeface="+mn-ea"/>
                <a:sym typeface="+mn-lt"/>
              </a:rPr>
              <a:t>ervices</a:t>
            </a:r>
            <a:endParaRPr lang="zh-CN" altLang="en-US" smtClean="0">
              <a:solidFill>
                <a:schemeClr val="tx1">
                  <a:lumMod val="75000"/>
                  <a:lumOff val="25000"/>
                </a:schemeClr>
              </a:solidFill>
              <a:cs typeface="+mn-ea"/>
              <a:sym typeface="+mn-lt"/>
            </a:endParaRPr>
          </a:p>
        </p:txBody>
      </p:sp>
      <p:pic>
        <p:nvPicPr>
          <p:cNvPr id="9" name="图片 8" descr="OJ`KI%Y{OGTK{RHPPO8R9}S"/>
          <p:cNvPicPr>
            <a:picLocks noChangeAspect="1"/>
          </p:cNvPicPr>
          <p:nvPr/>
        </p:nvPicPr>
        <p:blipFill>
          <a:blip r:embed="rId1"/>
          <a:stretch>
            <a:fillRect/>
          </a:stretch>
        </p:blipFill>
        <p:spPr>
          <a:xfrm>
            <a:off x="852805" y="777240"/>
            <a:ext cx="4422775" cy="2766060"/>
          </a:xfrm>
          <a:prstGeom prst="rect">
            <a:avLst/>
          </a:prstGeom>
        </p:spPr>
      </p:pic>
      <p:pic>
        <p:nvPicPr>
          <p:cNvPr id="10" name="图片 9" descr="IC0SOMWIKSPC4)3(}OA`ELG"/>
          <p:cNvPicPr>
            <a:picLocks noChangeAspect="1"/>
          </p:cNvPicPr>
          <p:nvPr/>
        </p:nvPicPr>
        <p:blipFill>
          <a:blip r:embed="rId2"/>
          <a:stretch>
            <a:fillRect/>
          </a:stretch>
        </p:blipFill>
        <p:spPr>
          <a:xfrm>
            <a:off x="6064250" y="3365500"/>
            <a:ext cx="5272405" cy="2850515"/>
          </a:xfrm>
          <a:prstGeom prst="rect">
            <a:avLst/>
          </a:prstGeom>
        </p:spPr>
      </p:pic>
      <p:sp>
        <p:nvSpPr>
          <p:cNvPr id="15" name="transfer_346541"/>
          <p:cNvSpPr>
            <a:spLocks noChangeAspect="1"/>
          </p:cNvSpPr>
          <p:nvPr/>
        </p:nvSpPr>
        <p:spPr bwMode="auto">
          <a:xfrm>
            <a:off x="2471934" y="3998359"/>
            <a:ext cx="609685" cy="483134"/>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bg1">
              <a:lumMod val="50000"/>
            </a:schemeClr>
          </a:solidFill>
          <a:ln>
            <a:noFill/>
          </a:ln>
        </p:spPr>
        <p:txBody>
          <a:bodyPr/>
          <a:p>
            <a:endParaRPr lang="zh-CN" altLang="en-US">
              <a:cs typeface="+mn-ea"/>
              <a:sym typeface="+mn-lt"/>
            </a:endParaRPr>
          </a:p>
        </p:txBody>
      </p:sp>
      <p:sp>
        <p:nvSpPr>
          <p:cNvPr id="17" name="school-lockers_90798"/>
          <p:cNvSpPr>
            <a:spLocks noChangeAspect="1"/>
          </p:cNvSpPr>
          <p:nvPr/>
        </p:nvSpPr>
        <p:spPr bwMode="auto">
          <a:xfrm>
            <a:off x="8440447" y="1022168"/>
            <a:ext cx="519190" cy="609685"/>
          </a:xfrm>
          <a:custGeom>
            <a:avLst/>
            <a:gdLst>
              <a:gd name="connsiteX0" fmla="*/ 376396 w 516186"/>
              <a:gd name="connsiteY0" fmla="*/ 289177 h 606157"/>
              <a:gd name="connsiteX1" fmla="*/ 396225 w 516186"/>
              <a:gd name="connsiteY1" fmla="*/ 289177 h 606157"/>
              <a:gd name="connsiteX2" fmla="*/ 396225 w 516186"/>
              <a:gd name="connsiteY2" fmla="*/ 310064 h 606157"/>
              <a:gd name="connsiteX3" fmla="*/ 376396 w 516186"/>
              <a:gd name="connsiteY3" fmla="*/ 310064 h 606157"/>
              <a:gd name="connsiteX4" fmla="*/ 210849 w 516186"/>
              <a:gd name="connsiteY4" fmla="*/ 289177 h 606157"/>
              <a:gd name="connsiteX5" fmla="*/ 230748 w 516186"/>
              <a:gd name="connsiteY5" fmla="*/ 289177 h 606157"/>
              <a:gd name="connsiteX6" fmla="*/ 230748 w 516186"/>
              <a:gd name="connsiteY6" fmla="*/ 310064 h 606157"/>
              <a:gd name="connsiteX7" fmla="*/ 210849 w 516186"/>
              <a:gd name="connsiteY7" fmla="*/ 310064 h 606157"/>
              <a:gd name="connsiteX8" fmla="*/ 45374 w 516186"/>
              <a:gd name="connsiteY8" fmla="*/ 289177 h 606157"/>
              <a:gd name="connsiteX9" fmla="*/ 65273 w 516186"/>
              <a:gd name="connsiteY9" fmla="*/ 289177 h 606157"/>
              <a:gd name="connsiteX10" fmla="*/ 65273 w 516186"/>
              <a:gd name="connsiteY10" fmla="*/ 310064 h 606157"/>
              <a:gd name="connsiteX11" fmla="*/ 45374 w 516186"/>
              <a:gd name="connsiteY11" fmla="*/ 310064 h 606157"/>
              <a:gd name="connsiteX12" fmla="*/ 386275 w 516186"/>
              <a:gd name="connsiteY12" fmla="*/ 146635 h 606157"/>
              <a:gd name="connsiteX13" fmla="*/ 460863 w 516186"/>
              <a:gd name="connsiteY13" fmla="*/ 146635 h 606157"/>
              <a:gd name="connsiteX14" fmla="*/ 460863 w 516186"/>
              <a:gd name="connsiteY14" fmla="*/ 166464 h 606157"/>
              <a:gd name="connsiteX15" fmla="*/ 386275 w 516186"/>
              <a:gd name="connsiteY15" fmla="*/ 166464 h 606157"/>
              <a:gd name="connsiteX16" fmla="*/ 220799 w 516186"/>
              <a:gd name="connsiteY16" fmla="*/ 146635 h 606157"/>
              <a:gd name="connsiteX17" fmla="*/ 295387 w 516186"/>
              <a:gd name="connsiteY17" fmla="*/ 146635 h 606157"/>
              <a:gd name="connsiteX18" fmla="*/ 295387 w 516186"/>
              <a:gd name="connsiteY18" fmla="*/ 166464 h 606157"/>
              <a:gd name="connsiteX19" fmla="*/ 220799 w 516186"/>
              <a:gd name="connsiteY19" fmla="*/ 166464 h 606157"/>
              <a:gd name="connsiteX20" fmla="*/ 55323 w 516186"/>
              <a:gd name="connsiteY20" fmla="*/ 146635 h 606157"/>
              <a:gd name="connsiteX21" fmla="*/ 129981 w 516186"/>
              <a:gd name="connsiteY21" fmla="*/ 146635 h 606157"/>
              <a:gd name="connsiteX22" fmla="*/ 129981 w 516186"/>
              <a:gd name="connsiteY22" fmla="*/ 166464 h 606157"/>
              <a:gd name="connsiteX23" fmla="*/ 55323 w 516186"/>
              <a:gd name="connsiteY23" fmla="*/ 166464 h 606157"/>
              <a:gd name="connsiteX24" fmla="*/ 386275 w 516186"/>
              <a:gd name="connsiteY24" fmla="*/ 110505 h 606157"/>
              <a:gd name="connsiteX25" fmla="*/ 460863 w 516186"/>
              <a:gd name="connsiteY25" fmla="*/ 110505 h 606157"/>
              <a:gd name="connsiteX26" fmla="*/ 460863 w 516186"/>
              <a:gd name="connsiteY26" fmla="*/ 130334 h 606157"/>
              <a:gd name="connsiteX27" fmla="*/ 386275 w 516186"/>
              <a:gd name="connsiteY27" fmla="*/ 130334 h 606157"/>
              <a:gd name="connsiteX28" fmla="*/ 220799 w 516186"/>
              <a:gd name="connsiteY28" fmla="*/ 110505 h 606157"/>
              <a:gd name="connsiteX29" fmla="*/ 295387 w 516186"/>
              <a:gd name="connsiteY29" fmla="*/ 110505 h 606157"/>
              <a:gd name="connsiteX30" fmla="*/ 295387 w 516186"/>
              <a:gd name="connsiteY30" fmla="*/ 130334 h 606157"/>
              <a:gd name="connsiteX31" fmla="*/ 220799 w 516186"/>
              <a:gd name="connsiteY31" fmla="*/ 130334 h 606157"/>
              <a:gd name="connsiteX32" fmla="*/ 55323 w 516186"/>
              <a:gd name="connsiteY32" fmla="*/ 110505 h 606157"/>
              <a:gd name="connsiteX33" fmla="*/ 129981 w 516186"/>
              <a:gd name="connsiteY33" fmla="*/ 110505 h 606157"/>
              <a:gd name="connsiteX34" fmla="*/ 129981 w 516186"/>
              <a:gd name="connsiteY34" fmla="*/ 130334 h 606157"/>
              <a:gd name="connsiteX35" fmla="*/ 55323 w 516186"/>
              <a:gd name="connsiteY35" fmla="*/ 130334 h 606157"/>
              <a:gd name="connsiteX36" fmla="*/ 386275 w 516186"/>
              <a:gd name="connsiteY36" fmla="*/ 74447 h 606157"/>
              <a:gd name="connsiteX37" fmla="*/ 460863 w 516186"/>
              <a:gd name="connsiteY37" fmla="*/ 74447 h 606157"/>
              <a:gd name="connsiteX38" fmla="*/ 460863 w 516186"/>
              <a:gd name="connsiteY38" fmla="*/ 94276 h 606157"/>
              <a:gd name="connsiteX39" fmla="*/ 386275 w 516186"/>
              <a:gd name="connsiteY39" fmla="*/ 94276 h 606157"/>
              <a:gd name="connsiteX40" fmla="*/ 220799 w 516186"/>
              <a:gd name="connsiteY40" fmla="*/ 74447 h 606157"/>
              <a:gd name="connsiteX41" fmla="*/ 295387 w 516186"/>
              <a:gd name="connsiteY41" fmla="*/ 74447 h 606157"/>
              <a:gd name="connsiteX42" fmla="*/ 295387 w 516186"/>
              <a:gd name="connsiteY42" fmla="*/ 94276 h 606157"/>
              <a:gd name="connsiteX43" fmla="*/ 220799 w 516186"/>
              <a:gd name="connsiteY43" fmla="*/ 94276 h 606157"/>
              <a:gd name="connsiteX44" fmla="*/ 55323 w 516186"/>
              <a:gd name="connsiteY44" fmla="*/ 74447 h 606157"/>
              <a:gd name="connsiteX45" fmla="*/ 129981 w 516186"/>
              <a:gd name="connsiteY45" fmla="*/ 74447 h 606157"/>
              <a:gd name="connsiteX46" fmla="*/ 129981 w 516186"/>
              <a:gd name="connsiteY46" fmla="*/ 94276 h 606157"/>
              <a:gd name="connsiteX47" fmla="*/ 55323 w 516186"/>
              <a:gd name="connsiteY47" fmla="*/ 94276 h 606157"/>
              <a:gd name="connsiteX48" fmla="*/ 350776 w 516186"/>
              <a:gd name="connsiteY48" fmla="*/ 19825 h 606157"/>
              <a:gd name="connsiteX49" fmla="*/ 350776 w 516186"/>
              <a:gd name="connsiteY49" fmla="*/ 586332 h 606157"/>
              <a:gd name="connsiteX50" fmla="*/ 496329 w 516186"/>
              <a:gd name="connsiteY50" fmla="*/ 586332 h 606157"/>
              <a:gd name="connsiteX51" fmla="*/ 496329 w 516186"/>
              <a:gd name="connsiteY51" fmla="*/ 19825 h 606157"/>
              <a:gd name="connsiteX52" fmla="*/ 185267 w 516186"/>
              <a:gd name="connsiteY52" fmla="*/ 19825 h 606157"/>
              <a:gd name="connsiteX53" fmla="*/ 185267 w 516186"/>
              <a:gd name="connsiteY53" fmla="*/ 586332 h 606157"/>
              <a:gd name="connsiteX54" fmla="*/ 330919 w 516186"/>
              <a:gd name="connsiteY54" fmla="*/ 586332 h 606157"/>
              <a:gd name="connsiteX55" fmla="*/ 330919 w 516186"/>
              <a:gd name="connsiteY55" fmla="*/ 19825 h 606157"/>
              <a:gd name="connsiteX56" fmla="*/ 19857 w 516186"/>
              <a:gd name="connsiteY56" fmla="*/ 19825 h 606157"/>
              <a:gd name="connsiteX57" fmla="*/ 19857 w 516186"/>
              <a:gd name="connsiteY57" fmla="*/ 586332 h 606157"/>
              <a:gd name="connsiteX58" fmla="*/ 165410 w 516186"/>
              <a:gd name="connsiteY58" fmla="*/ 586332 h 606157"/>
              <a:gd name="connsiteX59" fmla="*/ 165410 w 516186"/>
              <a:gd name="connsiteY59" fmla="*/ 19825 h 606157"/>
              <a:gd name="connsiteX60" fmla="*/ 0 w 516186"/>
              <a:gd name="connsiteY60" fmla="*/ 0 h 606157"/>
              <a:gd name="connsiteX61" fmla="*/ 516186 w 516186"/>
              <a:gd name="connsiteY61" fmla="*/ 0 h 606157"/>
              <a:gd name="connsiteX62" fmla="*/ 516186 w 516186"/>
              <a:gd name="connsiteY62" fmla="*/ 606157 h 606157"/>
              <a:gd name="connsiteX63" fmla="*/ 0 w 516186"/>
              <a:gd name="connsiteY63" fmla="*/ 606157 h 60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6186" h="606157">
                <a:moveTo>
                  <a:pt x="376396" y="289177"/>
                </a:moveTo>
                <a:lnTo>
                  <a:pt x="396225" y="289177"/>
                </a:lnTo>
                <a:lnTo>
                  <a:pt x="396225" y="310064"/>
                </a:lnTo>
                <a:lnTo>
                  <a:pt x="376396" y="310064"/>
                </a:lnTo>
                <a:close/>
                <a:moveTo>
                  <a:pt x="210849" y="289177"/>
                </a:moveTo>
                <a:lnTo>
                  <a:pt x="230748" y="289177"/>
                </a:lnTo>
                <a:lnTo>
                  <a:pt x="230748" y="310064"/>
                </a:lnTo>
                <a:lnTo>
                  <a:pt x="210849" y="310064"/>
                </a:lnTo>
                <a:close/>
                <a:moveTo>
                  <a:pt x="45374" y="289177"/>
                </a:moveTo>
                <a:lnTo>
                  <a:pt x="65273" y="289177"/>
                </a:lnTo>
                <a:lnTo>
                  <a:pt x="65273" y="310064"/>
                </a:lnTo>
                <a:lnTo>
                  <a:pt x="45374" y="310064"/>
                </a:lnTo>
                <a:close/>
                <a:moveTo>
                  <a:pt x="386275" y="146635"/>
                </a:moveTo>
                <a:lnTo>
                  <a:pt x="460863" y="146635"/>
                </a:lnTo>
                <a:lnTo>
                  <a:pt x="460863" y="166464"/>
                </a:lnTo>
                <a:lnTo>
                  <a:pt x="386275" y="166464"/>
                </a:lnTo>
                <a:close/>
                <a:moveTo>
                  <a:pt x="220799" y="146635"/>
                </a:moveTo>
                <a:lnTo>
                  <a:pt x="295387" y="146635"/>
                </a:lnTo>
                <a:lnTo>
                  <a:pt x="295387" y="166464"/>
                </a:lnTo>
                <a:lnTo>
                  <a:pt x="220799" y="166464"/>
                </a:lnTo>
                <a:close/>
                <a:moveTo>
                  <a:pt x="55323" y="146635"/>
                </a:moveTo>
                <a:lnTo>
                  <a:pt x="129981" y="146635"/>
                </a:lnTo>
                <a:lnTo>
                  <a:pt x="129981" y="166464"/>
                </a:lnTo>
                <a:lnTo>
                  <a:pt x="55323" y="166464"/>
                </a:lnTo>
                <a:close/>
                <a:moveTo>
                  <a:pt x="386275" y="110505"/>
                </a:moveTo>
                <a:lnTo>
                  <a:pt x="460863" y="110505"/>
                </a:lnTo>
                <a:lnTo>
                  <a:pt x="460863" y="130334"/>
                </a:lnTo>
                <a:lnTo>
                  <a:pt x="386275" y="130334"/>
                </a:lnTo>
                <a:close/>
                <a:moveTo>
                  <a:pt x="220799" y="110505"/>
                </a:moveTo>
                <a:lnTo>
                  <a:pt x="295387" y="110505"/>
                </a:lnTo>
                <a:lnTo>
                  <a:pt x="295387" y="130334"/>
                </a:lnTo>
                <a:lnTo>
                  <a:pt x="220799" y="130334"/>
                </a:lnTo>
                <a:close/>
                <a:moveTo>
                  <a:pt x="55323" y="110505"/>
                </a:moveTo>
                <a:lnTo>
                  <a:pt x="129981" y="110505"/>
                </a:lnTo>
                <a:lnTo>
                  <a:pt x="129981" y="130334"/>
                </a:lnTo>
                <a:lnTo>
                  <a:pt x="55323" y="130334"/>
                </a:lnTo>
                <a:close/>
                <a:moveTo>
                  <a:pt x="386275" y="74447"/>
                </a:moveTo>
                <a:lnTo>
                  <a:pt x="460863" y="74447"/>
                </a:lnTo>
                <a:lnTo>
                  <a:pt x="460863" y="94276"/>
                </a:lnTo>
                <a:lnTo>
                  <a:pt x="386275" y="94276"/>
                </a:lnTo>
                <a:close/>
                <a:moveTo>
                  <a:pt x="220799" y="74447"/>
                </a:moveTo>
                <a:lnTo>
                  <a:pt x="295387" y="74447"/>
                </a:lnTo>
                <a:lnTo>
                  <a:pt x="295387" y="94276"/>
                </a:lnTo>
                <a:lnTo>
                  <a:pt x="220799" y="94276"/>
                </a:lnTo>
                <a:close/>
                <a:moveTo>
                  <a:pt x="55323" y="74447"/>
                </a:moveTo>
                <a:lnTo>
                  <a:pt x="129981" y="74447"/>
                </a:lnTo>
                <a:lnTo>
                  <a:pt x="129981" y="94276"/>
                </a:lnTo>
                <a:lnTo>
                  <a:pt x="55323" y="94276"/>
                </a:lnTo>
                <a:close/>
                <a:moveTo>
                  <a:pt x="350776" y="19825"/>
                </a:moveTo>
                <a:lnTo>
                  <a:pt x="350776" y="586332"/>
                </a:lnTo>
                <a:lnTo>
                  <a:pt x="496329" y="586332"/>
                </a:lnTo>
                <a:lnTo>
                  <a:pt x="496329" y="19825"/>
                </a:lnTo>
                <a:close/>
                <a:moveTo>
                  <a:pt x="185267" y="19825"/>
                </a:moveTo>
                <a:lnTo>
                  <a:pt x="185267" y="586332"/>
                </a:lnTo>
                <a:lnTo>
                  <a:pt x="330919" y="586332"/>
                </a:lnTo>
                <a:lnTo>
                  <a:pt x="330919" y="19825"/>
                </a:lnTo>
                <a:close/>
                <a:moveTo>
                  <a:pt x="19857" y="19825"/>
                </a:moveTo>
                <a:lnTo>
                  <a:pt x="19857" y="586332"/>
                </a:lnTo>
                <a:lnTo>
                  <a:pt x="165410" y="586332"/>
                </a:lnTo>
                <a:lnTo>
                  <a:pt x="165410" y="19825"/>
                </a:lnTo>
                <a:close/>
                <a:moveTo>
                  <a:pt x="0" y="0"/>
                </a:moveTo>
                <a:lnTo>
                  <a:pt x="516186" y="0"/>
                </a:lnTo>
                <a:lnTo>
                  <a:pt x="516186" y="606157"/>
                </a:lnTo>
                <a:lnTo>
                  <a:pt x="0" y="606157"/>
                </a:lnTo>
                <a:close/>
              </a:path>
            </a:pathLst>
          </a:custGeom>
          <a:solidFill>
            <a:schemeClr val="bg1">
              <a:lumMod val="50000"/>
            </a:schemeClr>
          </a:solidFill>
          <a:ln>
            <a:noFill/>
          </a:ln>
        </p:spPr>
        <p:txBody>
          <a:bodyPr/>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矩形 12"/>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53          _4"/>
          <p:cNvSpPr txBox="1">
            <a:spLocks noChangeArrowheads="1"/>
          </p:cNvSpPr>
          <p:nvPr/>
        </p:nvSpPr>
        <p:spPr bwMode="auto">
          <a:xfrm>
            <a:off x="1922145" y="2606675"/>
            <a:ext cx="283337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100000"/>
              </a:lnSpc>
              <a:spcBef>
                <a:spcPct val="0"/>
              </a:spcBef>
              <a:spcAft>
                <a:spcPct val="0"/>
              </a:spcAft>
              <a:buNone/>
            </a:pPr>
            <a:r>
              <a:rPr lang="en-US" sz="1800" smtClean="0">
                <a:solidFill>
                  <a:schemeClr val="tx1">
                    <a:lumMod val="75000"/>
                    <a:lumOff val="25000"/>
                  </a:schemeClr>
                </a:solidFill>
                <a:cs typeface="+mn-ea"/>
                <a:sym typeface="+mn-lt"/>
              </a:rPr>
              <a:t>B</a:t>
            </a:r>
            <a:r>
              <a:rPr sz="1800" smtClean="0">
                <a:solidFill>
                  <a:schemeClr val="tx1">
                    <a:lumMod val="75000"/>
                    <a:lumOff val="25000"/>
                  </a:schemeClr>
                </a:solidFill>
                <a:cs typeface="+mn-ea"/>
                <a:sym typeface="+mn-lt"/>
              </a:rPr>
              <a:t>oss </a:t>
            </a:r>
            <a:r>
              <a:rPr lang="en-US" sz="1800" smtClean="0">
                <a:solidFill>
                  <a:schemeClr val="tx1">
                    <a:lumMod val="75000"/>
                    <a:lumOff val="25000"/>
                  </a:schemeClr>
                </a:solidFill>
                <a:cs typeface="+mn-ea"/>
                <a:sym typeface="+mn-lt"/>
              </a:rPr>
              <a:t>C</a:t>
            </a:r>
            <a:r>
              <a:rPr sz="1800" smtClean="0">
                <a:solidFill>
                  <a:schemeClr val="tx1">
                    <a:lumMod val="75000"/>
                    <a:lumOff val="25000"/>
                  </a:schemeClr>
                </a:solidFill>
                <a:cs typeface="+mn-ea"/>
                <a:sym typeface="+mn-lt"/>
              </a:rPr>
              <a:t>an </a:t>
            </a:r>
            <a:r>
              <a:rPr lang="en-US" sz="1800" smtClean="0">
                <a:solidFill>
                  <a:schemeClr val="tx1">
                    <a:lumMod val="75000"/>
                    <a:lumOff val="25000"/>
                  </a:schemeClr>
                </a:solidFill>
                <a:cs typeface="+mn-ea"/>
                <a:sym typeface="+mn-lt"/>
              </a:rPr>
              <a:t>O</a:t>
            </a:r>
            <a:r>
              <a:rPr sz="1800" smtClean="0">
                <a:solidFill>
                  <a:schemeClr val="tx1">
                    <a:lumMod val="75000"/>
                    <a:lumOff val="25000"/>
                  </a:schemeClr>
                </a:solidFill>
                <a:cs typeface="+mn-ea"/>
                <a:sym typeface="+mn-lt"/>
              </a:rPr>
              <a:t>rder Various </a:t>
            </a:r>
            <a:r>
              <a:rPr lang="en-US" sz="1800" smtClean="0">
                <a:solidFill>
                  <a:schemeClr val="tx1">
                    <a:lumMod val="75000"/>
                    <a:lumOff val="25000"/>
                  </a:schemeClr>
                </a:solidFill>
                <a:cs typeface="+mn-ea"/>
                <a:sym typeface="+mn-lt"/>
              </a:rPr>
              <a:t>T</a:t>
            </a:r>
            <a:r>
              <a:rPr sz="1800" smtClean="0">
                <a:solidFill>
                  <a:schemeClr val="tx1">
                    <a:lumMod val="75000"/>
                    <a:lumOff val="25000"/>
                  </a:schemeClr>
                </a:solidFill>
                <a:cs typeface="+mn-ea"/>
                <a:sym typeface="+mn-lt"/>
              </a:rPr>
              <a:t>ypes </a:t>
            </a:r>
            <a:r>
              <a:rPr lang="en-US" sz="1800" smtClean="0">
                <a:solidFill>
                  <a:schemeClr val="tx1">
                    <a:lumMod val="75000"/>
                    <a:lumOff val="25000"/>
                  </a:schemeClr>
                </a:solidFill>
                <a:cs typeface="+mn-ea"/>
                <a:sym typeface="+mn-lt"/>
              </a:rPr>
              <a:t>O</a:t>
            </a:r>
            <a:r>
              <a:rPr sz="1800" smtClean="0">
                <a:solidFill>
                  <a:schemeClr val="tx1">
                    <a:lumMod val="75000"/>
                    <a:lumOff val="25000"/>
                  </a:schemeClr>
                </a:solidFill>
                <a:cs typeface="+mn-ea"/>
                <a:sym typeface="+mn-lt"/>
              </a:rPr>
              <a:t>f </a:t>
            </a:r>
            <a:r>
              <a:rPr lang="en-US" sz="1800" smtClean="0">
                <a:solidFill>
                  <a:schemeClr val="tx1">
                    <a:lumMod val="75000"/>
                    <a:lumOff val="25000"/>
                  </a:schemeClr>
                </a:solidFill>
                <a:cs typeface="+mn-ea"/>
                <a:sym typeface="+mn-lt"/>
              </a:rPr>
              <a:t>C</a:t>
            </a:r>
            <a:r>
              <a:rPr sz="1800" smtClean="0">
                <a:solidFill>
                  <a:schemeClr val="tx1">
                    <a:lumMod val="75000"/>
                    <a:lumOff val="25000"/>
                  </a:schemeClr>
                </a:solidFill>
                <a:cs typeface="+mn-ea"/>
                <a:sym typeface="+mn-lt"/>
              </a:rPr>
              <a:t>ourier </a:t>
            </a:r>
            <a:r>
              <a:rPr lang="en-US" sz="1800" smtClean="0">
                <a:solidFill>
                  <a:schemeClr val="tx1">
                    <a:lumMod val="75000"/>
                    <a:lumOff val="25000"/>
                  </a:schemeClr>
                </a:solidFill>
                <a:cs typeface="+mn-ea"/>
                <a:sym typeface="+mn-lt"/>
              </a:rPr>
              <a:t>B</a:t>
            </a:r>
            <a:r>
              <a:rPr sz="1800" smtClean="0">
                <a:solidFill>
                  <a:schemeClr val="tx1">
                    <a:lumMod val="75000"/>
                    <a:lumOff val="25000"/>
                  </a:schemeClr>
                </a:solidFill>
                <a:cs typeface="+mn-ea"/>
                <a:sym typeface="+mn-lt"/>
              </a:rPr>
              <a:t>oxes</a:t>
            </a:r>
            <a:endParaRPr sz="1800" smtClean="0">
              <a:solidFill>
                <a:schemeClr val="tx1">
                  <a:lumMod val="75000"/>
                  <a:lumOff val="25000"/>
                </a:schemeClr>
              </a:solidFill>
              <a:cs typeface="+mn-ea"/>
              <a:sym typeface="+mn-lt"/>
            </a:endParaRPr>
          </a:p>
        </p:txBody>
      </p:sp>
      <p:sp>
        <p:nvSpPr>
          <p:cNvPr id="6" name="53          _4"/>
          <p:cNvSpPr txBox="1">
            <a:spLocks noChangeArrowheads="1"/>
          </p:cNvSpPr>
          <p:nvPr/>
        </p:nvSpPr>
        <p:spPr bwMode="auto">
          <a:xfrm>
            <a:off x="7537450" y="3607435"/>
            <a:ext cx="3141980"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defPPr>
              <a:defRPr lang="zh-CN"/>
            </a:defPPr>
            <a:lvl1pPr defTabSz="910590" fontAlgn="base">
              <a:lnSpc>
                <a:spcPct val="100000"/>
              </a:lnSpc>
              <a:spcBef>
                <a:spcPct val="0"/>
              </a:spcBef>
              <a:spcAft>
                <a:spcPct val="0"/>
              </a:spcAft>
              <a:buFont typeface="Arial" panose="020B0604020202020204" pitchFamily="34" charset="0"/>
              <a:buNone/>
              <a:defRPr sz="2000" b="1">
                <a:solidFill>
                  <a:srgbClr val="899C79"/>
                </a:solidFill>
                <a:latin typeface="+mn-ea"/>
                <a:cs typeface="+mn-ea"/>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sz="1800" b="0">
                <a:solidFill>
                  <a:schemeClr val="tx1">
                    <a:lumMod val="75000"/>
                    <a:lumOff val="25000"/>
                  </a:schemeClr>
                </a:solidFill>
                <a:latin typeface="+mn-lt"/>
                <a:sym typeface="+mn-lt"/>
              </a:rPr>
              <a:t>Customers </a:t>
            </a:r>
            <a:r>
              <a:rPr lang="en-US" altLang="zh-CN" sz="1800" b="0">
                <a:solidFill>
                  <a:schemeClr val="tx1">
                    <a:lumMod val="75000"/>
                    <a:lumOff val="25000"/>
                  </a:schemeClr>
                </a:solidFill>
                <a:latin typeface="+mn-lt"/>
                <a:sym typeface="+mn-lt"/>
              </a:rPr>
              <a:t>C</a:t>
            </a:r>
            <a:r>
              <a:rPr lang="zh-CN" altLang="en-US" sz="1800" b="0">
                <a:solidFill>
                  <a:schemeClr val="tx1">
                    <a:lumMod val="75000"/>
                    <a:lumOff val="25000"/>
                  </a:schemeClr>
                </a:solidFill>
                <a:latin typeface="+mn-lt"/>
                <a:sym typeface="+mn-lt"/>
              </a:rPr>
              <a:t>an </a:t>
            </a:r>
            <a:r>
              <a:rPr lang="en-US" altLang="zh-CN" sz="1800" b="0">
                <a:solidFill>
                  <a:schemeClr val="tx1">
                    <a:lumMod val="75000"/>
                    <a:lumOff val="25000"/>
                  </a:schemeClr>
                </a:solidFill>
                <a:latin typeface="+mn-lt"/>
                <a:sym typeface="+mn-lt"/>
              </a:rPr>
              <a:t>S</a:t>
            </a:r>
            <a:r>
              <a:rPr lang="zh-CN" altLang="en-US" sz="1800" b="0">
                <a:solidFill>
                  <a:schemeClr val="tx1">
                    <a:lumMod val="75000"/>
                    <a:lumOff val="25000"/>
                  </a:schemeClr>
                </a:solidFill>
                <a:latin typeface="+mn-lt"/>
                <a:sym typeface="+mn-lt"/>
              </a:rPr>
              <a:t>end </a:t>
            </a:r>
            <a:r>
              <a:rPr lang="en-US" altLang="zh-CN" sz="1800" b="0">
                <a:solidFill>
                  <a:schemeClr val="tx1">
                    <a:lumMod val="75000"/>
                    <a:lumOff val="25000"/>
                  </a:schemeClr>
                </a:solidFill>
                <a:latin typeface="+mn-lt"/>
                <a:sym typeface="+mn-lt"/>
              </a:rPr>
              <a:t>Expresses</a:t>
            </a:r>
            <a:r>
              <a:rPr lang="zh-CN" altLang="en-US" sz="1800" b="0">
                <a:solidFill>
                  <a:schemeClr val="tx1">
                    <a:lumMod val="75000"/>
                    <a:lumOff val="25000"/>
                  </a:schemeClr>
                </a:solidFill>
                <a:latin typeface="+mn-lt"/>
                <a:sym typeface="+mn-lt"/>
              </a:rPr>
              <a:t> </a:t>
            </a:r>
            <a:r>
              <a:rPr lang="en-US" altLang="zh-CN" sz="1800" b="0">
                <a:solidFill>
                  <a:schemeClr val="tx1">
                    <a:lumMod val="75000"/>
                    <a:lumOff val="25000"/>
                  </a:schemeClr>
                </a:solidFill>
                <a:latin typeface="+mn-lt"/>
                <a:sym typeface="+mn-lt"/>
              </a:rPr>
              <a:t>A</a:t>
            </a:r>
            <a:r>
              <a:rPr lang="zh-CN" altLang="en-US" sz="1800" b="0">
                <a:solidFill>
                  <a:schemeClr val="tx1">
                    <a:lumMod val="75000"/>
                    <a:lumOff val="25000"/>
                  </a:schemeClr>
                </a:solidFill>
                <a:latin typeface="+mn-lt"/>
                <a:sym typeface="+mn-lt"/>
              </a:rPr>
              <a:t>nytime</a:t>
            </a:r>
            <a:endParaRPr lang="zh-CN" altLang="en-US" sz="1800" b="0">
              <a:solidFill>
                <a:schemeClr val="tx1">
                  <a:lumMod val="75000"/>
                  <a:lumOff val="25000"/>
                </a:schemeClr>
              </a:solidFill>
              <a:latin typeface="+mn-lt"/>
              <a:sym typeface="+mn-lt"/>
            </a:endParaRPr>
          </a:p>
        </p:txBody>
      </p:sp>
      <p:pic>
        <p:nvPicPr>
          <p:cNvPr id="2" name="图片 1" descr="FZF)FX3AGP8~IU_OL2C[}_J"/>
          <p:cNvPicPr>
            <a:picLocks noChangeAspect="1"/>
          </p:cNvPicPr>
          <p:nvPr/>
        </p:nvPicPr>
        <p:blipFill>
          <a:blip r:embed="rId1"/>
          <a:stretch>
            <a:fillRect/>
          </a:stretch>
        </p:blipFill>
        <p:spPr>
          <a:xfrm>
            <a:off x="1041400" y="3540760"/>
            <a:ext cx="4697095" cy="2534285"/>
          </a:xfrm>
          <a:prstGeom prst="rect">
            <a:avLst/>
          </a:prstGeom>
        </p:spPr>
      </p:pic>
      <p:pic>
        <p:nvPicPr>
          <p:cNvPr id="3" name="图片 2" descr="9IOO4(A{X$M_O_UELS@N0{R"/>
          <p:cNvPicPr>
            <a:picLocks noChangeAspect="1"/>
          </p:cNvPicPr>
          <p:nvPr/>
        </p:nvPicPr>
        <p:blipFill>
          <a:blip r:embed="rId2"/>
          <a:stretch>
            <a:fillRect/>
          </a:stretch>
        </p:blipFill>
        <p:spPr>
          <a:xfrm>
            <a:off x="6077585" y="714375"/>
            <a:ext cx="5267325" cy="2826385"/>
          </a:xfrm>
          <a:prstGeom prst="rect">
            <a:avLst/>
          </a:prstGeom>
        </p:spPr>
      </p:pic>
      <p:sp>
        <p:nvSpPr>
          <p:cNvPr id="14" name="profit_157170"/>
          <p:cNvSpPr>
            <a:spLocks noChangeAspect="1"/>
          </p:cNvSpPr>
          <p:nvPr/>
        </p:nvSpPr>
        <p:spPr bwMode="auto">
          <a:xfrm>
            <a:off x="1212880" y="2606546"/>
            <a:ext cx="581315" cy="609684"/>
          </a:xfrm>
          <a:custGeom>
            <a:avLst/>
            <a:gdLst>
              <a:gd name="connsiteX0" fmla="*/ 19027 w 544086"/>
              <a:gd name="connsiteY0" fmla="*/ 370469 h 570639"/>
              <a:gd name="connsiteX1" fmla="*/ 19027 w 544086"/>
              <a:gd name="connsiteY1" fmla="*/ 468857 h 570639"/>
              <a:gd name="connsiteX2" fmla="*/ 90379 w 544086"/>
              <a:gd name="connsiteY2" fmla="*/ 468857 h 570639"/>
              <a:gd name="connsiteX3" fmla="*/ 90379 w 544086"/>
              <a:gd name="connsiteY3" fmla="*/ 370469 h 570639"/>
              <a:gd name="connsiteX4" fmla="*/ 201144 w 544086"/>
              <a:gd name="connsiteY4" fmla="*/ 335863 h 570639"/>
              <a:gd name="connsiteX5" fmla="*/ 142703 w 544086"/>
              <a:gd name="connsiteY5" fmla="*/ 368433 h 570639"/>
              <a:gd name="connsiteX6" fmla="*/ 137267 w 544086"/>
              <a:gd name="connsiteY6" fmla="*/ 370469 h 570639"/>
              <a:gd name="connsiteX7" fmla="*/ 110086 w 544086"/>
              <a:gd name="connsiteY7" fmla="*/ 370469 h 570639"/>
              <a:gd name="connsiteX8" fmla="*/ 110086 w 544086"/>
              <a:gd name="connsiteY8" fmla="*/ 470893 h 570639"/>
              <a:gd name="connsiteX9" fmla="*/ 110765 w 544086"/>
              <a:gd name="connsiteY9" fmla="*/ 470893 h 570639"/>
              <a:gd name="connsiteX10" fmla="*/ 224928 w 544086"/>
              <a:gd name="connsiteY10" fmla="*/ 539426 h 570639"/>
              <a:gd name="connsiteX11" fmla="*/ 379863 w 544086"/>
              <a:gd name="connsiteY11" fmla="*/ 540105 h 570639"/>
              <a:gd name="connsiteX12" fmla="*/ 515092 w 544086"/>
              <a:gd name="connsiteY12" fmla="*/ 393539 h 570639"/>
              <a:gd name="connsiteX13" fmla="*/ 524605 w 544086"/>
              <a:gd name="connsiteY13" fmla="*/ 379290 h 570639"/>
              <a:gd name="connsiteX14" fmla="*/ 519848 w 544086"/>
              <a:gd name="connsiteY14" fmla="*/ 359612 h 570639"/>
              <a:gd name="connsiteX15" fmla="*/ 502180 w 544086"/>
              <a:gd name="connsiteY15" fmla="*/ 346719 h 570639"/>
              <a:gd name="connsiteX16" fmla="*/ 464806 w 544086"/>
              <a:gd name="connsiteY16" fmla="*/ 379968 h 570639"/>
              <a:gd name="connsiteX17" fmla="*/ 386658 w 544086"/>
              <a:gd name="connsiteY17" fmla="*/ 440359 h 570639"/>
              <a:gd name="connsiteX18" fmla="*/ 233082 w 544086"/>
              <a:gd name="connsiteY18" fmla="*/ 440359 h 570639"/>
              <a:gd name="connsiteX19" fmla="*/ 218132 w 544086"/>
              <a:gd name="connsiteY19" fmla="*/ 417967 h 570639"/>
              <a:gd name="connsiteX20" fmla="*/ 231723 w 544086"/>
              <a:gd name="connsiteY20" fmla="*/ 388111 h 570639"/>
              <a:gd name="connsiteX21" fmla="*/ 267059 w 544086"/>
              <a:gd name="connsiteY21" fmla="*/ 387432 h 570639"/>
              <a:gd name="connsiteX22" fmla="*/ 337732 w 544086"/>
              <a:gd name="connsiteY22" fmla="*/ 387432 h 570639"/>
              <a:gd name="connsiteX23" fmla="*/ 335013 w 544086"/>
              <a:gd name="connsiteY23" fmla="*/ 369111 h 570639"/>
              <a:gd name="connsiteX24" fmla="*/ 307152 w 544086"/>
              <a:gd name="connsiteY24" fmla="*/ 347398 h 570639"/>
              <a:gd name="connsiteX25" fmla="*/ 201144 w 544086"/>
              <a:gd name="connsiteY25" fmla="*/ 335863 h 570639"/>
              <a:gd name="connsiteX26" fmla="*/ 201823 w 544086"/>
              <a:gd name="connsiteY26" fmla="*/ 317542 h 570639"/>
              <a:gd name="connsiteX27" fmla="*/ 310550 w 544086"/>
              <a:gd name="connsiteY27" fmla="*/ 329077 h 570639"/>
              <a:gd name="connsiteX28" fmla="*/ 356759 w 544086"/>
              <a:gd name="connsiteY28" fmla="*/ 382682 h 570639"/>
              <a:gd name="connsiteX29" fmla="*/ 342488 w 544086"/>
              <a:gd name="connsiteY29" fmla="*/ 405753 h 570639"/>
              <a:gd name="connsiteX30" fmla="*/ 265021 w 544086"/>
              <a:gd name="connsiteY30" fmla="*/ 405753 h 570639"/>
              <a:gd name="connsiteX31" fmla="*/ 238519 w 544086"/>
              <a:gd name="connsiteY31" fmla="*/ 405074 h 570639"/>
              <a:gd name="connsiteX32" fmla="*/ 237839 w 544086"/>
              <a:gd name="connsiteY32" fmla="*/ 422716 h 570639"/>
              <a:gd name="connsiteX33" fmla="*/ 381222 w 544086"/>
              <a:gd name="connsiteY33" fmla="*/ 422716 h 570639"/>
              <a:gd name="connsiteX34" fmla="*/ 451215 w 544086"/>
              <a:gd name="connsiteY34" fmla="*/ 367754 h 570639"/>
              <a:gd name="connsiteX35" fmla="*/ 498103 w 544086"/>
              <a:gd name="connsiteY35" fmla="*/ 329077 h 570639"/>
              <a:gd name="connsiteX36" fmla="*/ 534798 w 544086"/>
              <a:gd name="connsiteY36" fmla="*/ 349434 h 570639"/>
              <a:gd name="connsiteX37" fmla="*/ 539555 w 544086"/>
              <a:gd name="connsiteY37" fmla="*/ 390146 h 570639"/>
              <a:gd name="connsiteX38" fmla="*/ 530041 w 544086"/>
              <a:gd name="connsiteY38" fmla="*/ 403717 h 570639"/>
              <a:gd name="connsiteX39" fmla="*/ 388018 w 544086"/>
              <a:gd name="connsiteY39" fmla="*/ 556390 h 570639"/>
              <a:gd name="connsiteX40" fmla="*/ 315307 w 544086"/>
              <a:gd name="connsiteY40" fmla="*/ 570639 h 570639"/>
              <a:gd name="connsiteX41" fmla="*/ 220851 w 544086"/>
              <a:gd name="connsiteY41" fmla="*/ 557068 h 570639"/>
              <a:gd name="connsiteX42" fmla="*/ 101931 w 544086"/>
              <a:gd name="connsiteY42" fmla="*/ 487178 h 570639"/>
              <a:gd name="connsiteX43" fmla="*/ 9514 w 544086"/>
              <a:gd name="connsiteY43" fmla="*/ 487178 h 570639"/>
              <a:gd name="connsiteX44" fmla="*/ 0 w 544086"/>
              <a:gd name="connsiteY44" fmla="*/ 478357 h 570639"/>
              <a:gd name="connsiteX45" fmla="*/ 0 w 544086"/>
              <a:gd name="connsiteY45" fmla="*/ 361647 h 570639"/>
              <a:gd name="connsiteX46" fmla="*/ 9514 w 544086"/>
              <a:gd name="connsiteY46" fmla="*/ 352148 h 570639"/>
              <a:gd name="connsiteX47" fmla="*/ 133869 w 544086"/>
              <a:gd name="connsiteY47" fmla="*/ 352148 h 570639"/>
              <a:gd name="connsiteX48" fmla="*/ 201823 w 544086"/>
              <a:gd name="connsiteY48" fmla="*/ 317542 h 570639"/>
              <a:gd name="connsiteX49" fmla="*/ 317384 w 544086"/>
              <a:gd name="connsiteY49" fmla="*/ 142495 h 570639"/>
              <a:gd name="connsiteX50" fmla="*/ 317384 w 544086"/>
              <a:gd name="connsiteY50" fmla="*/ 181854 h 570639"/>
              <a:gd name="connsiteX51" fmla="*/ 336412 w 544086"/>
              <a:gd name="connsiteY51" fmla="*/ 162175 h 570639"/>
              <a:gd name="connsiteX52" fmla="*/ 317384 w 544086"/>
              <a:gd name="connsiteY52" fmla="*/ 142495 h 570639"/>
              <a:gd name="connsiteX53" fmla="*/ 299716 w 544086"/>
              <a:gd name="connsiteY53" fmla="*/ 90922 h 570639"/>
              <a:gd name="connsiteX54" fmla="*/ 280008 w 544086"/>
              <a:gd name="connsiteY54" fmla="*/ 110601 h 570639"/>
              <a:gd name="connsiteX55" fmla="*/ 299716 w 544086"/>
              <a:gd name="connsiteY55" fmla="*/ 124852 h 570639"/>
              <a:gd name="connsiteX56" fmla="*/ 308550 w 544086"/>
              <a:gd name="connsiteY56" fmla="*/ 46135 h 570639"/>
              <a:gd name="connsiteX57" fmla="*/ 317384 w 544086"/>
              <a:gd name="connsiteY57" fmla="*/ 54957 h 570639"/>
              <a:gd name="connsiteX58" fmla="*/ 317384 w 544086"/>
              <a:gd name="connsiteY58" fmla="*/ 74636 h 570639"/>
              <a:gd name="connsiteX59" fmla="*/ 341169 w 544086"/>
              <a:gd name="connsiteY59" fmla="*/ 84815 h 570639"/>
              <a:gd name="connsiteX60" fmla="*/ 346606 w 544086"/>
              <a:gd name="connsiteY60" fmla="*/ 100423 h 570639"/>
              <a:gd name="connsiteX61" fmla="*/ 337771 w 544086"/>
              <a:gd name="connsiteY61" fmla="*/ 107208 h 570639"/>
              <a:gd name="connsiteX62" fmla="*/ 330976 w 544086"/>
              <a:gd name="connsiteY62" fmla="*/ 99065 h 570639"/>
              <a:gd name="connsiteX63" fmla="*/ 328937 w 544086"/>
              <a:gd name="connsiteY63" fmla="*/ 94994 h 570639"/>
              <a:gd name="connsiteX64" fmla="*/ 317384 w 544086"/>
              <a:gd name="connsiteY64" fmla="*/ 90922 h 570639"/>
              <a:gd name="connsiteX65" fmla="*/ 317384 w 544086"/>
              <a:gd name="connsiteY65" fmla="*/ 126209 h 570639"/>
              <a:gd name="connsiteX66" fmla="*/ 352722 w 544086"/>
              <a:gd name="connsiteY66" fmla="*/ 162175 h 570639"/>
              <a:gd name="connsiteX67" fmla="*/ 317384 w 544086"/>
              <a:gd name="connsiteY67" fmla="*/ 198140 h 570639"/>
              <a:gd name="connsiteX68" fmla="*/ 317384 w 544086"/>
              <a:gd name="connsiteY68" fmla="*/ 217819 h 570639"/>
              <a:gd name="connsiteX69" fmla="*/ 308550 w 544086"/>
              <a:gd name="connsiteY69" fmla="*/ 226641 h 570639"/>
              <a:gd name="connsiteX70" fmla="*/ 299716 w 544086"/>
              <a:gd name="connsiteY70" fmla="*/ 217819 h 570639"/>
              <a:gd name="connsiteX71" fmla="*/ 299716 w 544086"/>
              <a:gd name="connsiteY71" fmla="*/ 198140 h 570639"/>
              <a:gd name="connsiteX72" fmla="*/ 264378 w 544086"/>
              <a:gd name="connsiteY72" fmla="*/ 173711 h 570639"/>
              <a:gd name="connsiteX73" fmla="*/ 272533 w 544086"/>
              <a:gd name="connsiteY73" fmla="*/ 165568 h 570639"/>
              <a:gd name="connsiteX74" fmla="*/ 280008 w 544086"/>
              <a:gd name="connsiteY74" fmla="*/ 173711 h 570639"/>
              <a:gd name="connsiteX75" fmla="*/ 299716 w 544086"/>
              <a:gd name="connsiteY75" fmla="*/ 182532 h 570639"/>
              <a:gd name="connsiteX76" fmla="*/ 299716 w 544086"/>
              <a:gd name="connsiteY76" fmla="*/ 141138 h 570639"/>
              <a:gd name="connsiteX77" fmla="*/ 264378 w 544086"/>
              <a:gd name="connsiteY77" fmla="*/ 110601 h 570639"/>
              <a:gd name="connsiteX78" fmla="*/ 299716 w 544086"/>
              <a:gd name="connsiteY78" fmla="*/ 74636 h 570639"/>
              <a:gd name="connsiteX79" fmla="*/ 299716 w 544086"/>
              <a:gd name="connsiteY79" fmla="*/ 54957 h 570639"/>
              <a:gd name="connsiteX80" fmla="*/ 308550 w 544086"/>
              <a:gd name="connsiteY80" fmla="*/ 46135 h 570639"/>
              <a:gd name="connsiteX81" fmla="*/ 308550 w 544086"/>
              <a:gd name="connsiteY81" fmla="*/ 18324 h 570639"/>
              <a:gd name="connsiteX82" fmla="*/ 190999 w 544086"/>
              <a:gd name="connsiteY82" fmla="*/ 135734 h 570639"/>
              <a:gd name="connsiteX83" fmla="*/ 308550 w 544086"/>
              <a:gd name="connsiteY83" fmla="*/ 253144 h 570639"/>
              <a:gd name="connsiteX84" fmla="*/ 426102 w 544086"/>
              <a:gd name="connsiteY84" fmla="*/ 135734 h 570639"/>
              <a:gd name="connsiteX85" fmla="*/ 308550 w 544086"/>
              <a:gd name="connsiteY85" fmla="*/ 18324 h 570639"/>
              <a:gd name="connsiteX86" fmla="*/ 308550 w 544086"/>
              <a:gd name="connsiteY86" fmla="*/ 0 h 570639"/>
              <a:gd name="connsiteX87" fmla="*/ 444448 w 544086"/>
              <a:gd name="connsiteY87" fmla="*/ 135734 h 570639"/>
              <a:gd name="connsiteX88" fmla="*/ 308550 w 544086"/>
              <a:gd name="connsiteY88" fmla="*/ 271468 h 570639"/>
              <a:gd name="connsiteX89" fmla="*/ 172653 w 544086"/>
              <a:gd name="connsiteY89" fmla="*/ 135734 h 570639"/>
              <a:gd name="connsiteX90" fmla="*/ 308550 w 544086"/>
              <a:gd name="connsiteY90" fmla="*/ 0 h 57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44086" h="570639">
                <a:moveTo>
                  <a:pt x="19027" y="370469"/>
                </a:moveTo>
                <a:lnTo>
                  <a:pt x="19027" y="468857"/>
                </a:lnTo>
                <a:lnTo>
                  <a:pt x="90379" y="468857"/>
                </a:lnTo>
                <a:lnTo>
                  <a:pt x="90379" y="370469"/>
                </a:lnTo>
                <a:close/>
                <a:moveTo>
                  <a:pt x="201144" y="335863"/>
                </a:moveTo>
                <a:cubicBezTo>
                  <a:pt x="189592" y="335184"/>
                  <a:pt x="159692" y="354183"/>
                  <a:pt x="142703" y="368433"/>
                </a:cubicBezTo>
                <a:cubicBezTo>
                  <a:pt x="141344" y="369790"/>
                  <a:pt x="139306" y="370469"/>
                  <a:pt x="137267" y="370469"/>
                </a:cubicBezTo>
                <a:lnTo>
                  <a:pt x="110086" y="370469"/>
                </a:lnTo>
                <a:lnTo>
                  <a:pt x="110086" y="470893"/>
                </a:lnTo>
                <a:cubicBezTo>
                  <a:pt x="110086" y="470893"/>
                  <a:pt x="110086" y="470893"/>
                  <a:pt x="110765" y="470893"/>
                </a:cubicBezTo>
                <a:cubicBezTo>
                  <a:pt x="111445" y="471572"/>
                  <a:pt x="184155" y="528569"/>
                  <a:pt x="224928" y="539426"/>
                </a:cubicBezTo>
                <a:cubicBezTo>
                  <a:pt x="269098" y="550283"/>
                  <a:pt x="332975" y="562496"/>
                  <a:pt x="379863" y="540105"/>
                </a:cubicBezTo>
                <a:cubicBezTo>
                  <a:pt x="428790" y="516355"/>
                  <a:pt x="487230" y="433573"/>
                  <a:pt x="515092" y="393539"/>
                </a:cubicBezTo>
                <a:cubicBezTo>
                  <a:pt x="518489" y="388111"/>
                  <a:pt x="521887" y="383361"/>
                  <a:pt x="524605" y="379290"/>
                </a:cubicBezTo>
                <a:cubicBezTo>
                  <a:pt x="526644" y="376575"/>
                  <a:pt x="525285" y="368433"/>
                  <a:pt x="519848" y="359612"/>
                </a:cubicBezTo>
                <a:cubicBezTo>
                  <a:pt x="513053" y="350112"/>
                  <a:pt x="505578" y="346041"/>
                  <a:pt x="502180" y="346719"/>
                </a:cubicBezTo>
                <a:cubicBezTo>
                  <a:pt x="491987" y="349434"/>
                  <a:pt x="479076" y="364362"/>
                  <a:pt x="464806" y="379968"/>
                </a:cubicBezTo>
                <a:cubicBezTo>
                  <a:pt x="444419" y="402360"/>
                  <a:pt x="419276" y="430859"/>
                  <a:pt x="386658" y="440359"/>
                </a:cubicBezTo>
                <a:cubicBezTo>
                  <a:pt x="327538" y="457322"/>
                  <a:pt x="254148" y="445108"/>
                  <a:pt x="233082" y="440359"/>
                </a:cubicBezTo>
                <a:cubicBezTo>
                  <a:pt x="224928" y="439001"/>
                  <a:pt x="218812" y="430180"/>
                  <a:pt x="218132" y="417967"/>
                </a:cubicBezTo>
                <a:cubicBezTo>
                  <a:pt x="217453" y="405753"/>
                  <a:pt x="220851" y="391503"/>
                  <a:pt x="231723" y="388111"/>
                </a:cubicBezTo>
                <a:cubicBezTo>
                  <a:pt x="240557" y="384718"/>
                  <a:pt x="252109" y="386075"/>
                  <a:pt x="267059" y="387432"/>
                </a:cubicBezTo>
                <a:cubicBezTo>
                  <a:pt x="286766" y="390146"/>
                  <a:pt x="310550" y="392860"/>
                  <a:pt x="337732" y="387432"/>
                </a:cubicBezTo>
                <a:cubicBezTo>
                  <a:pt x="338411" y="385396"/>
                  <a:pt x="339091" y="377933"/>
                  <a:pt x="335013" y="369111"/>
                </a:cubicBezTo>
                <a:cubicBezTo>
                  <a:pt x="331616" y="362326"/>
                  <a:pt x="324141" y="350112"/>
                  <a:pt x="307152" y="347398"/>
                </a:cubicBezTo>
                <a:cubicBezTo>
                  <a:pt x="292882" y="344684"/>
                  <a:pt x="253469" y="338577"/>
                  <a:pt x="201144" y="335863"/>
                </a:cubicBezTo>
                <a:close/>
                <a:moveTo>
                  <a:pt x="201823" y="317542"/>
                </a:moveTo>
                <a:cubicBezTo>
                  <a:pt x="255507" y="320256"/>
                  <a:pt x="295600" y="326363"/>
                  <a:pt x="310550" y="329077"/>
                </a:cubicBezTo>
                <a:cubicBezTo>
                  <a:pt x="341809" y="333827"/>
                  <a:pt x="356759" y="363683"/>
                  <a:pt x="356759" y="382682"/>
                </a:cubicBezTo>
                <a:cubicBezTo>
                  <a:pt x="356759" y="397610"/>
                  <a:pt x="349963" y="404396"/>
                  <a:pt x="342488" y="405753"/>
                </a:cubicBezTo>
                <a:cubicBezTo>
                  <a:pt x="311909" y="411181"/>
                  <a:pt x="284727" y="408467"/>
                  <a:pt x="265021" y="405753"/>
                </a:cubicBezTo>
                <a:cubicBezTo>
                  <a:pt x="253469" y="404396"/>
                  <a:pt x="242596" y="403717"/>
                  <a:pt x="238519" y="405074"/>
                </a:cubicBezTo>
                <a:cubicBezTo>
                  <a:pt x="235800" y="407110"/>
                  <a:pt x="235800" y="419324"/>
                  <a:pt x="237839" y="422716"/>
                </a:cubicBezTo>
                <a:cubicBezTo>
                  <a:pt x="258905" y="426788"/>
                  <a:pt x="327538" y="438323"/>
                  <a:pt x="381222" y="422716"/>
                </a:cubicBezTo>
                <a:cubicBezTo>
                  <a:pt x="409083" y="414574"/>
                  <a:pt x="431508" y="389468"/>
                  <a:pt x="451215" y="367754"/>
                </a:cubicBezTo>
                <a:cubicBezTo>
                  <a:pt x="467524" y="349434"/>
                  <a:pt x="481794" y="333149"/>
                  <a:pt x="498103" y="329077"/>
                </a:cubicBezTo>
                <a:cubicBezTo>
                  <a:pt x="512373" y="325685"/>
                  <a:pt x="526644" y="337898"/>
                  <a:pt x="534798" y="349434"/>
                </a:cubicBezTo>
                <a:cubicBezTo>
                  <a:pt x="542953" y="360969"/>
                  <a:pt x="548389" y="377933"/>
                  <a:pt x="539555" y="390146"/>
                </a:cubicBezTo>
                <a:cubicBezTo>
                  <a:pt x="536837" y="394218"/>
                  <a:pt x="534119" y="398967"/>
                  <a:pt x="530041" y="403717"/>
                </a:cubicBezTo>
                <a:cubicBezTo>
                  <a:pt x="498783" y="448501"/>
                  <a:pt x="441022" y="531283"/>
                  <a:pt x="388018" y="556390"/>
                </a:cubicBezTo>
                <a:cubicBezTo>
                  <a:pt x="365593" y="567246"/>
                  <a:pt x="340450" y="570639"/>
                  <a:pt x="315307" y="570639"/>
                </a:cubicBezTo>
                <a:cubicBezTo>
                  <a:pt x="281330" y="570639"/>
                  <a:pt x="247353" y="563854"/>
                  <a:pt x="220851" y="557068"/>
                </a:cubicBezTo>
                <a:cubicBezTo>
                  <a:pt x="179399" y="546890"/>
                  <a:pt x="115522" y="498035"/>
                  <a:pt x="101931" y="487178"/>
                </a:cubicBezTo>
                <a:lnTo>
                  <a:pt x="9514" y="487178"/>
                </a:lnTo>
                <a:cubicBezTo>
                  <a:pt x="4757" y="487178"/>
                  <a:pt x="0" y="483107"/>
                  <a:pt x="0" y="478357"/>
                </a:cubicBezTo>
                <a:lnTo>
                  <a:pt x="0" y="361647"/>
                </a:lnTo>
                <a:cubicBezTo>
                  <a:pt x="0" y="356219"/>
                  <a:pt x="4757" y="352148"/>
                  <a:pt x="9514" y="352148"/>
                </a:cubicBezTo>
                <a:lnTo>
                  <a:pt x="133869" y="352148"/>
                </a:lnTo>
                <a:cubicBezTo>
                  <a:pt x="145422" y="342648"/>
                  <a:pt x="180758" y="316185"/>
                  <a:pt x="201823" y="317542"/>
                </a:cubicBezTo>
                <a:close/>
                <a:moveTo>
                  <a:pt x="317384" y="142495"/>
                </a:moveTo>
                <a:lnTo>
                  <a:pt x="317384" y="181854"/>
                </a:lnTo>
                <a:cubicBezTo>
                  <a:pt x="336412" y="179139"/>
                  <a:pt x="336412" y="166925"/>
                  <a:pt x="336412" y="162175"/>
                </a:cubicBezTo>
                <a:cubicBezTo>
                  <a:pt x="336412" y="149960"/>
                  <a:pt x="330976" y="143853"/>
                  <a:pt x="317384" y="142495"/>
                </a:cubicBezTo>
                <a:close/>
                <a:moveTo>
                  <a:pt x="299716" y="90922"/>
                </a:moveTo>
                <a:cubicBezTo>
                  <a:pt x="280688" y="92958"/>
                  <a:pt x="280008" y="101780"/>
                  <a:pt x="280008" y="110601"/>
                </a:cubicBezTo>
                <a:cubicBezTo>
                  <a:pt x="280008" y="115352"/>
                  <a:pt x="280688" y="123495"/>
                  <a:pt x="299716" y="124852"/>
                </a:cubicBezTo>
                <a:close/>
                <a:moveTo>
                  <a:pt x="308550" y="46135"/>
                </a:moveTo>
                <a:cubicBezTo>
                  <a:pt x="313307" y="46135"/>
                  <a:pt x="317384" y="50207"/>
                  <a:pt x="317384" y="54957"/>
                </a:cubicBezTo>
                <a:lnTo>
                  <a:pt x="317384" y="74636"/>
                </a:lnTo>
                <a:cubicBezTo>
                  <a:pt x="328258" y="75993"/>
                  <a:pt x="336412" y="79386"/>
                  <a:pt x="341169" y="84815"/>
                </a:cubicBezTo>
                <a:cubicBezTo>
                  <a:pt x="347285" y="91601"/>
                  <a:pt x="346606" y="99065"/>
                  <a:pt x="346606" y="100423"/>
                </a:cubicBezTo>
                <a:cubicBezTo>
                  <a:pt x="346606" y="104494"/>
                  <a:pt x="342528" y="107887"/>
                  <a:pt x="337771" y="107208"/>
                </a:cubicBezTo>
                <a:cubicBezTo>
                  <a:pt x="333694" y="106530"/>
                  <a:pt x="330296" y="103137"/>
                  <a:pt x="330976" y="99065"/>
                </a:cubicBezTo>
                <a:cubicBezTo>
                  <a:pt x="330976" y="98387"/>
                  <a:pt x="330296" y="97030"/>
                  <a:pt x="328937" y="94994"/>
                </a:cubicBezTo>
                <a:cubicBezTo>
                  <a:pt x="327578" y="93637"/>
                  <a:pt x="324180" y="91601"/>
                  <a:pt x="317384" y="90922"/>
                </a:cubicBezTo>
                <a:lnTo>
                  <a:pt x="317384" y="126209"/>
                </a:lnTo>
                <a:cubicBezTo>
                  <a:pt x="346606" y="128923"/>
                  <a:pt x="352722" y="147245"/>
                  <a:pt x="352722" y="162175"/>
                </a:cubicBezTo>
                <a:cubicBezTo>
                  <a:pt x="352722" y="182532"/>
                  <a:pt x="339810" y="195426"/>
                  <a:pt x="317384" y="198140"/>
                </a:cubicBezTo>
                <a:lnTo>
                  <a:pt x="317384" y="217819"/>
                </a:lnTo>
                <a:cubicBezTo>
                  <a:pt x="317384" y="222569"/>
                  <a:pt x="313307" y="226641"/>
                  <a:pt x="308550" y="226641"/>
                </a:cubicBezTo>
                <a:cubicBezTo>
                  <a:pt x="303793" y="226641"/>
                  <a:pt x="299716" y="222569"/>
                  <a:pt x="299716" y="217819"/>
                </a:cubicBezTo>
                <a:lnTo>
                  <a:pt x="299716" y="198140"/>
                </a:lnTo>
                <a:cubicBezTo>
                  <a:pt x="269135" y="196104"/>
                  <a:pt x="264378" y="181854"/>
                  <a:pt x="264378" y="173711"/>
                </a:cubicBezTo>
                <a:cubicBezTo>
                  <a:pt x="264378" y="168961"/>
                  <a:pt x="267776" y="165568"/>
                  <a:pt x="272533" y="165568"/>
                </a:cubicBezTo>
                <a:cubicBezTo>
                  <a:pt x="276610" y="165568"/>
                  <a:pt x="280008" y="168961"/>
                  <a:pt x="280008" y="173711"/>
                </a:cubicBezTo>
                <a:cubicBezTo>
                  <a:pt x="280008" y="178461"/>
                  <a:pt x="289522" y="181175"/>
                  <a:pt x="299716" y="182532"/>
                </a:cubicBezTo>
                <a:lnTo>
                  <a:pt x="299716" y="141138"/>
                </a:lnTo>
                <a:cubicBezTo>
                  <a:pt x="275931" y="139102"/>
                  <a:pt x="264378" y="128923"/>
                  <a:pt x="264378" y="110601"/>
                </a:cubicBezTo>
                <a:cubicBezTo>
                  <a:pt x="264378" y="94994"/>
                  <a:pt x="268455" y="77350"/>
                  <a:pt x="299716" y="74636"/>
                </a:cubicBezTo>
                <a:lnTo>
                  <a:pt x="299716" y="54957"/>
                </a:lnTo>
                <a:cubicBezTo>
                  <a:pt x="299716" y="50207"/>
                  <a:pt x="303793" y="46135"/>
                  <a:pt x="308550" y="46135"/>
                </a:cubicBezTo>
                <a:close/>
                <a:moveTo>
                  <a:pt x="308550" y="18324"/>
                </a:moveTo>
                <a:cubicBezTo>
                  <a:pt x="243320" y="18324"/>
                  <a:pt x="190999" y="70582"/>
                  <a:pt x="190999" y="135734"/>
                </a:cubicBezTo>
                <a:cubicBezTo>
                  <a:pt x="190999" y="200886"/>
                  <a:pt x="243320" y="253144"/>
                  <a:pt x="308550" y="253144"/>
                </a:cubicBezTo>
                <a:cubicBezTo>
                  <a:pt x="373781" y="253144"/>
                  <a:pt x="426102" y="200886"/>
                  <a:pt x="426102" y="135734"/>
                </a:cubicBezTo>
                <a:cubicBezTo>
                  <a:pt x="426102" y="70582"/>
                  <a:pt x="373781" y="18324"/>
                  <a:pt x="308550" y="18324"/>
                </a:cubicBezTo>
                <a:close/>
                <a:moveTo>
                  <a:pt x="308550" y="0"/>
                </a:moveTo>
                <a:cubicBezTo>
                  <a:pt x="383294" y="0"/>
                  <a:pt x="444448" y="61080"/>
                  <a:pt x="444448" y="135734"/>
                </a:cubicBezTo>
                <a:cubicBezTo>
                  <a:pt x="444448" y="210388"/>
                  <a:pt x="383294" y="271468"/>
                  <a:pt x="308550" y="271468"/>
                </a:cubicBezTo>
                <a:cubicBezTo>
                  <a:pt x="233807" y="271468"/>
                  <a:pt x="172653" y="210388"/>
                  <a:pt x="172653" y="135734"/>
                </a:cubicBezTo>
                <a:cubicBezTo>
                  <a:pt x="172653" y="61080"/>
                  <a:pt x="233807" y="0"/>
                  <a:pt x="308550" y="0"/>
                </a:cubicBezTo>
                <a:close/>
              </a:path>
            </a:pathLst>
          </a:custGeom>
          <a:solidFill>
            <a:schemeClr val="bg1">
              <a:lumMod val="50000"/>
            </a:schemeClr>
          </a:solidFill>
          <a:ln>
            <a:noFill/>
          </a:ln>
        </p:spPr>
        <p:txBody>
          <a:bodyPr/>
          <a:p>
            <a:endParaRPr lang="zh-CN" altLang="en-US">
              <a:cs typeface="+mn-ea"/>
              <a:sym typeface="+mn-lt"/>
            </a:endParaRPr>
          </a:p>
        </p:txBody>
      </p:sp>
      <p:sp>
        <p:nvSpPr>
          <p:cNvPr id="7" name="round-stopwatch_18592"/>
          <p:cNvSpPr>
            <a:spLocks noChangeAspect="1"/>
          </p:cNvSpPr>
          <p:nvPr/>
        </p:nvSpPr>
        <p:spPr bwMode="auto">
          <a:xfrm>
            <a:off x="6693063" y="3607707"/>
            <a:ext cx="583924" cy="609685"/>
          </a:xfrm>
          <a:custGeom>
            <a:avLst/>
            <a:gdLst>
              <a:gd name="connsiteX0" fmla="*/ 290894 w 581627"/>
              <a:gd name="connsiteY0" fmla="*/ 127512 h 607286"/>
              <a:gd name="connsiteX1" fmla="*/ 303234 w 581627"/>
              <a:gd name="connsiteY1" fmla="*/ 139829 h 607286"/>
              <a:gd name="connsiteX2" fmla="*/ 303234 w 581627"/>
              <a:gd name="connsiteY2" fmla="*/ 304505 h 607286"/>
              <a:gd name="connsiteX3" fmla="*/ 309861 w 581627"/>
              <a:gd name="connsiteY3" fmla="*/ 304505 h 607286"/>
              <a:gd name="connsiteX4" fmla="*/ 322201 w 581627"/>
              <a:gd name="connsiteY4" fmla="*/ 316822 h 607286"/>
              <a:gd name="connsiteX5" fmla="*/ 309861 w 581627"/>
              <a:gd name="connsiteY5" fmla="*/ 329138 h 607286"/>
              <a:gd name="connsiteX6" fmla="*/ 303234 w 581627"/>
              <a:gd name="connsiteY6" fmla="*/ 329138 h 607286"/>
              <a:gd name="connsiteX7" fmla="*/ 303234 w 581627"/>
              <a:gd name="connsiteY7" fmla="*/ 342937 h 607286"/>
              <a:gd name="connsiteX8" fmla="*/ 290894 w 581627"/>
              <a:gd name="connsiteY8" fmla="*/ 355368 h 607286"/>
              <a:gd name="connsiteX9" fmla="*/ 278439 w 581627"/>
              <a:gd name="connsiteY9" fmla="*/ 342937 h 607286"/>
              <a:gd name="connsiteX10" fmla="*/ 278439 w 581627"/>
              <a:gd name="connsiteY10" fmla="*/ 329138 h 607286"/>
              <a:gd name="connsiteX11" fmla="*/ 272726 w 581627"/>
              <a:gd name="connsiteY11" fmla="*/ 329138 h 607286"/>
              <a:gd name="connsiteX12" fmla="*/ 260386 w 581627"/>
              <a:gd name="connsiteY12" fmla="*/ 316822 h 607286"/>
              <a:gd name="connsiteX13" fmla="*/ 272726 w 581627"/>
              <a:gd name="connsiteY13" fmla="*/ 304391 h 607286"/>
              <a:gd name="connsiteX14" fmla="*/ 278439 w 581627"/>
              <a:gd name="connsiteY14" fmla="*/ 304391 h 607286"/>
              <a:gd name="connsiteX15" fmla="*/ 278439 w 581627"/>
              <a:gd name="connsiteY15" fmla="*/ 139829 h 607286"/>
              <a:gd name="connsiteX16" fmla="*/ 290894 w 581627"/>
              <a:gd name="connsiteY16" fmla="*/ 127512 h 607286"/>
              <a:gd name="connsiteX17" fmla="*/ 278880 w 581627"/>
              <a:gd name="connsiteY17" fmla="*/ 51662 h 607286"/>
              <a:gd name="connsiteX18" fmla="*/ 120025 w 581627"/>
              <a:gd name="connsiteY18" fmla="*/ 113360 h 607286"/>
              <a:gd name="connsiteX19" fmla="*/ 141381 w 581627"/>
              <a:gd name="connsiteY19" fmla="*/ 134686 h 607286"/>
              <a:gd name="connsiteX20" fmla="*/ 141381 w 581627"/>
              <a:gd name="connsiteY20" fmla="*/ 152135 h 607286"/>
              <a:gd name="connsiteX21" fmla="*/ 132587 w 581627"/>
              <a:gd name="connsiteY21" fmla="*/ 155785 h 607286"/>
              <a:gd name="connsiteX22" fmla="*/ 123908 w 581627"/>
              <a:gd name="connsiteY22" fmla="*/ 152135 h 607286"/>
              <a:gd name="connsiteX23" fmla="*/ 101753 w 581627"/>
              <a:gd name="connsiteY23" fmla="*/ 130125 h 607286"/>
              <a:gd name="connsiteX24" fmla="*/ 26038 w 581627"/>
              <a:gd name="connsiteY24" fmla="*/ 291269 h 607286"/>
              <a:gd name="connsiteX25" fmla="*/ 66122 w 581627"/>
              <a:gd name="connsiteY25" fmla="*/ 291269 h 607286"/>
              <a:gd name="connsiteX26" fmla="*/ 78570 w 581627"/>
              <a:gd name="connsiteY26" fmla="*/ 303700 h 607286"/>
              <a:gd name="connsiteX27" fmla="*/ 66122 w 581627"/>
              <a:gd name="connsiteY27" fmla="*/ 316017 h 607286"/>
              <a:gd name="connsiteX28" fmla="*/ 24782 w 581627"/>
              <a:gd name="connsiteY28" fmla="*/ 316017 h 607286"/>
              <a:gd name="connsiteX29" fmla="*/ 24667 w 581627"/>
              <a:gd name="connsiteY29" fmla="*/ 316815 h 607286"/>
              <a:gd name="connsiteX30" fmla="*/ 89305 w 581627"/>
              <a:gd name="connsiteY30" fmla="*/ 489934 h 607286"/>
              <a:gd name="connsiteX31" fmla="*/ 89876 w 581627"/>
              <a:gd name="connsiteY31" fmla="*/ 489136 h 607286"/>
              <a:gd name="connsiteX32" fmla="*/ 123908 w 581627"/>
              <a:gd name="connsiteY32" fmla="*/ 455151 h 607286"/>
              <a:gd name="connsiteX33" fmla="*/ 141381 w 581627"/>
              <a:gd name="connsiteY33" fmla="*/ 455151 h 607286"/>
              <a:gd name="connsiteX34" fmla="*/ 141381 w 581627"/>
              <a:gd name="connsiteY34" fmla="*/ 472600 h 607286"/>
              <a:gd name="connsiteX35" fmla="*/ 107349 w 581627"/>
              <a:gd name="connsiteY35" fmla="*/ 506585 h 607286"/>
              <a:gd name="connsiteX36" fmla="*/ 105979 w 581627"/>
              <a:gd name="connsiteY36" fmla="*/ 507497 h 607286"/>
              <a:gd name="connsiteX37" fmla="*/ 281506 w 581627"/>
              <a:gd name="connsiteY37" fmla="*/ 582082 h 607286"/>
              <a:gd name="connsiteX38" fmla="*/ 280707 w 581627"/>
              <a:gd name="connsiteY38" fmla="*/ 578319 h 607286"/>
              <a:gd name="connsiteX39" fmla="*/ 280707 w 581627"/>
              <a:gd name="connsiteY39" fmla="*/ 530192 h 607286"/>
              <a:gd name="connsiteX40" fmla="*/ 293040 w 581627"/>
              <a:gd name="connsiteY40" fmla="*/ 517875 h 607286"/>
              <a:gd name="connsiteX41" fmla="*/ 305488 w 581627"/>
              <a:gd name="connsiteY41" fmla="*/ 530192 h 607286"/>
              <a:gd name="connsiteX42" fmla="*/ 305488 w 581627"/>
              <a:gd name="connsiteY42" fmla="*/ 578319 h 607286"/>
              <a:gd name="connsiteX43" fmla="*/ 304803 w 581627"/>
              <a:gd name="connsiteY43" fmla="*/ 581854 h 607286"/>
              <a:gd name="connsiteX44" fmla="*/ 477818 w 581627"/>
              <a:gd name="connsiteY44" fmla="*/ 505673 h 607286"/>
              <a:gd name="connsiteX45" fmla="*/ 444814 w 581627"/>
              <a:gd name="connsiteY45" fmla="*/ 472600 h 607286"/>
              <a:gd name="connsiteX46" fmla="*/ 444814 w 581627"/>
              <a:gd name="connsiteY46" fmla="*/ 455151 h 607286"/>
              <a:gd name="connsiteX47" fmla="*/ 462287 w 581627"/>
              <a:gd name="connsiteY47" fmla="*/ 455151 h 607286"/>
              <a:gd name="connsiteX48" fmla="*/ 494606 w 581627"/>
              <a:gd name="connsiteY48" fmla="*/ 487425 h 607286"/>
              <a:gd name="connsiteX49" fmla="*/ 556959 w 581627"/>
              <a:gd name="connsiteY49" fmla="*/ 316815 h 607286"/>
              <a:gd name="connsiteX50" fmla="*/ 556845 w 581627"/>
              <a:gd name="connsiteY50" fmla="*/ 316017 h 607286"/>
              <a:gd name="connsiteX51" fmla="*/ 519958 w 581627"/>
              <a:gd name="connsiteY51" fmla="*/ 316017 h 607286"/>
              <a:gd name="connsiteX52" fmla="*/ 507625 w 581627"/>
              <a:gd name="connsiteY52" fmla="*/ 303700 h 607286"/>
              <a:gd name="connsiteX53" fmla="*/ 519958 w 581627"/>
              <a:gd name="connsiteY53" fmla="*/ 291269 h 607286"/>
              <a:gd name="connsiteX54" fmla="*/ 555589 w 581627"/>
              <a:gd name="connsiteY54" fmla="*/ 291269 h 607286"/>
              <a:gd name="connsiteX55" fmla="*/ 482043 w 581627"/>
              <a:gd name="connsiteY55" fmla="*/ 132406 h 607286"/>
              <a:gd name="connsiteX56" fmla="*/ 462287 w 581627"/>
              <a:gd name="connsiteY56" fmla="*/ 152135 h 607286"/>
              <a:gd name="connsiteX57" fmla="*/ 453493 w 581627"/>
              <a:gd name="connsiteY57" fmla="*/ 155785 h 607286"/>
              <a:gd name="connsiteX58" fmla="*/ 444814 w 581627"/>
              <a:gd name="connsiteY58" fmla="*/ 152135 h 607286"/>
              <a:gd name="connsiteX59" fmla="*/ 444814 w 581627"/>
              <a:gd name="connsiteY59" fmla="*/ 134686 h 607286"/>
              <a:gd name="connsiteX60" fmla="*/ 464000 w 581627"/>
              <a:gd name="connsiteY60" fmla="*/ 115527 h 607286"/>
              <a:gd name="connsiteX61" fmla="*/ 303661 w 581627"/>
              <a:gd name="connsiteY61" fmla="*/ 51776 h 607286"/>
              <a:gd name="connsiteX62" fmla="*/ 303661 w 581627"/>
              <a:gd name="connsiteY62" fmla="*/ 77094 h 607286"/>
              <a:gd name="connsiteX63" fmla="*/ 291327 w 581627"/>
              <a:gd name="connsiteY63" fmla="*/ 89411 h 607286"/>
              <a:gd name="connsiteX64" fmla="*/ 278880 w 581627"/>
              <a:gd name="connsiteY64" fmla="*/ 77094 h 607286"/>
              <a:gd name="connsiteX65" fmla="*/ 290756 w 581627"/>
              <a:gd name="connsiteY65" fmla="*/ 0 h 607286"/>
              <a:gd name="connsiteX66" fmla="*/ 303204 w 581627"/>
              <a:gd name="connsiteY66" fmla="*/ 12317 h 607286"/>
              <a:gd name="connsiteX67" fmla="*/ 303204 w 581627"/>
              <a:gd name="connsiteY67" fmla="*/ 26686 h 607286"/>
              <a:gd name="connsiteX68" fmla="*/ 481929 w 581627"/>
              <a:gd name="connsiteY68" fmla="*/ 98192 h 607286"/>
              <a:gd name="connsiteX69" fmla="*/ 489923 w 581627"/>
              <a:gd name="connsiteY69" fmla="*/ 90209 h 607286"/>
              <a:gd name="connsiteX70" fmla="*/ 471880 w 581627"/>
              <a:gd name="connsiteY70" fmla="*/ 72190 h 607286"/>
              <a:gd name="connsiteX71" fmla="*/ 471880 w 581627"/>
              <a:gd name="connsiteY71" fmla="*/ 54627 h 607286"/>
              <a:gd name="connsiteX72" fmla="*/ 489352 w 581627"/>
              <a:gd name="connsiteY72" fmla="*/ 54627 h 607286"/>
              <a:gd name="connsiteX73" fmla="*/ 548166 w 581627"/>
              <a:gd name="connsiteY73" fmla="*/ 113360 h 607286"/>
              <a:gd name="connsiteX74" fmla="*/ 548166 w 581627"/>
              <a:gd name="connsiteY74" fmla="*/ 130809 h 607286"/>
              <a:gd name="connsiteX75" fmla="*/ 539373 w 581627"/>
              <a:gd name="connsiteY75" fmla="*/ 134458 h 607286"/>
              <a:gd name="connsiteX76" fmla="*/ 530693 w 581627"/>
              <a:gd name="connsiteY76" fmla="*/ 130809 h 607286"/>
              <a:gd name="connsiteX77" fmla="*/ 507396 w 581627"/>
              <a:gd name="connsiteY77" fmla="*/ 107658 h 607286"/>
              <a:gd name="connsiteX78" fmla="*/ 499973 w 581627"/>
              <a:gd name="connsiteY78" fmla="*/ 115185 h 607286"/>
              <a:gd name="connsiteX79" fmla="*/ 581627 w 581627"/>
              <a:gd name="connsiteY79" fmla="*/ 316815 h 607286"/>
              <a:gd name="connsiteX80" fmla="*/ 290756 w 581627"/>
              <a:gd name="connsiteY80" fmla="*/ 607286 h 607286"/>
              <a:gd name="connsiteX81" fmla="*/ 0 w 581627"/>
              <a:gd name="connsiteY81" fmla="*/ 316815 h 607286"/>
              <a:gd name="connsiteX82" fmla="*/ 278423 w 581627"/>
              <a:gd name="connsiteY82" fmla="*/ 26686 h 607286"/>
              <a:gd name="connsiteX83" fmla="*/ 278423 w 581627"/>
              <a:gd name="connsiteY83" fmla="*/ 12317 h 607286"/>
              <a:gd name="connsiteX84" fmla="*/ 290756 w 581627"/>
              <a:gd name="connsiteY84"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1627" h="607286">
                <a:moveTo>
                  <a:pt x="290894" y="127512"/>
                </a:moveTo>
                <a:cubicBezTo>
                  <a:pt x="297749" y="127512"/>
                  <a:pt x="303234" y="133100"/>
                  <a:pt x="303234" y="139829"/>
                </a:cubicBezTo>
                <a:lnTo>
                  <a:pt x="303234" y="304505"/>
                </a:lnTo>
                <a:lnTo>
                  <a:pt x="309861" y="304505"/>
                </a:lnTo>
                <a:cubicBezTo>
                  <a:pt x="316717" y="304505"/>
                  <a:pt x="322201" y="309979"/>
                  <a:pt x="322201" y="316822"/>
                </a:cubicBezTo>
                <a:cubicBezTo>
                  <a:pt x="322201" y="323664"/>
                  <a:pt x="316717" y="329138"/>
                  <a:pt x="309861" y="329138"/>
                </a:cubicBezTo>
                <a:lnTo>
                  <a:pt x="303234" y="329138"/>
                </a:lnTo>
                <a:lnTo>
                  <a:pt x="303234" y="342937"/>
                </a:lnTo>
                <a:cubicBezTo>
                  <a:pt x="303234" y="349780"/>
                  <a:pt x="297749" y="355368"/>
                  <a:pt x="290894" y="355368"/>
                </a:cubicBezTo>
                <a:cubicBezTo>
                  <a:pt x="284038" y="355368"/>
                  <a:pt x="278439" y="349780"/>
                  <a:pt x="278439" y="342937"/>
                </a:cubicBezTo>
                <a:lnTo>
                  <a:pt x="278439" y="329138"/>
                </a:lnTo>
                <a:lnTo>
                  <a:pt x="272726" y="329138"/>
                </a:lnTo>
                <a:cubicBezTo>
                  <a:pt x="265871" y="329138"/>
                  <a:pt x="260386" y="323664"/>
                  <a:pt x="260386" y="316822"/>
                </a:cubicBezTo>
                <a:cubicBezTo>
                  <a:pt x="260386" y="309979"/>
                  <a:pt x="265871" y="304391"/>
                  <a:pt x="272726" y="304391"/>
                </a:cubicBezTo>
                <a:lnTo>
                  <a:pt x="278439" y="304391"/>
                </a:lnTo>
                <a:lnTo>
                  <a:pt x="278439" y="139829"/>
                </a:lnTo>
                <a:cubicBezTo>
                  <a:pt x="278439" y="133100"/>
                  <a:pt x="284038" y="127512"/>
                  <a:pt x="290894" y="127512"/>
                </a:cubicBezTo>
                <a:close/>
                <a:moveTo>
                  <a:pt x="278880" y="51662"/>
                </a:moveTo>
                <a:cubicBezTo>
                  <a:pt x="218581" y="54399"/>
                  <a:pt x="163422" y="76980"/>
                  <a:pt x="120025" y="113360"/>
                </a:cubicBezTo>
                <a:lnTo>
                  <a:pt x="141381" y="134686"/>
                </a:lnTo>
                <a:cubicBezTo>
                  <a:pt x="146177" y="139590"/>
                  <a:pt x="146177" y="147345"/>
                  <a:pt x="141381" y="152135"/>
                </a:cubicBezTo>
                <a:cubicBezTo>
                  <a:pt x="138983" y="154644"/>
                  <a:pt x="135785" y="155785"/>
                  <a:pt x="132587" y="155785"/>
                </a:cubicBezTo>
                <a:cubicBezTo>
                  <a:pt x="129504" y="155785"/>
                  <a:pt x="126306" y="154644"/>
                  <a:pt x="123908" y="152135"/>
                </a:cubicBezTo>
                <a:lnTo>
                  <a:pt x="101753" y="130125"/>
                </a:lnTo>
                <a:cubicBezTo>
                  <a:pt x="59841" y="172435"/>
                  <a:pt x="31976" y="228773"/>
                  <a:pt x="26038" y="291269"/>
                </a:cubicBezTo>
                <a:lnTo>
                  <a:pt x="66122" y="291269"/>
                </a:lnTo>
                <a:cubicBezTo>
                  <a:pt x="72974" y="291269"/>
                  <a:pt x="78570" y="296857"/>
                  <a:pt x="78570" y="303700"/>
                </a:cubicBezTo>
                <a:cubicBezTo>
                  <a:pt x="78570" y="310543"/>
                  <a:pt x="72974" y="316017"/>
                  <a:pt x="66122" y="316017"/>
                </a:cubicBezTo>
                <a:lnTo>
                  <a:pt x="24782" y="316017"/>
                </a:lnTo>
                <a:cubicBezTo>
                  <a:pt x="24782" y="316245"/>
                  <a:pt x="24667" y="316587"/>
                  <a:pt x="24667" y="316815"/>
                </a:cubicBezTo>
                <a:cubicBezTo>
                  <a:pt x="24667" y="382961"/>
                  <a:pt x="49221" y="443404"/>
                  <a:pt x="89305" y="489934"/>
                </a:cubicBezTo>
                <a:cubicBezTo>
                  <a:pt x="89534" y="489706"/>
                  <a:pt x="89648" y="489364"/>
                  <a:pt x="89876" y="489136"/>
                </a:cubicBezTo>
                <a:lnTo>
                  <a:pt x="123908" y="455151"/>
                </a:lnTo>
                <a:cubicBezTo>
                  <a:pt x="128705" y="450361"/>
                  <a:pt x="136585" y="450361"/>
                  <a:pt x="141381" y="455151"/>
                </a:cubicBezTo>
                <a:cubicBezTo>
                  <a:pt x="146177" y="459941"/>
                  <a:pt x="146177" y="467810"/>
                  <a:pt x="141381" y="472600"/>
                </a:cubicBezTo>
                <a:lnTo>
                  <a:pt x="107349" y="506585"/>
                </a:lnTo>
                <a:cubicBezTo>
                  <a:pt x="106892" y="507041"/>
                  <a:pt x="106435" y="507155"/>
                  <a:pt x="105979" y="507497"/>
                </a:cubicBezTo>
                <a:cubicBezTo>
                  <a:pt x="151773" y="551861"/>
                  <a:pt x="213328" y="579687"/>
                  <a:pt x="281506" y="582082"/>
                </a:cubicBezTo>
                <a:cubicBezTo>
                  <a:pt x="281049" y="580828"/>
                  <a:pt x="280707" y="579687"/>
                  <a:pt x="280707" y="578319"/>
                </a:cubicBezTo>
                <a:lnTo>
                  <a:pt x="280707" y="530192"/>
                </a:lnTo>
                <a:cubicBezTo>
                  <a:pt x="280707" y="523464"/>
                  <a:pt x="286188" y="517875"/>
                  <a:pt x="293040" y="517875"/>
                </a:cubicBezTo>
                <a:cubicBezTo>
                  <a:pt x="299893" y="517875"/>
                  <a:pt x="305488" y="523349"/>
                  <a:pt x="305488" y="530192"/>
                </a:cubicBezTo>
                <a:lnTo>
                  <a:pt x="305488" y="578319"/>
                </a:lnTo>
                <a:cubicBezTo>
                  <a:pt x="305488" y="579573"/>
                  <a:pt x="305146" y="580714"/>
                  <a:pt x="304803" y="581854"/>
                </a:cubicBezTo>
                <a:cubicBezTo>
                  <a:pt x="372068" y="578319"/>
                  <a:pt x="432823" y="550036"/>
                  <a:pt x="477818" y="505673"/>
                </a:cubicBezTo>
                <a:lnTo>
                  <a:pt x="444814" y="472600"/>
                </a:lnTo>
                <a:cubicBezTo>
                  <a:pt x="439903" y="467810"/>
                  <a:pt x="439903" y="459941"/>
                  <a:pt x="444814" y="455151"/>
                </a:cubicBezTo>
                <a:cubicBezTo>
                  <a:pt x="449610" y="450361"/>
                  <a:pt x="457490" y="450361"/>
                  <a:pt x="462287" y="455151"/>
                </a:cubicBezTo>
                <a:lnTo>
                  <a:pt x="494606" y="487425"/>
                </a:lnTo>
                <a:cubicBezTo>
                  <a:pt x="533434" y="441238"/>
                  <a:pt x="556959" y="381706"/>
                  <a:pt x="556959" y="316815"/>
                </a:cubicBezTo>
                <a:cubicBezTo>
                  <a:pt x="556959" y="316587"/>
                  <a:pt x="556845" y="316359"/>
                  <a:pt x="556845" y="316017"/>
                </a:cubicBezTo>
                <a:lnTo>
                  <a:pt x="519958" y="316017"/>
                </a:lnTo>
                <a:cubicBezTo>
                  <a:pt x="513106" y="316017"/>
                  <a:pt x="507625" y="310543"/>
                  <a:pt x="507625" y="303700"/>
                </a:cubicBezTo>
                <a:cubicBezTo>
                  <a:pt x="507625" y="296857"/>
                  <a:pt x="513106" y="291269"/>
                  <a:pt x="519958" y="291269"/>
                </a:cubicBezTo>
                <a:lnTo>
                  <a:pt x="555589" y="291269"/>
                </a:lnTo>
                <a:cubicBezTo>
                  <a:pt x="549765" y="229799"/>
                  <a:pt x="522699" y="174488"/>
                  <a:pt x="482043" y="132406"/>
                </a:cubicBezTo>
                <a:lnTo>
                  <a:pt x="462287" y="152135"/>
                </a:lnTo>
                <a:cubicBezTo>
                  <a:pt x="459888" y="154644"/>
                  <a:pt x="456691" y="155785"/>
                  <a:pt x="453493" y="155785"/>
                </a:cubicBezTo>
                <a:cubicBezTo>
                  <a:pt x="450296" y="155785"/>
                  <a:pt x="447212" y="154644"/>
                  <a:pt x="444814" y="152135"/>
                </a:cubicBezTo>
                <a:cubicBezTo>
                  <a:pt x="439903" y="147345"/>
                  <a:pt x="439903" y="139476"/>
                  <a:pt x="444814" y="134686"/>
                </a:cubicBezTo>
                <a:lnTo>
                  <a:pt x="464000" y="115527"/>
                </a:lnTo>
                <a:cubicBezTo>
                  <a:pt x="420489" y="78120"/>
                  <a:pt x="364759" y="54627"/>
                  <a:pt x="303661" y="51776"/>
                </a:cubicBezTo>
                <a:lnTo>
                  <a:pt x="303661" y="77094"/>
                </a:lnTo>
                <a:cubicBezTo>
                  <a:pt x="303661" y="83937"/>
                  <a:pt x="298065" y="89411"/>
                  <a:pt x="291327" y="89411"/>
                </a:cubicBezTo>
                <a:cubicBezTo>
                  <a:pt x="284475" y="89411"/>
                  <a:pt x="278880" y="83937"/>
                  <a:pt x="278880" y="77094"/>
                </a:cubicBezTo>
                <a:close/>
                <a:moveTo>
                  <a:pt x="290756" y="0"/>
                </a:moveTo>
                <a:cubicBezTo>
                  <a:pt x="297609" y="0"/>
                  <a:pt x="303204" y="5588"/>
                  <a:pt x="303204" y="12317"/>
                </a:cubicBezTo>
                <a:lnTo>
                  <a:pt x="303204" y="26686"/>
                </a:lnTo>
                <a:cubicBezTo>
                  <a:pt x="371497" y="29537"/>
                  <a:pt x="433736" y="55996"/>
                  <a:pt x="481929" y="98192"/>
                </a:cubicBezTo>
                <a:lnTo>
                  <a:pt x="489923" y="90209"/>
                </a:lnTo>
                <a:lnTo>
                  <a:pt x="471880" y="72190"/>
                </a:lnTo>
                <a:cubicBezTo>
                  <a:pt x="467083" y="67286"/>
                  <a:pt x="467083" y="59531"/>
                  <a:pt x="471880" y="54627"/>
                </a:cubicBezTo>
                <a:cubicBezTo>
                  <a:pt x="476676" y="49837"/>
                  <a:pt x="484556" y="49837"/>
                  <a:pt x="489352" y="54627"/>
                </a:cubicBezTo>
                <a:lnTo>
                  <a:pt x="548166" y="113360"/>
                </a:lnTo>
                <a:cubicBezTo>
                  <a:pt x="552962" y="118150"/>
                  <a:pt x="552962" y="126019"/>
                  <a:pt x="548166" y="130809"/>
                </a:cubicBezTo>
                <a:cubicBezTo>
                  <a:pt x="545768" y="133204"/>
                  <a:pt x="542570" y="134458"/>
                  <a:pt x="539373" y="134458"/>
                </a:cubicBezTo>
                <a:cubicBezTo>
                  <a:pt x="536289" y="134458"/>
                  <a:pt x="533091" y="133204"/>
                  <a:pt x="530693" y="130809"/>
                </a:cubicBezTo>
                <a:lnTo>
                  <a:pt x="507396" y="107658"/>
                </a:lnTo>
                <a:lnTo>
                  <a:pt x="499973" y="115185"/>
                </a:lnTo>
                <a:cubicBezTo>
                  <a:pt x="550450" y="167531"/>
                  <a:pt x="581741" y="238581"/>
                  <a:pt x="581627" y="316815"/>
                </a:cubicBezTo>
                <a:cubicBezTo>
                  <a:pt x="581627" y="476933"/>
                  <a:pt x="451209" y="607286"/>
                  <a:pt x="290756" y="607286"/>
                </a:cubicBezTo>
                <a:cubicBezTo>
                  <a:pt x="130418" y="607286"/>
                  <a:pt x="0" y="476933"/>
                  <a:pt x="0" y="316815"/>
                </a:cubicBezTo>
                <a:cubicBezTo>
                  <a:pt x="0" y="160803"/>
                  <a:pt x="123794" y="33187"/>
                  <a:pt x="278423" y="26686"/>
                </a:cubicBezTo>
                <a:lnTo>
                  <a:pt x="278423" y="12317"/>
                </a:lnTo>
                <a:cubicBezTo>
                  <a:pt x="278423" y="5588"/>
                  <a:pt x="284019" y="0"/>
                  <a:pt x="290756" y="0"/>
                </a:cubicBezTo>
                <a:close/>
              </a:path>
            </a:pathLst>
          </a:custGeom>
          <a:solidFill>
            <a:schemeClr val="bg1">
              <a:lumMod val="50000"/>
            </a:schemeClr>
          </a:solidFill>
          <a:ln>
            <a:noFill/>
          </a:ln>
        </p:spPr>
        <p:txBody>
          <a:bodyPr/>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矩形 12"/>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53          _4"/>
          <p:cNvSpPr txBox="1">
            <a:spLocks noChangeArrowheads="1"/>
          </p:cNvSpPr>
          <p:nvPr/>
        </p:nvSpPr>
        <p:spPr bwMode="auto">
          <a:xfrm>
            <a:off x="2703830" y="5746115"/>
            <a:ext cx="678878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100000"/>
              </a:lnSpc>
              <a:spcBef>
                <a:spcPct val="0"/>
              </a:spcBef>
              <a:spcAft>
                <a:spcPct val="0"/>
              </a:spcAft>
              <a:buNone/>
            </a:pPr>
            <a:r>
              <a:rPr sz="2400" smtClean="0">
                <a:solidFill>
                  <a:schemeClr val="tx1">
                    <a:lumMod val="75000"/>
                    <a:lumOff val="25000"/>
                  </a:schemeClr>
                </a:solidFill>
                <a:cs typeface="+mn-ea"/>
                <a:sym typeface="+mn-lt"/>
              </a:rPr>
              <a:t>A </a:t>
            </a:r>
            <a:r>
              <a:rPr lang="en-US" sz="2400" smtClean="0">
                <a:solidFill>
                  <a:schemeClr val="tx1">
                    <a:lumMod val="75000"/>
                    <a:lumOff val="25000"/>
                  </a:schemeClr>
                </a:solidFill>
                <a:cs typeface="+mn-ea"/>
                <a:sym typeface="+mn-lt"/>
              </a:rPr>
              <a:t>M</a:t>
            </a:r>
            <a:r>
              <a:rPr sz="2400" smtClean="0">
                <a:solidFill>
                  <a:schemeClr val="tx1">
                    <a:lumMod val="75000"/>
                    <a:lumOff val="25000"/>
                  </a:schemeClr>
                </a:solidFill>
                <a:cs typeface="+mn-ea"/>
                <a:sym typeface="+mn-lt"/>
              </a:rPr>
              <a:t>ore </a:t>
            </a:r>
            <a:r>
              <a:rPr lang="en-US" sz="2400" smtClean="0">
                <a:solidFill>
                  <a:schemeClr val="tx1">
                    <a:lumMod val="75000"/>
                    <a:lumOff val="25000"/>
                  </a:schemeClr>
                </a:solidFill>
                <a:cs typeface="+mn-ea"/>
                <a:sym typeface="+mn-lt"/>
              </a:rPr>
              <a:t>C</a:t>
            </a:r>
            <a:r>
              <a:rPr sz="2400" smtClean="0">
                <a:solidFill>
                  <a:schemeClr val="tx1">
                    <a:lumMod val="75000"/>
                    <a:lumOff val="25000"/>
                  </a:schemeClr>
                </a:solidFill>
                <a:cs typeface="+mn-ea"/>
                <a:sym typeface="+mn-lt"/>
              </a:rPr>
              <a:t>onvenient </a:t>
            </a:r>
            <a:r>
              <a:rPr lang="en-US" sz="2400" smtClean="0">
                <a:solidFill>
                  <a:schemeClr val="tx1">
                    <a:lumMod val="75000"/>
                    <a:lumOff val="25000"/>
                  </a:schemeClr>
                </a:solidFill>
                <a:cs typeface="+mn-ea"/>
                <a:sym typeface="+mn-lt"/>
              </a:rPr>
              <a:t>W</a:t>
            </a:r>
            <a:r>
              <a:rPr sz="2400" smtClean="0">
                <a:solidFill>
                  <a:schemeClr val="tx1">
                    <a:lumMod val="75000"/>
                    <a:lumOff val="25000"/>
                  </a:schemeClr>
                </a:solidFill>
                <a:cs typeface="+mn-ea"/>
                <a:sym typeface="+mn-lt"/>
              </a:rPr>
              <a:t>ay </a:t>
            </a:r>
            <a:r>
              <a:rPr lang="en-US" sz="2400" smtClean="0">
                <a:solidFill>
                  <a:schemeClr val="tx1">
                    <a:lumMod val="75000"/>
                    <a:lumOff val="25000"/>
                  </a:schemeClr>
                </a:solidFill>
                <a:cs typeface="+mn-ea"/>
                <a:sym typeface="+mn-lt"/>
              </a:rPr>
              <a:t>T</a:t>
            </a:r>
            <a:r>
              <a:rPr sz="2400" smtClean="0">
                <a:solidFill>
                  <a:schemeClr val="tx1">
                    <a:lumMod val="75000"/>
                    <a:lumOff val="25000"/>
                  </a:schemeClr>
                </a:solidFill>
                <a:cs typeface="+mn-ea"/>
                <a:sym typeface="+mn-lt"/>
              </a:rPr>
              <a:t>o </a:t>
            </a:r>
            <a:r>
              <a:rPr lang="en-US" sz="2400" smtClean="0">
                <a:solidFill>
                  <a:schemeClr val="tx1">
                    <a:lumMod val="75000"/>
                    <a:lumOff val="25000"/>
                  </a:schemeClr>
                </a:solidFill>
                <a:cs typeface="+mn-ea"/>
                <a:sym typeface="+mn-lt"/>
              </a:rPr>
              <a:t>M</a:t>
            </a:r>
            <a:r>
              <a:rPr sz="2400" smtClean="0">
                <a:solidFill>
                  <a:schemeClr val="tx1">
                    <a:lumMod val="75000"/>
                    <a:lumOff val="25000"/>
                  </a:schemeClr>
                </a:solidFill>
                <a:cs typeface="+mn-ea"/>
                <a:sym typeface="+mn-lt"/>
              </a:rPr>
              <a:t>anage </a:t>
            </a:r>
            <a:r>
              <a:rPr lang="en-US" sz="2400" smtClean="0">
                <a:solidFill>
                  <a:schemeClr val="tx1">
                    <a:lumMod val="75000"/>
                    <a:lumOff val="25000"/>
                  </a:schemeClr>
                </a:solidFill>
                <a:cs typeface="+mn-ea"/>
                <a:sym typeface="+mn-lt"/>
              </a:rPr>
              <a:t>E</a:t>
            </a:r>
            <a:r>
              <a:rPr sz="2400" smtClean="0">
                <a:solidFill>
                  <a:schemeClr val="tx1">
                    <a:lumMod val="75000"/>
                    <a:lumOff val="25000"/>
                  </a:schemeClr>
                </a:solidFill>
                <a:cs typeface="+mn-ea"/>
                <a:sym typeface="+mn-lt"/>
              </a:rPr>
              <a:t>xpress </a:t>
            </a:r>
            <a:r>
              <a:rPr lang="en-US" sz="2400" smtClean="0">
                <a:solidFill>
                  <a:schemeClr val="tx1">
                    <a:lumMod val="75000"/>
                    <a:lumOff val="25000"/>
                  </a:schemeClr>
                </a:solidFill>
                <a:cs typeface="+mn-ea"/>
                <a:sym typeface="+mn-lt"/>
              </a:rPr>
              <a:t>D</a:t>
            </a:r>
            <a:r>
              <a:rPr sz="2400" smtClean="0">
                <a:solidFill>
                  <a:schemeClr val="tx1">
                    <a:lumMod val="75000"/>
                    <a:lumOff val="25000"/>
                  </a:schemeClr>
                </a:solidFill>
                <a:cs typeface="+mn-ea"/>
                <a:sym typeface="+mn-lt"/>
              </a:rPr>
              <a:t>elivery</a:t>
            </a:r>
            <a:endParaRPr sz="2400" smtClean="0">
              <a:solidFill>
                <a:schemeClr val="tx1">
                  <a:lumMod val="75000"/>
                  <a:lumOff val="25000"/>
                </a:schemeClr>
              </a:solidFill>
              <a:cs typeface="+mn-ea"/>
              <a:sym typeface="+mn-lt"/>
            </a:endParaRPr>
          </a:p>
        </p:txBody>
      </p:sp>
      <p:pic>
        <p:nvPicPr>
          <p:cNvPr id="7" name="图片 6" descr="T3H3`GMEPK`3$GI1HH%(0~B"/>
          <p:cNvPicPr>
            <a:picLocks noChangeAspect="1"/>
          </p:cNvPicPr>
          <p:nvPr/>
        </p:nvPicPr>
        <p:blipFill>
          <a:blip r:embed="rId1"/>
          <a:stretch>
            <a:fillRect/>
          </a:stretch>
        </p:blipFill>
        <p:spPr>
          <a:xfrm>
            <a:off x="781685" y="706755"/>
            <a:ext cx="3930650" cy="2120900"/>
          </a:xfrm>
          <a:prstGeom prst="flowChartProcess">
            <a:avLst/>
          </a:prstGeom>
        </p:spPr>
      </p:pic>
      <p:pic>
        <p:nvPicPr>
          <p:cNvPr id="8" name="图片 7" descr="P[%BSYT~~`$MA@56UI9[8EB"/>
          <p:cNvPicPr>
            <a:picLocks noChangeAspect="1"/>
          </p:cNvPicPr>
          <p:nvPr/>
        </p:nvPicPr>
        <p:blipFill>
          <a:blip r:embed="rId2"/>
          <a:stretch>
            <a:fillRect/>
          </a:stretch>
        </p:blipFill>
        <p:spPr>
          <a:xfrm>
            <a:off x="7419340" y="673100"/>
            <a:ext cx="4004310" cy="2154555"/>
          </a:xfrm>
          <a:prstGeom prst="rect">
            <a:avLst/>
          </a:prstGeom>
        </p:spPr>
      </p:pic>
      <p:pic>
        <p:nvPicPr>
          <p:cNvPr id="5" name="图片 4" descr="`I9JKAJ1FJF4D`I9UO}8}`A"/>
          <p:cNvPicPr>
            <a:picLocks noChangeAspect="1"/>
          </p:cNvPicPr>
          <p:nvPr/>
        </p:nvPicPr>
        <p:blipFill>
          <a:blip r:embed="rId3"/>
          <a:stretch>
            <a:fillRect/>
          </a:stretch>
        </p:blipFill>
        <p:spPr>
          <a:xfrm>
            <a:off x="3413760" y="2463800"/>
            <a:ext cx="5368290" cy="3340735"/>
          </a:xfrm>
          <a:prstGeom prst="rect">
            <a:avLst/>
          </a:prstGeom>
        </p:spPr>
      </p:pic>
      <p:sp>
        <p:nvSpPr>
          <p:cNvPr id="23" name="archery_140449"/>
          <p:cNvSpPr>
            <a:spLocks noChangeAspect="1"/>
          </p:cNvSpPr>
          <p:nvPr/>
        </p:nvSpPr>
        <p:spPr bwMode="auto">
          <a:xfrm>
            <a:off x="5760485" y="1195527"/>
            <a:ext cx="609685" cy="608898"/>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bg1">
              <a:lumMod val="50000"/>
            </a:schemeClr>
          </a:solidFill>
          <a:ln>
            <a:noFill/>
          </a:ln>
        </p:spPr>
        <p:txBody>
          <a:bodyPr/>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矩形 12"/>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53          _4"/>
          <p:cNvSpPr txBox="1">
            <a:spLocks noChangeArrowheads="1"/>
          </p:cNvSpPr>
          <p:nvPr/>
        </p:nvSpPr>
        <p:spPr bwMode="auto">
          <a:xfrm>
            <a:off x="1381760" y="4585335"/>
            <a:ext cx="120205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90000"/>
              </a:lnSpc>
              <a:spcBef>
                <a:spcPct val="0"/>
              </a:spcBef>
              <a:spcAft>
                <a:spcPct val="0"/>
              </a:spcAft>
              <a:buNone/>
            </a:pPr>
            <a:r>
              <a:rPr lang="en-US" sz="2400" smtClean="0">
                <a:solidFill>
                  <a:schemeClr val="tx1">
                    <a:lumMod val="75000"/>
                    <a:lumOff val="25000"/>
                  </a:schemeClr>
                </a:solidFill>
                <a:cs typeface="+mn-ea"/>
                <a:sym typeface="+mn-lt"/>
              </a:rPr>
              <a:t>C</a:t>
            </a:r>
            <a:r>
              <a:rPr sz="2400" smtClean="0">
                <a:solidFill>
                  <a:schemeClr val="tx1">
                    <a:lumMod val="75000"/>
                    <a:lumOff val="25000"/>
                  </a:schemeClr>
                </a:solidFill>
                <a:cs typeface="+mn-ea"/>
                <a:sym typeface="+mn-lt"/>
              </a:rPr>
              <a:t>learer</a:t>
            </a:r>
            <a:endParaRPr sz="2400" smtClean="0">
              <a:solidFill>
                <a:schemeClr val="tx1">
                  <a:lumMod val="75000"/>
                  <a:lumOff val="25000"/>
                </a:schemeClr>
              </a:solidFill>
              <a:cs typeface="+mn-ea"/>
              <a:sym typeface="+mn-lt"/>
            </a:endParaRPr>
          </a:p>
        </p:txBody>
      </p:sp>
      <p:pic>
        <p:nvPicPr>
          <p:cNvPr id="5" name="图片 4" descr="[E`A)C]J66G}O${9W5)~W5U"/>
          <p:cNvPicPr>
            <a:picLocks noChangeAspect="1"/>
          </p:cNvPicPr>
          <p:nvPr/>
        </p:nvPicPr>
        <p:blipFill>
          <a:blip r:embed="rId1"/>
          <a:stretch>
            <a:fillRect/>
          </a:stretch>
        </p:blipFill>
        <p:spPr>
          <a:xfrm>
            <a:off x="3312795" y="820420"/>
            <a:ext cx="5566410" cy="3076575"/>
          </a:xfrm>
          <a:prstGeom prst="rect">
            <a:avLst/>
          </a:prstGeom>
        </p:spPr>
      </p:pic>
      <p:pic>
        <p:nvPicPr>
          <p:cNvPr id="8" name="图片 7" descr="85D5LF2~K[M77C6B00J1Y2T"/>
          <p:cNvPicPr>
            <a:picLocks noChangeAspect="1"/>
          </p:cNvPicPr>
          <p:nvPr/>
        </p:nvPicPr>
        <p:blipFill>
          <a:blip r:embed="rId2"/>
          <a:stretch>
            <a:fillRect/>
          </a:stretch>
        </p:blipFill>
        <p:spPr>
          <a:xfrm>
            <a:off x="2900045" y="2710815"/>
            <a:ext cx="6391910" cy="3448685"/>
          </a:xfrm>
          <a:prstGeom prst="rect">
            <a:avLst/>
          </a:prstGeom>
        </p:spPr>
      </p:pic>
      <p:sp>
        <p:nvSpPr>
          <p:cNvPr id="9" name="53          _4"/>
          <p:cNvSpPr txBox="1">
            <a:spLocks noChangeArrowheads="1"/>
          </p:cNvSpPr>
          <p:nvPr/>
        </p:nvSpPr>
        <p:spPr bwMode="auto">
          <a:xfrm>
            <a:off x="1266825" y="1626235"/>
            <a:ext cx="120205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defTabSz="910590" fontAlgn="base">
              <a:lnSpc>
                <a:spcPct val="90000"/>
              </a:lnSpc>
              <a:spcBef>
                <a:spcPct val="0"/>
              </a:spcBef>
              <a:spcAft>
                <a:spcPct val="0"/>
              </a:spcAft>
              <a:buNone/>
            </a:pPr>
            <a:r>
              <a:rPr lang="en-US" sz="2400" smtClean="0">
                <a:solidFill>
                  <a:schemeClr val="tx1">
                    <a:lumMod val="75000"/>
                    <a:lumOff val="25000"/>
                  </a:schemeClr>
                </a:solidFill>
                <a:cs typeface="+mn-ea"/>
                <a:sym typeface="+mn-lt"/>
              </a:rPr>
              <a:t>Data</a:t>
            </a:r>
            <a:endParaRPr lang="en-US" sz="2400" smtClean="0">
              <a:solidFill>
                <a:schemeClr val="tx1">
                  <a:lumMod val="75000"/>
                  <a:lumOff val="25000"/>
                </a:schemeClr>
              </a:solidFill>
              <a:cs typeface="+mn-ea"/>
              <a:sym typeface="+mn-lt"/>
            </a:endParaRPr>
          </a:p>
        </p:txBody>
      </p:sp>
      <p:sp>
        <p:nvSpPr>
          <p:cNvPr id="20" name="quality_115778"/>
          <p:cNvSpPr>
            <a:spLocks noChangeAspect="1"/>
          </p:cNvSpPr>
          <p:nvPr/>
        </p:nvSpPr>
        <p:spPr bwMode="auto">
          <a:xfrm>
            <a:off x="1266825" y="2825115"/>
            <a:ext cx="1184910" cy="975360"/>
          </a:xfrm>
          <a:custGeom>
            <a:avLst/>
            <a:gdLst>
              <a:gd name="connsiteX0" fmla="*/ 65299 w 604143"/>
              <a:gd name="connsiteY0" fmla="*/ 222634 h 497063"/>
              <a:gd name="connsiteX1" fmla="*/ 128068 w 604143"/>
              <a:gd name="connsiteY1" fmla="*/ 285303 h 497063"/>
              <a:gd name="connsiteX2" fmla="*/ 128068 w 604143"/>
              <a:gd name="connsiteY2" fmla="*/ 296674 h 497063"/>
              <a:gd name="connsiteX3" fmla="*/ 116679 w 604143"/>
              <a:gd name="connsiteY3" fmla="*/ 296674 h 497063"/>
              <a:gd name="connsiteX4" fmla="*/ 69349 w 604143"/>
              <a:gd name="connsiteY4" fmla="*/ 249167 h 497063"/>
              <a:gd name="connsiteX5" fmla="*/ 301695 w 604143"/>
              <a:gd name="connsiteY5" fmla="*/ 481143 h 497063"/>
              <a:gd name="connsiteX6" fmla="*/ 466210 w 604143"/>
              <a:gd name="connsiteY6" fmla="*/ 413168 h 497063"/>
              <a:gd name="connsiteX7" fmla="*/ 477347 w 604143"/>
              <a:gd name="connsiteY7" fmla="*/ 413168 h 497063"/>
              <a:gd name="connsiteX8" fmla="*/ 477347 w 604143"/>
              <a:gd name="connsiteY8" fmla="*/ 424286 h 497063"/>
              <a:gd name="connsiteX9" fmla="*/ 301695 w 604143"/>
              <a:gd name="connsiteY9" fmla="*/ 497063 h 497063"/>
              <a:gd name="connsiteX10" fmla="*/ 53657 w 604143"/>
              <a:gd name="connsiteY10" fmla="*/ 256748 h 497063"/>
              <a:gd name="connsiteX11" fmla="*/ 13667 w 604143"/>
              <a:gd name="connsiteY11" fmla="*/ 296674 h 497063"/>
              <a:gd name="connsiteX12" fmla="*/ 8099 w 604143"/>
              <a:gd name="connsiteY12" fmla="*/ 298949 h 497063"/>
              <a:gd name="connsiteX13" fmla="*/ 2277 w 604143"/>
              <a:gd name="connsiteY13" fmla="*/ 296674 h 497063"/>
              <a:gd name="connsiteX14" fmla="*/ 2277 w 604143"/>
              <a:gd name="connsiteY14" fmla="*/ 285303 h 497063"/>
              <a:gd name="connsiteX15" fmla="*/ 302448 w 604143"/>
              <a:gd name="connsiteY15" fmla="*/ 0 h 497063"/>
              <a:gd name="connsiteX16" fmla="*/ 550486 w 604143"/>
              <a:gd name="connsiteY16" fmla="*/ 240315 h 497063"/>
              <a:gd name="connsiteX17" fmla="*/ 590476 w 604143"/>
              <a:gd name="connsiteY17" fmla="*/ 200389 h 497063"/>
              <a:gd name="connsiteX18" fmla="*/ 601866 w 604143"/>
              <a:gd name="connsiteY18" fmla="*/ 200389 h 497063"/>
              <a:gd name="connsiteX19" fmla="*/ 601866 w 604143"/>
              <a:gd name="connsiteY19" fmla="*/ 211760 h 497063"/>
              <a:gd name="connsiteX20" fmla="*/ 538844 w 604143"/>
              <a:gd name="connsiteY20" fmla="*/ 274429 h 497063"/>
              <a:gd name="connsiteX21" fmla="*/ 476075 w 604143"/>
              <a:gd name="connsiteY21" fmla="*/ 211760 h 497063"/>
              <a:gd name="connsiteX22" fmla="*/ 476075 w 604143"/>
              <a:gd name="connsiteY22" fmla="*/ 200389 h 497063"/>
              <a:gd name="connsiteX23" fmla="*/ 487464 w 604143"/>
              <a:gd name="connsiteY23" fmla="*/ 200389 h 497063"/>
              <a:gd name="connsiteX24" fmla="*/ 534794 w 604143"/>
              <a:gd name="connsiteY24" fmla="*/ 247896 h 497063"/>
              <a:gd name="connsiteX25" fmla="*/ 302448 w 604143"/>
              <a:gd name="connsiteY25" fmla="*/ 15920 h 497063"/>
              <a:gd name="connsiteX26" fmla="*/ 137933 w 604143"/>
              <a:gd name="connsiteY26" fmla="*/ 83895 h 497063"/>
              <a:gd name="connsiteX27" fmla="*/ 126796 w 604143"/>
              <a:gd name="connsiteY27" fmla="*/ 83895 h 497063"/>
              <a:gd name="connsiteX28" fmla="*/ 126796 w 604143"/>
              <a:gd name="connsiteY28" fmla="*/ 72524 h 497063"/>
              <a:gd name="connsiteX29" fmla="*/ 302448 w 604143"/>
              <a:gd name="connsiteY29" fmla="*/ 0 h 49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4143" h="497063">
                <a:moveTo>
                  <a:pt x="65299" y="222634"/>
                </a:moveTo>
                <a:lnTo>
                  <a:pt x="128068" y="285303"/>
                </a:lnTo>
                <a:cubicBezTo>
                  <a:pt x="131105" y="288335"/>
                  <a:pt x="131105" y="293389"/>
                  <a:pt x="128068" y="296674"/>
                </a:cubicBezTo>
                <a:cubicBezTo>
                  <a:pt x="124778" y="299707"/>
                  <a:pt x="119716" y="299707"/>
                  <a:pt x="116679" y="296674"/>
                </a:cubicBezTo>
                <a:lnTo>
                  <a:pt x="69349" y="249167"/>
                </a:lnTo>
                <a:cubicBezTo>
                  <a:pt x="69349" y="377032"/>
                  <a:pt x="173626" y="481143"/>
                  <a:pt x="301695" y="481143"/>
                </a:cubicBezTo>
                <a:cubicBezTo>
                  <a:pt x="363705" y="481143"/>
                  <a:pt x="422171" y="456884"/>
                  <a:pt x="466210" y="413168"/>
                </a:cubicBezTo>
                <a:cubicBezTo>
                  <a:pt x="469247" y="409883"/>
                  <a:pt x="474310" y="409883"/>
                  <a:pt x="477347" y="413168"/>
                </a:cubicBezTo>
                <a:cubicBezTo>
                  <a:pt x="480637" y="416200"/>
                  <a:pt x="480637" y="421254"/>
                  <a:pt x="477347" y="424286"/>
                </a:cubicBezTo>
                <a:cubicBezTo>
                  <a:pt x="430523" y="471288"/>
                  <a:pt x="368007" y="497063"/>
                  <a:pt x="301695" y="497063"/>
                </a:cubicBezTo>
                <a:cubicBezTo>
                  <a:pt x="167299" y="497063"/>
                  <a:pt x="57706" y="389919"/>
                  <a:pt x="53657" y="256748"/>
                </a:cubicBezTo>
                <a:lnTo>
                  <a:pt x="13667" y="296674"/>
                </a:lnTo>
                <a:cubicBezTo>
                  <a:pt x="12148" y="298190"/>
                  <a:pt x="10123" y="298949"/>
                  <a:pt x="8099" y="298949"/>
                </a:cubicBezTo>
                <a:cubicBezTo>
                  <a:pt x="6074" y="298949"/>
                  <a:pt x="3796" y="298190"/>
                  <a:pt x="2277" y="296674"/>
                </a:cubicBezTo>
                <a:cubicBezTo>
                  <a:pt x="-760" y="293389"/>
                  <a:pt x="-760" y="288335"/>
                  <a:pt x="2277" y="285303"/>
                </a:cubicBezTo>
                <a:close/>
                <a:moveTo>
                  <a:pt x="302448" y="0"/>
                </a:moveTo>
                <a:cubicBezTo>
                  <a:pt x="436844" y="0"/>
                  <a:pt x="546437" y="107144"/>
                  <a:pt x="550486" y="240315"/>
                </a:cubicBezTo>
                <a:lnTo>
                  <a:pt x="590476" y="200389"/>
                </a:lnTo>
                <a:cubicBezTo>
                  <a:pt x="593513" y="197356"/>
                  <a:pt x="598576" y="197356"/>
                  <a:pt x="601866" y="200389"/>
                </a:cubicBezTo>
                <a:cubicBezTo>
                  <a:pt x="604903" y="203674"/>
                  <a:pt x="604903" y="208728"/>
                  <a:pt x="601866" y="211760"/>
                </a:cubicBezTo>
                <a:lnTo>
                  <a:pt x="538844" y="274429"/>
                </a:lnTo>
                <a:lnTo>
                  <a:pt x="476075" y="211760"/>
                </a:lnTo>
                <a:cubicBezTo>
                  <a:pt x="473038" y="208728"/>
                  <a:pt x="473038" y="203674"/>
                  <a:pt x="476075" y="200389"/>
                </a:cubicBezTo>
                <a:cubicBezTo>
                  <a:pt x="479365" y="197356"/>
                  <a:pt x="484427" y="197356"/>
                  <a:pt x="487464" y="200389"/>
                </a:cubicBezTo>
                <a:lnTo>
                  <a:pt x="534794" y="247896"/>
                </a:lnTo>
                <a:cubicBezTo>
                  <a:pt x="534794" y="120031"/>
                  <a:pt x="430517" y="15920"/>
                  <a:pt x="302448" y="15920"/>
                </a:cubicBezTo>
                <a:cubicBezTo>
                  <a:pt x="240438" y="15920"/>
                  <a:pt x="181972" y="40179"/>
                  <a:pt x="137933" y="83895"/>
                </a:cubicBezTo>
                <a:cubicBezTo>
                  <a:pt x="134896" y="87180"/>
                  <a:pt x="129834" y="87180"/>
                  <a:pt x="126796" y="83895"/>
                </a:cubicBezTo>
                <a:cubicBezTo>
                  <a:pt x="123506" y="80863"/>
                  <a:pt x="123506" y="75809"/>
                  <a:pt x="126796" y="72524"/>
                </a:cubicBezTo>
                <a:cubicBezTo>
                  <a:pt x="173620" y="25775"/>
                  <a:pt x="236136" y="0"/>
                  <a:pt x="302448" y="0"/>
                </a:cubicBezTo>
                <a:close/>
              </a:path>
            </a:pathLst>
          </a:custGeom>
          <a:solidFill>
            <a:schemeClr val="bg1">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70585"/>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7886"/>
            <a:chOff x="3819618" y="3122595"/>
            <a:chExt cx="5083082" cy="707886"/>
          </a:xfrm>
        </p:grpSpPr>
        <p:sp>
          <p:nvSpPr>
            <p:cNvPr id="8" name="文本框 7"/>
            <p:cNvSpPr txBox="1"/>
            <p:nvPr/>
          </p:nvSpPr>
          <p:spPr>
            <a:xfrm>
              <a:off x="3910691" y="3122595"/>
              <a:ext cx="480371" cy="707886"/>
            </a:xfrm>
            <a:prstGeom prst="rect">
              <a:avLst/>
            </a:prstGeom>
            <a:noFill/>
          </p:spPr>
          <p:txBody>
            <a:bodyPr wrap="square" rtlCol="0">
              <a:spAutoFit/>
            </a:bodyPr>
            <a:lstStyle/>
            <a:p>
              <a:r>
                <a:rPr lang="zh-CN" altLang="en-US" sz="4000" smtClean="0">
                  <a:solidFill>
                    <a:prstClr val="black"/>
                  </a:solidFill>
                  <a:cs typeface="+mn-ea"/>
                  <a:sym typeface="+mn-lt"/>
                </a:rPr>
                <a:t>叁</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dist"/>
              <a:r>
                <a:rPr sz="2800" smtClean="0">
                  <a:solidFill>
                    <a:prstClr val="black">
                      <a:lumMod val="75000"/>
                      <a:lumOff val="25000"/>
                    </a:prstClr>
                  </a:solidFill>
                  <a:cs typeface="+mn-ea"/>
                  <a:sym typeface="+mn-lt"/>
                </a:rPr>
                <a:t>Design Patterns</a:t>
              </a:r>
              <a:endParaRPr sz="2800" smtClean="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矩形 4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6556858" y="3155012"/>
            <a:ext cx="4916005" cy="965987"/>
            <a:chOff x="4917643" y="2366259"/>
            <a:chExt cx="3687004" cy="724490"/>
          </a:xfrm>
        </p:grpSpPr>
        <p:grpSp>
          <p:nvGrpSpPr>
            <p:cNvPr id="5" name="Group 67"/>
            <p:cNvGrpSpPr/>
            <p:nvPr/>
          </p:nvGrpSpPr>
          <p:grpSpPr>
            <a:xfrm>
              <a:off x="5641440" y="2366259"/>
              <a:ext cx="2963207" cy="704044"/>
              <a:chOff x="7521919" y="3155012"/>
              <a:chExt cx="3950943" cy="938725"/>
            </a:xfrm>
          </p:grpSpPr>
          <p:sp>
            <p:nvSpPr>
              <p:cNvPr id="8" name="TextBox 20"/>
              <p:cNvSpPr txBox="1"/>
              <p:nvPr/>
            </p:nvSpPr>
            <p:spPr>
              <a:xfrm>
                <a:off x="7521920" y="3155012"/>
                <a:ext cx="3950942" cy="284693"/>
              </a:xfrm>
              <a:prstGeom prst="rect">
                <a:avLst/>
              </a:prstGeom>
              <a:noFill/>
            </p:spPr>
            <p:txBody>
              <a:bodyPr wrap="none" lIns="192000" tIns="0" rIns="192000" bIns="0" anchor="ctr">
                <a:normAutofit/>
              </a:bodyPr>
              <a:lstStyle>
                <a:defPPr>
                  <a:defRPr lang="zh-CN"/>
                </a:defPPr>
                <a:lvl1pPr algn="r" fontAlgn="base">
                  <a:spcBef>
                    <a:spcPct val="0"/>
                  </a:spcBef>
                  <a:spcAft>
                    <a:spcPct val="0"/>
                  </a:spcAft>
                  <a:defRPr>
                    <a:solidFill>
                      <a:srgbClr val="A19277"/>
                    </a:solidFill>
                    <a:latin typeface="等线" panose="02010600030101010101" charset="-122"/>
                    <a:ea typeface="等线" panose="02010600030101010101" charset="-122"/>
                  </a:defRPr>
                </a:lvl1pPr>
              </a:lstStyle>
              <a:p>
                <a:pPr algn="l"/>
                <a:r>
                  <a:rPr lang="en-US" altLang="zh-CN" sz="1600">
                    <a:solidFill>
                      <a:schemeClr val="tx1">
                        <a:lumMod val="75000"/>
                        <a:lumOff val="25000"/>
                      </a:schemeClr>
                    </a:solidFill>
                    <a:latin typeface="+mn-lt"/>
                    <a:ea typeface="+mn-ea"/>
                    <a:cs typeface="+mn-ea"/>
                    <a:sym typeface="+mn-lt"/>
                  </a:rPr>
                  <a:t>Visitor </a:t>
                </a:r>
                <a:r>
                  <a:rPr lang="en-US" altLang="zh-CN" sz="1600">
                    <a:solidFill>
                      <a:schemeClr val="tx1">
                        <a:lumMod val="75000"/>
                        <a:lumOff val="25000"/>
                      </a:schemeClr>
                    </a:solidFill>
                    <a:cs typeface="+mn-ea"/>
                    <a:sym typeface="+mn-lt"/>
                  </a:rPr>
                  <a:t>Pattern</a:t>
                </a:r>
                <a:endParaRPr lang="en-US" altLang="zh-CN" sz="1600">
                  <a:solidFill>
                    <a:schemeClr val="tx1">
                      <a:lumMod val="75000"/>
                      <a:lumOff val="25000"/>
                    </a:schemeClr>
                  </a:solidFill>
                  <a:latin typeface="+mn-lt"/>
                  <a:ea typeface="+mn-ea"/>
                  <a:cs typeface="+mn-ea"/>
                  <a:sym typeface="+mn-lt"/>
                </a:endParaRPr>
              </a:p>
            </p:txBody>
          </p:sp>
          <p:sp>
            <p:nvSpPr>
              <p:cNvPr id="9" name="TextBox 21"/>
              <p:cNvSpPr txBox="1"/>
              <p:nvPr/>
            </p:nvSpPr>
            <p:spPr>
              <a:xfrm>
                <a:off x="7521919" y="3439705"/>
                <a:ext cx="3950942" cy="654032"/>
              </a:xfrm>
              <a:prstGeom prst="rect">
                <a:avLst/>
              </a:prstGeom>
              <a:noFill/>
            </p:spPr>
            <p:txBody>
              <a:bodyPr wrap="square" lIns="192000" tIns="0" rIns="192000" bIns="0" anchor="t">
                <a:normAutofit/>
              </a:bodyPr>
              <a:lstStyle/>
              <a:p>
                <a:pP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访问者模式 </a:t>
                </a:r>
                <a:endParaRPr lang="zh-CN" altLang="en-US" sz="1200">
                  <a:solidFill>
                    <a:schemeClr val="tx1">
                      <a:lumMod val="75000"/>
                      <a:lumOff val="25000"/>
                    </a:schemeClr>
                  </a:solidFill>
                  <a:cs typeface="+mn-ea"/>
                  <a:sym typeface="+mn-lt"/>
                </a:endParaRPr>
              </a:p>
            </p:txBody>
          </p:sp>
        </p:grpSp>
        <p:sp>
          <p:nvSpPr>
            <p:cNvPr id="6" name="Oval 22"/>
            <p:cNvSpPr/>
            <p:nvPr/>
          </p:nvSpPr>
          <p:spPr>
            <a:xfrm>
              <a:off x="4917643" y="2387672"/>
              <a:ext cx="723797" cy="703077"/>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7" name="Freeform: Shape 28"/>
            <p:cNvSpPr/>
            <p:nvPr/>
          </p:nvSpPr>
          <p:spPr bwMode="auto">
            <a:xfrm>
              <a:off x="5106720" y="2566389"/>
              <a:ext cx="345642" cy="34564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grpSp>
        <p:nvGrpSpPr>
          <p:cNvPr id="10" name="组合 9"/>
          <p:cNvGrpSpPr/>
          <p:nvPr/>
        </p:nvGrpSpPr>
        <p:grpSpPr>
          <a:xfrm>
            <a:off x="719667" y="1823351"/>
            <a:ext cx="4863175" cy="977197"/>
            <a:chOff x="539750" y="1367513"/>
            <a:chExt cx="3647381" cy="732898"/>
          </a:xfrm>
        </p:grpSpPr>
        <p:grpSp>
          <p:nvGrpSpPr>
            <p:cNvPr id="11" name="Group 63"/>
            <p:cNvGrpSpPr/>
            <p:nvPr/>
          </p:nvGrpSpPr>
          <p:grpSpPr>
            <a:xfrm>
              <a:off x="539750" y="1367513"/>
              <a:ext cx="2923584" cy="732898"/>
              <a:chOff x="719666" y="1823350"/>
              <a:chExt cx="3898112" cy="977197"/>
            </a:xfrm>
          </p:grpSpPr>
          <p:sp>
            <p:nvSpPr>
              <p:cNvPr id="14" name="TextBox 4"/>
              <p:cNvSpPr txBox="1"/>
              <p:nvPr/>
            </p:nvSpPr>
            <p:spPr>
              <a:xfrm>
                <a:off x="719667" y="1823350"/>
                <a:ext cx="3898111" cy="323165"/>
              </a:xfrm>
              <a:prstGeom prst="rect">
                <a:avLst/>
              </a:prstGeom>
              <a:noFill/>
            </p:spPr>
            <p:txBody>
              <a:bodyPr wrap="none" lIns="192000" tIns="0" rIns="192000" bIns="0" anchor="ctr">
                <a:normAutofit/>
              </a:bodyPr>
              <a:lstStyle/>
              <a:p>
                <a:pPr algn="r" fontAlgn="base">
                  <a:spcBef>
                    <a:spcPct val="0"/>
                  </a:spcBef>
                  <a:spcAft>
                    <a:spcPct val="0"/>
                  </a:spcAft>
                </a:pPr>
                <a:r>
                  <a:rPr lang="zh-CN" altLang="en-US" sz="1600">
                    <a:solidFill>
                      <a:schemeClr val="tx1">
                        <a:lumMod val="75000"/>
                        <a:lumOff val="25000"/>
                      </a:schemeClr>
                    </a:solidFill>
                    <a:cs typeface="+mn-ea"/>
                    <a:sym typeface="+mn-lt"/>
                  </a:rPr>
                  <a:t>Factory </a:t>
                </a:r>
                <a:r>
                  <a:rPr lang="en-US" altLang="zh-CN" sz="1600">
                    <a:solidFill>
                      <a:schemeClr val="tx1">
                        <a:lumMod val="75000"/>
                        <a:lumOff val="25000"/>
                      </a:schemeClr>
                    </a:solidFill>
                    <a:cs typeface="+mn-ea"/>
                    <a:sym typeface="+mn-lt"/>
                  </a:rPr>
                  <a:t>Pattern</a:t>
                </a:r>
                <a:endParaRPr lang="en-US" altLang="zh-CN" sz="1600">
                  <a:solidFill>
                    <a:schemeClr val="tx1">
                      <a:lumMod val="75000"/>
                      <a:lumOff val="25000"/>
                    </a:schemeClr>
                  </a:solidFill>
                  <a:cs typeface="+mn-ea"/>
                  <a:sym typeface="+mn-lt"/>
                </a:endParaRPr>
              </a:p>
            </p:txBody>
          </p:sp>
          <p:sp>
            <p:nvSpPr>
              <p:cNvPr id="15" name="TextBox 5"/>
              <p:cNvSpPr txBox="1"/>
              <p:nvPr/>
            </p:nvSpPr>
            <p:spPr>
              <a:xfrm>
                <a:off x="719666" y="2146515"/>
                <a:ext cx="3898111" cy="654032"/>
              </a:xfrm>
              <a:prstGeom prst="rect">
                <a:avLst/>
              </a:prstGeom>
              <a:noFill/>
            </p:spPr>
            <p:txBody>
              <a:bodyPr wrap="square" lIns="192000" tIns="0" rIns="192000" bIns="0" anchor="t">
                <a:normAutofit/>
              </a:bodyPr>
              <a:lstStyle/>
              <a:p>
                <a:pPr algn="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工厂模式 </a:t>
                </a:r>
                <a:endParaRPr lang="zh-CN" altLang="en-US" sz="1200">
                  <a:solidFill>
                    <a:schemeClr val="tx1">
                      <a:lumMod val="75000"/>
                      <a:lumOff val="25000"/>
                    </a:schemeClr>
                  </a:solidFill>
                  <a:cs typeface="+mn-ea"/>
                  <a:sym typeface="+mn-lt"/>
                </a:endParaRPr>
              </a:p>
            </p:txBody>
          </p:sp>
        </p:grpSp>
        <p:sp>
          <p:nvSpPr>
            <p:cNvPr id="12" name="Oval 6"/>
            <p:cNvSpPr/>
            <p:nvPr/>
          </p:nvSpPr>
          <p:spPr>
            <a:xfrm>
              <a:off x="3463334" y="1380983"/>
              <a:ext cx="723797" cy="703075"/>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13" name="Freeform: Shape 29"/>
            <p:cNvSpPr/>
            <p:nvPr/>
          </p:nvSpPr>
          <p:spPr bwMode="auto">
            <a:xfrm>
              <a:off x="3640047" y="1547334"/>
              <a:ext cx="370370" cy="37037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grpSp>
        <p:nvGrpSpPr>
          <p:cNvPr id="16" name="组合 15"/>
          <p:cNvGrpSpPr/>
          <p:nvPr/>
        </p:nvGrpSpPr>
        <p:grpSpPr>
          <a:xfrm>
            <a:off x="719668" y="3179255"/>
            <a:ext cx="4863173" cy="977197"/>
            <a:chOff x="539751" y="2384441"/>
            <a:chExt cx="3647380" cy="732898"/>
          </a:xfrm>
        </p:grpSpPr>
        <p:grpSp>
          <p:nvGrpSpPr>
            <p:cNvPr id="17" name="Group 64"/>
            <p:cNvGrpSpPr/>
            <p:nvPr/>
          </p:nvGrpSpPr>
          <p:grpSpPr>
            <a:xfrm>
              <a:off x="539751" y="2384441"/>
              <a:ext cx="2923583" cy="732898"/>
              <a:chOff x="719667" y="3179254"/>
              <a:chExt cx="3898111" cy="977197"/>
            </a:xfrm>
          </p:grpSpPr>
          <p:sp>
            <p:nvSpPr>
              <p:cNvPr id="20" name="TextBox 8"/>
              <p:cNvSpPr txBox="1"/>
              <p:nvPr/>
            </p:nvSpPr>
            <p:spPr>
              <a:xfrm>
                <a:off x="719667" y="3179254"/>
                <a:ext cx="3898111" cy="323165"/>
              </a:xfrm>
              <a:prstGeom prst="rect">
                <a:avLst/>
              </a:prstGeom>
              <a:noFill/>
            </p:spPr>
            <p:txBody>
              <a:bodyPr wrap="none" lIns="192000" tIns="0" rIns="192000" bIns="0" anchor="ctr">
                <a:normAutofit/>
              </a:bodyPr>
              <a:lstStyle>
                <a:defPPr>
                  <a:defRPr lang="zh-CN"/>
                </a:defPPr>
                <a:lvl1pPr algn="r" fontAlgn="base">
                  <a:spcBef>
                    <a:spcPct val="0"/>
                  </a:spcBef>
                  <a:spcAft>
                    <a:spcPct val="0"/>
                  </a:spcAft>
                  <a:defRPr>
                    <a:solidFill>
                      <a:srgbClr val="A19277"/>
                    </a:solidFill>
                    <a:latin typeface="等线" panose="02010600030101010101" charset="-122"/>
                    <a:ea typeface="等线" panose="02010600030101010101" charset="-122"/>
                  </a:defRPr>
                </a:lvl1pPr>
              </a:lstStyle>
              <a:p>
                <a:pPr algn="r"/>
                <a:r>
                  <a:rPr lang="en-US" altLang="zh-CN" sz="1600" dirty="0">
                    <a:solidFill>
                      <a:schemeClr val="tx1">
                        <a:lumMod val="75000"/>
                        <a:lumOff val="25000"/>
                      </a:schemeClr>
                    </a:solidFill>
                    <a:latin typeface="+mn-lt"/>
                    <a:ea typeface="+mn-ea"/>
                    <a:cs typeface="+mn-ea"/>
                    <a:sym typeface="+mn-lt"/>
                  </a:rPr>
                  <a:t>State </a:t>
                </a:r>
                <a:r>
                  <a:rPr lang="en-US" altLang="zh-CN" sz="1600">
                    <a:solidFill>
                      <a:schemeClr val="tx1">
                        <a:lumMod val="75000"/>
                        <a:lumOff val="25000"/>
                      </a:schemeClr>
                    </a:solidFill>
                    <a:cs typeface="+mn-ea"/>
                    <a:sym typeface="+mn-lt"/>
                  </a:rPr>
                  <a:t>Pattern</a:t>
                </a:r>
                <a:endParaRPr lang="en-US" altLang="zh-CN" sz="1600" dirty="0">
                  <a:solidFill>
                    <a:schemeClr val="tx1">
                      <a:lumMod val="75000"/>
                      <a:lumOff val="25000"/>
                    </a:schemeClr>
                  </a:solidFill>
                  <a:latin typeface="+mn-lt"/>
                  <a:ea typeface="+mn-ea"/>
                  <a:cs typeface="+mn-ea"/>
                  <a:sym typeface="+mn-lt"/>
                </a:endParaRPr>
              </a:p>
            </p:txBody>
          </p:sp>
          <p:sp>
            <p:nvSpPr>
              <p:cNvPr id="21" name="TextBox 9"/>
              <p:cNvSpPr txBox="1"/>
              <p:nvPr/>
            </p:nvSpPr>
            <p:spPr>
              <a:xfrm>
                <a:off x="719667" y="3502419"/>
                <a:ext cx="3898111" cy="654032"/>
              </a:xfrm>
              <a:prstGeom prst="rect">
                <a:avLst/>
              </a:prstGeom>
              <a:noFill/>
            </p:spPr>
            <p:txBody>
              <a:bodyPr wrap="square" lIns="192000" tIns="0" rIns="192000" bIns="0" anchor="t">
                <a:normAutofit/>
              </a:bodyPr>
              <a:lstStyle/>
              <a:p>
                <a:pPr algn="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状态模式 </a:t>
                </a:r>
                <a:endParaRPr lang="zh-CN" altLang="en-US" sz="1200">
                  <a:solidFill>
                    <a:schemeClr val="tx1">
                      <a:lumMod val="75000"/>
                      <a:lumOff val="25000"/>
                    </a:schemeClr>
                  </a:solidFill>
                  <a:cs typeface="+mn-ea"/>
                  <a:sym typeface="+mn-lt"/>
                </a:endParaRPr>
              </a:p>
            </p:txBody>
          </p:sp>
        </p:grpSp>
        <p:sp>
          <p:nvSpPr>
            <p:cNvPr id="18" name="Oval 10"/>
            <p:cNvSpPr/>
            <p:nvPr/>
          </p:nvSpPr>
          <p:spPr>
            <a:xfrm>
              <a:off x="3463334" y="2387672"/>
              <a:ext cx="723797" cy="703077"/>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19" name="Freeform: Shape 30"/>
            <p:cNvSpPr/>
            <p:nvPr/>
          </p:nvSpPr>
          <p:spPr bwMode="auto">
            <a:xfrm>
              <a:off x="3659426" y="2573403"/>
              <a:ext cx="331612" cy="33161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grpSp>
        <p:nvGrpSpPr>
          <p:cNvPr id="22" name="组合 21"/>
          <p:cNvGrpSpPr/>
          <p:nvPr/>
        </p:nvGrpSpPr>
        <p:grpSpPr>
          <a:xfrm>
            <a:off x="719667" y="4523411"/>
            <a:ext cx="4863175" cy="977197"/>
            <a:chOff x="539750" y="3392558"/>
            <a:chExt cx="3647381" cy="732898"/>
          </a:xfrm>
        </p:grpSpPr>
        <p:grpSp>
          <p:nvGrpSpPr>
            <p:cNvPr id="23" name="Group 65"/>
            <p:cNvGrpSpPr/>
            <p:nvPr/>
          </p:nvGrpSpPr>
          <p:grpSpPr>
            <a:xfrm>
              <a:off x="539750" y="3392558"/>
              <a:ext cx="2923584" cy="732898"/>
              <a:chOff x="719666" y="4523411"/>
              <a:chExt cx="3898112" cy="977197"/>
            </a:xfrm>
          </p:grpSpPr>
          <p:sp>
            <p:nvSpPr>
              <p:cNvPr id="26" name="TextBox 12"/>
              <p:cNvSpPr txBox="1"/>
              <p:nvPr/>
            </p:nvSpPr>
            <p:spPr>
              <a:xfrm>
                <a:off x="719667" y="4523411"/>
                <a:ext cx="3898111" cy="323165"/>
              </a:xfrm>
              <a:prstGeom prst="rect">
                <a:avLst/>
              </a:prstGeom>
              <a:noFill/>
            </p:spPr>
            <p:txBody>
              <a:bodyPr wrap="none" lIns="192000" tIns="0" rIns="192000" bIns="0" anchor="ctr">
                <a:normAutofit/>
              </a:bodyPr>
              <a:lstStyle>
                <a:defPPr>
                  <a:defRPr lang="zh-CN"/>
                </a:defPPr>
                <a:lvl1pPr algn="r" fontAlgn="base">
                  <a:spcBef>
                    <a:spcPct val="0"/>
                  </a:spcBef>
                  <a:spcAft>
                    <a:spcPct val="0"/>
                  </a:spcAft>
                  <a:defRPr>
                    <a:solidFill>
                      <a:srgbClr val="A19277"/>
                    </a:solidFill>
                    <a:latin typeface="等线" panose="02010600030101010101" charset="-122"/>
                    <a:ea typeface="等线" panose="02010600030101010101" charset="-122"/>
                  </a:defRPr>
                </a:lvl1pPr>
              </a:lstStyle>
              <a:p>
                <a:pPr algn="r"/>
                <a:r>
                  <a:rPr lang="en-US" altLang="zh-CN" sz="1600">
                    <a:solidFill>
                      <a:schemeClr val="tx1">
                        <a:lumMod val="75000"/>
                        <a:lumOff val="25000"/>
                      </a:schemeClr>
                    </a:solidFill>
                    <a:latin typeface="+mn-lt"/>
                    <a:ea typeface="+mn-ea"/>
                    <a:cs typeface="+mn-ea"/>
                    <a:sym typeface="+mn-lt"/>
                  </a:rPr>
                  <a:t>Strategy </a:t>
                </a:r>
                <a:r>
                  <a:rPr lang="en-US" altLang="zh-CN" sz="1600">
                    <a:solidFill>
                      <a:schemeClr val="tx1">
                        <a:lumMod val="75000"/>
                        <a:lumOff val="25000"/>
                      </a:schemeClr>
                    </a:solidFill>
                    <a:cs typeface="+mn-ea"/>
                    <a:sym typeface="+mn-lt"/>
                  </a:rPr>
                  <a:t>Pattern</a:t>
                </a:r>
                <a:endParaRPr lang="zh-CN" altLang="en-US" sz="1600">
                  <a:solidFill>
                    <a:schemeClr val="tx1">
                      <a:lumMod val="75000"/>
                      <a:lumOff val="25000"/>
                    </a:schemeClr>
                  </a:solidFill>
                  <a:latin typeface="+mn-lt"/>
                  <a:ea typeface="+mn-ea"/>
                  <a:cs typeface="+mn-ea"/>
                  <a:sym typeface="+mn-lt"/>
                </a:endParaRPr>
              </a:p>
            </p:txBody>
          </p:sp>
          <p:sp>
            <p:nvSpPr>
              <p:cNvPr id="27" name="TextBox 13"/>
              <p:cNvSpPr txBox="1"/>
              <p:nvPr/>
            </p:nvSpPr>
            <p:spPr>
              <a:xfrm>
                <a:off x="719666" y="4846576"/>
                <a:ext cx="3898111" cy="654032"/>
              </a:xfrm>
              <a:prstGeom prst="rect">
                <a:avLst/>
              </a:prstGeom>
              <a:noFill/>
            </p:spPr>
            <p:txBody>
              <a:bodyPr wrap="square" lIns="192000" tIns="0" rIns="192000" bIns="0" anchor="t">
                <a:normAutofit/>
              </a:bodyPr>
              <a:lstStyle/>
              <a:p>
                <a:pPr algn="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策略模式 </a:t>
                </a:r>
                <a:endParaRPr lang="zh-CN" altLang="en-US" sz="1200">
                  <a:solidFill>
                    <a:schemeClr val="tx1">
                      <a:lumMod val="75000"/>
                      <a:lumOff val="25000"/>
                    </a:schemeClr>
                  </a:solidFill>
                  <a:cs typeface="+mn-ea"/>
                  <a:sym typeface="+mn-lt"/>
                </a:endParaRPr>
              </a:p>
            </p:txBody>
          </p:sp>
        </p:grpSp>
        <p:sp>
          <p:nvSpPr>
            <p:cNvPr id="24" name="Oval 14"/>
            <p:cNvSpPr/>
            <p:nvPr/>
          </p:nvSpPr>
          <p:spPr>
            <a:xfrm>
              <a:off x="3463334" y="3395794"/>
              <a:ext cx="723797" cy="703077"/>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25" name="Freeform: Shape 31"/>
            <p:cNvSpPr/>
            <p:nvPr/>
          </p:nvSpPr>
          <p:spPr bwMode="auto">
            <a:xfrm>
              <a:off x="3676912" y="3530644"/>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grpSp>
        <p:nvGrpSpPr>
          <p:cNvPr id="28" name="组合 27"/>
          <p:cNvGrpSpPr/>
          <p:nvPr/>
        </p:nvGrpSpPr>
        <p:grpSpPr>
          <a:xfrm>
            <a:off x="6556858" y="1839399"/>
            <a:ext cx="4916005" cy="953651"/>
            <a:chOff x="4917643" y="1379549"/>
            <a:chExt cx="3687004" cy="715238"/>
          </a:xfrm>
        </p:grpSpPr>
        <p:grpSp>
          <p:nvGrpSpPr>
            <p:cNvPr id="29" name="Group 66"/>
            <p:cNvGrpSpPr/>
            <p:nvPr/>
          </p:nvGrpSpPr>
          <p:grpSpPr>
            <a:xfrm>
              <a:off x="5641440" y="1390743"/>
              <a:ext cx="2963207" cy="704044"/>
              <a:chOff x="7521919" y="1854324"/>
              <a:chExt cx="3950943" cy="938725"/>
            </a:xfrm>
          </p:grpSpPr>
          <p:sp>
            <p:nvSpPr>
              <p:cNvPr id="32" name="TextBox 16"/>
              <p:cNvSpPr txBox="1"/>
              <p:nvPr/>
            </p:nvSpPr>
            <p:spPr>
              <a:xfrm>
                <a:off x="7521920" y="1854324"/>
                <a:ext cx="3950942" cy="284693"/>
              </a:xfrm>
              <a:prstGeom prst="rect">
                <a:avLst/>
              </a:prstGeom>
              <a:noFill/>
            </p:spPr>
            <p:txBody>
              <a:bodyPr wrap="none" lIns="192000" tIns="0" rIns="192000" bIns="0" anchor="ctr">
                <a:normAutofit/>
              </a:bodyPr>
              <a:lstStyle>
                <a:defPPr>
                  <a:defRPr lang="zh-CN"/>
                </a:defPPr>
                <a:lvl1pPr algn="r" fontAlgn="base">
                  <a:spcBef>
                    <a:spcPct val="0"/>
                  </a:spcBef>
                  <a:spcAft>
                    <a:spcPct val="0"/>
                  </a:spcAft>
                  <a:defRPr>
                    <a:solidFill>
                      <a:srgbClr val="A19277"/>
                    </a:solidFill>
                    <a:latin typeface="等线" panose="02010600030101010101" charset="-122"/>
                    <a:ea typeface="等线" panose="02010600030101010101" charset="-122"/>
                  </a:defRPr>
                </a:lvl1pPr>
              </a:lstStyle>
              <a:p>
                <a:pPr algn="l"/>
                <a:r>
                  <a:rPr lang="zh-CN" altLang="en-US" sz="1600">
                    <a:solidFill>
                      <a:schemeClr val="tx1">
                        <a:lumMod val="75000"/>
                        <a:lumOff val="25000"/>
                      </a:schemeClr>
                    </a:solidFill>
                    <a:latin typeface="+mn-lt"/>
                    <a:ea typeface="+mn-ea"/>
                    <a:cs typeface="+mn-ea"/>
                    <a:sym typeface="+mn-lt"/>
                  </a:rPr>
                  <a:t>Decorator </a:t>
                </a:r>
                <a:r>
                  <a:rPr lang="en-US" altLang="zh-CN" sz="1600">
                    <a:solidFill>
                      <a:schemeClr val="tx1">
                        <a:lumMod val="75000"/>
                        <a:lumOff val="25000"/>
                      </a:schemeClr>
                    </a:solidFill>
                    <a:cs typeface="+mn-ea"/>
                    <a:sym typeface="+mn-lt"/>
                  </a:rPr>
                  <a:t>Pattern</a:t>
                </a:r>
                <a:endParaRPr lang="zh-CN" altLang="en-US" sz="1600">
                  <a:solidFill>
                    <a:schemeClr val="tx1">
                      <a:lumMod val="75000"/>
                      <a:lumOff val="25000"/>
                    </a:schemeClr>
                  </a:solidFill>
                  <a:latin typeface="+mn-lt"/>
                  <a:ea typeface="+mn-ea"/>
                  <a:cs typeface="+mn-ea"/>
                  <a:sym typeface="+mn-lt"/>
                </a:endParaRPr>
              </a:p>
            </p:txBody>
          </p:sp>
          <p:sp>
            <p:nvSpPr>
              <p:cNvPr id="33" name="TextBox 17"/>
              <p:cNvSpPr txBox="1"/>
              <p:nvPr/>
            </p:nvSpPr>
            <p:spPr>
              <a:xfrm>
                <a:off x="7521919" y="2139017"/>
                <a:ext cx="3950942" cy="654032"/>
              </a:xfrm>
              <a:prstGeom prst="rect">
                <a:avLst/>
              </a:prstGeom>
              <a:noFill/>
            </p:spPr>
            <p:txBody>
              <a:bodyPr wrap="square" lIns="192000" tIns="0" rIns="192000" bIns="0" anchor="t">
                <a:normAutofit/>
              </a:bodyPr>
              <a:lstStyle/>
              <a:p>
                <a:pP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装饰者模式 </a:t>
                </a:r>
                <a:endParaRPr lang="zh-CN" altLang="en-US" sz="1200">
                  <a:solidFill>
                    <a:schemeClr val="tx1">
                      <a:lumMod val="75000"/>
                      <a:lumOff val="25000"/>
                    </a:schemeClr>
                  </a:solidFill>
                  <a:cs typeface="+mn-ea"/>
                  <a:sym typeface="+mn-lt"/>
                </a:endParaRPr>
              </a:p>
            </p:txBody>
          </p:sp>
        </p:grpSp>
        <p:sp>
          <p:nvSpPr>
            <p:cNvPr id="30" name="Oval 18"/>
            <p:cNvSpPr/>
            <p:nvPr/>
          </p:nvSpPr>
          <p:spPr>
            <a:xfrm>
              <a:off x="4917643" y="1379549"/>
              <a:ext cx="723797" cy="703077"/>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31" name="Freeform: Shape 32"/>
            <p:cNvSpPr/>
            <p:nvPr/>
          </p:nvSpPr>
          <p:spPr bwMode="auto">
            <a:xfrm>
              <a:off x="5090101" y="1589007"/>
              <a:ext cx="378880" cy="28416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grpSp>
        <p:nvGrpSpPr>
          <p:cNvPr id="34" name="组合 33"/>
          <p:cNvGrpSpPr/>
          <p:nvPr/>
        </p:nvGrpSpPr>
        <p:grpSpPr>
          <a:xfrm>
            <a:off x="6556858" y="4527724"/>
            <a:ext cx="4916005" cy="940949"/>
            <a:chOff x="4917643" y="3395793"/>
            <a:chExt cx="3687004" cy="705712"/>
          </a:xfrm>
        </p:grpSpPr>
        <p:grpSp>
          <p:nvGrpSpPr>
            <p:cNvPr id="35" name="Group 68"/>
            <p:cNvGrpSpPr/>
            <p:nvPr/>
          </p:nvGrpSpPr>
          <p:grpSpPr>
            <a:xfrm>
              <a:off x="5641440" y="3397461"/>
              <a:ext cx="2963207" cy="704044"/>
              <a:chOff x="7521919" y="4529948"/>
              <a:chExt cx="3950943" cy="938725"/>
            </a:xfrm>
          </p:grpSpPr>
          <p:sp>
            <p:nvSpPr>
              <p:cNvPr id="38" name="TextBox 24"/>
              <p:cNvSpPr txBox="1"/>
              <p:nvPr/>
            </p:nvSpPr>
            <p:spPr>
              <a:xfrm>
                <a:off x="7521920" y="4529948"/>
                <a:ext cx="3950942" cy="284693"/>
              </a:xfrm>
              <a:prstGeom prst="rect">
                <a:avLst/>
              </a:prstGeom>
              <a:noFill/>
            </p:spPr>
            <p:txBody>
              <a:bodyPr wrap="none" lIns="192000" tIns="0" rIns="192000" bIns="0" anchor="ctr">
                <a:normAutofit/>
              </a:bodyPr>
              <a:lstStyle>
                <a:defPPr>
                  <a:defRPr lang="zh-CN"/>
                </a:defPPr>
                <a:lvl1pPr algn="r" fontAlgn="base">
                  <a:spcBef>
                    <a:spcPct val="0"/>
                  </a:spcBef>
                  <a:spcAft>
                    <a:spcPct val="0"/>
                  </a:spcAft>
                  <a:defRPr>
                    <a:solidFill>
                      <a:srgbClr val="A19277"/>
                    </a:solidFill>
                    <a:latin typeface="等线" panose="02010600030101010101" charset="-122"/>
                    <a:ea typeface="等线" panose="02010600030101010101" charset="-122"/>
                  </a:defRPr>
                </a:lvl1pPr>
              </a:lstStyle>
              <a:p>
                <a:pPr algn="l"/>
                <a:r>
                  <a:rPr lang="en-US" altLang="zh-CN" sz="1600">
                    <a:solidFill>
                      <a:schemeClr val="tx1">
                        <a:lumMod val="75000"/>
                        <a:lumOff val="25000"/>
                      </a:schemeClr>
                    </a:solidFill>
                    <a:latin typeface="+mn-lt"/>
                    <a:ea typeface="+mn-ea"/>
                    <a:cs typeface="+mn-ea"/>
                    <a:sym typeface="+mn-lt"/>
                  </a:rPr>
                  <a:t>Bridge </a:t>
                </a:r>
                <a:r>
                  <a:rPr lang="en-US" altLang="zh-CN" sz="1600">
                    <a:solidFill>
                      <a:schemeClr val="tx1">
                        <a:lumMod val="75000"/>
                        <a:lumOff val="25000"/>
                      </a:schemeClr>
                    </a:solidFill>
                    <a:cs typeface="+mn-ea"/>
                    <a:sym typeface="+mn-lt"/>
                  </a:rPr>
                  <a:t>Pattern</a:t>
                </a:r>
                <a:r>
                  <a:rPr lang="zh-CN" altLang="zh-CN" sz="1600">
                    <a:solidFill>
                      <a:schemeClr val="tx1">
                        <a:lumMod val="75000"/>
                        <a:lumOff val="25000"/>
                      </a:schemeClr>
                    </a:solidFill>
                    <a:latin typeface="+mn-lt"/>
                    <a:ea typeface="+mn-ea"/>
                    <a:cs typeface="+mn-ea"/>
                    <a:sym typeface="+mn-lt"/>
                  </a:rPr>
                  <a:t> </a:t>
                </a:r>
                <a:endParaRPr lang="zh-CN" altLang="zh-CN" sz="1600">
                  <a:solidFill>
                    <a:schemeClr val="tx1">
                      <a:lumMod val="75000"/>
                      <a:lumOff val="25000"/>
                    </a:schemeClr>
                  </a:solidFill>
                  <a:latin typeface="+mn-lt"/>
                  <a:ea typeface="+mn-ea"/>
                  <a:cs typeface="+mn-ea"/>
                  <a:sym typeface="+mn-lt"/>
                </a:endParaRPr>
              </a:p>
            </p:txBody>
          </p:sp>
          <p:sp>
            <p:nvSpPr>
              <p:cNvPr id="39" name="TextBox 25"/>
              <p:cNvSpPr txBox="1"/>
              <p:nvPr/>
            </p:nvSpPr>
            <p:spPr>
              <a:xfrm>
                <a:off x="7521919" y="4814641"/>
                <a:ext cx="3950942" cy="654032"/>
              </a:xfrm>
              <a:prstGeom prst="rect">
                <a:avLst/>
              </a:prstGeom>
              <a:noFill/>
            </p:spPr>
            <p:txBody>
              <a:bodyPr wrap="square" lIns="192000" tIns="0" rIns="192000" bIns="0" anchor="t">
                <a:normAutofit/>
              </a:bodyPr>
              <a:lstStyle/>
              <a:p>
                <a:pPr defTabSz="1624965" fontAlgn="base">
                  <a:lnSpc>
                    <a:spcPct val="120000"/>
                  </a:lnSpc>
                  <a:spcBef>
                    <a:spcPct val="0"/>
                  </a:spcBef>
                  <a:spcAft>
                    <a:spcPct val="0"/>
                  </a:spcAft>
                  <a:defRPr/>
                </a:pPr>
                <a:r>
                  <a:rPr lang="zh-CN" altLang="en-US" sz="1200">
                    <a:solidFill>
                      <a:schemeClr val="tx1">
                        <a:lumMod val="75000"/>
                        <a:lumOff val="25000"/>
                      </a:schemeClr>
                    </a:solidFill>
                    <a:cs typeface="+mn-ea"/>
                    <a:sym typeface="+mn-lt"/>
                  </a:rPr>
                  <a:t>桥接模式</a:t>
                </a:r>
                <a:endParaRPr lang="zh-CN" altLang="en-US" sz="1200">
                  <a:solidFill>
                    <a:schemeClr val="tx1">
                      <a:lumMod val="75000"/>
                      <a:lumOff val="25000"/>
                    </a:schemeClr>
                  </a:solidFill>
                  <a:cs typeface="+mn-ea"/>
                  <a:sym typeface="+mn-lt"/>
                </a:endParaRPr>
              </a:p>
            </p:txBody>
          </p:sp>
        </p:grpSp>
        <p:sp>
          <p:nvSpPr>
            <p:cNvPr id="36" name="Oval 26"/>
            <p:cNvSpPr/>
            <p:nvPr/>
          </p:nvSpPr>
          <p:spPr>
            <a:xfrm>
              <a:off x="4917643" y="3395793"/>
              <a:ext cx="723797" cy="703078"/>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sp>
          <p:nvSpPr>
            <p:cNvPr id="37" name="Freeform: Shape 33"/>
            <p:cNvSpPr/>
            <p:nvPr/>
          </p:nvSpPr>
          <p:spPr bwMode="auto">
            <a:xfrm>
              <a:off x="5127862" y="3605253"/>
              <a:ext cx="303361" cy="28416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anchor="ctr"/>
            <a:lstStyle/>
            <a:p>
              <a:pPr algn="ctr" fontAlgn="base">
                <a:spcBef>
                  <a:spcPct val="0"/>
                </a:spcBef>
                <a:spcAft>
                  <a:spcPct val="0"/>
                </a:spcAft>
              </a:pPr>
              <a:endParaRPr sz="2000">
                <a:solidFill>
                  <a:schemeClr val="tx1">
                    <a:lumMod val="75000"/>
                    <a:lumOff val="25000"/>
                  </a:schemeClr>
                </a:solidFill>
                <a:cs typeface="+mn-ea"/>
                <a:sym typeface="+mn-lt"/>
              </a:endParaRPr>
            </a:p>
          </p:txBody>
        </p:sp>
      </p:grpSp>
      <p:sp>
        <p:nvSpPr>
          <p:cNvPr id="2" name="logic-board-games_103231"/>
          <p:cNvSpPr>
            <a:spLocks noChangeAspect="1"/>
          </p:cNvSpPr>
          <p:nvPr/>
        </p:nvSpPr>
        <p:spPr bwMode="auto">
          <a:xfrm>
            <a:off x="8910320" y="3046730"/>
            <a:ext cx="180340" cy="223520"/>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88862 h 440259"/>
              <a:gd name="T47" fmla="*/ 88862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88862 h 440259"/>
              <a:gd name="T69" fmla="*/ 88862 h 440259"/>
              <a:gd name="T70" fmla="*/ 278945 h 440259"/>
              <a:gd name="T71" fmla="*/ 278945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24" h="5974">
                <a:moveTo>
                  <a:pt x="1726" y="3968"/>
                </a:moveTo>
                <a:lnTo>
                  <a:pt x="1726" y="4180"/>
                </a:lnTo>
                <a:cubicBezTo>
                  <a:pt x="1726" y="4269"/>
                  <a:pt x="1759" y="4351"/>
                  <a:pt x="1813" y="4413"/>
                </a:cubicBezTo>
                <a:lnTo>
                  <a:pt x="1813" y="5173"/>
                </a:lnTo>
                <a:cubicBezTo>
                  <a:pt x="1813" y="5349"/>
                  <a:pt x="1957" y="5492"/>
                  <a:pt x="2133" y="5492"/>
                </a:cubicBezTo>
                <a:lnTo>
                  <a:pt x="2691" y="5492"/>
                </a:lnTo>
                <a:cubicBezTo>
                  <a:pt x="2867" y="5492"/>
                  <a:pt x="3010" y="5349"/>
                  <a:pt x="3010" y="5173"/>
                </a:cubicBezTo>
                <a:lnTo>
                  <a:pt x="3010" y="4413"/>
                </a:lnTo>
                <a:cubicBezTo>
                  <a:pt x="3065" y="4351"/>
                  <a:pt x="3098" y="4269"/>
                  <a:pt x="3098" y="4180"/>
                </a:cubicBezTo>
                <a:lnTo>
                  <a:pt x="3098" y="3968"/>
                </a:lnTo>
                <a:cubicBezTo>
                  <a:pt x="3663" y="3702"/>
                  <a:pt x="4025" y="3138"/>
                  <a:pt x="4025" y="2508"/>
                </a:cubicBezTo>
                <a:cubicBezTo>
                  <a:pt x="4025" y="1618"/>
                  <a:pt x="3301" y="895"/>
                  <a:pt x="2412" y="895"/>
                </a:cubicBezTo>
                <a:cubicBezTo>
                  <a:pt x="1523" y="895"/>
                  <a:pt x="799" y="1618"/>
                  <a:pt x="799" y="2508"/>
                </a:cubicBezTo>
                <a:cubicBezTo>
                  <a:pt x="799" y="3138"/>
                  <a:pt x="1160" y="3702"/>
                  <a:pt x="1726" y="3968"/>
                </a:cubicBezTo>
                <a:close/>
                <a:moveTo>
                  <a:pt x="2770" y="5173"/>
                </a:moveTo>
                <a:cubicBezTo>
                  <a:pt x="2770" y="5216"/>
                  <a:pt x="2734" y="5252"/>
                  <a:pt x="2691" y="5252"/>
                </a:cubicBezTo>
                <a:lnTo>
                  <a:pt x="2133" y="5252"/>
                </a:lnTo>
                <a:cubicBezTo>
                  <a:pt x="2090" y="5252"/>
                  <a:pt x="2053" y="5216"/>
                  <a:pt x="2053" y="5173"/>
                </a:cubicBezTo>
                <a:lnTo>
                  <a:pt x="2053" y="5014"/>
                </a:lnTo>
                <a:lnTo>
                  <a:pt x="2451" y="5014"/>
                </a:lnTo>
                <a:cubicBezTo>
                  <a:pt x="2517" y="5014"/>
                  <a:pt x="2571" y="4960"/>
                  <a:pt x="2571" y="4894"/>
                </a:cubicBezTo>
                <a:cubicBezTo>
                  <a:pt x="2571" y="4828"/>
                  <a:pt x="2517" y="4774"/>
                  <a:pt x="2451" y="4774"/>
                </a:cubicBezTo>
                <a:lnTo>
                  <a:pt x="2053" y="4774"/>
                </a:lnTo>
                <a:lnTo>
                  <a:pt x="2053" y="4534"/>
                </a:lnTo>
                <a:cubicBezTo>
                  <a:pt x="2063" y="4535"/>
                  <a:pt x="2072" y="4536"/>
                  <a:pt x="2082" y="4536"/>
                </a:cubicBezTo>
                <a:lnTo>
                  <a:pt x="2742" y="4536"/>
                </a:lnTo>
                <a:cubicBezTo>
                  <a:pt x="2752" y="4536"/>
                  <a:pt x="2761" y="4535"/>
                  <a:pt x="2770" y="4534"/>
                </a:cubicBezTo>
                <a:lnTo>
                  <a:pt x="2770" y="5173"/>
                </a:lnTo>
                <a:close/>
                <a:moveTo>
                  <a:pt x="2412" y="1135"/>
                </a:moveTo>
                <a:cubicBezTo>
                  <a:pt x="3169" y="1135"/>
                  <a:pt x="3785" y="1751"/>
                  <a:pt x="3785" y="2508"/>
                </a:cubicBezTo>
                <a:cubicBezTo>
                  <a:pt x="3785" y="3067"/>
                  <a:pt x="3450" y="3566"/>
                  <a:pt x="2932" y="3778"/>
                </a:cubicBezTo>
                <a:cubicBezTo>
                  <a:pt x="2887" y="3797"/>
                  <a:pt x="2858" y="3840"/>
                  <a:pt x="2858" y="3889"/>
                </a:cubicBezTo>
                <a:lnTo>
                  <a:pt x="2858" y="4180"/>
                </a:lnTo>
                <a:cubicBezTo>
                  <a:pt x="2858" y="4244"/>
                  <a:pt x="2806" y="4296"/>
                  <a:pt x="2742" y="4296"/>
                </a:cubicBezTo>
                <a:lnTo>
                  <a:pt x="2082" y="4296"/>
                </a:lnTo>
                <a:cubicBezTo>
                  <a:pt x="2018" y="4296"/>
                  <a:pt x="1966" y="4244"/>
                  <a:pt x="1966" y="4180"/>
                </a:cubicBezTo>
                <a:lnTo>
                  <a:pt x="1966" y="3889"/>
                </a:lnTo>
                <a:cubicBezTo>
                  <a:pt x="1966" y="3840"/>
                  <a:pt x="1937" y="3797"/>
                  <a:pt x="1892" y="3778"/>
                </a:cubicBezTo>
                <a:cubicBezTo>
                  <a:pt x="1374" y="3566"/>
                  <a:pt x="1039" y="3067"/>
                  <a:pt x="1039" y="2508"/>
                </a:cubicBezTo>
                <a:cubicBezTo>
                  <a:pt x="1039" y="1751"/>
                  <a:pt x="1655" y="1135"/>
                  <a:pt x="2412" y="1135"/>
                </a:cubicBezTo>
                <a:close/>
                <a:moveTo>
                  <a:pt x="2292" y="453"/>
                </a:moveTo>
                <a:lnTo>
                  <a:pt x="2292" y="120"/>
                </a:lnTo>
                <a:cubicBezTo>
                  <a:pt x="2292" y="54"/>
                  <a:pt x="2346" y="0"/>
                  <a:pt x="2412" y="0"/>
                </a:cubicBezTo>
                <a:cubicBezTo>
                  <a:pt x="2478" y="0"/>
                  <a:pt x="2532" y="54"/>
                  <a:pt x="2532" y="120"/>
                </a:cubicBezTo>
                <a:lnTo>
                  <a:pt x="2532" y="453"/>
                </a:lnTo>
                <a:cubicBezTo>
                  <a:pt x="2532" y="519"/>
                  <a:pt x="2478" y="573"/>
                  <a:pt x="2412" y="573"/>
                </a:cubicBezTo>
                <a:cubicBezTo>
                  <a:pt x="2346" y="573"/>
                  <a:pt x="2292" y="519"/>
                  <a:pt x="2292" y="453"/>
                </a:cubicBezTo>
                <a:close/>
                <a:moveTo>
                  <a:pt x="2292" y="1561"/>
                </a:moveTo>
                <a:cubicBezTo>
                  <a:pt x="2292" y="1495"/>
                  <a:pt x="2346" y="1441"/>
                  <a:pt x="2412" y="1441"/>
                </a:cubicBezTo>
                <a:cubicBezTo>
                  <a:pt x="3033" y="1441"/>
                  <a:pt x="3539" y="1947"/>
                  <a:pt x="3539" y="2568"/>
                </a:cubicBezTo>
                <a:cubicBezTo>
                  <a:pt x="3539" y="2635"/>
                  <a:pt x="3485" y="2688"/>
                  <a:pt x="3419" y="2688"/>
                </a:cubicBezTo>
                <a:cubicBezTo>
                  <a:pt x="3353" y="2688"/>
                  <a:pt x="3299" y="2635"/>
                  <a:pt x="3299" y="2568"/>
                </a:cubicBezTo>
                <a:cubicBezTo>
                  <a:pt x="3299" y="2079"/>
                  <a:pt x="2901" y="1681"/>
                  <a:pt x="2412" y="1681"/>
                </a:cubicBezTo>
                <a:cubicBezTo>
                  <a:pt x="2346" y="1681"/>
                  <a:pt x="2292" y="1628"/>
                  <a:pt x="2292" y="1561"/>
                </a:cubicBezTo>
                <a:close/>
                <a:moveTo>
                  <a:pt x="4117" y="706"/>
                </a:moveTo>
                <a:cubicBezTo>
                  <a:pt x="4164" y="753"/>
                  <a:pt x="4164" y="829"/>
                  <a:pt x="4117" y="876"/>
                </a:cubicBezTo>
                <a:lnTo>
                  <a:pt x="3896" y="1098"/>
                </a:lnTo>
                <a:cubicBezTo>
                  <a:pt x="3873" y="1121"/>
                  <a:pt x="3842" y="1133"/>
                  <a:pt x="3811" y="1133"/>
                </a:cubicBezTo>
                <a:cubicBezTo>
                  <a:pt x="3781" y="1133"/>
                  <a:pt x="3750" y="1121"/>
                  <a:pt x="3726" y="1098"/>
                </a:cubicBezTo>
                <a:cubicBezTo>
                  <a:pt x="3680" y="1051"/>
                  <a:pt x="3680" y="975"/>
                  <a:pt x="3726" y="928"/>
                </a:cubicBezTo>
                <a:lnTo>
                  <a:pt x="3948" y="706"/>
                </a:lnTo>
                <a:cubicBezTo>
                  <a:pt x="3995" y="660"/>
                  <a:pt x="4071" y="660"/>
                  <a:pt x="4117" y="706"/>
                </a:cubicBezTo>
                <a:close/>
                <a:moveTo>
                  <a:pt x="4824" y="2412"/>
                </a:moveTo>
                <a:cubicBezTo>
                  <a:pt x="4824" y="2478"/>
                  <a:pt x="4770" y="2532"/>
                  <a:pt x="4704" y="2532"/>
                </a:cubicBezTo>
                <a:lnTo>
                  <a:pt x="4439" y="2532"/>
                </a:lnTo>
                <a:cubicBezTo>
                  <a:pt x="4373" y="2532"/>
                  <a:pt x="4319" y="2478"/>
                  <a:pt x="4319" y="2412"/>
                </a:cubicBezTo>
                <a:cubicBezTo>
                  <a:pt x="4319" y="2346"/>
                  <a:pt x="4373" y="2292"/>
                  <a:pt x="4439" y="2292"/>
                </a:cubicBezTo>
                <a:lnTo>
                  <a:pt x="4704" y="2292"/>
                </a:lnTo>
                <a:cubicBezTo>
                  <a:pt x="4770" y="2292"/>
                  <a:pt x="4824" y="2346"/>
                  <a:pt x="4824" y="2412"/>
                </a:cubicBezTo>
                <a:close/>
                <a:moveTo>
                  <a:pt x="4029" y="5487"/>
                </a:moveTo>
                <a:cubicBezTo>
                  <a:pt x="4029" y="5652"/>
                  <a:pt x="3855" y="5775"/>
                  <a:pt x="3499" y="5863"/>
                </a:cubicBezTo>
                <a:cubicBezTo>
                  <a:pt x="3207" y="5934"/>
                  <a:pt x="2821" y="5974"/>
                  <a:pt x="2412" y="5974"/>
                </a:cubicBezTo>
                <a:cubicBezTo>
                  <a:pt x="1978" y="5974"/>
                  <a:pt x="1561" y="5928"/>
                  <a:pt x="1268" y="5848"/>
                </a:cubicBezTo>
                <a:cubicBezTo>
                  <a:pt x="950" y="5761"/>
                  <a:pt x="795" y="5643"/>
                  <a:pt x="795" y="5487"/>
                </a:cubicBezTo>
                <a:cubicBezTo>
                  <a:pt x="795" y="5302"/>
                  <a:pt x="1009" y="5170"/>
                  <a:pt x="1450" y="5083"/>
                </a:cubicBezTo>
                <a:cubicBezTo>
                  <a:pt x="1515" y="5070"/>
                  <a:pt x="1578" y="5113"/>
                  <a:pt x="1591" y="5178"/>
                </a:cubicBezTo>
                <a:cubicBezTo>
                  <a:pt x="1603" y="5243"/>
                  <a:pt x="1561" y="5306"/>
                  <a:pt x="1496" y="5319"/>
                </a:cubicBezTo>
                <a:cubicBezTo>
                  <a:pt x="1189" y="5379"/>
                  <a:pt x="1069" y="5454"/>
                  <a:pt x="1040" y="5486"/>
                </a:cubicBezTo>
                <a:cubicBezTo>
                  <a:pt x="1059" y="5506"/>
                  <a:pt x="1125" y="5560"/>
                  <a:pt x="1331" y="5617"/>
                </a:cubicBezTo>
                <a:cubicBezTo>
                  <a:pt x="1605" y="5691"/>
                  <a:pt x="1999" y="5734"/>
                  <a:pt x="2412" y="5734"/>
                </a:cubicBezTo>
                <a:cubicBezTo>
                  <a:pt x="2773" y="5734"/>
                  <a:pt x="3118" y="5702"/>
                  <a:pt x="3385" y="5643"/>
                </a:cubicBezTo>
                <a:cubicBezTo>
                  <a:pt x="3676" y="5579"/>
                  <a:pt x="3762" y="5510"/>
                  <a:pt x="3784" y="5486"/>
                </a:cubicBezTo>
                <a:cubicBezTo>
                  <a:pt x="3754" y="5454"/>
                  <a:pt x="3635" y="5379"/>
                  <a:pt x="3328" y="5319"/>
                </a:cubicBezTo>
                <a:cubicBezTo>
                  <a:pt x="3263" y="5306"/>
                  <a:pt x="3220" y="5243"/>
                  <a:pt x="3233" y="5178"/>
                </a:cubicBezTo>
                <a:cubicBezTo>
                  <a:pt x="3246" y="5113"/>
                  <a:pt x="3309" y="5070"/>
                  <a:pt x="3374" y="5083"/>
                </a:cubicBezTo>
                <a:cubicBezTo>
                  <a:pt x="3815" y="5170"/>
                  <a:pt x="4029" y="5302"/>
                  <a:pt x="4029" y="5487"/>
                </a:cubicBezTo>
                <a:close/>
                <a:moveTo>
                  <a:pt x="928" y="1098"/>
                </a:moveTo>
                <a:lnTo>
                  <a:pt x="706" y="876"/>
                </a:lnTo>
                <a:cubicBezTo>
                  <a:pt x="660" y="829"/>
                  <a:pt x="660" y="753"/>
                  <a:pt x="706" y="706"/>
                </a:cubicBezTo>
                <a:cubicBezTo>
                  <a:pt x="753" y="660"/>
                  <a:pt x="829" y="660"/>
                  <a:pt x="876" y="706"/>
                </a:cubicBezTo>
                <a:lnTo>
                  <a:pt x="1098" y="928"/>
                </a:lnTo>
                <a:cubicBezTo>
                  <a:pt x="1144" y="975"/>
                  <a:pt x="1144" y="1051"/>
                  <a:pt x="1098" y="1098"/>
                </a:cubicBezTo>
                <a:cubicBezTo>
                  <a:pt x="1074" y="1121"/>
                  <a:pt x="1043" y="1133"/>
                  <a:pt x="1013" y="1133"/>
                </a:cubicBezTo>
                <a:cubicBezTo>
                  <a:pt x="982" y="1133"/>
                  <a:pt x="951" y="1121"/>
                  <a:pt x="928" y="1098"/>
                </a:cubicBezTo>
                <a:close/>
                <a:moveTo>
                  <a:pt x="505" y="2412"/>
                </a:moveTo>
                <a:cubicBezTo>
                  <a:pt x="505" y="2478"/>
                  <a:pt x="451" y="2532"/>
                  <a:pt x="385" y="2532"/>
                </a:cubicBezTo>
                <a:lnTo>
                  <a:pt x="120" y="2532"/>
                </a:lnTo>
                <a:cubicBezTo>
                  <a:pt x="54" y="2532"/>
                  <a:pt x="0" y="2478"/>
                  <a:pt x="0" y="2412"/>
                </a:cubicBezTo>
                <a:cubicBezTo>
                  <a:pt x="0" y="2346"/>
                  <a:pt x="54" y="2292"/>
                  <a:pt x="120" y="2292"/>
                </a:cubicBezTo>
                <a:lnTo>
                  <a:pt x="385" y="2292"/>
                </a:lnTo>
                <a:cubicBezTo>
                  <a:pt x="451" y="2292"/>
                  <a:pt x="505" y="2346"/>
                  <a:pt x="505" y="2412"/>
                </a:cubicBezTo>
                <a:close/>
              </a:path>
            </a:pathLst>
          </a:custGeom>
          <a:solidFill>
            <a:schemeClr val="bg1">
              <a:lumMod val="50000"/>
            </a:schemeClr>
          </a:solidFill>
          <a:ln>
            <a:noFill/>
          </a:ln>
        </p:spPr>
        <p:txBody>
          <a:bodyPr/>
          <a:p>
            <a:endParaRPr lang="zh-CN" altLang="en-US">
              <a:cs typeface="+mn-ea"/>
              <a:sym typeface="+mn-lt"/>
            </a:endParaRPr>
          </a:p>
        </p:txBody>
      </p:sp>
      <p:sp>
        <p:nvSpPr>
          <p:cNvPr id="43" name="logic-board-games_103231"/>
          <p:cNvSpPr>
            <a:spLocks noChangeAspect="1"/>
          </p:cNvSpPr>
          <p:nvPr/>
        </p:nvSpPr>
        <p:spPr bwMode="auto">
          <a:xfrm>
            <a:off x="8961755" y="4439285"/>
            <a:ext cx="180340" cy="223520"/>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88862 h 440259"/>
              <a:gd name="T47" fmla="*/ 88862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278945 h 440259"/>
              <a:gd name="T67" fmla="*/ 278945 h 440259"/>
              <a:gd name="T68" fmla="*/ 88862 h 440259"/>
              <a:gd name="T69" fmla="*/ 88862 h 440259"/>
              <a:gd name="T70" fmla="*/ 278945 h 440259"/>
              <a:gd name="T71" fmla="*/ 278945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 name="T92" fmla="*/ 278945 h 440259"/>
              <a:gd name="T93" fmla="*/ 278945 h 440259"/>
              <a:gd name="T94" fmla="*/ 278945 h 440259"/>
              <a:gd name="T95" fmla="*/ 278945 h 440259"/>
              <a:gd name="T96" fmla="*/ 278945 h 440259"/>
              <a:gd name="T97" fmla="*/ 278945 h 440259"/>
              <a:gd name="T98" fmla="*/ 278945 h 440259"/>
              <a:gd name="T99"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24" h="5974">
                <a:moveTo>
                  <a:pt x="1726" y="3968"/>
                </a:moveTo>
                <a:lnTo>
                  <a:pt x="1726" y="4180"/>
                </a:lnTo>
                <a:cubicBezTo>
                  <a:pt x="1726" y="4269"/>
                  <a:pt x="1759" y="4351"/>
                  <a:pt x="1813" y="4413"/>
                </a:cubicBezTo>
                <a:lnTo>
                  <a:pt x="1813" y="5173"/>
                </a:lnTo>
                <a:cubicBezTo>
                  <a:pt x="1813" y="5349"/>
                  <a:pt x="1957" y="5492"/>
                  <a:pt x="2133" y="5492"/>
                </a:cubicBezTo>
                <a:lnTo>
                  <a:pt x="2691" y="5492"/>
                </a:lnTo>
                <a:cubicBezTo>
                  <a:pt x="2867" y="5492"/>
                  <a:pt x="3010" y="5349"/>
                  <a:pt x="3010" y="5173"/>
                </a:cubicBezTo>
                <a:lnTo>
                  <a:pt x="3010" y="4413"/>
                </a:lnTo>
                <a:cubicBezTo>
                  <a:pt x="3065" y="4351"/>
                  <a:pt x="3098" y="4269"/>
                  <a:pt x="3098" y="4180"/>
                </a:cubicBezTo>
                <a:lnTo>
                  <a:pt x="3098" y="3968"/>
                </a:lnTo>
                <a:cubicBezTo>
                  <a:pt x="3663" y="3702"/>
                  <a:pt x="4025" y="3138"/>
                  <a:pt x="4025" y="2508"/>
                </a:cubicBezTo>
                <a:cubicBezTo>
                  <a:pt x="4025" y="1618"/>
                  <a:pt x="3301" y="895"/>
                  <a:pt x="2412" y="895"/>
                </a:cubicBezTo>
                <a:cubicBezTo>
                  <a:pt x="1523" y="895"/>
                  <a:pt x="799" y="1618"/>
                  <a:pt x="799" y="2508"/>
                </a:cubicBezTo>
                <a:cubicBezTo>
                  <a:pt x="799" y="3138"/>
                  <a:pt x="1160" y="3702"/>
                  <a:pt x="1726" y="3968"/>
                </a:cubicBezTo>
                <a:close/>
                <a:moveTo>
                  <a:pt x="2770" y="5173"/>
                </a:moveTo>
                <a:cubicBezTo>
                  <a:pt x="2770" y="5216"/>
                  <a:pt x="2734" y="5252"/>
                  <a:pt x="2691" y="5252"/>
                </a:cubicBezTo>
                <a:lnTo>
                  <a:pt x="2133" y="5252"/>
                </a:lnTo>
                <a:cubicBezTo>
                  <a:pt x="2090" y="5252"/>
                  <a:pt x="2053" y="5216"/>
                  <a:pt x="2053" y="5173"/>
                </a:cubicBezTo>
                <a:lnTo>
                  <a:pt x="2053" y="5014"/>
                </a:lnTo>
                <a:lnTo>
                  <a:pt x="2451" y="5014"/>
                </a:lnTo>
                <a:cubicBezTo>
                  <a:pt x="2517" y="5014"/>
                  <a:pt x="2571" y="4960"/>
                  <a:pt x="2571" y="4894"/>
                </a:cubicBezTo>
                <a:cubicBezTo>
                  <a:pt x="2571" y="4828"/>
                  <a:pt x="2517" y="4774"/>
                  <a:pt x="2451" y="4774"/>
                </a:cubicBezTo>
                <a:lnTo>
                  <a:pt x="2053" y="4774"/>
                </a:lnTo>
                <a:lnTo>
                  <a:pt x="2053" y="4534"/>
                </a:lnTo>
                <a:cubicBezTo>
                  <a:pt x="2063" y="4535"/>
                  <a:pt x="2072" y="4536"/>
                  <a:pt x="2082" y="4536"/>
                </a:cubicBezTo>
                <a:lnTo>
                  <a:pt x="2742" y="4536"/>
                </a:lnTo>
                <a:cubicBezTo>
                  <a:pt x="2752" y="4536"/>
                  <a:pt x="2761" y="4535"/>
                  <a:pt x="2770" y="4534"/>
                </a:cubicBezTo>
                <a:lnTo>
                  <a:pt x="2770" y="5173"/>
                </a:lnTo>
                <a:close/>
                <a:moveTo>
                  <a:pt x="2412" y="1135"/>
                </a:moveTo>
                <a:cubicBezTo>
                  <a:pt x="3169" y="1135"/>
                  <a:pt x="3785" y="1751"/>
                  <a:pt x="3785" y="2508"/>
                </a:cubicBezTo>
                <a:cubicBezTo>
                  <a:pt x="3785" y="3067"/>
                  <a:pt x="3450" y="3566"/>
                  <a:pt x="2932" y="3778"/>
                </a:cubicBezTo>
                <a:cubicBezTo>
                  <a:pt x="2887" y="3797"/>
                  <a:pt x="2858" y="3840"/>
                  <a:pt x="2858" y="3889"/>
                </a:cubicBezTo>
                <a:lnTo>
                  <a:pt x="2858" y="4180"/>
                </a:lnTo>
                <a:cubicBezTo>
                  <a:pt x="2858" y="4244"/>
                  <a:pt x="2806" y="4296"/>
                  <a:pt x="2742" y="4296"/>
                </a:cubicBezTo>
                <a:lnTo>
                  <a:pt x="2082" y="4296"/>
                </a:lnTo>
                <a:cubicBezTo>
                  <a:pt x="2018" y="4296"/>
                  <a:pt x="1966" y="4244"/>
                  <a:pt x="1966" y="4180"/>
                </a:cubicBezTo>
                <a:lnTo>
                  <a:pt x="1966" y="3889"/>
                </a:lnTo>
                <a:cubicBezTo>
                  <a:pt x="1966" y="3840"/>
                  <a:pt x="1937" y="3797"/>
                  <a:pt x="1892" y="3778"/>
                </a:cubicBezTo>
                <a:cubicBezTo>
                  <a:pt x="1374" y="3566"/>
                  <a:pt x="1039" y="3067"/>
                  <a:pt x="1039" y="2508"/>
                </a:cubicBezTo>
                <a:cubicBezTo>
                  <a:pt x="1039" y="1751"/>
                  <a:pt x="1655" y="1135"/>
                  <a:pt x="2412" y="1135"/>
                </a:cubicBezTo>
                <a:close/>
                <a:moveTo>
                  <a:pt x="2292" y="453"/>
                </a:moveTo>
                <a:lnTo>
                  <a:pt x="2292" y="120"/>
                </a:lnTo>
                <a:cubicBezTo>
                  <a:pt x="2292" y="54"/>
                  <a:pt x="2346" y="0"/>
                  <a:pt x="2412" y="0"/>
                </a:cubicBezTo>
                <a:cubicBezTo>
                  <a:pt x="2478" y="0"/>
                  <a:pt x="2532" y="54"/>
                  <a:pt x="2532" y="120"/>
                </a:cubicBezTo>
                <a:lnTo>
                  <a:pt x="2532" y="453"/>
                </a:lnTo>
                <a:cubicBezTo>
                  <a:pt x="2532" y="519"/>
                  <a:pt x="2478" y="573"/>
                  <a:pt x="2412" y="573"/>
                </a:cubicBezTo>
                <a:cubicBezTo>
                  <a:pt x="2346" y="573"/>
                  <a:pt x="2292" y="519"/>
                  <a:pt x="2292" y="453"/>
                </a:cubicBezTo>
                <a:close/>
                <a:moveTo>
                  <a:pt x="2292" y="1561"/>
                </a:moveTo>
                <a:cubicBezTo>
                  <a:pt x="2292" y="1495"/>
                  <a:pt x="2346" y="1441"/>
                  <a:pt x="2412" y="1441"/>
                </a:cubicBezTo>
                <a:cubicBezTo>
                  <a:pt x="3033" y="1441"/>
                  <a:pt x="3539" y="1947"/>
                  <a:pt x="3539" y="2568"/>
                </a:cubicBezTo>
                <a:cubicBezTo>
                  <a:pt x="3539" y="2635"/>
                  <a:pt x="3485" y="2688"/>
                  <a:pt x="3419" y="2688"/>
                </a:cubicBezTo>
                <a:cubicBezTo>
                  <a:pt x="3353" y="2688"/>
                  <a:pt x="3299" y="2635"/>
                  <a:pt x="3299" y="2568"/>
                </a:cubicBezTo>
                <a:cubicBezTo>
                  <a:pt x="3299" y="2079"/>
                  <a:pt x="2901" y="1681"/>
                  <a:pt x="2412" y="1681"/>
                </a:cubicBezTo>
                <a:cubicBezTo>
                  <a:pt x="2346" y="1681"/>
                  <a:pt x="2292" y="1628"/>
                  <a:pt x="2292" y="1561"/>
                </a:cubicBezTo>
                <a:close/>
                <a:moveTo>
                  <a:pt x="4117" y="706"/>
                </a:moveTo>
                <a:cubicBezTo>
                  <a:pt x="4164" y="753"/>
                  <a:pt x="4164" y="829"/>
                  <a:pt x="4117" y="876"/>
                </a:cubicBezTo>
                <a:lnTo>
                  <a:pt x="3896" y="1098"/>
                </a:lnTo>
                <a:cubicBezTo>
                  <a:pt x="3873" y="1121"/>
                  <a:pt x="3842" y="1133"/>
                  <a:pt x="3811" y="1133"/>
                </a:cubicBezTo>
                <a:cubicBezTo>
                  <a:pt x="3781" y="1133"/>
                  <a:pt x="3750" y="1121"/>
                  <a:pt x="3726" y="1098"/>
                </a:cubicBezTo>
                <a:cubicBezTo>
                  <a:pt x="3680" y="1051"/>
                  <a:pt x="3680" y="975"/>
                  <a:pt x="3726" y="928"/>
                </a:cubicBezTo>
                <a:lnTo>
                  <a:pt x="3948" y="706"/>
                </a:lnTo>
                <a:cubicBezTo>
                  <a:pt x="3995" y="660"/>
                  <a:pt x="4071" y="660"/>
                  <a:pt x="4117" y="706"/>
                </a:cubicBezTo>
                <a:close/>
                <a:moveTo>
                  <a:pt x="4824" y="2412"/>
                </a:moveTo>
                <a:cubicBezTo>
                  <a:pt x="4824" y="2478"/>
                  <a:pt x="4770" y="2532"/>
                  <a:pt x="4704" y="2532"/>
                </a:cubicBezTo>
                <a:lnTo>
                  <a:pt x="4439" y="2532"/>
                </a:lnTo>
                <a:cubicBezTo>
                  <a:pt x="4373" y="2532"/>
                  <a:pt x="4319" y="2478"/>
                  <a:pt x="4319" y="2412"/>
                </a:cubicBezTo>
                <a:cubicBezTo>
                  <a:pt x="4319" y="2346"/>
                  <a:pt x="4373" y="2292"/>
                  <a:pt x="4439" y="2292"/>
                </a:cubicBezTo>
                <a:lnTo>
                  <a:pt x="4704" y="2292"/>
                </a:lnTo>
                <a:cubicBezTo>
                  <a:pt x="4770" y="2292"/>
                  <a:pt x="4824" y="2346"/>
                  <a:pt x="4824" y="2412"/>
                </a:cubicBezTo>
                <a:close/>
                <a:moveTo>
                  <a:pt x="4029" y="5487"/>
                </a:moveTo>
                <a:cubicBezTo>
                  <a:pt x="4029" y="5652"/>
                  <a:pt x="3855" y="5775"/>
                  <a:pt x="3499" y="5863"/>
                </a:cubicBezTo>
                <a:cubicBezTo>
                  <a:pt x="3207" y="5934"/>
                  <a:pt x="2821" y="5974"/>
                  <a:pt x="2412" y="5974"/>
                </a:cubicBezTo>
                <a:cubicBezTo>
                  <a:pt x="1978" y="5974"/>
                  <a:pt x="1561" y="5928"/>
                  <a:pt x="1268" y="5848"/>
                </a:cubicBezTo>
                <a:cubicBezTo>
                  <a:pt x="950" y="5761"/>
                  <a:pt x="795" y="5643"/>
                  <a:pt x="795" y="5487"/>
                </a:cubicBezTo>
                <a:cubicBezTo>
                  <a:pt x="795" y="5302"/>
                  <a:pt x="1009" y="5170"/>
                  <a:pt x="1450" y="5083"/>
                </a:cubicBezTo>
                <a:cubicBezTo>
                  <a:pt x="1515" y="5070"/>
                  <a:pt x="1578" y="5113"/>
                  <a:pt x="1591" y="5178"/>
                </a:cubicBezTo>
                <a:cubicBezTo>
                  <a:pt x="1603" y="5243"/>
                  <a:pt x="1561" y="5306"/>
                  <a:pt x="1496" y="5319"/>
                </a:cubicBezTo>
                <a:cubicBezTo>
                  <a:pt x="1189" y="5379"/>
                  <a:pt x="1069" y="5454"/>
                  <a:pt x="1040" y="5486"/>
                </a:cubicBezTo>
                <a:cubicBezTo>
                  <a:pt x="1059" y="5506"/>
                  <a:pt x="1125" y="5560"/>
                  <a:pt x="1331" y="5617"/>
                </a:cubicBezTo>
                <a:cubicBezTo>
                  <a:pt x="1605" y="5691"/>
                  <a:pt x="1999" y="5734"/>
                  <a:pt x="2412" y="5734"/>
                </a:cubicBezTo>
                <a:cubicBezTo>
                  <a:pt x="2773" y="5734"/>
                  <a:pt x="3118" y="5702"/>
                  <a:pt x="3385" y="5643"/>
                </a:cubicBezTo>
                <a:cubicBezTo>
                  <a:pt x="3676" y="5579"/>
                  <a:pt x="3762" y="5510"/>
                  <a:pt x="3784" y="5486"/>
                </a:cubicBezTo>
                <a:cubicBezTo>
                  <a:pt x="3754" y="5454"/>
                  <a:pt x="3635" y="5379"/>
                  <a:pt x="3328" y="5319"/>
                </a:cubicBezTo>
                <a:cubicBezTo>
                  <a:pt x="3263" y="5306"/>
                  <a:pt x="3220" y="5243"/>
                  <a:pt x="3233" y="5178"/>
                </a:cubicBezTo>
                <a:cubicBezTo>
                  <a:pt x="3246" y="5113"/>
                  <a:pt x="3309" y="5070"/>
                  <a:pt x="3374" y="5083"/>
                </a:cubicBezTo>
                <a:cubicBezTo>
                  <a:pt x="3815" y="5170"/>
                  <a:pt x="4029" y="5302"/>
                  <a:pt x="4029" y="5487"/>
                </a:cubicBezTo>
                <a:close/>
                <a:moveTo>
                  <a:pt x="928" y="1098"/>
                </a:moveTo>
                <a:lnTo>
                  <a:pt x="706" y="876"/>
                </a:lnTo>
                <a:cubicBezTo>
                  <a:pt x="660" y="829"/>
                  <a:pt x="660" y="753"/>
                  <a:pt x="706" y="706"/>
                </a:cubicBezTo>
                <a:cubicBezTo>
                  <a:pt x="753" y="660"/>
                  <a:pt x="829" y="660"/>
                  <a:pt x="876" y="706"/>
                </a:cubicBezTo>
                <a:lnTo>
                  <a:pt x="1098" y="928"/>
                </a:lnTo>
                <a:cubicBezTo>
                  <a:pt x="1144" y="975"/>
                  <a:pt x="1144" y="1051"/>
                  <a:pt x="1098" y="1098"/>
                </a:cubicBezTo>
                <a:cubicBezTo>
                  <a:pt x="1074" y="1121"/>
                  <a:pt x="1043" y="1133"/>
                  <a:pt x="1013" y="1133"/>
                </a:cubicBezTo>
                <a:cubicBezTo>
                  <a:pt x="982" y="1133"/>
                  <a:pt x="951" y="1121"/>
                  <a:pt x="928" y="1098"/>
                </a:cubicBezTo>
                <a:close/>
                <a:moveTo>
                  <a:pt x="505" y="2412"/>
                </a:moveTo>
                <a:cubicBezTo>
                  <a:pt x="505" y="2478"/>
                  <a:pt x="451" y="2532"/>
                  <a:pt x="385" y="2532"/>
                </a:cubicBezTo>
                <a:lnTo>
                  <a:pt x="120" y="2532"/>
                </a:lnTo>
                <a:cubicBezTo>
                  <a:pt x="54" y="2532"/>
                  <a:pt x="0" y="2478"/>
                  <a:pt x="0" y="2412"/>
                </a:cubicBezTo>
                <a:cubicBezTo>
                  <a:pt x="0" y="2346"/>
                  <a:pt x="54" y="2292"/>
                  <a:pt x="120" y="2292"/>
                </a:cubicBezTo>
                <a:lnTo>
                  <a:pt x="385" y="2292"/>
                </a:lnTo>
                <a:cubicBezTo>
                  <a:pt x="451" y="2292"/>
                  <a:pt x="505" y="2346"/>
                  <a:pt x="505" y="2412"/>
                </a:cubicBezTo>
                <a:close/>
              </a:path>
            </a:pathLst>
          </a:custGeom>
          <a:solidFill>
            <a:schemeClr val="bg1">
              <a:lumMod val="50000"/>
            </a:schemeClr>
          </a:solidFill>
          <a:ln>
            <a:noFill/>
          </a:ln>
        </p:spPr>
        <p:txBody>
          <a:bodyPr/>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矩形 20"/>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734185" y="1334805"/>
            <a:ext cx="8070527" cy="4172994"/>
            <a:chOff x="1770063" y="1233488"/>
            <a:chExt cx="8418512" cy="4352925"/>
          </a:xfrm>
        </p:grpSpPr>
        <p:sp>
          <p:nvSpPr>
            <p:cNvPr id="3" name="菱形 2"/>
            <p:cNvSpPr>
              <a:spLocks noChangeArrowheads="1"/>
            </p:cNvSpPr>
            <p:nvPr/>
          </p:nvSpPr>
          <p:spPr bwMode="auto">
            <a:xfrm>
              <a:off x="1770063" y="2497138"/>
              <a:ext cx="1827212" cy="1825625"/>
            </a:xfrm>
            <a:prstGeom prst="diamond">
              <a:avLst/>
            </a:prstGeom>
            <a:solidFill>
              <a:srgbClr val="D7D7D7"/>
            </a:solidFill>
            <a:ln w="12700">
              <a:noFill/>
              <a:prstDash val="dash"/>
              <a:miter lim="800000"/>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40" dirty="0">
                <a:latin typeface="+mn-lt"/>
                <a:ea typeface="+mn-ea"/>
                <a:cs typeface="+mn-ea"/>
                <a:sym typeface="+mn-lt"/>
              </a:endParaRPr>
            </a:p>
          </p:txBody>
        </p:sp>
        <p:sp>
          <p:nvSpPr>
            <p:cNvPr id="4" name="菱形 3"/>
            <p:cNvSpPr>
              <a:spLocks noChangeArrowheads="1"/>
            </p:cNvSpPr>
            <p:nvPr/>
          </p:nvSpPr>
          <p:spPr bwMode="auto">
            <a:xfrm>
              <a:off x="3967163" y="2497138"/>
              <a:ext cx="1827211" cy="1825624"/>
            </a:xfrm>
            <a:prstGeom prst="diamond">
              <a:avLst/>
            </a:prstGeom>
            <a:solidFill>
              <a:srgbClr val="D7D7D7"/>
            </a:solidFill>
            <a:ln w="12700">
              <a:noFill/>
              <a:prstDash val="dash"/>
              <a:miter lim="800000"/>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365">
                <a:latin typeface="+mn-lt"/>
                <a:ea typeface="+mn-ea"/>
                <a:cs typeface="+mn-ea"/>
                <a:sym typeface="+mn-lt"/>
              </a:endParaRPr>
            </a:p>
          </p:txBody>
        </p:sp>
        <p:sp>
          <p:nvSpPr>
            <p:cNvPr id="5" name="菱形 4"/>
            <p:cNvSpPr>
              <a:spLocks noChangeArrowheads="1"/>
            </p:cNvSpPr>
            <p:nvPr/>
          </p:nvSpPr>
          <p:spPr bwMode="auto">
            <a:xfrm>
              <a:off x="6165849" y="2497138"/>
              <a:ext cx="1825624" cy="1825624"/>
            </a:xfrm>
            <a:prstGeom prst="diamond">
              <a:avLst/>
            </a:prstGeom>
            <a:solidFill>
              <a:srgbClr val="D7D7D7"/>
            </a:solidFill>
            <a:ln w="12700">
              <a:noFill/>
              <a:prstDash val="dash"/>
              <a:miter lim="800000"/>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365">
                <a:latin typeface="+mn-lt"/>
                <a:ea typeface="+mn-ea"/>
                <a:cs typeface="+mn-ea"/>
                <a:sym typeface="+mn-lt"/>
              </a:endParaRPr>
            </a:p>
          </p:txBody>
        </p:sp>
        <p:sp>
          <p:nvSpPr>
            <p:cNvPr id="6" name="菱形 5"/>
            <p:cNvSpPr>
              <a:spLocks noChangeArrowheads="1"/>
            </p:cNvSpPr>
            <p:nvPr/>
          </p:nvSpPr>
          <p:spPr bwMode="auto">
            <a:xfrm>
              <a:off x="8362951" y="2497138"/>
              <a:ext cx="1825624" cy="1825624"/>
            </a:xfrm>
            <a:prstGeom prst="diamond">
              <a:avLst/>
            </a:prstGeom>
            <a:solidFill>
              <a:srgbClr val="D7D7D7"/>
            </a:solidFill>
            <a:ln w="12700">
              <a:noFill/>
              <a:prstDash val="dash"/>
              <a:miter lim="800000"/>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840" dirty="0">
                <a:latin typeface="+mn-lt"/>
                <a:ea typeface="+mn-ea"/>
                <a:cs typeface="+mn-ea"/>
                <a:sym typeface="+mn-lt"/>
              </a:endParaRPr>
            </a:p>
          </p:txBody>
        </p:sp>
        <p:cxnSp>
          <p:nvCxnSpPr>
            <p:cNvPr id="7" name="直接连接符 6"/>
            <p:cNvCxnSpPr>
              <a:cxnSpLocks noChangeShapeType="1"/>
            </p:cNvCxnSpPr>
            <p:nvPr/>
          </p:nvCxnSpPr>
          <p:spPr bwMode="auto">
            <a:xfrm flipV="1">
              <a:off x="2684463" y="1233488"/>
              <a:ext cx="0" cy="1263650"/>
            </a:xfrm>
            <a:prstGeom prst="line">
              <a:avLst/>
            </a:prstGeom>
            <a:noFill/>
            <a:ln w="12700">
              <a:solidFill>
                <a:srgbClr val="4F4439"/>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p:cNvCxnSpPr>
            <p:nvPr/>
          </p:nvCxnSpPr>
          <p:spPr bwMode="auto">
            <a:xfrm flipV="1">
              <a:off x="4872038" y="4322763"/>
              <a:ext cx="0" cy="1263650"/>
            </a:xfrm>
            <a:prstGeom prst="line">
              <a:avLst/>
            </a:prstGeom>
            <a:noFill/>
            <a:ln w="12700">
              <a:solidFill>
                <a:srgbClr val="4F4439"/>
              </a:solidFill>
              <a:rou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V="1">
              <a:off x="7078663" y="1233488"/>
              <a:ext cx="0" cy="1263650"/>
            </a:xfrm>
            <a:prstGeom prst="line">
              <a:avLst/>
            </a:prstGeom>
            <a:noFill/>
            <a:ln w="12700">
              <a:solidFill>
                <a:srgbClr val="4F4439"/>
              </a:solidFill>
              <a:rou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flipV="1">
              <a:off x="9275763" y="4322763"/>
              <a:ext cx="0" cy="1263650"/>
            </a:xfrm>
            <a:prstGeom prst="line">
              <a:avLst/>
            </a:prstGeom>
            <a:noFill/>
            <a:ln w="12700">
              <a:solidFill>
                <a:srgbClr val="4F4439"/>
              </a:solidFill>
              <a:round/>
            </a:ln>
            <a:extLst>
              <a:ext uri="{909E8E84-426E-40DD-AFC4-6F175D3DCCD1}">
                <a14:hiddenFill xmlns:a14="http://schemas.microsoft.com/office/drawing/2010/main">
                  <a:noFill/>
                </a14:hiddenFill>
              </a:ext>
            </a:extLst>
          </p:spPr>
        </p:cxnSp>
        <p:sp>
          <p:nvSpPr>
            <p:cNvPr id="11" name="Rectangle 57"/>
            <p:cNvSpPr>
              <a:spLocks noChangeArrowheads="1"/>
            </p:cNvSpPr>
            <p:nvPr/>
          </p:nvSpPr>
          <p:spPr bwMode="auto">
            <a:xfrm>
              <a:off x="2112513" y="3049734"/>
              <a:ext cx="1141943" cy="73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altLang="en-US" sz="2000" noProof="1">
                  <a:solidFill>
                    <a:schemeClr val="bg1"/>
                  </a:solidFill>
                  <a:latin typeface="+mn-lt"/>
                  <a:ea typeface="+mn-ea"/>
                  <a:cs typeface="+mn-ea"/>
                  <a:sym typeface="+mn-lt"/>
                </a:rPr>
                <a:t>Factory Pattern</a:t>
              </a:r>
              <a:endParaRPr lang="zh-CN" altLang="en-US" sz="2000" noProof="1">
                <a:solidFill>
                  <a:schemeClr val="bg1"/>
                </a:solidFill>
                <a:latin typeface="+mn-lt"/>
                <a:ea typeface="+mn-ea"/>
                <a:cs typeface="+mn-ea"/>
                <a:sym typeface="+mn-lt"/>
              </a:endParaRPr>
            </a:p>
          </p:txBody>
        </p:sp>
      </p:grpSp>
      <p:sp>
        <p:nvSpPr>
          <p:cNvPr id="15" name="文本框 14"/>
          <p:cNvSpPr txBox="1"/>
          <p:nvPr/>
        </p:nvSpPr>
        <p:spPr>
          <a:xfrm>
            <a:off x="2610723" y="1606042"/>
            <a:ext cx="2580233" cy="496570"/>
          </a:xfrm>
          <a:prstGeom prst="rect">
            <a:avLst/>
          </a:prstGeom>
          <a:noFill/>
        </p:spPr>
        <p:txBody>
          <a:bodyPr wrap="square" rtlCol="0">
            <a:spAutoFit/>
          </a:bodyPr>
          <a:lstStyle/>
          <a:p>
            <a:pPr algn="ctr">
              <a:spcBef>
                <a:spcPts val="790"/>
              </a:spcBef>
            </a:pPr>
            <a:r>
              <a:rPr lang="zh-CN" altLang="en-US" sz="1315">
                <a:solidFill>
                  <a:schemeClr val="bg2">
                    <a:lumMod val="25000"/>
                  </a:schemeClr>
                </a:solidFill>
                <a:cs typeface="+mn-ea"/>
                <a:sym typeface="+mn-lt"/>
              </a:rPr>
              <a:t>Product express boxes and packages</a:t>
            </a:r>
            <a:endParaRPr lang="zh-CN" altLang="en-US" sz="1315">
              <a:solidFill>
                <a:schemeClr val="bg2">
                  <a:lumMod val="25000"/>
                </a:schemeClr>
              </a:solidFill>
              <a:cs typeface="+mn-ea"/>
              <a:sym typeface="+mn-lt"/>
            </a:endParaRPr>
          </a:p>
        </p:txBody>
      </p:sp>
      <p:sp>
        <p:nvSpPr>
          <p:cNvPr id="16" name="文本框 15"/>
          <p:cNvSpPr txBox="1"/>
          <p:nvPr/>
        </p:nvSpPr>
        <p:spPr>
          <a:xfrm>
            <a:off x="2127993" y="4527309"/>
            <a:ext cx="2580233" cy="294005"/>
          </a:xfrm>
          <a:prstGeom prst="rect">
            <a:avLst/>
          </a:prstGeom>
          <a:noFill/>
        </p:spPr>
        <p:txBody>
          <a:bodyPr wrap="square" rtlCol="0">
            <a:spAutoFit/>
          </a:bodyPr>
          <a:lstStyle/>
          <a:p>
            <a:pPr algn="ctr">
              <a:spcBef>
                <a:spcPts val="790"/>
              </a:spcBef>
            </a:pPr>
            <a:r>
              <a:rPr lang="zh-CN" altLang="en-US" sz="1315">
                <a:solidFill>
                  <a:schemeClr val="bg2">
                    <a:lumMod val="25000"/>
                  </a:schemeClr>
                </a:solidFill>
                <a:cs typeface="+mn-ea"/>
                <a:sym typeface="+mn-lt"/>
              </a:rPr>
              <a:t>Fill in the delivery form </a:t>
            </a:r>
            <a:endParaRPr lang="zh-CN" altLang="en-US" sz="1315">
              <a:solidFill>
                <a:schemeClr val="bg2">
                  <a:lumMod val="25000"/>
                </a:schemeClr>
              </a:solidFill>
              <a:cs typeface="+mn-ea"/>
              <a:sym typeface="+mn-lt"/>
            </a:endParaRPr>
          </a:p>
        </p:txBody>
      </p:sp>
      <p:sp>
        <p:nvSpPr>
          <p:cNvPr id="17" name="文本框 16"/>
          <p:cNvSpPr txBox="1"/>
          <p:nvPr/>
        </p:nvSpPr>
        <p:spPr>
          <a:xfrm>
            <a:off x="6822976" y="1606042"/>
            <a:ext cx="2580233" cy="294005"/>
          </a:xfrm>
          <a:prstGeom prst="rect">
            <a:avLst/>
          </a:prstGeom>
          <a:noFill/>
        </p:spPr>
        <p:txBody>
          <a:bodyPr wrap="square" rtlCol="0">
            <a:spAutoFit/>
          </a:bodyPr>
          <a:lstStyle/>
          <a:p>
            <a:pPr algn="ctr">
              <a:spcBef>
                <a:spcPts val="790"/>
              </a:spcBef>
            </a:pPr>
            <a:r>
              <a:rPr lang="zh-CN" altLang="en-US" sz="1315">
                <a:solidFill>
                  <a:schemeClr val="bg2">
                    <a:lumMod val="25000"/>
                  </a:schemeClr>
                </a:solidFill>
                <a:cs typeface="+mn-ea"/>
                <a:sym typeface="+mn-lt"/>
              </a:rPr>
              <a:t>Track the status of the express </a:t>
            </a:r>
            <a:endParaRPr lang="zh-CN" altLang="en-US" sz="1315">
              <a:solidFill>
                <a:schemeClr val="bg2">
                  <a:lumMod val="25000"/>
                </a:schemeClr>
              </a:solidFill>
              <a:cs typeface="+mn-ea"/>
              <a:sym typeface="+mn-lt"/>
            </a:endParaRPr>
          </a:p>
        </p:txBody>
      </p:sp>
      <p:sp>
        <p:nvSpPr>
          <p:cNvPr id="18" name="文本框 17"/>
          <p:cNvSpPr txBox="1"/>
          <p:nvPr/>
        </p:nvSpPr>
        <p:spPr>
          <a:xfrm>
            <a:off x="6349136" y="4527309"/>
            <a:ext cx="2580233" cy="294005"/>
          </a:xfrm>
          <a:prstGeom prst="rect">
            <a:avLst/>
          </a:prstGeom>
          <a:noFill/>
        </p:spPr>
        <p:txBody>
          <a:bodyPr wrap="square" rtlCol="0">
            <a:spAutoFit/>
          </a:bodyPr>
          <a:lstStyle/>
          <a:p>
            <a:pPr algn="ctr">
              <a:spcBef>
                <a:spcPts val="790"/>
              </a:spcBef>
            </a:pPr>
            <a:r>
              <a:rPr lang="zh-CN" altLang="en-US" sz="1315">
                <a:solidFill>
                  <a:schemeClr val="bg2">
                    <a:lumMod val="25000"/>
                  </a:schemeClr>
                </a:solidFill>
                <a:cs typeface="+mn-ea"/>
                <a:sym typeface="+mn-lt"/>
              </a:rPr>
              <a:t>VIP system </a:t>
            </a:r>
            <a:endParaRPr lang="zh-CN" altLang="en-US" sz="1315">
              <a:solidFill>
                <a:schemeClr val="bg2">
                  <a:lumMod val="25000"/>
                </a:schemeClr>
              </a:solidFill>
              <a:cs typeface="+mn-ea"/>
              <a:sym typeface="+mn-lt"/>
            </a:endParaRPr>
          </a:p>
        </p:txBody>
      </p:sp>
      <p:sp>
        <p:nvSpPr>
          <p:cNvPr id="22" name="Rectangle 57"/>
          <p:cNvSpPr>
            <a:spLocks noChangeArrowheads="1"/>
          </p:cNvSpPr>
          <p:nvPr/>
        </p:nvSpPr>
        <p:spPr bwMode="auto">
          <a:xfrm>
            <a:off x="4030345" y="3067685"/>
            <a:ext cx="13728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altLang="en-US" sz="2000" noProof="1">
                <a:solidFill>
                  <a:schemeClr val="bg1"/>
                </a:solidFill>
                <a:latin typeface="+mn-lt"/>
                <a:ea typeface="+mn-ea"/>
                <a:cs typeface="+mn-ea"/>
                <a:sym typeface="+mn-lt"/>
              </a:rPr>
              <a:t>Decorator Pattern</a:t>
            </a:r>
            <a:endParaRPr lang="zh-CN" altLang="en-US" sz="2000" noProof="1">
              <a:solidFill>
                <a:schemeClr val="bg1"/>
              </a:solidFill>
              <a:latin typeface="+mn-lt"/>
              <a:ea typeface="+mn-ea"/>
              <a:cs typeface="+mn-ea"/>
              <a:sym typeface="+mn-lt"/>
            </a:endParaRPr>
          </a:p>
        </p:txBody>
      </p:sp>
      <p:sp>
        <p:nvSpPr>
          <p:cNvPr id="23" name="Rectangle 57"/>
          <p:cNvSpPr>
            <a:spLocks noChangeArrowheads="1"/>
          </p:cNvSpPr>
          <p:nvPr/>
        </p:nvSpPr>
        <p:spPr bwMode="auto">
          <a:xfrm>
            <a:off x="6275705" y="3067720"/>
            <a:ext cx="109474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altLang="en-US" sz="2000" noProof="1">
                <a:solidFill>
                  <a:schemeClr val="bg1"/>
                </a:solidFill>
                <a:latin typeface="+mn-lt"/>
                <a:ea typeface="+mn-ea"/>
                <a:cs typeface="+mn-ea"/>
                <a:sym typeface="+mn-lt"/>
              </a:rPr>
              <a:t>State Pattern</a:t>
            </a:r>
            <a:endParaRPr lang="zh-CN" altLang="en-US" sz="2000" noProof="1">
              <a:solidFill>
                <a:schemeClr val="bg1"/>
              </a:solidFill>
              <a:latin typeface="+mn-lt"/>
              <a:ea typeface="+mn-ea"/>
              <a:cs typeface="+mn-ea"/>
              <a:sym typeface="+mn-lt"/>
            </a:endParaRPr>
          </a:p>
        </p:txBody>
      </p:sp>
      <p:sp>
        <p:nvSpPr>
          <p:cNvPr id="24" name="Rectangle 57"/>
          <p:cNvSpPr>
            <a:spLocks noChangeArrowheads="1"/>
          </p:cNvSpPr>
          <p:nvPr/>
        </p:nvSpPr>
        <p:spPr bwMode="auto">
          <a:xfrm>
            <a:off x="8382000" y="3075975"/>
            <a:ext cx="109474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zh-CN" altLang="en-US" sz="2000" noProof="1">
                <a:solidFill>
                  <a:schemeClr val="bg1"/>
                </a:solidFill>
                <a:latin typeface="+mn-lt"/>
                <a:ea typeface="+mn-ea"/>
                <a:cs typeface="+mn-ea"/>
                <a:sym typeface="+mn-lt"/>
              </a:rPr>
              <a:t>Strategy Pattern</a:t>
            </a:r>
            <a:endParaRPr lang="zh-CN" altLang="en-US" sz="2000" noProof="1">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a:off x="1218245" y="1075055"/>
            <a:ext cx="9084630" cy="5036240"/>
          </a:xfrm>
          <a:custGeom>
            <a:avLst/>
            <a:gdLst>
              <a:gd name="connsiteX0" fmla="*/ 0 w 10845800"/>
              <a:gd name="connsiteY0" fmla="*/ 736600 h 4584700"/>
              <a:gd name="connsiteX1" fmla="*/ 3848100 w 10845800"/>
              <a:gd name="connsiteY1" fmla="*/ 0 h 4584700"/>
              <a:gd name="connsiteX2" fmla="*/ 5295900 w 10845800"/>
              <a:gd name="connsiteY2" fmla="*/ 1371600 h 4584700"/>
              <a:gd name="connsiteX3" fmla="*/ 9398000 w 10845800"/>
              <a:gd name="connsiteY3" fmla="*/ 431800 h 4584700"/>
              <a:gd name="connsiteX4" fmla="*/ 10845800 w 10845800"/>
              <a:gd name="connsiteY4" fmla="*/ 1651000 h 4584700"/>
              <a:gd name="connsiteX5" fmla="*/ 8864600 w 10845800"/>
              <a:gd name="connsiteY5" fmla="*/ 2209800 h 4584700"/>
              <a:gd name="connsiteX6" fmla="*/ 10744200 w 10845800"/>
              <a:gd name="connsiteY6" fmla="*/ 4165600 h 4584700"/>
              <a:gd name="connsiteX7" fmla="*/ 9474200 w 10845800"/>
              <a:gd name="connsiteY7" fmla="*/ 4584700 h 4584700"/>
              <a:gd name="connsiteX8" fmla="*/ 9601200 w 10845800"/>
              <a:gd name="connsiteY8" fmla="*/ 4495800 h 4584700"/>
              <a:gd name="connsiteX0-1" fmla="*/ 0 w 10845800"/>
              <a:gd name="connsiteY0-2" fmla="*/ 736600 h 4584700"/>
              <a:gd name="connsiteX1-3" fmla="*/ 3848100 w 10845800"/>
              <a:gd name="connsiteY1-4" fmla="*/ 0 h 4584700"/>
              <a:gd name="connsiteX2-5" fmla="*/ 5295900 w 10845800"/>
              <a:gd name="connsiteY2-6" fmla="*/ 1371600 h 4584700"/>
              <a:gd name="connsiteX3-7" fmla="*/ 9398000 w 10845800"/>
              <a:gd name="connsiteY3-8" fmla="*/ 431800 h 4584700"/>
              <a:gd name="connsiteX4-9" fmla="*/ 10845800 w 10845800"/>
              <a:gd name="connsiteY4-10" fmla="*/ 1651000 h 4584700"/>
              <a:gd name="connsiteX5-11" fmla="*/ 8864600 w 10845800"/>
              <a:gd name="connsiteY5-12" fmla="*/ 2209800 h 4584700"/>
              <a:gd name="connsiteX6-13" fmla="*/ 10744200 w 10845800"/>
              <a:gd name="connsiteY6-14" fmla="*/ 4165600 h 4584700"/>
              <a:gd name="connsiteX7-15" fmla="*/ 9474200 w 10845800"/>
              <a:gd name="connsiteY7-16" fmla="*/ 4584700 h 4584700"/>
              <a:gd name="connsiteX8-17" fmla="*/ 9601200 w 10845800"/>
              <a:gd name="connsiteY8-18" fmla="*/ 4495800 h 4584700"/>
              <a:gd name="connsiteX0-19" fmla="*/ 0 w 10845800"/>
              <a:gd name="connsiteY0-20" fmla="*/ 736600 h 4495800"/>
              <a:gd name="connsiteX1-21" fmla="*/ 3848100 w 10845800"/>
              <a:gd name="connsiteY1-22" fmla="*/ 0 h 4495800"/>
              <a:gd name="connsiteX2-23" fmla="*/ 5295900 w 10845800"/>
              <a:gd name="connsiteY2-24" fmla="*/ 1371600 h 4495800"/>
              <a:gd name="connsiteX3-25" fmla="*/ 9398000 w 10845800"/>
              <a:gd name="connsiteY3-26" fmla="*/ 431800 h 4495800"/>
              <a:gd name="connsiteX4-27" fmla="*/ 10845800 w 10845800"/>
              <a:gd name="connsiteY4-28" fmla="*/ 1651000 h 4495800"/>
              <a:gd name="connsiteX5-29" fmla="*/ 8864600 w 10845800"/>
              <a:gd name="connsiteY5-30" fmla="*/ 2209800 h 4495800"/>
              <a:gd name="connsiteX6-31" fmla="*/ 10744200 w 10845800"/>
              <a:gd name="connsiteY6-32" fmla="*/ 4165600 h 4495800"/>
              <a:gd name="connsiteX7-33" fmla="*/ 9601200 w 10845800"/>
              <a:gd name="connsiteY7-34" fmla="*/ 4495800 h 4495800"/>
              <a:gd name="connsiteX0-35" fmla="*/ 0 w 10845800"/>
              <a:gd name="connsiteY0-36" fmla="*/ 736600 h 4686300"/>
              <a:gd name="connsiteX1-37" fmla="*/ 3848100 w 10845800"/>
              <a:gd name="connsiteY1-38" fmla="*/ 0 h 4686300"/>
              <a:gd name="connsiteX2-39" fmla="*/ 5295900 w 10845800"/>
              <a:gd name="connsiteY2-40" fmla="*/ 1371600 h 4686300"/>
              <a:gd name="connsiteX3-41" fmla="*/ 9398000 w 10845800"/>
              <a:gd name="connsiteY3-42" fmla="*/ 431800 h 4686300"/>
              <a:gd name="connsiteX4-43" fmla="*/ 10845800 w 10845800"/>
              <a:gd name="connsiteY4-44" fmla="*/ 1651000 h 4686300"/>
              <a:gd name="connsiteX5-45" fmla="*/ 8864600 w 10845800"/>
              <a:gd name="connsiteY5-46" fmla="*/ 2209800 h 4686300"/>
              <a:gd name="connsiteX6-47" fmla="*/ 10744200 w 10845800"/>
              <a:gd name="connsiteY6-48" fmla="*/ 4165600 h 4686300"/>
              <a:gd name="connsiteX7-49" fmla="*/ 8915400 w 10845800"/>
              <a:gd name="connsiteY7-50" fmla="*/ 4686300 h 4686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845800" h="4686300">
                <a:moveTo>
                  <a:pt x="0" y="736600"/>
                </a:moveTo>
                <a:lnTo>
                  <a:pt x="3848100" y="0"/>
                </a:lnTo>
                <a:lnTo>
                  <a:pt x="5295900" y="1371600"/>
                </a:lnTo>
                <a:lnTo>
                  <a:pt x="9398000" y="431800"/>
                </a:lnTo>
                <a:lnTo>
                  <a:pt x="10845800" y="1651000"/>
                </a:lnTo>
                <a:lnTo>
                  <a:pt x="8864600" y="2209800"/>
                </a:lnTo>
                <a:lnTo>
                  <a:pt x="10744200" y="4165600"/>
                </a:lnTo>
                <a:lnTo>
                  <a:pt x="8915400" y="4686300"/>
                </a:lnTo>
              </a:path>
            </a:pathLst>
          </a:cu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p:nvPr/>
        </p:nvSpPr>
        <p:spPr>
          <a:xfrm rot="8100000">
            <a:off x="2533885" y="831225"/>
            <a:ext cx="1225564" cy="1225566"/>
          </a:xfrm>
          <a:prstGeom prst="ellipse">
            <a:avLst/>
          </a:prstGeom>
          <a:solidFill>
            <a:srgbClr val="D7D7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 name="文本框 8"/>
          <p:cNvSpPr txBox="1"/>
          <p:nvPr/>
        </p:nvSpPr>
        <p:spPr>
          <a:xfrm>
            <a:off x="2670810" y="1121410"/>
            <a:ext cx="952500" cy="645160"/>
          </a:xfrm>
          <a:prstGeom prst="rect">
            <a:avLst/>
          </a:prstGeom>
          <a:noFill/>
        </p:spPr>
        <p:txBody>
          <a:bodyPr wrap="square" rtlCol="0">
            <a:spAutoFit/>
          </a:bodyPr>
          <a:lstStyle>
            <a:defPPr>
              <a:defRPr lang="zh-CN"/>
            </a:defPPr>
            <a:lvl1pPr algn="ctr">
              <a:defRPr sz="3200">
                <a:solidFill>
                  <a:schemeClr val="tx1">
                    <a:lumMod val="65000"/>
                    <a:lumOff val="35000"/>
                  </a:schemeClr>
                </a:solidFill>
              </a:defRPr>
            </a:lvl1pPr>
          </a:lstStyle>
          <a:p>
            <a:pPr algn="ctr"/>
            <a:r>
              <a:rPr lang="zh-CN" altLang="en-US" sz="1800" b="1" smtClean="0">
                <a:solidFill>
                  <a:prstClr val="white"/>
                </a:solidFill>
                <a:cs typeface="+mn-ea"/>
                <a:sym typeface="+mn-lt"/>
              </a:rPr>
              <a:t>Visitor Pattern</a:t>
            </a:r>
            <a:endParaRPr lang="zh-CN" altLang="en-US" sz="1800" b="1" smtClean="0">
              <a:solidFill>
                <a:prstClr val="white"/>
              </a:solidFill>
              <a:cs typeface="+mn-ea"/>
              <a:sym typeface="+mn-lt"/>
            </a:endParaRPr>
          </a:p>
        </p:txBody>
      </p:sp>
      <p:sp>
        <p:nvSpPr>
          <p:cNvPr id="10" name="椭圆 9"/>
          <p:cNvSpPr/>
          <p:nvPr/>
        </p:nvSpPr>
        <p:spPr>
          <a:xfrm rot="8100000">
            <a:off x="9240038" y="3969595"/>
            <a:ext cx="1309324" cy="1309326"/>
          </a:xfrm>
          <a:prstGeom prst="ellipse">
            <a:avLst/>
          </a:prstGeom>
          <a:solidFill>
            <a:srgbClr val="D7D7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文本框 10"/>
          <p:cNvSpPr txBox="1"/>
          <p:nvPr/>
        </p:nvSpPr>
        <p:spPr>
          <a:xfrm>
            <a:off x="9366250" y="4301490"/>
            <a:ext cx="1057275" cy="645160"/>
          </a:xfrm>
          <a:prstGeom prst="rect">
            <a:avLst/>
          </a:prstGeom>
          <a:noFill/>
        </p:spPr>
        <p:txBody>
          <a:bodyPr wrap="square" rtlCol="0">
            <a:spAutoFit/>
          </a:bodyPr>
          <a:lstStyle>
            <a:defPPr>
              <a:defRPr lang="zh-CN"/>
            </a:defPPr>
            <a:lvl1pPr algn="ctr">
              <a:defRPr sz="3200">
                <a:solidFill>
                  <a:schemeClr val="tx1">
                    <a:lumMod val="65000"/>
                    <a:lumOff val="35000"/>
                  </a:schemeClr>
                </a:solidFill>
              </a:defRPr>
            </a:lvl1pPr>
          </a:lstStyle>
          <a:p>
            <a:r>
              <a:rPr lang="zh-CN" altLang="en-US" sz="1800" b="1" smtClean="0">
                <a:solidFill>
                  <a:prstClr val="white"/>
                </a:solidFill>
                <a:cs typeface="+mn-ea"/>
                <a:sym typeface="+mn-lt"/>
              </a:rPr>
              <a:t>Bridge Pattern</a:t>
            </a:r>
            <a:endParaRPr lang="zh-CN" altLang="en-US" sz="1800" b="1" smtClean="0">
              <a:solidFill>
                <a:prstClr val="white"/>
              </a:solidFill>
              <a:cs typeface="+mn-ea"/>
              <a:sym typeface="+mn-lt"/>
            </a:endParaRPr>
          </a:p>
        </p:txBody>
      </p:sp>
      <p:sp>
        <p:nvSpPr>
          <p:cNvPr id="12" name="椭圆 11"/>
          <p:cNvSpPr/>
          <p:nvPr/>
        </p:nvSpPr>
        <p:spPr>
          <a:xfrm>
            <a:off x="9230995" y="1496060"/>
            <a:ext cx="1363345" cy="1325245"/>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5087620" y="2581910"/>
            <a:ext cx="1064895" cy="1040130"/>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文本框 1"/>
          <p:cNvSpPr txBox="1"/>
          <p:nvPr/>
        </p:nvSpPr>
        <p:spPr>
          <a:xfrm>
            <a:off x="5144135" y="2779395"/>
            <a:ext cx="952500" cy="645160"/>
          </a:xfrm>
          <a:prstGeom prst="rect">
            <a:avLst/>
          </a:prstGeom>
          <a:noFill/>
        </p:spPr>
        <p:txBody>
          <a:bodyPr wrap="square" rtlCol="0">
            <a:spAutoFit/>
          </a:bodyPr>
          <a:lstStyle>
            <a:defPPr>
              <a:defRPr lang="zh-CN"/>
            </a:defPPr>
            <a:lvl1pPr algn="ctr">
              <a:defRPr sz="3200">
                <a:solidFill>
                  <a:schemeClr val="tx1">
                    <a:lumMod val="65000"/>
                    <a:lumOff val="35000"/>
                  </a:schemeClr>
                </a:solidFill>
              </a:defRPr>
            </a:lvl1pPr>
          </a:lstStyle>
          <a:p>
            <a:r>
              <a:rPr lang="zh-CN" altLang="en-US" sz="1800" smtClean="0">
                <a:solidFill>
                  <a:prstClr val="white"/>
                </a:solidFill>
                <a:cs typeface="+mn-ea"/>
                <a:sym typeface="+mn-lt"/>
              </a:rPr>
              <a:t>Query the bill </a:t>
            </a:r>
            <a:endParaRPr lang="zh-CN" altLang="en-US" sz="1800" smtClean="0">
              <a:solidFill>
                <a:prstClr val="white"/>
              </a:solidFill>
              <a:cs typeface="+mn-ea"/>
              <a:sym typeface="+mn-lt"/>
            </a:endParaRPr>
          </a:p>
        </p:txBody>
      </p:sp>
      <p:sp>
        <p:nvSpPr>
          <p:cNvPr id="3" name="文本框 2"/>
          <p:cNvSpPr txBox="1"/>
          <p:nvPr/>
        </p:nvSpPr>
        <p:spPr>
          <a:xfrm>
            <a:off x="9389745" y="1605280"/>
            <a:ext cx="1046480" cy="1106805"/>
          </a:xfrm>
          <a:prstGeom prst="rect">
            <a:avLst/>
          </a:prstGeom>
          <a:noFill/>
        </p:spPr>
        <p:txBody>
          <a:bodyPr wrap="square" rtlCol="0">
            <a:spAutoFit/>
          </a:bodyPr>
          <a:lstStyle>
            <a:defPPr>
              <a:defRPr lang="zh-CN"/>
            </a:defPPr>
            <a:lvl1pPr algn="ctr">
              <a:defRPr sz="3200">
                <a:solidFill>
                  <a:schemeClr val="tx1">
                    <a:lumMod val="65000"/>
                    <a:lumOff val="35000"/>
                  </a:schemeClr>
                </a:solidFill>
              </a:defRPr>
            </a:lvl1pPr>
          </a:lstStyle>
          <a:p>
            <a:r>
              <a:rPr lang="zh-CN" altLang="en-US" sz="1600" smtClean="0">
                <a:solidFill>
                  <a:prstClr val="white"/>
                </a:solidFill>
                <a:cs typeface="+mn-ea"/>
                <a:sym typeface="+mn-lt"/>
              </a:rPr>
              <a:t>Choose express delivery method</a:t>
            </a:r>
            <a:r>
              <a:rPr lang="zh-CN" altLang="en-US" sz="1800" smtClean="0">
                <a:solidFill>
                  <a:prstClr val="white"/>
                </a:solidFill>
                <a:cs typeface="+mn-ea"/>
                <a:sym typeface="+mn-lt"/>
              </a:rPr>
              <a:t> </a:t>
            </a:r>
            <a:endParaRPr lang="zh-CN" altLang="en-US" sz="1800" smtClean="0">
              <a:solidFill>
                <a:prstClr val="white"/>
              </a:solidFill>
              <a:cs typeface="+mn-ea"/>
              <a:sym typeface="+mn-lt"/>
            </a:endParaRPr>
          </a:p>
        </p:txBody>
      </p:sp>
      <p:sp>
        <p:nvSpPr>
          <p:cNvPr id="4" name="user_285092"/>
          <p:cNvSpPr>
            <a:spLocks noChangeAspect="1"/>
          </p:cNvSpPr>
          <p:nvPr/>
        </p:nvSpPr>
        <p:spPr bwMode="auto">
          <a:xfrm>
            <a:off x="1819910" y="3512820"/>
            <a:ext cx="1718945" cy="2194560"/>
          </a:xfrm>
          <a:custGeom>
            <a:avLst/>
            <a:gdLst>
              <a:gd name="connsiteX0" fmla="*/ 252405 w 474976"/>
              <a:gd name="connsiteY0" fmla="*/ 160395 h 606722"/>
              <a:gd name="connsiteX1" fmla="*/ 271897 w 474976"/>
              <a:gd name="connsiteY1" fmla="*/ 160395 h 606722"/>
              <a:gd name="connsiteX2" fmla="*/ 271897 w 474976"/>
              <a:gd name="connsiteY2" fmla="*/ 202873 h 606722"/>
              <a:gd name="connsiteX3" fmla="*/ 314440 w 474976"/>
              <a:gd name="connsiteY3" fmla="*/ 202873 h 606722"/>
              <a:gd name="connsiteX4" fmla="*/ 314440 w 474976"/>
              <a:gd name="connsiteY4" fmla="*/ 222335 h 606722"/>
              <a:gd name="connsiteX5" fmla="*/ 271897 w 474976"/>
              <a:gd name="connsiteY5" fmla="*/ 222335 h 606722"/>
              <a:gd name="connsiteX6" fmla="*/ 271897 w 474976"/>
              <a:gd name="connsiteY6" fmla="*/ 264902 h 606722"/>
              <a:gd name="connsiteX7" fmla="*/ 252405 w 474976"/>
              <a:gd name="connsiteY7" fmla="*/ 264902 h 606722"/>
              <a:gd name="connsiteX8" fmla="*/ 252405 w 474976"/>
              <a:gd name="connsiteY8" fmla="*/ 222335 h 606722"/>
              <a:gd name="connsiteX9" fmla="*/ 209862 w 474976"/>
              <a:gd name="connsiteY9" fmla="*/ 222335 h 606722"/>
              <a:gd name="connsiteX10" fmla="*/ 209862 w 474976"/>
              <a:gd name="connsiteY10" fmla="*/ 202873 h 606722"/>
              <a:gd name="connsiteX11" fmla="*/ 252405 w 474976"/>
              <a:gd name="connsiteY11" fmla="*/ 202873 h 606722"/>
              <a:gd name="connsiteX12" fmla="*/ 262195 w 474976"/>
              <a:gd name="connsiteY12" fmla="*/ 103366 h 606722"/>
              <a:gd name="connsiteX13" fmla="*/ 152646 w 474976"/>
              <a:gd name="connsiteY13" fmla="*/ 212684 h 606722"/>
              <a:gd name="connsiteX14" fmla="*/ 262195 w 474976"/>
              <a:gd name="connsiteY14" fmla="*/ 322002 h 606722"/>
              <a:gd name="connsiteX15" fmla="*/ 371655 w 474976"/>
              <a:gd name="connsiteY15" fmla="*/ 212684 h 606722"/>
              <a:gd name="connsiteX16" fmla="*/ 262195 w 474976"/>
              <a:gd name="connsiteY16" fmla="*/ 103366 h 606722"/>
              <a:gd name="connsiteX17" fmla="*/ 262195 w 474976"/>
              <a:gd name="connsiteY17" fmla="*/ 83902 h 606722"/>
              <a:gd name="connsiteX18" fmla="*/ 391144 w 474976"/>
              <a:gd name="connsiteY18" fmla="*/ 212684 h 606722"/>
              <a:gd name="connsiteX19" fmla="*/ 262195 w 474976"/>
              <a:gd name="connsiteY19" fmla="*/ 341466 h 606722"/>
              <a:gd name="connsiteX20" fmla="*/ 133157 w 474976"/>
              <a:gd name="connsiteY20" fmla="*/ 212684 h 606722"/>
              <a:gd name="connsiteX21" fmla="*/ 262195 w 474976"/>
              <a:gd name="connsiteY21" fmla="*/ 83902 h 606722"/>
              <a:gd name="connsiteX22" fmla="*/ 262007 w 474976"/>
              <a:gd name="connsiteY22" fmla="*/ 19463 h 606722"/>
              <a:gd name="connsiteX23" fmla="*/ 68617 w 474976"/>
              <a:gd name="connsiteY23" fmla="*/ 212668 h 606722"/>
              <a:gd name="connsiteX24" fmla="*/ 68439 w 474976"/>
              <a:gd name="connsiteY24" fmla="*/ 238619 h 606722"/>
              <a:gd name="connsiteX25" fmla="*/ 27233 w 474976"/>
              <a:gd name="connsiteY25" fmla="*/ 359039 h 606722"/>
              <a:gd name="connsiteX26" fmla="*/ 75558 w 474976"/>
              <a:gd name="connsiteY26" fmla="*/ 359039 h 606722"/>
              <a:gd name="connsiteX27" fmla="*/ 85704 w 474976"/>
              <a:gd name="connsiteY27" fmla="*/ 486213 h 606722"/>
              <a:gd name="connsiteX28" fmla="*/ 196861 w 474976"/>
              <a:gd name="connsiteY28" fmla="*/ 472616 h 606722"/>
              <a:gd name="connsiteX29" fmla="*/ 213592 w 474976"/>
              <a:gd name="connsiteY29" fmla="*/ 581749 h 606722"/>
              <a:gd name="connsiteX30" fmla="*/ 427185 w 474976"/>
              <a:gd name="connsiteY30" fmla="*/ 519095 h 606722"/>
              <a:gd name="connsiteX31" fmla="*/ 403334 w 474976"/>
              <a:gd name="connsiteY31" fmla="*/ 395831 h 606722"/>
              <a:gd name="connsiteX32" fmla="*/ 445073 w 474976"/>
              <a:gd name="connsiteY32" fmla="*/ 275144 h 606722"/>
              <a:gd name="connsiteX33" fmla="*/ 455486 w 474976"/>
              <a:gd name="connsiteY33" fmla="*/ 212668 h 606722"/>
              <a:gd name="connsiteX34" fmla="*/ 262007 w 474976"/>
              <a:gd name="connsiteY34" fmla="*/ 19463 h 606722"/>
              <a:gd name="connsiteX35" fmla="*/ 262007 w 474976"/>
              <a:gd name="connsiteY35" fmla="*/ 0 h 606722"/>
              <a:gd name="connsiteX36" fmla="*/ 474976 w 474976"/>
              <a:gd name="connsiteY36" fmla="*/ 212668 h 606722"/>
              <a:gd name="connsiteX37" fmla="*/ 463495 w 474976"/>
              <a:gd name="connsiteY37" fmla="*/ 281543 h 606722"/>
              <a:gd name="connsiteX38" fmla="*/ 423447 w 474976"/>
              <a:gd name="connsiteY38" fmla="*/ 397253 h 606722"/>
              <a:gd name="connsiteX39" fmla="*/ 449701 w 474976"/>
              <a:gd name="connsiteY39" fmla="*/ 532781 h 606722"/>
              <a:gd name="connsiteX40" fmla="*/ 197662 w 474976"/>
              <a:gd name="connsiteY40" fmla="*/ 606722 h 606722"/>
              <a:gd name="connsiteX41" fmla="*/ 180397 w 474976"/>
              <a:gd name="connsiteY41" fmla="*/ 494300 h 606722"/>
              <a:gd name="connsiteX42" fmla="*/ 67816 w 474976"/>
              <a:gd name="connsiteY42" fmla="*/ 508075 h 606722"/>
              <a:gd name="connsiteX43" fmla="*/ 57581 w 474976"/>
              <a:gd name="connsiteY43" fmla="*/ 378501 h 606722"/>
              <a:gd name="connsiteX44" fmla="*/ 0 w 474976"/>
              <a:gd name="connsiteY44" fmla="*/ 378501 h 606722"/>
              <a:gd name="connsiteX45" fmla="*/ 48948 w 474976"/>
              <a:gd name="connsiteY45" fmla="*/ 235419 h 606722"/>
              <a:gd name="connsiteX46" fmla="*/ 48948 w 474976"/>
              <a:gd name="connsiteY46" fmla="*/ 202892 h 606722"/>
              <a:gd name="connsiteX47" fmla="*/ 49304 w 474976"/>
              <a:gd name="connsiteY47" fmla="*/ 202892 h 606722"/>
              <a:gd name="connsiteX48" fmla="*/ 262007 w 474976"/>
              <a:gd name="connsiteY4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74976" h="606722">
                <a:moveTo>
                  <a:pt x="252405" y="160395"/>
                </a:moveTo>
                <a:lnTo>
                  <a:pt x="271897" y="160395"/>
                </a:lnTo>
                <a:lnTo>
                  <a:pt x="271897" y="202873"/>
                </a:lnTo>
                <a:lnTo>
                  <a:pt x="314440" y="202873"/>
                </a:lnTo>
                <a:lnTo>
                  <a:pt x="314440" y="222335"/>
                </a:lnTo>
                <a:lnTo>
                  <a:pt x="271897" y="222335"/>
                </a:lnTo>
                <a:lnTo>
                  <a:pt x="271897" y="264902"/>
                </a:lnTo>
                <a:lnTo>
                  <a:pt x="252405" y="264902"/>
                </a:lnTo>
                <a:lnTo>
                  <a:pt x="252405" y="222335"/>
                </a:lnTo>
                <a:lnTo>
                  <a:pt x="209862" y="222335"/>
                </a:lnTo>
                <a:lnTo>
                  <a:pt x="209862" y="202873"/>
                </a:lnTo>
                <a:lnTo>
                  <a:pt x="252405" y="202873"/>
                </a:lnTo>
                <a:close/>
                <a:moveTo>
                  <a:pt x="262195" y="103366"/>
                </a:moveTo>
                <a:cubicBezTo>
                  <a:pt x="201859" y="103366"/>
                  <a:pt x="152646" y="152426"/>
                  <a:pt x="152646" y="212684"/>
                </a:cubicBezTo>
                <a:cubicBezTo>
                  <a:pt x="152646" y="272942"/>
                  <a:pt x="201859" y="322002"/>
                  <a:pt x="262195" y="322002"/>
                </a:cubicBezTo>
                <a:cubicBezTo>
                  <a:pt x="322531" y="322002"/>
                  <a:pt x="371655" y="272942"/>
                  <a:pt x="371655" y="212684"/>
                </a:cubicBezTo>
                <a:cubicBezTo>
                  <a:pt x="371655" y="152426"/>
                  <a:pt x="322531" y="103366"/>
                  <a:pt x="262195" y="103366"/>
                </a:cubicBezTo>
                <a:close/>
                <a:moveTo>
                  <a:pt x="262195" y="83902"/>
                </a:moveTo>
                <a:cubicBezTo>
                  <a:pt x="333299" y="83902"/>
                  <a:pt x="391144" y="141672"/>
                  <a:pt x="391144" y="212684"/>
                </a:cubicBezTo>
                <a:cubicBezTo>
                  <a:pt x="391144" y="283696"/>
                  <a:pt x="333299" y="341466"/>
                  <a:pt x="262195" y="341466"/>
                </a:cubicBezTo>
                <a:cubicBezTo>
                  <a:pt x="191091" y="341466"/>
                  <a:pt x="133157" y="283696"/>
                  <a:pt x="133157" y="212684"/>
                </a:cubicBezTo>
                <a:cubicBezTo>
                  <a:pt x="133157" y="141672"/>
                  <a:pt x="191091" y="83902"/>
                  <a:pt x="262195" y="83902"/>
                </a:cubicBezTo>
                <a:close/>
                <a:moveTo>
                  <a:pt x="262007" y="19463"/>
                </a:moveTo>
                <a:cubicBezTo>
                  <a:pt x="155388" y="19463"/>
                  <a:pt x="68617" y="106112"/>
                  <a:pt x="68617" y="212668"/>
                </a:cubicBezTo>
                <a:lnTo>
                  <a:pt x="68439" y="238619"/>
                </a:lnTo>
                <a:lnTo>
                  <a:pt x="27233" y="359039"/>
                </a:lnTo>
                <a:lnTo>
                  <a:pt x="75558" y="359039"/>
                </a:lnTo>
                <a:lnTo>
                  <a:pt x="85704" y="486213"/>
                </a:lnTo>
                <a:lnTo>
                  <a:pt x="196861" y="472616"/>
                </a:lnTo>
                <a:lnTo>
                  <a:pt x="213592" y="581749"/>
                </a:lnTo>
                <a:lnTo>
                  <a:pt x="427185" y="519095"/>
                </a:lnTo>
                <a:lnTo>
                  <a:pt x="403334" y="395831"/>
                </a:lnTo>
                <a:lnTo>
                  <a:pt x="445073" y="275144"/>
                </a:lnTo>
                <a:cubicBezTo>
                  <a:pt x="452015" y="255060"/>
                  <a:pt x="455486" y="234086"/>
                  <a:pt x="455486" y="212668"/>
                </a:cubicBezTo>
                <a:cubicBezTo>
                  <a:pt x="455486" y="106112"/>
                  <a:pt x="368714" y="19463"/>
                  <a:pt x="262007" y="19463"/>
                </a:cubicBezTo>
                <a:close/>
                <a:moveTo>
                  <a:pt x="262007" y="0"/>
                </a:moveTo>
                <a:cubicBezTo>
                  <a:pt x="379482" y="0"/>
                  <a:pt x="474976" y="95359"/>
                  <a:pt x="474976" y="212668"/>
                </a:cubicBezTo>
                <a:cubicBezTo>
                  <a:pt x="474976" y="236219"/>
                  <a:pt x="471149" y="259414"/>
                  <a:pt x="463495" y="281543"/>
                </a:cubicBezTo>
                <a:lnTo>
                  <a:pt x="423447" y="397253"/>
                </a:lnTo>
                <a:lnTo>
                  <a:pt x="449701" y="532781"/>
                </a:lnTo>
                <a:lnTo>
                  <a:pt x="197662" y="606722"/>
                </a:lnTo>
                <a:lnTo>
                  <a:pt x="180397" y="494300"/>
                </a:lnTo>
                <a:lnTo>
                  <a:pt x="67816" y="508075"/>
                </a:lnTo>
                <a:lnTo>
                  <a:pt x="57581" y="378501"/>
                </a:lnTo>
                <a:lnTo>
                  <a:pt x="0" y="378501"/>
                </a:lnTo>
                <a:lnTo>
                  <a:pt x="48948" y="235419"/>
                </a:lnTo>
                <a:lnTo>
                  <a:pt x="48948" y="202892"/>
                </a:lnTo>
                <a:lnTo>
                  <a:pt x="49304" y="202892"/>
                </a:lnTo>
                <a:cubicBezTo>
                  <a:pt x="54377" y="90115"/>
                  <a:pt x="147913" y="0"/>
                  <a:pt x="262007" y="0"/>
                </a:cubicBezTo>
                <a:close/>
              </a:path>
            </a:pathLst>
          </a:custGeom>
          <a:solidFill>
            <a:schemeClr val="bg1">
              <a:lumMod val="50000"/>
            </a:schemeClr>
          </a:solidFill>
          <a:ln>
            <a:noFill/>
          </a:ln>
        </p:spPr>
        <p:txBody>
          <a:bodyPr/>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7566660" y="3298190"/>
            <a:ext cx="1064895" cy="1040130"/>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1084826" y="1289051"/>
            <a:ext cx="2040837" cy="398780"/>
          </a:xfrm>
          <a:prstGeom prst="rect">
            <a:avLst/>
          </a:prstGeom>
          <a:noFill/>
        </p:spPr>
        <p:txBody>
          <a:bodyPr wrap="square" rtlCol="0">
            <a:spAutoFit/>
          </a:bodyPr>
          <a:lstStyle/>
          <a:p>
            <a:pPr algn="l"/>
            <a:r>
              <a:rPr lang="en-US" altLang="zh-CN" sz="2000">
                <a:solidFill>
                  <a:schemeClr val="tx1">
                    <a:lumMod val="75000"/>
                    <a:lumOff val="25000"/>
                  </a:schemeClr>
                </a:solidFill>
                <a:cs typeface="+mn-ea"/>
                <a:sym typeface="+mn-lt"/>
              </a:rPr>
              <a:t>Visitor Pattern</a:t>
            </a:r>
            <a:endParaRPr lang="zh-CN" altLang="en-US" sz="2000" dirty="0">
              <a:solidFill>
                <a:schemeClr val="tx1">
                  <a:lumMod val="75000"/>
                  <a:lumOff val="25000"/>
                </a:schemeClr>
              </a:solidFill>
              <a:cs typeface="+mn-ea"/>
              <a:sym typeface="+mn-lt"/>
            </a:endParaRPr>
          </a:p>
        </p:txBody>
      </p:sp>
      <p:pic>
        <p:nvPicPr>
          <p:cNvPr id="2" name="图片 1"/>
          <p:cNvPicPr>
            <a:picLocks noChangeAspect="1"/>
          </p:cNvPicPr>
          <p:nvPr/>
        </p:nvPicPr>
        <p:blipFill>
          <a:blip r:embed="rId1"/>
          <a:stretch>
            <a:fillRect/>
          </a:stretch>
        </p:blipFill>
        <p:spPr>
          <a:xfrm>
            <a:off x="711835" y="2474595"/>
            <a:ext cx="6078855" cy="3794760"/>
          </a:xfrm>
          <a:prstGeom prst="rect">
            <a:avLst/>
          </a:prstGeom>
        </p:spPr>
      </p:pic>
      <p:sp>
        <p:nvSpPr>
          <p:cNvPr id="15" name="TextBox 5"/>
          <p:cNvSpPr txBox="1"/>
          <p:nvPr/>
        </p:nvSpPr>
        <p:spPr>
          <a:xfrm>
            <a:off x="8108950" y="4922520"/>
            <a:ext cx="3331210" cy="1271270"/>
          </a:xfrm>
          <a:prstGeom prst="rect">
            <a:avLst/>
          </a:prstGeom>
          <a:noFill/>
        </p:spPr>
        <p:txBody>
          <a:bodyPr wrap="square" lIns="192000" tIns="0" rIns="192000" bIns="0" anchor="t">
            <a:normAutofit fontScale="60000"/>
          </a:bodyPr>
          <a:p>
            <a:pPr algn="l" defTabSz="1624965" fontAlgn="base">
              <a:lnSpc>
                <a:spcPct val="120000"/>
              </a:lnSpc>
              <a:spcBef>
                <a:spcPct val="0"/>
              </a:spcBef>
              <a:spcAft>
                <a:spcPct val="0"/>
              </a:spcAft>
              <a:defRPr/>
            </a:pPr>
            <a:r>
              <a:rPr lang="en-US" altLang="zh-CN" sz="1200">
                <a:solidFill>
                  <a:schemeClr val="tx1">
                    <a:lumMod val="75000"/>
                    <a:lumOff val="25000"/>
                  </a:schemeClr>
                </a:solidFill>
                <a:cs typeface="+mn-ea"/>
                <a:sym typeface="+mn-lt"/>
              </a:rPr>
              <a:t>      </a:t>
            </a:r>
            <a:r>
              <a:rPr lang="en-US" altLang="zh-CN" sz="1400">
                <a:solidFill>
                  <a:schemeClr val="tx1">
                    <a:lumMod val="75000"/>
                    <a:lumOff val="25000"/>
                  </a:schemeClr>
                </a:solidFill>
                <a:cs typeface="+mn-ea"/>
                <a:sym typeface="+mn-lt"/>
              </a:rPr>
              <a:t> </a:t>
            </a:r>
            <a:r>
              <a:rPr lang="zh-CN" altLang="en-US" sz="1400">
                <a:solidFill>
                  <a:schemeClr val="tx1">
                    <a:lumMod val="75000"/>
                    <a:lumOff val="25000"/>
                  </a:schemeClr>
                </a:solidFill>
                <a:cs typeface="+mn-ea"/>
                <a:sym typeface="+mn-lt"/>
              </a:rPr>
              <a:t>软件系统中拥有一个由许多对象构成的、比较稳定的对象结构，这些对象的类都拥有一个 </a:t>
            </a:r>
            <a:r>
              <a:rPr lang="zh-CN" altLang="en-US" sz="1400" b="1">
                <a:solidFill>
                  <a:schemeClr val="accent2"/>
                </a:solidFill>
                <a:cs typeface="+mn-ea"/>
                <a:sym typeface="+mn-lt"/>
              </a:rPr>
              <a:t>accept</a:t>
            </a:r>
            <a:r>
              <a:rPr lang="zh-CN" altLang="en-US" sz="1400">
                <a:solidFill>
                  <a:schemeClr val="tx1">
                    <a:lumMod val="75000"/>
                    <a:lumOff val="25000"/>
                  </a:schemeClr>
                </a:solidFill>
                <a:cs typeface="+mn-ea"/>
                <a:sym typeface="+mn-lt"/>
              </a:rPr>
              <a:t> 方法用来接受</a:t>
            </a:r>
            <a:r>
              <a:rPr lang="zh-CN" altLang="en-US" sz="1400">
                <a:solidFill>
                  <a:srgbClr val="0070C0"/>
                </a:solidFill>
                <a:cs typeface="+mn-ea"/>
                <a:sym typeface="+mn-lt"/>
              </a:rPr>
              <a:t>访问者</a:t>
            </a:r>
            <a:r>
              <a:rPr lang="zh-CN" altLang="en-US" sz="1400">
                <a:solidFill>
                  <a:schemeClr val="tx1">
                    <a:lumMod val="75000"/>
                    <a:lumOff val="25000"/>
                  </a:schemeClr>
                </a:solidFill>
                <a:cs typeface="+mn-ea"/>
                <a:sym typeface="+mn-lt"/>
              </a:rPr>
              <a:t>对象的访问。</a:t>
            </a:r>
            <a:r>
              <a:rPr lang="zh-CN" altLang="en-US" sz="1400">
                <a:solidFill>
                  <a:srgbClr val="0070C0"/>
                </a:solidFill>
                <a:cs typeface="+mn-ea"/>
                <a:sym typeface="+mn-lt"/>
              </a:rPr>
              <a:t>访问者</a:t>
            </a:r>
            <a:r>
              <a:rPr lang="zh-CN" altLang="en-US" sz="1400">
                <a:solidFill>
                  <a:schemeClr val="tx1">
                    <a:lumMod val="75000"/>
                    <a:lumOff val="25000"/>
                  </a:schemeClr>
                </a:solidFill>
                <a:cs typeface="+mn-ea"/>
                <a:sym typeface="+mn-lt"/>
              </a:rPr>
              <a:t>是一个接口，它拥有一个 </a:t>
            </a:r>
            <a:r>
              <a:rPr lang="zh-CN" altLang="en-US" sz="1400" b="1">
                <a:solidFill>
                  <a:schemeClr val="accent2"/>
                </a:solidFill>
                <a:cs typeface="+mn-ea"/>
                <a:sym typeface="+mn-lt"/>
              </a:rPr>
              <a:t>visit</a:t>
            </a:r>
            <a:r>
              <a:rPr lang="zh-CN" altLang="en-US" sz="1400">
                <a:solidFill>
                  <a:schemeClr val="tx1">
                    <a:lumMod val="75000"/>
                    <a:lumOff val="25000"/>
                  </a:schemeClr>
                </a:solidFill>
                <a:cs typeface="+mn-ea"/>
                <a:sym typeface="+mn-lt"/>
              </a:rPr>
              <a:t> 方法，这个方法对访问到的对象结构中不同类型的元素做出不同的处理。在对象结构的一次访问过程中，我们遍历整个对象结构，对每一个元素都实施 </a:t>
            </a:r>
            <a:r>
              <a:rPr lang="zh-CN" altLang="en-US" sz="1400" b="1">
                <a:solidFill>
                  <a:schemeClr val="accent2"/>
                </a:solidFill>
                <a:cs typeface="+mn-ea"/>
                <a:sym typeface="+mn-lt"/>
              </a:rPr>
              <a:t>accept</a:t>
            </a:r>
            <a:r>
              <a:rPr lang="zh-CN" altLang="en-US" sz="1400">
                <a:solidFill>
                  <a:schemeClr val="tx1">
                    <a:lumMod val="75000"/>
                    <a:lumOff val="25000"/>
                  </a:schemeClr>
                </a:solidFill>
                <a:cs typeface="+mn-ea"/>
                <a:sym typeface="+mn-lt"/>
              </a:rPr>
              <a:t> 方法，在每一个元素的 </a:t>
            </a:r>
            <a:r>
              <a:rPr lang="zh-CN" altLang="en-US" sz="1400" b="1">
                <a:solidFill>
                  <a:schemeClr val="accent2"/>
                </a:solidFill>
                <a:cs typeface="+mn-ea"/>
                <a:sym typeface="+mn-lt"/>
              </a:rPr>
              <a:t>accept</a:t>
            </a:r>
            <a:r>
              <a:rPr lang="zh-CN" altLang="en-US" sz="1400">
                <a:solidFill>
                  <a:schemeClr val="tx1">
                    <a:lumMod val="75000"/>
                    <a:lumOff val="25000"/>
                  </a:schemeClr>
                </a:solidFill>
                <a:cs typeface="+mn-ea"/>
                <a:sym typeface="+mn-lt"/>
              </a:rPr>
              <a:t> 方法中会调用访问者的 </a:t>
            </a:r>
            <a:r>
              <a:rPr lang="zh-CN" altLang="en-US" sz="1400">
                <a:solidFill>
                  <a:schemeClr val="accent2"/>
                </a:solidFill>
                <a:cs typeface="+mn-ea"/>
                <a:sym typeface="+mn-lt"/>
              </a:rPr>
              <a:t>visit</a:t>
            </a:r>
            <a:r>
              <a:rPr lang="zh-CN" altLang="en-US" sz="1400">
                <a:solidFill>
                  <a:schemeClr val="tx1">
                    <a:lumMod val="75000"/>
                    <a:lumOff val="25000"/>
                  </a:schemeClr>
                </a:solidFill>
                <a:cs typeface="+mn-ea"/>
                <a:sym typeface="+mn-lt"/>
              </a:rPr>
              <a:t> 方法，从而使</a:t>
            </a:r>
            <a:r>
              <a:rPr lang="zh-CN" altLang="en-US" sz="1400">
                <a:solidFill>
                  <a:srgbClr val="0070C0"/>
                </a:solidFill>
                <a:cs typeface="+mn-ea"/>
                <a:sym typeface="+mn-lt"/>
              </a:rPr>
              <a:t>访问者</a:t>
            </a:r>
            <a:r>
              <a:rPr lang="zh-CN" altLang="en-US" sz="1400">
                <a:solidFill>
                  <a:schemeClr val="tx1">
                    <a:lumMod val="75000"/>
                    <a:lumOff val="25000"/>
                  </a:schemeClr>
                </a:solidFill>
                <a:cs typeface="+mn-ea"/>
                <a:sym typeface="+mn-lt"/>
              </a:rPr>
              <a:t>得以处理对象结构的每一个元素，我们可以针对对象结构设计不同的</a:t>
            </a:r>
            <a:r>
              <a:rPr lang="zh-CN" altLang="en-US" sz="1400">
                <a:solidFill>
                  <a:srgbClr val="0070C0"/>
                </a:solidFill>
                <a:cs typeface="+mn-ea"/>
                <a:sym typeface="+mn-lt"/>
              </a:rPr>
              <a:t>访问者</a:t>
            </a:r>
            <a:r>
              <a:rPr lang="zh-CN" altLang="en-US" sz="1400">
                <a:solidFill>
                  <a:schemeClr val="tx1">
                    <a:lumMod val="75000"/>
                    <a:lumOff val="25000"/>
                  </a:schemeClr>
                </a:solidFill>
                <a:cs typeface="+mn-ea"/>
                <a:sym typeface="+mn-lt"/>
              </a:rPr>
              <a:t>类来</a:t>
            </a:r>
            <a:r>
              <a:rPr lang="zh-CN" altLang="en-US" sz="1400" u="sng">
                <a:solidFill>
                  <a:srgbClr val="FF0000"/>
                </a:solidFill>
                <a:cs typeface="+mn-ea"/>
                <a:sym typeface="+mn-lt"/>
              </a:rPr>
              <a:t>完成不同的操作，达到区别对待的效果。</a:t>
            </a:r>
            <a:endParaRPr lang="zh-CN" altLang="en-US" sz="1200" u="sng">
              <a:solidFill>
                <a:srgbClr val="FF0000"/>
              </a:solidFill>
              <a:cs typeface="+mn-ea"/>
              <a:sym typeface="+mn-lt"/>
            </a:endParaRPr>
          </a:p>
          <a:p>
            <a:pPr algn="r" defTabSz="1624965" fontAlgn="base">
              <a:lnSpc>
                <a:spcPct val="120000"/>
              </a:lnSpc>
              <a:spcBef>
                <a:spcPct val="0"/>
              </a:spcBef>
              <a:spcAft>
                <a:spcPct val="0"/>
              </a:spcAft>
              <a:defRPr/>
            </a:pPr>
            <a:endParaRPr lang="zh-CN" altLang="en-US" sz="1200" u="sng">
              <a:solidFill>
                <a:srgbClr val="FF0000"/>
              </a:solidFill>
              <a:cs typeface="+mn-ea"/>
              <a:sym typeface="+mn-lt"/>
            </a:endParaRPr>
          </a:p>
        </p:txBody>
      </p:sp>
      <p:sp>
        <p:nvSpPr>
          <p:cNvPr id="3" name="1"/>
          <p:cNvSpPr txBox="1"/>
          <p:nvPr/>
        </p:nvSpPr>
        <p:spPr>
          <a:xfrm>
            <a:off x="5905500" y="981075"/>
            <a:ext cx="5534660" cy="1014730"/>
          </a:xfrm>
          <a:prstGeom prst="rect">
            <a:avLst/>
          </a:prstGeom>
          <a:noFill/>
        </p:spPr>
        <p:txBody>
          <a:bodyPr wrap="square" rtlCol="0">
            <a:spAutoFit/>
          </a:bodyPr>
          <a:p>
            <a:pPr algn="l"/>
            <a:r>
              <a:rPr lang="en-US" altLang="zh-CN" sz="2000">
                <a:solidFill>
                  <a:schemeClr val="accent1"/>
                </a:solidFill>
                <a:cs typeface="+mn-ea"/>
                <a:sym typeface="+mn-lt"/>
              </a:rPr>
              <a:t>Define a new operation to deal with the classes of the elements without changing their structures.</a:t>
            </a:r>
            <a:endParaRPr lang="en-US" altLang="zh-CN" sz="2000">
              <a:solidFill>
                <a:schemeClr val="accent1"/>
              </a:solidFill>
              <a:cs typeface="+mn-ea"/>
              <a:sym typeface="+mn-lt"/>
            </a:endParaRPr>
          </a:p>
        </p:txBody>
      </p:sp>
      <p:sp>
        <p:nvSpPr>
          <p:cNvPr id="6" name="椭圆 5"/>
          <p:cNvSpPr/>
          <p:nvPr/>
        </p:nvSpPr>
        <p:spPr>
          <a:xfrm>
            <a:off x="7745095" y="3019425"/>
            <a:ext cx="1064895" cy="1040130"/>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1"/>
          <p:cNvSpPr txBox="1"/>
          <p:nvPr/>
        </p:nvSpPr>
        <p:spPr>
          <a:xfrm>
            <a:off x="7744460" y="3248025"/>
            <a:ext cx="1065530" cy="583565"/>
          </a:xfrm>
          <a:prstGeom prst="rect">
            <a:avLst/>
          </a:prstGeom>
          <a:noFill/>
        </p:spPr>
        <p:txBody>
          <a:bodyPr wrap="square" rtlCol="0">
            <a:spAutoFit/>
          </a:bodyPr>
          <a:p>
            <a:pPr algn="ctr"/>
            <a:r>
              <a:rPr lang="en-US" altLang="zh-CN" sz="1600">
                <a:solidFill>
                  <a:schemeClr val="tx1">
                    <a:lumMod val="75000"/>
                    <a:lumOff val="25000"/>
                  </a:schemeClr>
                </a:solidFill>
                <a:cs typeface="+mn-ea"/>
                <a:sym typeface="+mn-lt"/>
              </a:rPr>
              <a:t>Data operating</a:t>
            </a:r>
            <a:endParaRPr lang="en-US" altLang="zh-CN" sz="1600">
              <a:solidFill>
                <a:schemeClr val="tx1">
                  <a:lumMod val="75000"/>
                  <a:lumOff val="25000"/>
                </a:schemeClr>
              </a:solidFill>
              <a:cs typeface="+mn-ea"/>
              <a:sym typeface="+mn-lt"/>
            </a:endParaRPr>
          </a:p>
        </p:txBody>
      </p:sp>
      <p:sp>
        <p:nvSpPr>
          <p:cNvPr id="7" name="椭圆 6"/>
          <p:cNvSpPr/>
          <p:nvPr/>
        </p:nvSpPr>
        <p:spPr>
          <a:xfrm>
            <a:off x="9853295" y="3437890"/>
            <a:ext cx="1064895" cy="1040130"/>
          </a:xfrm>
          <a:prstGeom prst="ellipse">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5" name="1"/>
          <p:cNvSpPr txBox="1"/>
          <p:nvPr/>
        </p:nvSpPr>
        <p:spPr>
          <a:xfrm>
            <a:off x="9853295" y="3665855"/>
            <a:ext cx="1004570" cy="583565"/>
          </a:xfrm>
          <a:prstGeom prst="rect">
            <a:avLst/>
          </a:prstGeom>
          <a:noFill/>
        </p:spPr>
        <p:txBody>
          <a:bodyPr wrap="square" rtlCol="0">
            <a:spAutoFit/>
          </a:bodyPr>
          <a:lstStyle/>
          <a:p>
            <a:pPr algn="ctr"/>
            <a:r>
              <a:rPr lang="en-US" altLang="zh-CN" sz="1600">
                <a:solidFill>
                  <a:schemeClr val="tx1">
                    <a:lumMod val="75000"/>
                    <a:lumOff val="25000"/>
                  </a:schemeClr>
                </a:solidFill>
                <a:cs typeface="+mn-ea"/>
                <a:sym typeface="+mn-lt"/>
              </a:rPr>
              <a:t>Data structure</a:t>
            </a:r>
            <a:endParaRPr lang="en-US" altLang="zh-CN" sz="1600">
              <a:solidFill>
                <a:schemeClr val="tx1">
                  <a:lumMod val="75000"/>
                  <a:lumOff val="25000"/>
                </a:schemeClr>
              </a:solidFill>
              <a:cs typeface="+mn-ea"/>
              <a:sym typeface="+mn-lt"/>
            </a:endParaRPr>
          </a:p>
        </p:txBody>
      </p:sp>
      <p:sp>
        <p:nvSpPr>
          <p:cNvPr id="20" name="quality_115778"/>
          <p:cNvSpPr>
            <a:spLocks noChangeAspect="1"/>
          </p:cNvSpPr>
          <p:nvPr/>
        </p:nvSpPr>
        <p:spPr bwMode="auto">
          <a:xfrm>
            <a:off x="8890000" y="3454400"/>
            <a:ext cx="883920" cy="727710"/>
          </a:xfrm>
          <a:custGeom>
            <a:avLst/>
            <a:gdLst>
              <a:gd name="connsiteX0" fmla="*/ 65299 w 604143"/>
              <a:gd name="connsiteY0" fmla="*/ 222634 h 497063"/>
              <a:gd name="connsiteX1" fmla="*/ 128068 w 604143"/>
              <a:gd name="connsiteY1" fmla="*/ 285303 h 497063"/>
              <a:gd name="connsiteX2" fmla="*/ 128068 w 604143"/>
              <a:gd name="connsiteY2" fmla="*/ 296674 h 497063"/>
              <a:gd name="connsiteX3" fmla="*/ 116679 w 604143"/>
              <a:gd name="connsiteY3" fmla="*/ 296674 h 497063"/>
              <a:gd name="connsiteX4" fmla="*/ 69349 w 604143"/>
              <a:gd name="connsiteY4" fmla="*/ 249167 h 497063"/>
              <a:gd name="connsiteX5" fmla="*/ 301695 w 604143"/>
              <a:gd name="connsiteY5" fmla="*/ 481143 h 497063"/>
              <a:gd name="connsiteX6" fmla="*/ 466210 w 604143"/>
              <a:gd name="connsiteY6" fmla="*/ 413168 h 497063"/>
              <a:gd name="connsiteX7" fmla="*/ 477347 w 604143"/>
              <a:gd name="connsiteY7" fmla="*/ 413168 h 497063"/>
              <a:gd name="connsiteX8" fmla="*/ 477347 w 604143"/>
              <a:gd name="connsiteY8" fmla="*/ 424286 h 497063"/>
              <a:gd name="connsiteX9" fmla="*/ 301695 w 604143"/>
              <a:gd name="connsiteY9" fmla="*/ 497063 h 497063"/>
              <a:gd name="connsiteX10" fmla="*/ 53657 w 604143"/>
              <a:gd name="connsiteY10" fmla="*/ 256748 h 497063"/>
              <a:gd name="connsiteX11" fmla="*/ 13667 w 604143"/>
              <a:gd name="connsiteY11" fmla="*/ 296674 h 497063"/>
              <a:gd name="connsiteX12" fmla="*/ 8099 w 604143"/>
              <a:gd name="connsiteY12" fmla="*/ 298949 h 497063"/>
              <a:gd name="connsiteX13" fmla="*/ 2277 w 604143"/>
              <a:gd name="connsiteY13" fmla="*/ 296674 h 497063"/>
              <a:gd name="connsiteX14" fmla="*/ 2277 w 604143"/>
              <a:gd name="connsiteY14" fmla="*/ 285303 h 497063"/>
              <a:gd name="connsiteX15" fmla="*/ 302448 w 604143"/>
              <a:gd name="connsiteY15" fmla="*/ 0 h 497063"/>
              <a:gd name="connsiteX16" fmla="*/ 550486 w 604143"/>
              <a:gd name="connsiteY16" fmla="*/ 240315 h 497063"/>
              <a:gd name="connsiteX17" fmla="*/ 590476 w 604143"/>
              <a:gd name="connsiteY17" fmla="*/ 200389 h 497063"/>
              <a:gd name="connsiteX18" fmla="*/ 601866 w 604143"/>
              <a:gd name="connsiteY18" fmla="*/ 200389 h 497063"/>
              <a:gd name="connsiteX19" fmla="*/ 601866 w 604143"/>
              <a:gd name="connsiteY19" fmla="*/ 211760 h 497063"/>
              <a:gd name="connsiteX20" fmla="*/ 538844 w 604143"/>
              <a:gd name="connsiteY20" fmla="*/ 274429 h 497063"/>
              <a:gd name="connsiteX21" fmla="*/ 476075 w 604143"/>
              <a:gd name="connsiteY21" fmla="*/ 211760 h 497063"/>
              <a:gd name="connsiteX22" fmla="*/ 476075 w 604143"/>
              <a:gd name="connsiteY22" fmla="*/ 200389 h 497063"/>
              <a:gd name="connsiteX23" fmla="*/ 487464 w 604143"/>
              <a:gd name="connsiteY23" fmla="*/ 200389 h 497063"/>
              <a:gd name="connsiteX24" fmla="*/ 534794 w 604143"/>
              <a:gd name="connsiteY24" fmla="*/ 247896 h 497063"/>
              <a:gd name="connsiteX25" fmla="*/ 302448 w 604143"/>
              <a:gd name="connsiteY25" fmla="*/ 15920 h 497063"/>
              <a:gd name="connsiteX26" fmla="*/ 137933 w 604143"/>
              <a:gd name="connsiteY26" fmla="*/ 83895 h 497063"/>
              <a:gd name="connsiteX27" fmla="*/ 126796 w 604143"/>
              <a:gd name="connsiteY27" fmla="*/ 83895 h 497063"/>
              <a:gd name="connsiteX28" fmla="*/ 126796 w 604143"/>
              <a:gd name="connsiteY28" fmla="*/ 72524 h 497063"/>
              <a:gd name="connsiteX29" fmla="*/ 302448 w 604143"/>
              <a:gd name="connsiteY29" fmla="*/ 0 h 49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4143" h="497063">
                <a:moveTo>
                  <a:pt x="65299" y="222634"/>
                </a:moveTo>
                <a:lnTo>
                  <a:pt x="128068" y="285303"/>
                </a:lnTo>
                <a:cubicBezTo>
                  <a:pt x="131105" y="288335"/>
                  <a:pt x="131105" y="293389"/>
                  <a:pt x="128068" y="296674"/>
                </a:cubicBezTo>
                <a:cubicBezTo>
                  <a:pt x="124778" y="299707"/>
                  <a:pt x="119716" y="299707"/>
                  <a:pt x="116679" y="296674"/>
                </a:cubicBezTo>
                <a:lnTo>
                  <a:pt x="69349" y="249167"/>
                </a:lnTo>
                <a:cubicBezTo>
                  <a:pt x="69349" y="377032"/>
                  <a:pt x="173626" y="481143"/>
                  <a:pt x="301695" y="481143"/>
                </a:cubicBezTo>
                <a:cubicBezTo>
                  <a:pt x="363705" y="481143"/>
                  <a:pt x="422171" y="456884"/>
                  <a:pt x="466210" y="413168"/>
                </a:cubicBezTo>
                <a:cubicBezTo>
                  <a:pt x="469247" y="409883"/>
                  <a:pt x="474310" y="409883"/>
                  <a:pt x="477347" y="413168"/>
                </a:cubicBezTo>
                <a:cubicBezTo>
                  <a:pt x="480637" y="416200"/>
                  <a:pt x="480637" y="421254"/>
                  <a:pt x="477347" y="424286"/>
                </a:cubicBezTo>
                <a:cubicBezTo>
                  <a:pt x="430523" y="471288"/>
                  <a:pt x="368007" y="497063"/>
                  <a:pt x="301695" y="497063"/>
                </a:cubicBezTo>
                <a:cubicBezTo>
                  <a:pt x="167299" y="497063"/>
                  <a:pt x="57706" y="389919"/>
                  <a:pt x="53657" y="256748"/>
                </a:cubicBezTo>
                <a:lnTo>
                  <a:pt x="13667" y="296674"/>
                </a:lnTo>
                <a:cubicBezTo>
                  <a:pt x="12148" y="298190"/>
                  <a:pt x="10123" y="298949"/>
                  <a:pt x="8099" y="298949"/>
                </a:cubicBezTo>
                <a:cubicBezTo>
                  <a:pt x="6074" y="298949"/>
                  <a:pt x="3796" y="298190"/>
                  <a:pt x="2277" y="296674"/>
                </a:cubicBezTo>
                <a:cubicBezTo>
                  <a:pt x="-760" y="293389"/>
                  <a:pt x="-760" y="288335"/>
                  <a:pt x="2277" y="285303"/>
                </a:cubicBezTo>
                <a:close/>
                <a:moveTo>
                  <a:pt x="302448" y="0"/>
                </a:moveTo>
                <a:cubicBezTo>
                  <a:pt x="436844" y="0"/>
                  <a:pt x="546437" y="107144"/>
                  <a:pt x="550486" y="240315"/>
                </a:cubicBezTo>
                <a:lnTo>
                  <a:pt x="590476" y="200389"/>
                </a:lnTo>
                <a:cubicBezTo>
                  <a:pt x="593513" y="197356"/>
                  <a:pt x="598576" y="197356"/>
                  <a:pt x="601866" y="200389"/>
                </a:cubicBezTo>
                <a:cubicBezTo>
                  <a:pt x="604903" y="203674"/>
                  <a:pt x="604903" y="208728"/>
                  <a:pt x="601866" y="211760"/>
                </a:cubicBezTo>
                <a:lnTo>
                  <a:pt x="538844" y="274429"/>
                </a:lnTo>
                <a:lnTo>
                  <a:pt x="476075" y="211760"/>
                </a:lnTo>
                <a:cubicBezTo>
                  <a:pt x="473038" y="208728"/>
                  <a:pt x="473038" y="203674"/>
                  <a:pt x="476075" y="200389"/>
                </a:cubicBezTo>
                <a:cubicBezTo>
                  <a:pt x="479365" y="197356"/>
                  <a:pt x="484427" y="197356"/>
                  <a:pt x="487464" y="200389"/>
                </a:cubicBezTo>
                <a:lnTo>
                  <a:pt x="534794" y="247896"/>
                </a:lnTo>
                <a:cubicBezTo>
                  <a:pt x="534794" y="120031"/>
                  <a:pt x="430517" y="15920"/>
                  <a:pt x="302448" y="15920"/>
                </a:cubicBezTo>
                <a:cubicBezTo>
                  <a:pt x="240438" y="15920"/>
                  <a:pt x="181972" y="40179"/>
                  <a:pt x="137933" y="83895"/>
                </a:cubicBezTo>
                <a:cubicBezTo>
                  <a:pt x="134896" y="87180"/>
                  <a:pt x="129834" y="87180"/>
                  <a:pt x="126796" y="83895"/>
                </a:cubicBezTo>
                <a:cubicBezTo>
                  <a:pt x="123506" y="80863"/>
                  <a:pt x="123506" y="75809"/>
                  <a:pt x="126796" y="72524"/>
                </a:cubicBezTo>
                <a:cubicBezTo>
                  <a:pt x="173620" y="25775"/>
                  <a:pt x="236136" y="0"/>
                  <a:pt x="302448" y="0"/>
                </a:cubicBezTo>
                <a:close/>
              </a:path>
            </a:pathLst>
          </a:custGeom>
          <a:solidFill>
            <a:schemeClr val="bg1">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4" name="TextBox 4"/>
          <p:cNvSpPr txBox="1"/>
          <p:nvPr/>
        </p:nvSpPr>
        <p:spPr>
          <a:xfrm rot="1260000">
            <a:off x="9047480" y="3656330"/>
            <a:ext cx="568325" cy="323215"/>
          </a:xfrm>
          <a:prstGeom prst="rect">
            <a:avLst/>
          </a:prstGeom>
          <a:noFill/>
        </p:spPr>
        <p:txBody>
          <a:bodyPr wrap="none" lIns="192000" tIns="0" rIns="192000" bIns="0" anchor="ctr">
            <a:normAutofit/>
          </a:bodyPr>
          <a:p>
            <a:pPr algn="ctr" fontAlgn="base">
              <a:spcBef>
                <a:spcPct val="0"/>
              </a:spcBef>
              <a:spcAft>
                <a:spcPct val="0"/>
              </a:spcAft>
            </a:pPr>
            <a:r>
              <a:rPr lang="en-US" sz="1600">
                <a:solidFill>
                  <a:srgbClr val="FF0000"/>
                </a:solidFill>
                <a:cs typeface="+mn-ea"/>
                <a:sym typeface="+mn-lt"/>
              </a:rPr>
              <a:t>accept</a:t>
            </a:r>
            <a:endParaRPr lang="en-US" sz="1600">
              <a:solidFill>
                <a:srgbClr val="FF0000"/>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77706" y="666116"/>
            <a:ext cx="2040837" cy="398780"/>
          </a:xfrm>
          <a:prstGeom prst="rect">
            <a:avLst/>
          </a:prstGeom>
          <a:noFill/>
        </p:spPr>
        <p:txBody>
          <a:bodyPr wrap="square" rtlCol="0">
            <a:spAutoFit/>
          </a:bodyPr>
          <a:lstStyle/>
          <a:p>
            <a:pPr algn="l"/>
            <a:r>
              <a:rPr lang="en-US" altLang="zh-CN" sz="2000">
                <a:solidFill>
                  <a:schemeClr val="tx1">
                    <a:lumMod val="75000"/>
                    <a:lumOff val="25000"/>
                  </a:schemeClr>
                </a:solidFill>
                <a:cs typeface="+mn-ea"/>
                <a:sym typeface="+mn-lt"/>
              </a:rPr>
              <a:t>Visitor 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3212465" y="1300480"/>
            <a:ext cx="5767070" cy="899160"/>
          </a:xfrm>
          <a:prstGeom prst="rect">
            <a:avLst/>
          </a:prstGeom>
          <a:noFill/>
        </p:spPr>
        <p:txBody>
          <a:bodyPr wrap="square" lIns="192000" tIns="0" rIns="192000" bIns="0" anchor="t">
            <a:normAutofit/>
          </a:bodyPr>
          <a:p>
            <a:pPr algn="l" defTabSz="1624965" fontAlgn="base">
              <a:lnSpc>
                <a:spcPct val="120000"/>
              </a:lnSpc>
              <a:spcBef>
                <a:spcPct val="0"/>
              </a:spcBef>
              <a:spcAft>
                <a:spcPct val="0"/>
              </a:spcAft>
              <a:defRPr/>
            </a:pPr>
            <a:r>
              <a:rPr lang="en-US" altLang="zh-CN">
                <a:solidFill>
                  <a:schemeClr val="tx1">
                    <a:lumMod val="75000"/>
                    <a:lumOff val="25000"/>
                  </a:schemeClr>
                </a:solidFill>
                <a:cs typeface="+mn-ea"/>
                <a:sym typeface="+mn-lt"/>
              </a:rPr>
              <a:t>According to different needs, the boss and accountant are provided with different query bill pages.</a:t>
            </a:r>
            <a:endParaRPr lang="en-US" altLang="zh-CN">
              <a:solidFill>
                <a:schemeClr val="tx1">
                  <a:lumMod val="75000"/>
                  <a:lumOff val="25000"/>
                </a:schemeClr>
              </a:solidFill>
              <a:cs typeface="+mn-ea"/>
              <a:sym typeface="+mn-lt"/>
            </a:endParaRPr>
          </a:p>
        </p:txBody>
      </p:sp>
      <p:pic>
        <p:nvPicPr>
          <p:cNvPr id="3" name="图片 2"/>
          <p:cNvPicPr>
            <a:picLocks noChangeAspect="1"/>
          </p:cNvPicPr>
          <p:nvPr/>
        </p:nvPicPr>
        <p:blipFill>
          <a:blip r:embed="rId1"/>
          <a:stretch>
            <a:fillRect/>
          </a:stretch>
        </p:blipFill>
        <p:spPr>
          <a:xfrm>
            <a:off x="2466975" y="2199640"/>
            <a:ext cx="7346315" cy="405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矩形 19"/>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p:cNvGrpSpPr/>
          <p:nvPr/>
        </p:nvGrpSpPr>
        <p:grpSpPr>
          <a:xfrm>
            <a:off x="2296107" y="1771075"/>
            <a:ext cx="3613171" cy="3826502"/>
            <a:chOff x="1809729" y="1771075"/>
            <a:chExt cx="3613171" cy="3826502"/>
          </a:xfrm>
        </p:grpSpPr>
        <p:sp>
          <p:nvSpPr>
            <p:cNvPr id="8" name="文本框 7"/>
            <p:cNvSpPr txBox="1"/>
            <p:nvPr/>
          </p:nvSpPr>
          <p:spPr>
            <a:xfrm>
              <a:off x="2587775" y="4032603"/>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dist"/>
              <a:r>
                <a:rPr sz="2000" smtClean="0">
                  <a:solidFill>
                    <a:prstClr val="black">
                      <a:lumMod val="75000"/>
                      <a:lumOff val="25000"/>
                    </a:prstClr>
                  </a:solidFill>
                  <a:latin typeface="+mn-lt"/>
                  <a:ea typeface="+mn-ea"/>
                  <a:cs typeface="+mn-ea"/>
                  <a:sym typeface="+mn-lt"/>
                </a:rPr>
                <a:t>Design Patterns</a:t>
              </a:r>
              <a:endParaRPr sz="2000" smtClean="0">
                <a:solidFill>
                  <a:prstClr val="black">
                    <a:lumMod val="75000"/>
                    <a:lumOff val="25000"/>
                  </a:prstClr>
                </a:solidFill>
                <a:latin typeface="+mn-lt"/>
                <a:ea typeface="+mn-ea"/>
                <a:cs typeface="+mn-ea"/>
                <a:sym typeface="+mn-lt"/>
              </a:endParaRPr>
            </a:p>
          </p:txBody>
        </p:sp>
        <p:sp>
          <p:nvSpPr>
            <p:cNvPr id="9" name="文本框 8"/>
            <p:cNvSpPr txBox="1"/>
            <p:nvPr/>
          </p:nvSpPr>
          <p:spPr>
            <a:xfrm>
              <a:off x="2587775" y="5120854"/>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dist"/>
              <a:r>
                <a:rPr lang="en-US" altLang="zh-CN" sz="2000" smtClean="0">
                  <a:solidFill>
                    <a:prstClr val="black">
                      <a:lumMod val="75000"/>
                      <a:lumOff val="25000"/>
                    </a:prstClr>
                  </a:solidFill>
                  <a:latin typeface="+mn-lt"/>
                  <a:ea typeface="+mn-ea"/>
                  <a:cs typeface="+mn-ea"/>
                  <a:sym typeface="+mn-lt"/>
                </a:rPr>
                <a:t>S</a:t>
              </a:r>
              <a:r>
                <a:rPr lang="zh-CN" altLang="en-US" sz="2000" smtClean="0">
                  <a:solidFill>
                    <a:prstClr val="black">
                      <a:lumMod val="75000"/>
                      <a:lumOff val="25000"/>
                    </a:prstClr>
                  </a:solidFill>
                  <a:latin typeface="+mn-lt"/>
                  <a:ea typeface="+mn-ea"/>
                  <a:cs typeface="+mn-ea"/>
                  <a:sym typeface="+mn-lt"/>
                </a:rPr>
                <a:t>ummary</a:t>
              </a:r>
              <a:endParaRPr lang="zh-CN" altLang="en-US" sz="2000" smtClean="0">
                <a:solidFill>
                  <a:prstClr val="black">
                    <a:lumMod val="75000"/>
                    <a:lumOff val="25000"/>
                  </a:prstClr>
                </a:solidFill>
                <a:latin typeface="+mn-lt"/>
                <a:ea typeface="+mn-ea"/>
                <a:cs typeface="+mn-ea"/>
                <a:sym typeface="+mn-lt"/>
              </a:endParaRPr>
            </a:p>
          </p:txBody>
        </p:sp>
        <p:sp>
          <p:nvSpPr>
            <p:cNvPr id="10" name="文本框 9"/>
            <p:cNvSpPr txBox="1"/>
            <p:nvPr/>
          </p:nvSpPr>
          <p:spPr>
            <a:xfrm>
              <a:off x="1809729" y="1771075"/>
              <a:ext cx="480371" cy="523220"/>
            </a:xfrm>
            <a:prstGeom prst="rect">
              <a:avLst/>
            </a:prstGeom>
            <a:noFill/>
          </p:spPr>
          <p:txBody>
            <a:bodyPr wrap="square" rtlCol="0">
              <a:spAutoFit/>
            </a:bodyPr>
            <a:lstStyle/>
            <a:p>
              <a:r>
                <a:rPr lang="zh-CN" altLang="en-US" sz="2800" smtClean="0">
                  <a:solidFill>
                    <a:prstClr val="black"/>
                  </a:solidFill>
                  <a:cs typeface="+mn-ea"/>
                  <a:sym typeface="+mn-lt"/>
                </a:rPr>
                <a:t>壹</a:t>
              </a:r>
              <a:endParaRPr lang="zh-CN" altLang="en-US" sz="2800">
                <a:solidFill>
                  <a:prstClr val="black"/>
                </a:solidFill>
                <a:cs typeface="+mn-ea"/>
                <a:sym typeface="+mn-lt"/>
              </a:endParaRPr>
            </a:p>
          </p:txBody>
        </p:sp>
        <p:cxnSp>
          <p:nvCxnSpPr>
            <p:cNvPr id="11" name="直接连接符 10"/>
            <p:cNvCxnSpPr/>
            <p:nvPr/>
          </p:nvCxnSpPr>
          <p:spPr>
            <a:xfrm>
              <a:off x="2359118" y="1853280"/>
              <a:ext cx="0" cy="376739"/>
            </a:xfrm>
            <a:prstGeom prst="line">
              <a:avLst/>
            </a:prstGeom>
            <a:noFill/>
            <a:ln w="19050" cap="flat" cmpd="sng" algn="ctr">
              <a:solidFill>
                <a:sysClr val="window" lastClr="FFFFFF">
                  <a:lumMod val="65000"/>
                </a:sysClr>
              </a:solidFill>
              <a:prstDash val="solid"/>
              <a:miter lim="800000"/>
            </a:ln>
            <a:effectLst/>
          </p:spPr>
        </p:cxnSp>
        <p:sp>
          <p:nvSpPr>
            <p:cNvPr id="12" name="文本框 11"/>
            <p:cNvSpPr txBox="1"/>
            <p:nvPr/>
          </p:nvSpPr>
          <p:spPr>
            <a:xfrm>
              <a:off x="1823770" y="2872169"/>
              <a:ext cx="480371" cy="523220"/>
            </a:xfrm>
            <a:prstGeom prst="rect">
              <a:avLst/>
            </a:prstGeom>
            <a:noFill/>
          </p:spPr>
          <p:txBody>
            <a:bodyPr wrap="square" rtlCol="0">
              <a:spAutoFit/>
            </a:bodyPr>
            <a:lstStyle/>
            <a:p>
              <a:r>
                <a:rPr lang="zh-CN" altLang="en-US" sz="2800" smtClean="0">
                  <a:solidFill>
                    <a:prstClr val="black"/>
                  </a:solidFill>
                  <a:cs typeface="+mn-ea"/>
                  <a:sym typeface="+mn-lt"/>
                </a:rPr>
                <a:t>贰</a:t>
              </a:r>
              <a:endParaRPr lang="zh-CN" altLang="en-US" sz="2800">
                <a:solidFill>
                  <a:prstClr val="black"/>
                </a:solidFill>
                <a:cs typeface="+mn-ea"/>
                <a:sym typeface="+mn-lt"/>
              </a:endParaRPr>
            </a:p>
          </p:txBody>
        </p:sp>
        <p:sp>
          <p:nvSpPr>
            <p:cNvPr id="13" name="文本框 12"/>
            <p:cNvSpPr txBox="1"/>
            <p:nvPr/>
          </p:nvSpPr>
          <p:spPr>
            <a:xfrm>
              <a:off x="1837811" y="3973263"/>
              <a:ext cx="480371" cy="523220"/>
            </a:xfrm>
            <a:prstGeom prst="rect">
              <a:avLst/>
            </a:prstGeom>
            <a:noFill/>
          </p:spPr>
          <p:txBody>
            <a:bodyPr wrap="square" rtlCol="0">
              <a:spAutoFit/>
            </a:bodyPr>
            <a:lstStyle/>
            <a:p>
              <a:r>
                <a:rPr lang="zh-CN" altLang="en-US" sz="2800" smtClean="0">
                  <a:solidFill>
                    <a:prstClr val="black"/>
                  </a:solidFill>
                  <a:cs typeface="+mn-ea"/>
                  <a:sym typeface="+mn-lt"/>
                </a:rPr>
                <a:t>叁</a:t>
              </a:r>
              <a:endParaRPr lang="zh-CN" altLang="en-US" sz="2800">
                <a:solidFill>
                  <a:prstClr val="black"/>
                </a:solidFill>
                <a:cs typeface="+mn-ea"/>
                <a:sym typeface="+mn-lt"/>
              </a:endParaRPr>
            </a:p>
          </p:txBody>
        </p:sp>
        <p:sp>
          <p:nvSpPr>
            <p:cNvPr id="14" name="文本框 13"/>
            <p:cNvSpPr txBox="1"/>
            <p:nvPr/>
          </p:nvSpPr>
          <p:spPr>
            <a:xfrm>
              <a:off x="1851852" y="5074357"/>
              <a:ext cx="480371" cy="523220"/>
            </a:xfrm>
            <a:prstGeom prst="rect">
              <a:avLst/>
            </a:prstGeom>
            <a:noFill/>
          </p:spPr>
          <p:txBody>
            <a:bodyPr wrap="square" rtlCol="0">
              <a:spAutoFit/>
            </a:bodyPr>
            <a:lstStyle/>
            <a:p>
              <a:r>
                <a:rPr lang="zh-CN" altLang="en-US" sz="2800" smtClean="0">
                  <a:solidFill>
                    <a:prstClr val="black"/>
                  </a:solidFill>
                  <a:cs typeface="+mn-ea"/>
                  <a:sym typeface="+mn-lt"/>
                </a:rPr>
                <a:t>肆</a:t>
              </a:r>
              <a:endParaRPr lang="zh-CN" altLang="en-US" sz="2800">
                <a:solidFill>
                  <a:prstClr val="black"/>
                </a:solidFill>
                <a:cs typeface="+mn-ea"/>
                <a:sym typeface="+mn-lt"/>
              </a:endParaRPr>
            </a:p>
          </p:txBody>
        </p:sp>
        <p:cxnSp>
          <p:nvCxnSpPr>
            <p:cNvPr id="15" name="直接连接符 14"/>
            <p:cNvCxnSpPr/>
            <p:nvPr/>
          </p:nvCxnSpPr>
          <p:spPr>
            <a:xfrm>
              <a:off x="2378599" y="2966679"/>
              <a:ext cx="0" cy="376739"/>
            </a:xfrm>
            <a:prstGeom prst="line">
              <a:avLst/>
            </a:prstGeom>
            <a:noFill/>
            <a:ln w="19050" cap="flat" cmpd="sng" algn="ctr">
              <a:solidFill>
                <a:sysClr val="window" lastClr="FFFFFF">
                  <a:lumMod val="65000"/>
                </a:sysClr>
              </a:solidFill>
              <a:prstDash val="solid"/>
              <a:miter lim="800000"/>
            </a:ln>
            <a:effectLst/>
          </p:spPr>
        </p:cxnSp>
        <p:cxnSp>
          <p:nvCxnSpPr>
            <p:cNvPr id="16" name="直接连接符 15"/>
            <p:cNvCxnSpPr/>
            <p:nvPr/>
          </p:nvCxnSpPr>
          <p:spPr>
            <a:xfrm>
              <a:off x="2396062" y="4060949"/>
              <a:ext cx="0" cy="376739"/>
            </a:xfrm>
            <a:prstGeom prst="line">
              <a:avLst/>
            </a:prstGeom>
            <a:noFill/>
            <a:ln w="19050" cap="flat" cmpd="sng" algn="ctr">
              <a:solidFill>
                <a:sysClr val="window" lastClr="FFFFFF">
                  <a:lumMod val="65000"/>
                </a:sysClr>
              </a:solidFill>
              <a:prstDash val="solid"/>
              <a:miter lim="800000"/>
            </a:ln>
            <a:effectLst/>
          </p:spPr>
        </p:cxnSp>
        <p:cxnSp>
          <p:nvCxnSpPr>
            <p:cNvPr id="17" name="直接连接符 16"/>
            <p:cNvCxnSpPr/>
            <p:nvPr/>
          </p:nvCxnSpPr>
          <p:spPr>
            <a:xfrm>
              <a:off x="2404018" y="5146254"/>
              <a:ext cx="0" cy="376739"/>
            </a:xfrm>
            <a:prstGeom prst="line">
              <a:avLst/>
            </a:prstGeom>
            <a:noFill/>
            <a:ln w="19050" cap="flat" cmpd="sng" algn="ctr">
              <a:solidFill>
                <a:sysClr val="window" lastClr="FFFFFF">
                  <a:lumMod val="65000"/>
                </a:sysClr>
              </a:solidFill>
              <a:prstDash val="solid"/>
              <a:miter lim="800000"/>
            </a:ln>
            <a:effectLst/>
          </p:spPr>
        </p:cxnSp>
        <p:sp>
          <p:nvSpPr>
            <p:cNvPr id="21" name="文本框 20"/>
            <p:cNvSpPr txBox="1"/>
            <p:nvPr/>
          </p:nvSpPr>
          <p:spPr>
            <a:xfrm>
              <a:off x="2587604" y="1852990"/>
              <a:ext cx="2835275" cy="706755"/>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dist"/>
              <a:r>
                <a:rPr sz="2000" smtClean="0">
                  <a:solidFill>
                    <a:prstClr val="black">
                      <a:lumMod val="75000"/>
                      <a:lumOff val="25000"/>
                    </a:prstClr>
                  </a:solidFill>
                  <a:latin typeface="+mn-lt"/>
                  <a:ea typeface="+mn-ea"/>
                  <a:cs typeface="+mn-ea"/>
                  <a:sym typeface="+mn-lt"/>
                </a:rPr>
                <a:t>Requirements </a:t>
              </a:r>
              <a:endParaRPr sz="2000" smtClean="0">
                <a:solidFill>
                  <a:prstClr val="black">
                    <a:lumMod val="75000"/>
                    <a:lumOff val="25000"/>
                  </a:prstClr>
                </a:solidFill>
                <a:latin typeface="+mn-lt"/>
                <a:ea typeface="+mn-ea"/>
                <a:cs typeface="+mn-ea"/>
                <a:sym typeface="+mn-lt"/>
              </a:endParaRPr>
            </a:p>
            <a:p>
              <a:pPr algn="ctr"/>
              <a:endParaRPr lang="en-US" sz="2000" smtClean="0">
                <a:solidFill>
                  <a:prstClr val="black">
                    <a:lumMod val="75000"/>
                    <a:lumOff val="25000"/>
                  </a:prstClr>
                </a:solidFill>
                <a:latin typeface="+mn-lt"/>
                <a:ea typeface="+mn-ea"/>
                <a:cs typeface="+mn-ea"/>
                <a:sym typeface="+mn-lt"/>
              </a:endParaRPr>
            </a:p>
          </p:txBody>
        </p:sp>
        <p:sp>
          <p:nvSpPr>
            <p:cNvPr id="22" name="文本框 21"/>
            <p:cNvSpPr txBox="1"/>
            <p:nvPr/>
          </p:nvSpPr>
          <p:spPr>
            <a:xfrm>
              <a:off x="2587775" y="2941279"/>
              <a:ext cx="2835125" cy="398780"/>
            </a:xfrm>
            <a:prstGeom prst="rect">
              <a:avLst/>
            </a:prstGeom>
            <a:noFill/>
          </p:spPr>
          <p:txBody>
            <a:bodyPr wrap="square" rtlCol="0">
              <a:spAutoFit/>
            </a:bodyPr>
            <a:lstStyle>
              <a:defPPr>
                <a:defRPr lang="zh-CN"/>
              </a:defPPr>
              <a:lvl1pPr>
                <a:defRPr sz="1600">
                  <a:solidFill>
                    <a:schemeClr val="tx1">
                      <a:lumMod val="65000"/>
                      <a:lumOff val="35000"/>
                    </a:schemeClr>
                  </a:solidFill>
                  <a:latin typeface="方正清刻本悦宋简体" panose="02000000000000000000" charset="-122"/>
                  <a:ea typeface="方正清刻本悦宋简体" panose="02000000000000000000" charset="-122"/>
                </a:defRPr>
              </a:lvl1pPr>
            </a:lstStyle>
            <a:p>
              <a:pPr algn="dist"/>
              <a:r>
                <a:rPr sz="2000" smtClean="0">
                  <a:solidFill>
                    <a:prstClr val="black">
                      <a:lumMod val="75000"/>
                      <a:lumOff val="25000"/>
                    </a:prstClr>
                  </a:solidFill>
                  <a:latin typeface="+mn-lt"/>
                  <a:ea typeface="+mn-ea"/>
                  <a:cs typeface="+mn-ea"/>
                  <a:sym typeface="+mn-lt"/>
                </a:rPr>
                <a:t>Features</a:t>
              </a:r>
              <a:endParaRPr sz="2000" smtClean="0">
                <a:solidFill>
                  <a:prstClr val="black">
                    <a:lumMod val="75000"/>
                    <a:lumOff val="25000"/>
                  </a:prstClr>
                </a:solidFill>
                <a:latin typeface="+mn-lt"/>
                <a:ea typeface="+mn-ea"/>
                <a:cs typeface="+mn-ea"/>
                <a:sym typeface="+mn-lt"/>
              </a:endParaRPr>
            </a:p>
          </p:txBody>
        </p:sp>
      </p:grpSp>
      <p:grpSp>
        <p:nvGrpSpPr>
          <p:cNvPr id="31" name="组合 30"/>
          <p:cNvGrpSpPr/>
          <p:nvPr/>
        </p:nvGrpSpPr>
        <p:grpSpPr>
          <a:xfrm>
            <a:off x="8516608" y="2477041"/>
            <a:ext cx="921385" cy="1981200"/>
            <a:chOff x="8750070" y="2477041"/>
            <a:chExt cx="921385" cy="1981200"/>
          </a:xfrm>
        </p:grpSpPr>
        <p:sp>
          <p:nvSpPr>
            <p:cNvPr id="5" name="文本框 4"/>
            <p:cNvSpPr txBox="1"/>
            <p:nvPr/>
          </p:nvSpPr>
          <p:spPr>
            <a:xfrm>
              <a:off x="8750070" y="2661277"/>
              <a:ext cx="921385" cy="1637045"/>
            </a:xfrm>
            <a:prstGeom prst="rect">
              <a:avLst/>
            </a:prstGeom>
            <a:noFill/>
          </p:spPr>
          <p:txBody>
            <a:bodyPr vert="eaVert" wrap="square" rtlCol="0">
              <a:spAutoFit/>
            </a:bodyPr>
            <a:lstStyle/>
            <a:p>
              <a:pPr algn="dist"/>
              <a:r>
                <a:rPr lang="zh-CN" altLang="en-US" sz="4800" smtClean="0">
                  <a:solidFill>
                    <a:prstClr val="black">
                      <a:lumMod val="75000"/>
                      <a:lumOff val="25000"/>
                    </a:prstClr>
                  </a:solidFill>
                  <a:cs typeface="+mn-ea"/>
                  <a:sym typeface="+mn-lt"/>
                </a:rPr>
                <a:t>目录</a:t>
              </a:r>
              <a:endParaRPr lang="zh-CN" altLang="en-US" sz="4800">
                <a:solidFill>
                  <a:prstClr val="black">
                    <a:lumMod val="75000"/>
                    <a:lumOff val="25000"/>
                  </a:prstClr>
                </a:solidFill>
                <a:cs typeface="+mn-ea"/>
                <a:sym typeface="+mn-lt"/>
              </a:endParaRPr>
            </a:p>
          </p:txBody>
        </p:sp>
        <p:cxnSp>
          <p:nvCxnSpPr>
            <p:cNvPr id="29" name="直接连接符 28"/>
            <p:cNvCxnSpPr/>
            <p:nvPr/>
          </p:nvCxnSpPr>
          <p:spPr>
            <a:xfrm>
              <a:off x="8820436" y="24770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820436" y="4458241"/>
              <a:ext cx="80021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8321921" y="1949451"/>
            <a:ext cx="2040837" cy="398780"/>
          </a:xfrm>
          <a:prstGeom prst="rect">
            <a:avLst/>
          </a:prstGeom>
          <a:noFill/>
        </p:spPr>
        <p:txBody>
          <a:bodyPr wrap="square" rtlCol="0">
            <a:spAutoFit/>
          </a:bodyPr>
          <a:lstStyle/>
          <a:p>
            <a:pPr algn="l"/>
            <a:r>
              <a:rPr lang="en-US" altLang="zh-CN" sz="2000">
                <a:solidFill>
                  <a:schemeClr val="tx1">
                    <a:lumMod val="75000"/>
                    <a:lumOff val="25000"/>
                  </a:schemeClr>
                </a:solidFill>
                <a:cs typeface="+mn-ea"/>
                <a:sym typeface="+mn-lt"/>
              </a:rPr>
              <a:t>Bridge 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720090" y="4981575"/>
            <a:ext cx="2967990" cy="1282700"/>
          </a:xfrm>
          <a:prstGeom prst="rect">
            <a:avLst/>
          </a:prstGeom>
          <a:noFill/>
        </p:spPr>
        <p:txBody>
          <a:bodyPr wrap="square" lIns="192000" tIns="0" rIns="192000" bIns="0" anchor="t">
            <a:normAutofit fontScale="70000"/>
          </a:bodyPr>
          <a:p>
            <a:pPr algn="l" defTabSz="1624965" fontAlgn="base">
              <a:lnSpc>
                <a:spcPct val="120000"/>
              </a:lnSpc>
              <a:spcBef>
                <a:spcPct val="0"/>
              </a:spcBef>
              <a:spcAft>
                <a:spcPct val="0"/>
              </a:spcAft>
              <a:defRPr/>
            </a:pPr>
            <a:r>
              <a:rPr lang="zh-CN" altLang="en-US" sz="1400">
                <a:solidFill>
                  <a:schemeClr val="tx1">
                    <a:lumMod val="75000"/>
                    <a:lumOff val="25000"/>
                  </a:schemeClr>
                </a:solidFill>
                <a:cs typeface="+mn-ea"/>
                <a:sym typeface="+mn-lt"/>
              </a:rPr>
              <a:t>桥接模式即将抽象部分与它的实现部分</a:t>
            </a:r>
            <a:r>
              <a:rPr lang="zh-CN" altLang="en-US" sz="1400">
                <a:solidFill>
                  <a:srgbClr val="0070C0"/>
                </a:solidFill>
                <a:cs typeface="+mn-ea"/>
                <a:sym typeface="+mn-lt"/>
              </a:rPr>
              <a:t>分离</a:t>
            </a:r>
            <a:r>
              <a:rPr lang="zh-CN" altLang="en-US" sz="1400">
                <a:solidFill>
                  <a:schemeClr val="tx1">
                    <a:lumMod val="75000"/>
                    <a:lumOff val="25000"/>
                  </a:schemeClr>
                </a:solidFill>
                <a:cs typeface="+mn-ea"/>
                <a:sym typeface="+mn-lt"/>
              </a:rPr>
              <a:t>开来，使他们都可以独立变化;将继承关系转化成关联关系，它降低了类与类之间的</a:t>
            </a:r>
            <a:r>
              <a:rPr lang="zh-CN" altLang="en-US" sz="1400">
                <a:solidFill>
                  <a:srgbClr val="FF0000"/>
                </a:solidFill>
                <a:cs typeface="+mn-ea"/>
                <a:sym typeface="+mn-lt"/>
              </a:rPr>
              <a:t>耦合度</a:t>
            </a:r>
            <a:r>
              <a:rPr lang="zh-CN" altLang="en-US" sz="1400">
                <a:solidFill>
                  <a:schemeClr val="tx1">
                    <a:lumMod val="75000"/>
                    <a:lumOff val="25000"/>
                  </a:schemeClr>
                </a:solidFill>
                <a:cs typeface="+mn-ea"/>
                <a:sym typeface="+mn-lt"/>
              </a:rPr>
              <a:t>，减少了系统中类的数量，也减少了代码量</a:t>
            </a:r>
            <a:endParaRPr lang="zh-CN" altLang="en-US" sz="1400">
              <a:solidFill>
                <a:schemeClr val="tx1">
                  <a:lumMod val="75000"/>
                  <a:lumOff val="25000"/>
                </a:schemeClr>
              </a:solidFill>
              <a:cs typeface="+mn-ea"/>
              <a:sym typeface="+mn-lt"/>
            </a:endParaRPr>
          </a:p>
          <a:p>
            <a:pPr algn="l" defTabSz="1624965" fontAlgn="base">
              <a:lnSpc>
                <a:spcPct val="120000"/>
              </a:lnSpc>
              <a:spcBef>
                <a:spcPct val="0"/>
              </a:spcBef>
              <a:spcAft>
                <a:spcPct val="0"/>
              </a:spcAft>
              <a:defRPr/>
            </a:pPr>
            <a:r>
              <a:rPr lang="zh-CN" altLang="en-US" sz="1400">
                <a:solidFill>
                  <a:schemeClr val="tx1">
                    <a:lumMod val="75000"/>
                    <a:lumOff val="25000"/>
                  </a:schemeClr>
                </a:solidFill>
                <a:cs typeface="+mn-ea"/>
                <a:sym typeface="+mn-lt"/>
              </a:rPr>
              <a:t>实现系统可能有多个角度分类，每一种角度都可能变化，那么把这种多角度分类给</a:t>
            </a:r>
            <a:r>
              <a:rPr lang="zh-CN" altLang="en-US" sz="1400">
                <a:solidFill>
                  <a:srgbClr val="0070C0"/>
                </a:solidFill>
                <a:cs typeface="+mn-ea"/>
                <a:sym typeface="+mn-lt"/>
              </a:rPr>
              <a:t>分离</a:t>
            </a:r>
            <a:r>
              <a:rPr lang="zh-CN" altLang="en-US" sz="1400">
                <a:solidFill>
                  <a:schemeClr val="tx1">
                    <a:lumMod val="75000"/>
                    <a:lumOff val="25000"/>
                  </a:schemeClr>
                </a:solidFill>
                <a:cs typeface="+mn-ea"/>
                <a:sym typeface="+mn-lt"/>
              </a:rPr>
              <a:t>出来让他们独立变化，减少他们之间</a:t>
            </a:r>
            <a:r>
              <a:rPr lang="zh-CN" altLang="en-US" sz="1400">
                <a:solidFill>
                  <a:srgbClr val="FF0000"/>
                </a:solidFill>
                <a:cs typeface="+mn-ea"/>
                <a:sym typeface="+mn-lt"/>
              </a:rPr>
              <a:t>耦合</a:t>
            </a:r>
            <a:endParaRPr lang="zh-CN" altLang="en-US" sz="1400">
              <a:solidFill>
                <a:srgbClr val="FF0000"/>
              </a:solidFill>
              <a:cs typeface="+mn-ea"/>
              <a:sym typeface="+mn-lt"/>
            </a:endParaRPr>
          </a:p>
        </p:txBody>
      </p:sp>
      <p:pic>
        <p:nvPicPr>
          <p:cNvPr id="3" name="图片 2"/>
          <p:cNvPicPr>
            <a:picLocks noChangeAspect="1"/>
          </p:cNvPicPr>
          <p:nvPr/>
        </p:nvPicPr>
        <p:blipFill>
          <a:blip r:embed="rId1"/>
          <a:stretch>
            <a:fillRect/>
          </a:stretch>
        </p:blipFill>
        <p:spPr>
          <a:xfrm>
            <a:off x="5066665" y="3543935"/>
            <a:ext cx="6364605" cy="2720340"/>
          </a:xfrm>
          <a:prstGeom prst="rect">
            <a:avLst/>
          </a:prstGeom>
        </p:spPr>
      </p:pic>
      <p:sp>
        <p:nvSpPr>
          <p:cNvPr id="2" name="1"/>
          <p:cNvSpPr txBox="1"/>
          <p:nvPr/>
        </p:nvSpPr>
        <p:spPr>
          <a:xfrm>
            <a:off x="1442085" y="1641475"/>
            <a:ext cx="5202555" cy="1014730"/>
          </a:xfrm>
          <a:prstGeom prst="rect">
            <a:avLst/>
          </a:prstGeom>
          <a:noFill/>
        </p:spPr>
        <p:txBody>
          <a:bodyPr wrap="square" rtlCol="0">
            <a:spAutoFit/>
          </a:bodyPr>
          <a:p>
            <a:pPr algn="l"/>
            <a:r>
              <a:rPr lang="en-US" altLang="zh-CN" sz="2000">
                <a:solidFill>
                  <a:schemeClr val="accent1"/>
                </a:solidFill>
                <a:cs typeface="+mn-ea"/>
                <a:sym typeface="+mn-lt"/>
              </a:rPr>
              <a:t>Decouple an abstraction or interface from its implementation so that the two can vary independently.</a:t>
            </a:r>
            <a:endParaRPr lang="en-US" altLang="zh-CN" sz="2000">
              <a:solidFill>
                <a:schemeClr val="accent1"/>
              </a:solidFill>
              <a:cs typeface="+mn-ea"/>
              <a:sym typeface="+mn-lt"/>
            </a:endParaRPr>
          </a:p>
        </p:txBody>
      </p:sp>
      <p:sp>
        <p:nvSpPr>
          <p:cNvPr id="4" name="1"/>
          <p:cNvSpPr txBox="1"/>
          <p:nvPr/>
        </p:nvSpPr>
        <p:spPr>
          <a:xfrm>
            <a:off x="979170" y="3347720"/>
            <a:ext cx="4087495" cy="1076325"/>
          </a:xfrm>
          <a:prstGeom prst="rect">
            <a:avLst/>
          </a:prstGeom>
          <a:noFill/>
        </p:spPr>
        <p:txBody>
          <a:bodyPr wrap="square" rtlCol="0">
            <a:spAutoFit/>
          </a:bodyPr>
          <a:p>
            <a:pPr algn="l"/>
            <a:r>
              <a:rPr lang="en-US" altLang="zh-CN" sz="1600" b="1">
                <a:solidFill>
                  <a:srgbClr val="FFC000"/>
                </a:solidFill>
                <a:cs typeface="+mn-ea"/>
                <a:sym typeface="+mn-lt"/>
              </a:rPr>
              <a:t>It reduces the coupling between classes and classes, reduces the number of classes in the system, and reduces the amount of code.</a:t>
            </a:r>
            <a:endParaRPr lang="en-US" altLang="zh-CN" sz="1600" b="1">
              <a:solidFill>
                <a:srgbClr val="FFC000"/>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75801" y="672466"/>
            <a:ext cx="2040837" cy="398780"/>
          </a:xfrm>
          <a:prstGeom prst="rect">
            <a:avLst/>
          </a:prstGeom>
          <a:noFill/>
        </p:spPr>
        <p:txBody>
          <a:bodyPr wrap="square" rtlCol="0">
            <a:spAutoFit/>
          </a:bodyPr>
          <a:lstStyle/>
          <a:p>
            <a:pPr algn="l"/>
            <a:r>
              <a:rPr lang="en-US" altLang="zh-CN" sz="2000">
                <a:solidFill>
                  <a:schemeClr val="tx1">
                    <a:lumMod val="75000"/>
                    <a:lumOff val="25000"/>
                  </a:schemeClr>
                </a:solidFill>
                <a:cs typeface="+mn-ea"/>
                <a:sym typeface="+mn-lt"/>
              </a:rPr>
              <a:t>Bridge 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3211830" y="1266190"/>
            <a:ext cx="5767070" cy="451485"/>
          </a:xfrm>
          <a:prstGeom prst="rect">
            <a:avLst/>
          </a:prstGeom>
          <a:noFill/>
        </p:spPr>
        <p:txBody>
          <a:bodyPr wrap="square" lIns="192000" tIns="0" rIns="192000" bIns="0" anchor="t">
            <a:normAutofit/>
          </a:bodyPr>
          <a:p>
            <a:pPr algn="ctr" defTabSz="1624965" fontAlgn="base">
              <a:lnSpc>
                <a:spcPct val="120000"/>
              </a:lnSpc>
              <a:spcBef>
                <a:spcPct val="0"/>
              </a:spcBef>
              <a:spcAft>
                <a:spcPct val="0"/>
              </a:spcAft>
              <a:defRPr/>
            </a:pPr>
            <a:r>
              <a:rPr lang="en-US" altLang="zh-CN" sz="1800">
                <a:solidFill>
                  <a:schemeClr val="tx1">
                    <a:lumMod val="75000"/>
                    <a:lumOff val="25000"/>
                  </a:schemeClr>
                </a:solidFill>
                <a:cs typeface="+mn-ea"/>
                <a:sym typeface="+mn-lt"/>
              </a:rPr>
              <a:t>Provide a more flexible delivery options</a:t>
            </a:r>
            <a:endParaRPr lang="en-US" altLang="zh-CN" sz="1800">
              <a:solidFill>
                <a:schemeClr val="tx1">
                  <a:lumMod val="75000"/>
                  <a:lumOff val="25000"/>
                </a:schemeClr>
              </a:solidFill>
              <a:cs typeface="+mn-ea"/>
              <a:sym typeface="+mn-lt"/>
            </a:endParaRPr>
          </a:p>
        </p:txBody>
      </p:sp>
      <p:pic>
        <p:nvPicPr>
          <p:cNvPr id="2" name="图片 1"/>
          <p:cNvPicPr>
            <a:picLocks noChangeAspect="1"/>
          </p:cNvPicPr>
          <p:nvPr/>
        </p:nvPicPr>
        <p:blipFill>
          <a:blip r:embed="rId1"/>
          <a:stretch>
            <a:fillRect/>
          </a:stretch>
        </p:blipFill>
        <p:spPr>
          <a:xfrm>
            <a:off x="1304290" y="2090420"/>
            <a:ext cx="9747885" cy="40335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75801" y="672466"/>
            <a:ext cx="2040837" cy="398780"/>
          </a:xfrm>
          <a:prstGeom prst="rect">
            <a:avLst/>
          </a:prstGeom>
          <a:noFill/>
        </p:spPr>
        <p:txBody>
          <a:bodyPr wrap="square" rtlCol="0">
            <a:spAutoFit/>
          </a:bodyPr>
          <a:lstStyle/>
          <a:p>
            <a:pPr algn="ctr"/>
            <a:r>
              <a:rPr lang="en-US" altLang="zh-CN" sz="2000">
                <a:solidFill>
                  <a:schemeClr val="tx1">
                    <a:lumMod val="75000"/>
                    <a:lumOff val="25000"/>
                  </a:schemeClr>
                </a:solidFill>
                <a:cs typeface="+mn-ea"/>
                <a:sym typeface="+mn-lt"/>
              </a:rPr>
              <a:t>Strategy 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3005455" y="1181735"/>
            <a:ext cx="6180455" cy="874395"/>
          </a:xfrm>
          <a:prstGeom prst="rect">
            <a:avLst/>
          </a:prstGeom>
          <a:noFill/>
        </p:spPr>
        <p:txBody>
          <a:bodyPr wrap="square" lIns="192000" tIns="0" rIns="192000" bIns="0" anchor="t">
            <a:normAutofit/>
          </a:bodyPr>
          <a:p>
            <a:pPr algn="ctr" defTabSz="1624965" fontAlgn="base">
              <a:lnSpc>
                <a:spcPct val="120000"/>
              </a:lnSpc>
              <a:spcBef>
                <a:spcPct val="0"/>
              </a:spcBef>
              <a:spcAft>
                <a:spcPct val="0"/>
              </a:spcAft>
              <a:defRPr/>
            </a:pPr>
            <a:r>
              <a:rPr lang="en-US" altLang="zh-CN">
                <a:solidFill>
                  <a:schemeClr val="tx1">
                    <a:lumMod val="75000"/>
                    <a:lumOff val="25000"/>
                  </a:schemeClr>
                </a:solidFill>
                <a:cs typeface="+mn-ea"/>
                <a:sym typeface="+mn-lt"/>
              </a:rPr>
              <a:t>Define a family of algorithms, encapsulate each one, and make them interchangeable.</a:t>
            </a:r>
            <a:endParaRPr lang="en-US" altLang="zh-CN">
              <a:solidFill>
                <a:schemeClr val="tx1">
                  <a:lumMod val="75000"/>
                  <a:lumOff val="25000"/>
                </a:schemeClr>
              </a:solidFill>
              <a:cs typeface="+mn-ea"/>
              <a:sym typeface="+mn-lt"/>
            </a:endParaRPr>
          </a:p>
        </p:txBody>
      </p:sp>
      <p:pic>
        <p:nvPicPr>
          <p:cNvPr id="3" name="图片 2"/>
          <p:cNvPicPr>
            <a:picLocks noChangeAspect="1"/>
          </p:cNvPicPr>
          <p:nvPr/>
        </p:nvPicPr>
        <p:blipFill>
          <a:blip r:embed="rId1"/>
          <a:srcRect t="1046" b="17593"/>
          <a:stretch>
            <a:fillRect/>
          </a:stretch>
        </p:blipFill>
        <p:spPr>
          <a:xfrm>
            <a:off x="748665" y="2271395"/>
            <a:ext cx="10699115" cy="3949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74531" y="672466"/>
            <a:ext cx="2040837" cy="398780"/>
          </a:xfrm>
          <a:prstGeom prst="rect">
            <a:avLst/>
          </a:prstGeom>
          <a:noFill/>
        </p:spPr>
        <p:txBody>
          <a:bodyPr wrap="square" rtlCol="0">
            <a:spAutoFit/>
          </a:bodyPr>
          <a:lstStyle/>
          <a:p>
            <a:pPr algn="ctr" fontAlgn="base">
              <a:spcBef>
                <a:spcPct val="0"/>
              </a:spcBef>
              <a:spcAft>
                <a:spcPct val="0"/>
              </a:spcAft>
            </a:pPr>
            <a:r>
              <a:rPr lang="zh-CN" altLang="en-US" sz="2000">
                <a:solidFill>
                  <a:schemeClr val="tx1">
                    <a:lumMod val="75000"/>
                    <a:lumOff val="25000"/>
                  </a:schemeClr>
                </a:solidFill>
                <a:cs typeface="+mn-ea"/>
                <a:sym typeface="+mn-lt"/>
              </a:rPr>
              <a:t>Factory </a:t>
            </a:r>
            <a:r>
              <a:rPr lang="en-US" altLang="zh-CN" sz="2000">
                <a:solidFill>
                  <a:schemeClr val="tx1">
                    <a:lumMod val="75000"/>
                    <a:lumOff val="25000"/>
                  </a:schemeClr>
                </a:solidFill>
                <a:cs typeface="+mn-ea"/>
                <a:sym typeface="+mn-lt"/>
              </a:rPr>
              <a:t>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1708785" y="1071245"/>
            <a:ext cx="8771890" cy="1026795"/>
          </a:xfrm>
          <a:prstGeom prst="rect">
            <a:avLst/>
          </a:prstGeom>
          <a:noFill/>
        </p:spPr>
        <p:txBody>
          <a:bodyPr wrap="square" lIns="192000" tIns="0" rIns="192000" bIns="0" anchor="t">
            <a:normAutofit/>
          </a:bodyPr>
          <a:p>
            <a:pPr algn="ctr" defTabSz="1624965" fontAlgn="base">
              <a:lnSpc>
                <a:spcPct val="120000"/>
              </a:lnSpc>
              <a:spcBef>
                <a:spcPct val="0"/>
              </a:spcBef>
              <a:spcAft>
                <a:spcPct val="0"/>
              </a:spcAft>
              <a:defRPr/>
            </a:pPr>
            <a:r>
              <a:rPr lang="en-US" altLang="zh-CN">
                <a:solidFill>
                  <a:schemeClr val="tx1">
                    <a:lumMod val="75000"/>
                    <a:lumOff val="25000"/>
                  </a:schemeClr>
                </a:solidFill>
                <a:cs typeface="+mn-ea"/>
                <a:sym typeface="+mn-lt"/>
              </a:rPr>
              <a:t>Define an interface for creating an object,but let subclass decide which class to instantiate.Factory Method lets a class defer instantiation to subclass.</a:t>
            </a:r>
            <a:endParaRPr lang="en-US" altLang="zh-CN" sz="1800">
              <a:solidFill>
                <a:schemeClr val="tx1">
                  <a:lumMod val="75000"/>
                  <a:lumOff val="25000"/>
                </a:schemeClr>
              </a:solidFill>
              <a:cs typeface="+mn-ea"/>
              <a:sym typeface="+mn-lt"/>
            </a:endParaRPr>
          </a:p>
          <a:p>
            <a:pPr algn="ctr" defTabSz="1624965" fontAlgn="base">
              <a:lnSpc>
                <a:spcPct val="120000"/>
              </a:lnSpc>
              <a:spcBef>
                <a:spcPct val="0"/>
              </a:spcBef>
              <a:spcAft>
                <a:spcPct val="0"/>
              </a:spcAft>
              <a:defRPr/>
            </a:pPr>
            <a:endParaRPr lang="en-US" altLang="zh-CN" sz="1800">
              <a:solidFill>
                <a:schemeClr val="tx1">
                  <a:lumMod val="75000"/>
                  <a:lumOff val="25000"/>
                </a:schemeClr>
              </a:solidFill>
              <a:cs typeface="+mn-ea"/>
              <a:sym typeface="+mn-lt"/>
            </a:endParaRPr>
          </a:p>
        </p:txBody>
      </p:sp>
      <p:pic>
        <p:nvPicPr>
          <p:cNvPr id="2" name="图片 1"/>
          <p:cNvPicPr>
            <a:picLocks noChangeAspect="1"/>
          </p:cNvPicPr>
          <p:nvPr/>
        </p:nvPicPr>
        <p:blipFill>
          <a:blip r:embed="rId1"/>
          <a:stretch>
            <a:fillRect/>
          </a:stretch>
        </p:blipFill>
        <p:spPr>
          <a:xfrm>
            <a:off x="2976880" y="2182495"/>
            <a:ext cx="6235700" cy="36201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67300" y="614045"/>
            <a:ext cx="2286000" cy="398780"/>
          </a:xfrm>
          <a:prstGeom prst="rect">
            <a:avLst/>
          </a:prstGeom>
          <a:noFill/>
        </p:spPr>
        <p:txBody>
          <a:bodyPr wrap="square" rtlCol="0">
            <a:spAutoFit/>
          </a:bodyPr>
          <a:lstStyle/>
          <a:p>
            <a:pPr algn="ctr"/>
            <a:r>
              <a:rPr lang="zh-CN" altLang="en-US" sz="2000">
                <a:solidFill>
                  <a:schemeClr val="tx1">
                    <a:lumMod val="75000"/>
                    <a:lumOff val="25000"/>
                  </a:schemeClr>
                </a:solidFill>
                <a:cs typeface="+mn-ea"/>
                <a:sym typeface="+mn-lt"/>
              </a:rPr>
              <a:t>Decorator </a:t>
            </a:r>
            <a:r>
              <a:rPr lang="en-US" altLang="zh-CN" sz="2000">
                <a:solidFill>
                  <a:schemeClr val="tx1">
                    <a:lumMod val="75000"/>
                    <a:lumOff val="25000"/>
                  </a:schemeClr>
                </a:solidFill>
                <a:cs typeface="+mn-ea"/>
                <a:sym typeface="+mn-lt"/>
              </a:rPr>
              <a:t>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1883410" y="1012825"/>
            <a:ext cx="8429625" cy="984885"/>
          </a:xfrm>
          <a:prstGeom prst="rect">
            <a:avLst/>
          </a:prstGeom>
          <a:noFill/>
        </p:spPr>
        <p:txBody>
          <a:bodyPr wrap="square" lIns="192000" tIns="0" rIns="192000" bIns="0" anchor="t">
            <a:normAutofit fontScale="95000"/>
          </a:bodyPr>
          <a:p>
            <a:pPr algn="ctr" defTabSz="1624965" fontAlgn="base">
              <a:lnSpc>
                <a:spcPct val="120000"/>
              </a:lnSpc>
              <a:spcBef>
                <a:spcPct val="0"/>
              </a:spcBef>
              <a:spcAft>
                <a:spcPct val="0"/>
              </a:spcAft>
              <a:defRPr/>
            </a:pPr>
            <a:r>
              <a:rPr lang="en-US" altLang="zh-CN">
                <a:solidFill>
                  <a:schemeClr val="tx1">
                    <a:lumMod val="75000"/>
                    <a:lumOff val="25000"/>
                  </a:schemeClr>
                </a:solidFill>
                <a:cs typeface="+mn-ea"/>
                <a:sym typeface="+mn-lt"/>
              </a:rPr>
              <a:t>Attach additional responsibilities to an object dynamically keeping the same interface.Decorators provide a flexible alternative to subclassing for extending functionality.</a:t>
            </a:r>
            <a:endParaRPr lang="en-US" altLang="zh-CN" sz="1800">
              <a:solidFill>
                <a:schemeClr val="tx1">
                  <a:lumMod val="75000"/>
                  <a:lumOff val="25000"/>
                </a:schemeClr>
              </a:solidFill>
              <a:cs typeface="+mn-ea"/>
              <a:sym typeface="+mn-lt"/>
            </a:endParaRPr>
          </a:p>
          <a:p>
            <a:pPr algn="ctr" defTabSz="1624965" fontAlgn="base">
              <a:lnSpc>
                <a:spcPct val="120000"/>
              </a:lnSpc>
              <a:spcBef>
                <a:spcPct val="0"/>
              </a:spcBef>
              <a:spcAft>
                <a:spcPct val="0"/>
              </a:spcAft>
              <a:defRPr/>
            </a:pPr>
            <a:endParaRPr lang="en-US" altLang="zh-CN" sz="1800">
              <a:solidFill>
                <a:schemeClr val="tx1">
                  <a:lumMod val="75000"/>
                  <a:lumOff val="25000"/>
                </a:schemeClr>
              </a:solidFill>
              <a:cs typeface="+mn-ea"/>
              <a:sym typeface="+mn-lt"/>
            </a:endParaRPr>
          </a:p>
        </p:txBody>
      </p:sp>
      <p:pic>
        <p:nvPicPr>
          <p:cNvPr id="2" name="图片 1"/>
          <p:cNvPicPr>
            <a:picLocks noChangeAspect="1"/>
          </p:cNvPicPr>
          <p:nvPr/>
        </p:nvPicPr>
        <p:blipFill>
          <a:blip r:embed="rId1"/>
          <a:srcRect t="-386"/>
          <a:stretch>
            <a:fillRect/>
          </a:stretch>
        </p:blipFill>
        <p:spPr>
          <a:xfrm>
            <a:off x="883285" y="1940560"/>
            <a:ext cx="10429875" cy="42900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Rectangle 6"/>
          <p:cNvSpPr>
            <a:spLocks noChangeArrowheads="1"/>
          </p:cNvSpPr>
          <p:nvPr/>
        </p:nvSpPr>
        <p:spPr bwMode="auto">
          <a:xfrm>
            <a:off x="374650" y="34416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矩形 2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1"/>
          <p:cNvSpPr txBox="1"/>
          <p:nvPr/>
        </p:nvSpPr>
        <p:spPr>
          <a:xfrm>
            <a:off x="5074531" y="655321"/>
            <a:ext cx="2040837" cy="39878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State </a:t>
            </a:r>
            <a:r>
              <a:rPr lang="en-US" altLang="zh-CN" sz="2000">
                <a:solidFill>
                  <a:schemeClr val="tx1">
                    <a:lumMod val="75000"/>
                    <a:lumOff val="25000"/>
                  </a:schemeClr>
                </a:solidFill>
                <a:cs typeface="+mn-ea"/>
                <a:sym typeface="+mn-lt"/>
              </a:rPr>
              <a:t>Pattern</a:t>
            </a:r>
            <a:endParaRPr lang="zh-CN" altLang="en-US" sz="2000" dirty="0">
              <a:solidFill>
                <a:schemeClr val="tx1">
                  <a:lumMod val="75000"/>
                  <a:lumOff val="25000"/>
                </a:schemeClr>
              </a:solidFill>
              <a:cs typeface="+mn-ea"/>
              <a:sym typeface="+mn-lt"/>
            </a:endParaRPr>
          </a:p>
        </p:txBody>
      </p:sp>
      <p:sp>
        <p:nvSpPr>
          <p:cNvPr id="15" name="TextBox 5"/>
          <p:cNvSpPr txBox="1"/>
          <p:nvPr/>
        </p:nvSpPr>
        <p:spPr>
          <a:xfrm>
            <a:off x="1934845" y="1206500"/>
            <a:ext cx="8320405" cy="662940"/>
          </a:xfrm>
          <a:prstGeom prst="rect">
            <a:avLst/>
          </a:prstGeom>
          <a:noFill/>
        </p:spPr>
        <p:txBody>
          <a:bodyPr wrap="square" lIns="192000" tIns="0" rIns="192000" bIns="0" anchor="t">
            <a:normAutofit/>
          </a:bodyPr>
          <a:p>
            <a:pPr algn="ctr" defTabSz="1624965" fontAlgn="base">
              <a:lnSpc>
                <a:spcPct val="120000"/>
              </a:lnSpc>
              <a:spcBef>
                <a:spcPct val="0"/>
              </a:spcBef>
              <a:spcAft>
                <a:spcPct val="0"/>
              </a:spcAft>
              <a:defRPr/>
            </a:pPr>
            <a:r>
              <a:rPr lang="en-US" altLang="zh-CN" sz="1800">
                <a:solidFill>
                  <a:schemeClr val="tx1">
                    <a:lumMod val="75000"/>
                    <a:lumOff val="25000"/>
                  </a:schemeClr>
                </a:solidFill>
                <a:cs typeface="+mn-ea"/>
                <a:sym typeface="+mn-lt"/>
              </a:rPr>
              <a:t>Allow an object to alter its behavior when its internal state changes.The object will appear to change its class.</a:t>
            </a:r>
            <a:endParaRPr lang="en-US" altLang="zh-CN" sz="1800">
              <a:solidFill>
                <a:schemeClr val="tx1">
                  <a:lumMod val="75000"/>
                  <a:lumOff val="25000"/>
                </a:schemeClr>
              </a:solidFill>
              <a:cs typeface="+mn-ea"/>
              <a:sym typeface="+mn-lt"/>
            </a:endParaRPr>
          </a:p>
        </p:txBody>
      </p:sp>
      <p:pic>
        <p:nvPicPr>
          <p:cNvPr id="2" name="图片 1"/>
          <p:cNvPicPr>
            <a:picLocks noChangeAspect="1"/>
          </p:cNvPicPr>
          <p:nvPr/>
        </p:nvPicPr>
        <p:blipFill>
          <a:blip r:embed="rId1"/>
          <a:stretch>
            <a:fillRect/>
          </a:stretch>
        </p:blipFill>
        <p:spPr>
          <a:xfrm>
            <a:off x="2252345" y="1869440"/>
            <a:ext cx="7684770" cy="4289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4054398" y="3091725"/>
            <a:ext cx="5083082" cy="707886"/>
            <a:chOff x="3819618" y="3122595"/>
            <a:chExt cx="5083082" cy="707886"/>
          </a:xfrm>
        </p:grpSpPr>
        <p:sp>
          <p:nvSpPr>
            <p:cNvPr id="8" name="文本框 7"/>
            <p:cNvSpPr txBox="1"/>
            <p:nvPr/>
          </p:nvSpPr>
          <p:spPr>
            <a:xfrm>
              <a:off x="3910691" y="3122595"/>
              <a:ext cx="480371" cy="707886"/>
            </a:xfrm>
            <a:prstGeom prst="rect">
              <a:avLst/>
            </a:prstGeom>
            <a:noFill/>
          </p:spPr>
          <p:txBody>
            <a:bodyPr wrap="square" rtlCol="0">
              <a:spAutoFit/>
            </a:bodyPr>
            <a:lstStyle/>
            <a:p>
              <a:r>
                <a:rPr lang="zh-CN" altLang="en-US" sz="4000" smtClean="0">
                  <a:solidFill>
                    <a:prstClr val="black"/>
                  </a:solidFill>
                  <a:cs typeface="+mn-ea"/>
                  <a:sym typeface="+mn-lt"/>
                </a:rPr>
                <a:t>肆</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dist"/>
              <a:r>
                <a:rPr lang="en-US" altLang="zh-CN" sz="2800" smtClean="0">
                  <a:solidFill>
                    <a:prstClr val="black">
                      <a:lumMod val="75000"/>
                      <a:lumOff val="25000"/>
                    </a:prstClr>
                  </a:solidFill>
                  <a:cs typeface="+mn-ea"/>
                  <a:sym typeface="+mn-lt"/>
                </a:rPr>
                <a:t>S</a:t>
              </a:r>
              <a:r>
                <a:rPr lang="zh-CN" altLang="en-US" sz="2800" smtClean="0">
                  <a:solidFill>
                    <a:prstClr val="black">
                      <a:lumMod val="75000"/>
                      <a:lumOff val="25000"/>
                    </a:prstClr>
                  </a:solidFill>
                  <a:cs typeface="+mn-ea"/>
                  <a:sym typeface="+mn-lt"/>
                </a:rPr>
                <a:t>ummary</a:t>
              </a:r>
              <a:endParaRPr lang="zh-CN" altLang="en-US" sz="280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矩形 2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432050" y="1522095"/>
            <a:ext cx="1840230" cy="398780"/>
          </a:xfrm>
          <a:prstGeom prst="rect">
            <a:avLst/>
          </a:prstGeom>
          <a:noFill/>
        </p:spPr>
        <p:txBody>
          <a:bodyPr wrap="square" rtlCol="0">
            <a:spAutoFit/>
          </a:bodyPr>
          <a:lstStyle/>
          <a:p>
            <a:pPr defTabSz="911860"/>
            <a:r>
              <a:rPr lang="zh-CN" altLang="en-US" sz="2000" b="1" dirty="0">
                <a:solidFill>
                  <a:schemeClr val="tx1">
                    <a:lumMod val="75000"/>
                    <a:lumOff val="25000"/>
                  </a:schemeClr>
                </a:solidFill>
                <a:cs typeface="+mn-ea"/>
                <a:sym typeface="+mn-lt"/>
              </a:rPr>
              <a:t>Teamwork</a:t>
            </a:r>
            <a:endParaRPr lang="zh-CN" altLang="en-US" sz="2000" b="1" dirty="0">
              <a:solidFill>
                <a:schemeClr val="tx1">
                  <a:lumMod val="75000"/>
                  <a:lumOff val="25000"/>
                </a:schemeClr>
              </a:solidFill>
              <a:cs typeface="+mn-ea"/>
              <a:sym typeface="+mn-lt"/>
            </a:endParaRPr>
          </a:p>
        </p:txBody>
      </p:sp>
      <p:grpSp>
        <p:nvGrpSpPr>
          <p:cNvPr id="5" name="组合 4"/>
          <p:cNvGrpSpPr/>
          <p:nvPr/>
        </p:nvGrpSpPr>
        <p:grpSpPr>
          <a:xfrm>
            <a:off x="1549741" y="3058781"/>
            <a:ext cx="760296" cy="765636"/>
            <a:chOff x="740811" y="1933302"/>
            <a:chExt cx="452674" cy="452674"/>
          </a:xfrm>
          <a:solidFill>
            <a:srgbClr val="ACB9A1"/>
          </a:solidFill>
        </p:grpSpPr>
        <p:sp>
          <p:nvSpPr>
            <p:cNvPr id="6" name="矩形 5"/>
            <p:cNvSpPr/>
            <p:nvPr/>
          </p:nvSpPr>
          <p:spPr>
            <a:xfrm>
              <a:off x="740811" y="1933302"/>
              <a:ext cx="452674" cy="45267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1860"/>
              <a:endParaRPr lang="zh-CN" altLang="en-US" sz="1795" dirty="0">
                <a:solidFill>
                  <a:prstClr val="white"/>
                </a:solidFill>
                <a:cs typeface="+mn-ea"/>
                <a:sym typeface="+mn-lt"/>
              </a:endParaRPr>
            </a:p>
          </p:txBody>
        </p:sp>
        <p:sp>
          <p:nvSpPr>
            <p:cNvPr id="7" name="矩形 6"/>
            <p:cNvSpPr/>
            <p:nvPr/>
          </p:nvSpPr>
          <p:spPr>
            <a:xfrm>
              <a:off x="836987" y="2061202"/>
              <a:ext cx="258837" cy="223102"/>
            </a:xfrm>
            <a:prstGeom prst="rect">
              <a:avLst/>
            </a:prstGeom>
            <a:noFill/>
          </p:spPr>
          <p:txBody>
            <a:bodyPr wrap="none">
              <a:spAutoFit/>
            </a:bodyPr>
            <a:lstStyle/>
            <a:p>
              <a:pPr defTabSz="911860"/>
              <a:r>
                <a:rPr lang="en-US" altLang="zh-CN" sz="1850" smtClean="0">
                  <a:solidFill>
                    <a:prstClr val="white"/>
                  </a:solidFill>
                  <a:cs typeface="+mn-ea"/>
                  <a:sym typeface="+mn-lt"/>
                </a:rPr>
                <a:t>02</a:t>
              </a:r>
              <a:endParaRPr lang="zh-CN" altLang="en-US" sz="1795" dirty="0">
                <a:solidFill>
                  <a:prstClr val="white"/>
                </a:solidFill>
                <a:cs typeface="+mn-ea"/>
                <a:sym typeface="+mn-lt"/>
              </a:endParaRPr>
            </a:p>
          </p:txBody>
        </p:sp>
      </p:grpSp>
      <p:sp>
        <p:nvSpPr>
          <p:cNvPr id="11" name="文本框 10"/>
          <p:cNvSpPr txBox="1"/>
          <p:nvPr/>
        </p:nvSpPr>
        <p:spPr>
          <a:xfrm>
            <a:off x="2506811" y="2973178"/>
            <a:ext cx="1375954" cy="398780"/>
          </a:xfrm>
          <a:prstGeom prst="rect">
            <a:avLst/>
          </a:prstGeom>
          <a:noFill/>
        </p:spPr>
        <p:txBody>
          <a:bodyPr wrap="square" rtlCol="0">
            <a:spAutoFit/>
          </a:bodyPr>
          <a:lstStyle>
            <a:defPPr>
              <a:defRPr lang="zh-CN"/>
            </a:defPPr>
            <a:lvl1pPr defTabSz="911860">
              <a:defRPr sz="2000" b="1">
                <a:solidFill>
                  <a:srgbClr val="6C845E"/>
                </a:solidFill>
                <a:latin typeface="+mn-ea"/>
                <a:cs typeface="+mn-ea"/>
              </a:defRPr>
            </a:lvl1pPr>
          </a:lstStyle>
          <a:p>
            <a:r>
              <a:rPr lang="en-US" altLang="zh-CN">
                <a:solidFill>
                  <a:schemeClr val="bg2">
                    <a:lumMod val="25000"/>
                  </a:schemeClr>
                </a:solidFill>
                <a:latin typeface="+mn-lt"/>
                <a:sym typeface="+mn-lt"/>
              </a:rPr>
              <a:t>Reviewing</a:t>
            </a:r>
            <a:endParaRPr lang="zh-CN" altLang="en-US" dirty="0">
              <a:solidFill>
                <a:schemeClr val="tx1">
                  <a:lumMod val="75000"/>
                  <a:lumOff val="25000"/>
                </a:schemeClr>
              </a:solidFill>
              <a:latin typeface="+mn-lt"/>
              <a:sym typeface="+mn-lt"/>
            </a:endParaRPr>
          </a:p>
        </p:txBody>
      </p:sp>
      <p:sp>
        <p:nvSpPr>
          <p:cNvPr id="13" name="3          _5"/>
          <p:cNvSpPr>
            <a:spLocks noChangeArrowheads="1"/>
          </p:cNvSpPr>
          <p:nvPr/>
        </p:nvSpPr>
        <p:spPr bwMode="auto">
          <a:xfrm>
            <a:off x="2432195" y="1881324"/>
            <a:ext cx="4832206"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120000"/>
              </a:lnSpc>
              <a:spcBef>
                <a:spcPct val="0"/>
              </a:spcBef>
              <a:spcAft>
                <a:spcPct val="0"/>
              </a:spcAft>
              <a:buNone/>
            </a:pPr>
            <a:r>
              <a:rPr lang="en-US" altLang="zh-CN" sz="1200">
                <a:solidFill>
                  <a:schemeClr val="bg2">
                    <a:lumMod val="25000"/>
                  </a:schemeClr>
                </a:solidFill>
                <a:latin typeface="+mn-lt"/>
                <a:ea typeface="+mn-ea"/>
                <a:cs typeface="+mn-ea"/>
                <a:sym typeface="+mn-lt"/>
              </a:rPr>
              <a:t>With the help of the team, these problems can be solved easily and quickly, which could improve work efficiency.</a:t>
            </a:r>
            <a:endParaRPr lang="en-US" altLang="zh-CN" sz="1200">
              <a:solidFill>
                <a:schemeClr val="bg2">
                  <a:lumMod val="25000"/>
                </a:schemeClr>
              </a:solidFill>
              <a:latin typeface="+mn-lt"/>
              <a:ea typeface="+mn-ea"/>
              <a:cs typeface="+mn-ea"/>
              <a:sym typeface="+mn-lt"/>
            </a:endParaRPr>
          </a:p>
        </p:txBody>
      </p:sp>
      <p:sp>
        <p:nvSpPr>
          <p:cNvPr id="14" name="3          _5"/>
          <p:cNvSpPr>
            <a:spLocks noChangeArrowheads="1"/>
          </p:cNvSpPr>
          <p:nvPr/>
        </p:nvSpPr>
        <p:spPr bwMode="auto">
          <a:xfrm>
            <a:off x="2506811" y="3344201"/>
            <a:ext cx="4832206"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defTabSz="910590" fontAlgn="base">
              <a:lnSpc>
                <a:spcPct val="120000"/>
              </a:lnSpc>
              <a:buNone/>
            </a:pPr>
            <a:r>
              <a:rPr lang="en-US" altLang="zh-CN" sz="1200">
                <a:solidFill>
                  <a:schemeClr val="bg2">
                    <a:lumMod val="25000"/>
                  </a:schemeClr>
                </a:solidFill>
                <a:latin typeface="+mn-lt"/>
                <a:ea typeface="+mn-ea"/>
                <a:cs typeface="+mn-ea"/>
                <a:sym typeface="+mn-lt"/>
              </a:rPr>
              <a:t>Reviewing is helpful in understanding and memorizing what you’ve learnt.</a:t>
            </a:r>
            <a:endParaRPr lang="en-US" altLang="zh-CN" sz="1200">
              <a:solidFill>
                <a:schemeClr val="bg2">
                  <a:lumMod val="25000"/>
                </a:schemeClr>
              </a:solidFill>
              <a:latin typeface="+mn-lt"/>
              <a:ea typeface="+mn-ea"/>
              <a:cs typeface="+mn-ea"/>
              <a:sym typeface="+mn-lt"/>
            </a:endParaRPr>
          </a:p>
        </p:txBody>
      </p:sp>
      <p:grpSp>
        <p:nvGrpSpPr>
          <p:cNvPr id="15" name="组合 14"/>
          <p:cNvGrpSpPr/>
          <p:nvPr/>
        </p:nvGrpSpPr>
        <p:grpSpPr>
          <a:xfrm>
            <a:off x="1539635" y="1611049"/>
            <a:ext cx="760296" cy="765636"/>
            <a:chOff x="740811" y="1933302"/>
            <a:chExt cx="452674" cy="452674"/>
          </a:xfrm>
        </p:grpSpPr>
        <p:sp>
          <p:nvSpPr>
            <p:cNvPr id="16" name="矩形 15"/>
            <p:cNvSpPr/>
            <p:nvPr/>
          </p:nvSpPr>
          <p:spPr>
            <a:xfrm>
              <a:off x="740811" y="1933302"/>
              <a:ext cx="452674" cy="45267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1860"/>
              <a:endParaRPr lang="zh-CN" altLang="en-US" sz="1795" dirty="0">
                <a:solidFill>
                  <a:prstClr val="white"/>
                </a:solidFill>
                <a:cs typeface="+mn-ea"/>
                <a:sym typeface="+mn-lt"/>
              </a:endParaRPr>
            </a:p>
          </p:txBody>
        </p:sp>
        <p:sp>
          <p:nvSpPr>
            <p:cNvPr id="17" name="矩形 16"/>
            <p:cNvSpPr/>
            <p:nvPr/>
          </p:nvSpPr>
          <p:spPr>
            <a:xfrm>
              <a:off x="836987" y="2061202"/>
              <a:ext cx="258837" cy="223102"/>
            </a:xfrm>
            <a:prstGeom prst="rect">
              <a:avLst/>
            </a:prstGeom>
          </p:spPr>
          <p:txBody>
            <a:bodyPr wrap="none">
              <a:spAutoFit/>
            </a:bodyPr>
            <a:lstStyle/>
            <a:p>
              <a:pPr defTabSz="911860"/>
              <a:r>
                <a:rPr lang="en-US" altLang="zh-CN" sz="1850" dirty="0">
                  <a:solidFill>
                    <a:prstClr val="white"/>
                  </a:solidFill>
                  <a:cs typeface="+mn-ea"/>
                  <a:sym typeface="+mn-lt"/>
                </a:rPr>
                <a:t>01</a:t>
              </a:r>
              <a:endParaRPr lang="zh-CN" altLang="en-US" sz="1795" dirty="0">
                <a:solidFill>
                  <a:prstClr val="white"/>
                </a:solidFill>
                <a:cs typeface="+mn-ea"/>
                <a:sym typeface="+mn-lt"/>
              </a:endParaRPr>
            </a:p>
          </p:txBody>
        </p:sp>
      </p:grpSp>
      <p:grpSp>
        <p:nvGrpSpPr>
          <p:cNvPr id="18" name="组合 17"/>
          <p:cNvGrpSpPr/>
          <p:nvPr/>
        </p:nvGrpSpPr>
        <p:grpSpPr>
          <a:xfrm>
            <a:off x="1549741" y="4551717"/>
            <a:ext cx="760296" cy="765636"/>
            <a:chOff x="740811" y="1933302"/>
            <a:chExt cx="452674" cy="452674"/>
          </a:xfrm>
          <a:solidFill>
            <a:srgbClr val="ACB9A1"/>
          </a:solidFill>
        </p:grpSpPr>
        <p:sp>
          <p:nvSpPr>
            <p:cNvPr id="19" name="矩形 18"/>
            <p:cNvSpPr/>
            <p:nvPr/>
          </p:nvSpPr>
          <p:spPr>
            <a:xfrm>
              <a:off x="740811" y="1933302"/>
              <a:ext cx="452674" cy="45267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1860"/>
              <a:endParaRPr lang="zh-CN" altLang="en-US" sz="1795" dirty="0">
                <a:solidFill>
                  <a:prstClr val="white"/>
                </a:solidFill>
                <a:cs typeface="+mn-ea"/>
                <a:sym typeface="+mn-lt"/>
              </a:endParaRPr>
            </a:p>
          </p:txBody>
        </p:sp>
        <p:sp>
          <p:nvSpPr>
            <p:cNvPr id="20" name="矩形 19"/>
            <p:cNvSpPr/>
            <p:nvPr/>
          </p:nvSpPr>
          <p:spPr>
            <a:xfrm>
              <a:off x="836987" y="2061202"/>
              <a:ext cx="258837" cy="223102"/>
            </a:xfrm>
            <a:prstGeom prst="rect">
              <a:avLst/>
            </a:prstGeom>
            <a:noFill/>
            <a:ln>
              <a:noFill/>
            </a:ln>
          </p:spPr>
          <p:txBody>
            <a:bodyPr wrap="none">
              <a:spAutoFit/>
            </a:bodyPr>
            <a:lstStyle/>
            <a:p>
              <a:pPr defTabSz="911860"/>
              <a:r>
                <a:rPr lang="en-US" altLang="zh-CN" sz="1850" smtClean="0">
                  <a:solidFill>
                    <a:prstClr val="white"/>
                  </a:solidFill>
                  <a:cs typeface="+mn-ea"/>
                  <a:sym typeface="+mn-lt"/>
                </a:rPr>
                <a:t>02</a:t>
              </a:r>
              <a:endParaRPr lang="zh-CN" altLang="en-US" sz="1795" dirty="0">
                <a:solidFill>
                  <a:prstClr val="white"/>
                </a:solidFill>
                <a:cs typeface="+mn-ea"/>
                <a:sym typeface="+mn-lt"/>
              </a:endParaRPr>
            </a:p>
          </p:txBody>
        </p:sp>
      </p:grpSp>
      <p:sp>
        <p:nvSpPr>
          <p:cNvPr id="21" name="文本框 20"/>
          <p:cNvSpPr txBox="1"/>
          <p:nvPr/>
        </p:nvSpPr>
        <p:spPr>
          <a:xfrm>
            <a:off x="2506811" y="4466114"/>
            <a:ext cx="1375954" cy="398780"/>
          </a:xfrm>
          <a:prstGeom prst="rect">
            <a:avLst/>
          </a:prstGeom>
          <a:noFill/>
        </p:spPr>
        <p:txBody>
          <a:bodyPr wrap="square" rtlCol="0">
            <a:spAutoFit/>
          </a:bodyPr>
          <a:lstStyle>
            <a:defPPr>
              <a:defRPr lang="zh-CN"/>
            </a:defPPr>
            <a:lvl1pPr defTabSz="911860">
              <a:defRPr sz="2000" b="1">
                <a:solidFill>
                  <a:srgbClr val="6C845E"/>
                </a:solidFill>
                <a:latin typeface="+mn-ea"/>
                <a:cs typeface="+mn-ea"/>
              </a:defRPr>
            </a:lvl1pPr>
          </a:lstStyle>
          <a:p>
            <a:r>
              <a:rPr lang="en-US" altLang="zh-CN">
                <a:solidFill>
                  <a:schemeClr val="bg2">
                    <a:lumMod val="25000"/>
                  </a:schemeClr>
                </a:solidFill>
                <a:latin typeface="+mn-lt"/>
                <a:sym typeface="+mn-lt"/>
              </a:rPr>
              <a:t>Practice</a:t>
            </a:r>
            <a:endParaRPr lang="zh-CN" altLang="en-US" dirty="0">
              <a:solidFill>
                <a:schemeClr val="tx1">
                  <a:lumMod val="75000"/>
                  <a:lumOff val="25000"/>
                </a:schemeClr>
              </a:solidFill>
              <a:latin typeface="+mn-lt"/>
              <a:sym typeface="+mn-lt"/>
            </a:endParaRPr>
          </a:p>
        </p:txBody>
      </p:sp>
      <p:sp>
        <p:nvSpPr>
          <p:cNvPr id="22" name="3          _5"/>
          <p:cNvSpPr>
            <a:spLocks noChangeArrowheads="1"/>
          </p:cNvSpPr>
          <p:nvPr/>
        </p:nvSpPr>
        <p:spPr bwMode="auto">
          <a:xfrm>
            <a:off x="2506811" y="4837137"/>
            <a:ext cx="4832206" cy="532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120000"/>
              </a:lnSpc>
              <a:spcBef>
                <a:spcPct val="0"/>
              </a:spcBef>
              <a:spcAft>
                <a:spcPct val="0"/>
              </a:spcAft>
              <a:buNone/>
            </a:pPr>
            <a:r>
              <a:rPr lang="en-US" altLang="zh-CN" sz="1200">
                <a:solidFill>
                  <a:schemeClr val="bg2">
                    <a:lumMod val="25000"/>
                  </a:schemeClr>
                </a:solidFill>
                <a:latin typeface="+mn-lt"/>
                <a:ea typeface="+mn-ea"/>
                <a:cs typeface="+mn-ea"/>
                <a:sym typeface="+mn-lt"/>
              </a:rPr>
              <a:t>The old saying gi ven by Einstein——“The only source of knowledge is practice. ”</a:t>
            </a:r>
            <a:endParaRPr lang="en-US" altLang="zh-CN" sz="1200">
              <a:solidFill>
                <a:schemeClr val="bg2">
                  <a:lumMod val="25000"/>
                </a:schemeClr>
              </a:solidFill>
              <a:latin typeface="+mn-lt"/>
              <a:ea typeface="+mn-ea"/>
              <a:cs typeface="+mn-ea"/>
              <a:sym typeface="+mn-lt"/>
            </a:endParaRPr>
          </a:p>
        </p:txBody>
      </p:sp>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t="130" r="62560" b="6130"/>
          <a:stretch>
            <a:fillRect/>
          </a:stretch>
        </p:blipFill>
        <p:spPr>
          <a:xfrm>
            <a:off x="8036109" y="1684670"/>
            <a:ext cx="2391064" cy="370630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矩形 2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3006090" y="2905760"/>
            <a:ext cx="6678295" cy="706755"/>
          </a:xfrm>
          <a:prstGeom prst="rect">
            <a:avLst/>
          </a:prstGeom>
          <a:noFill/>
        </p:spPr>
        <p:txBody>
          <a:bodyPr wrap="square" rtlCol="0">
            <a:spAutoFit/>
          </a:bodyPr>
          <a:lstStyle>
            <a:defPPr>
              <a:defRPr lang="zh-CN"/>
            </a:defPPr>
            <a:lvl1pPr defTabSz="911860">
              <a:defRPr sz="2000" b="1">
                <a:solidFill>
                  <a:srgbClr val="6C845E"/>
                </a:solidFill>
                <a:latin typeface="+mn-ea"/>
                <a:cs typeface="+mn-ea"/>
              </a:defRPr>
            </a:lvl1pPr>
          </a:lstStyle>
          <a:p>
            <a:r>
              <a:rPr lang="en-US" altLang="zh-CN">
                <a:solidFill>
                  <a:schemeClr val="bg2">
                    <a:lumMod val="25000"/>
                  </a:schemeClr>
                </a:solidFill>
                <a:latin typeface="+mn-lt"/>
                <a:sym typeface="+mn-lt"/>
              </a:rPr>
              <a:t>Use design patterns to apply it to specific applications to solve similar problems.</a:t>
            </a:r>
            <a:endParaRPr lang="en-US" altLang="zh-CN">
              <a:solidFill>
                <a:schemeClr val="bg2">
                  <a:lumMod val="25000"/>
                </a:schemeClr>
              </a:solidFill>
              <a:latin typeface="+mn-lt"/>
              <a:sym typeface="+mn-lt"/>
            </a:endParaRPr>
          </a:p>
        </p:txBody>
      </p:sp>
      <p:sp>
        <p:nvSpPr>
          <p:cNvPr id="13" name="3          _5"/>
          <p:cNvSpPr>
            <a:spLocks noChangeArrowheads="1"/>
          </p:cNvSpPr>
          <p:nvPr/>
        </p:nvSpPr>
        <p:spPr bwMode="auto">
          <a:xfrm>
            <a:off x="3006235" y="1584779"/>
            <a:ext cx="4832206"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17" tIns="45561" rIns="91117" bIns="45561">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defTabSz="910590" fontAlgn="base">
              <a:lnSpc>
                <a:spcPct val="120000"/>
              </a:lnSpc>
              <a:spcBef>
                <a:spcPct val="0"/>
              </a:spcBef>
              <a:spcAft>
                <a:spcPct val="0"/>
              </a:spcAft>
              <a:buNone/>
            </a:pPr>
            <a:r>
              <a:rPr lang="zh-CN" altLang="en-US" sz="2000" b="1" dirty="0">
                <a:solidFill>
                  <a:schemeClr val="tx1">
                    <a:lumMod val="75000"/>
                    <a:lumOff val="25000"/>
                  </a:schemeClr>
                </a:solidFill>
                <a:latin typeface="+mn-lt"/>
                <a:ea typeface="+mn-ea"/>
                <a:cs typeface="+mn-ea"/>
                <a:sym typeface="+mn-lt"/>
              </a:rPr>
              <a:t>Design pattern is a universal solution for design problems</a:t>
            </a:r>
            <a:endParaRPr lang="zh-CN" altLang="en-US" sz="2000" b="1" dirty="0">
              <a:solidFill>
                <a:schemeClr val="tx1">
                  <a:lumMod val="75000"/>
                  <a:lumOff val="25000"/>
                </a:schemeClr>
              </a:solidFill>
              <a:latin typeface="+mn-lt"/>
              <a:ea typeface="+mn-ea"/>
              <a:cs typeface="+mn-ea"/>
              <a:sym typeface="+mn-lt"/>
            </a:endParaRPr>
          </a:p>
        </p:txBody>
      </p:sp>
      <p:sp>
        <p:nvSpPr>
          <p:cNvPr id="20" name="矩形 19"/>
          <p:cNvSpPr/>
          <p:nvPr/>
        </p:nvSpPr>
        <p:spPr>
          <a:xfrm>
            <a:off x="1711325" y="4768215"/>
            <a:ext cx="306705" cy="375920"/>
          </a:xfrm>
          <a:prstGeom prst="rect">
            <a:avLst/>
          </a:prstGeom>
          <a:noFill/>
          <a:ln>
            <a:noFill/>
          </a:ln>
        </p:spPr>
        <p:txBody>
          <a:bodyPr wrap="none">
            <a:spAutoFit/>
          </a:bodyPr>
          <a:lstStyle/>
          <a:p>
            <a:pPr defTabSz="911860"/>
            <a:r>
              <a:rPr lang="en-US" altLang="zh-CN" sz="1850" smtClean="0">
                <a:solidFill>
                  <a:prstClr val="white"/>
                </a:solidFill>
                <a:cs typeface="+mn-ea"/>
                <a:sym typeface="+mn-lt"/>
              </a:rPr>
              <a:t>0</a:t>
            </a:r>
            <a:endParaRPr lang="zh-CN" altLang="en-US" sz="1795" dirty="0">
              <a:solidFill>
                <a:prstClr val="white"/>
              </a:solidFill>
              <a:cs typeface="+mn-ea"/>
              <a:sym typeface="+mn-lt"/>
            </a:endParaRPr>
          </a:p>
        </p:txBody>
      </p:sp>
      <p:sp>
        <p:nvSpPr>
          <p:cNvPr id="21" name="文本框 20"/>
          <p:cNvSpPr txBox="1"/>
          <p:nvPr/>
        </p:nvSpPr>
        <p:spPr>
          <a:xfrm>
            <a:off x="3006090" y="4170045"/>
            <a:ext cx="6594475" cy="706755"/>
          </a:xfrm>
          <a:prstGeom prst="rect">
            <a:avLst/>
          </a:prstGeom>
          <a:noFill/>
        </p:spPr>
        <p:txBody>
          <a:bodyPr wrap="square" rtlCol="0">
            <a:spAutoFit/>
          </a:bodyPr>
          <a:lstStyle>
            <a:defPPr>
              <a:defRPr lang="zh-CN"/>
            </a:defPPr>
            <a:lvl1pPr defTabSz="911860">
              <a:defRPr sz="2000" b="1">
                <a:solidFill>
                  <a:srgbClr val="6C845E"/>
                </a:solidFill>
                <a:latin typeface="+mn-ea"/>
                <a:cs typeface="+mn-ea"/>
              </a:defRPr>
            </a:lvl1pPr>
          </a:lstStyle>
          <a:p>
            <a:r>
              <a:rPr lang="en-US" altLang="zh-CN">
                <a:solidFill>
                  <a:schemeClr val="bg2">
                    <a:lumMod val="25000"/>
                  </a:schemeClr>
                </a:solidFill>
                <a:latin typeface="+mn-lt"/>
                <a:sym typeface="+mn-lt"/>
              </a:rPr>
              <a:t>The design pattern is used to re-use code, make the code easier to understand, and ensure code reliability.</a:t>
            </a:r>
            <a:endParaRPr lang="en-US" altLang="zh-CN">
              <a:solidFill>
                <a:schemeClr val="bg2">
                  <a:lumMod val="25000"/>
                </a:schemeClr>
              </a:solidFill>
              <a:latin typeface="+mn-lt"/>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784948" y="2836267"/>
            <a:ext cx="4397933" cy="1106805"/>
            <a:chOff x="3643343" y="2875002"/>
            <a:chExt cx="4397933" cy="1106805"/>
          </a:xfrm>
        </p:grpSpPr>
        <p:sp>
          <p:nvSpPr>
            <p:cNvPr id="6" name="文本框 5"/>
            <p:cNvSpPr txBox="1"/>
            <p:nvPr/>
          </p:nvSpPr>
          <p:spPr>
            <a:xfrm>
              <a:off x="3732878" y="2875002"/>
              <a:ext cx="4307840" cy="1106805"/>
            </a:xfrm>
            <a:prstGeom prst="rect">
              <a:avLst/>
            </a:prstGeom>
            <a:noFill/>
          </p:spPr>
          <p:txBody>
            <a:bodyPr wrap="square" rtlCol="0">
              <a:spAutoFit/>
            </a:bodyPr>
            <a:lstStyle/>
            <a:p>
              <a:pPr algn="dist"/>
              <a:r>
                <a:rPr lang="en-US" altLang="zh-CN" sz="6600" smtClean="0">
                  <a:cs typeface="+mn-ea"/>
                  <a:sym typeface="+mn-lt"/>
                </a:rPr>
                <a:t>Thanks</a:t>
              </a:r>
              <a:endParaRPr lang="en-US" altLang="zh-CN" sz="6600" smtClean="0">
                <a:cs typeface="+mn-ea"/>
                <a:sym typeface="+mn-lt"/>
              </a:endParaRPr>
            </a:p>
          </p:txBody>
        </p:sp>
        <p:cxnSp>
          <p:nvCxnSpPr>
            <p:cNvPr id="7" name="直接连接符 6"/>
            <p:cNvCxnSpPr/>
            <p:nvPr/>
          </p:nvCxnSpPr>
          <p:spPr>
            <a:xfrm>
              <a:off x="8041276" y="2971937"/>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43343" y="2971937"/>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7886"/>
            <a:chOff x="3819618" y="3122595"/>
            <a:chExt cx="5083082" cy="707886"/>
          </a:xfrm>
        </p:grpSpPr>
        <p:sp>
          <p:nvSpPr>
            <p:cNvPr id="8" name="文本框 7"/>
            <p:cNvSpPr txBox="1"/>
            <p:nvPr/>
          </p:nvSpPr>
          <p:spPr>
            <a:xfrm>
              <a:off x="3910691" y="3122595"/>
              <a:ext cx="480371" cy="707886"/>
            </a:xfrm>
            <a:prstGeom prst="rect">
              <a:avLst/>
            </a:prstGeom>
            <a:noFill/>
          </p:spPr>
          <p:txBody>
            <a:bodyPr wrap="square" rtlCol="0">
              <a:spAutoFit/>
            </a:bodyPr>
            <a:lstStyle/>
            <a:p>
              <a:r>
                <a:rPr lang="zh-CN" altLang="en-US" sz="4000" smtClean="0">
                  <a:solidFill>
                    <a:prstClr val="black"/>
                  </a:solidFill>
                  <a:cs typeface="+mn-ea"/>
                  <a:sym typeface="+mn-lt"/>
                </a:rPr>
                <a:t>壹</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dist"/>
              <a:r>
                <a:rPr sz="2800" smtClean="0">
                  <a:solidFill>
                    <a:prstClr val="black">
                      <a:lumMod val="75000"/>
                      <a:lumOff val="25000"/>
                    </a:prstClr>
                  </a:solidFill>
                  <a:cs typeface="+mn-ea"/>
                  <a:sym typeface="+mn-lt"/>
                </a:rPr>
                <a:t>Requirements</a:t>
              </a:r>
              <a:endParaRPr lang="zh-CN" altLang="en-US" sz="280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矩形 1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8"/>
          <p:cNvSpPr/>
          <p:nvPr/>
        </p:nvSpPr>
        <p:spPr>
          <a:xfrm>
            <a:off x="1364925" y="3089819"/>
            <a:ext cx="3087156" cy="162623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400">
                <a:solidFill>
                  <a:srgbClr val="E7E6E6">
                    <a:lumMod val="25000"/>
                  </a:srgbClr>
                </a:solidFill>
                <a:cs typeface="+mn-ea"/>
                <a:sym typeface="+mn-lt"/>
              </a:rPr>
              <a:t>With the fast-growing popularity of online shopping, the express delivery industry is booming. Indeed, the delivery service is facilitating our life and work</a:t>
            </a:r>
            <a:endParaRPr lang="en-US" sz="1400">
              <a:solidFill>
                <a:srgbClr val="E7E6E6">
                  <a:lumMod val="25000"/>
                </a:srgbClr>
              </a:solidFill>
              <a:cs typeface="+mn-ea"/>
              <a:sym typeface="+mn-lt"/>
            </a:endParaRPr>
          </a:p>
        </p:txBody>
      </p:sp>
      <p:sp>
        <p:nvSpPr>
          <p:cNvPr id="5" name="文本框 4"/>
          <p:cNvSpPr txBox="1"/>
          <p:nvPr/>
        </p:nvSpPr>
        <p:spPr>
          <a:xfrm>
            <a:off x="1364925" y="2173151"/>
            <a:ext cx="1569660" cy="345440"/>
          </a:xfrm>
          <a:prstGeom prst="rect">
            <a:avLst/>
          </a:prstGeom>
          <a:noFill/>
          <a:effectLst/>
        </p:spPr>
        <p:txBody>
          <a:bodyPr wrap="square" lIns="68581" tIns="34291" rIns="68581" bIns="34291" rtlCol="0">
            <a:spAutoFit/>
          </a:bodyPr>
          <a:lstStyle>
            <a:defPPr>
              <a:defRPr lang="zh-CN"/>
            </a:defPPr>
            <a:lvl1pPr>
              <a:defRPr>
                <a:solidFill>
                  <a:srgbClr val="A3AEBD"/>
                </a:solidFill>
                <a:latin typeface="微软雅黑" panose="020B0503020204020204" pitchFamily="34" charset="-122"/>
                <a:ea typeface="微软雅黑" panose="020B0503020204020204" pitchFamily="34" charset="-122"/>
                <a:cs typeface="+mn-ea"/>
              </a:defRPr>
            </a:lvl1pPr>
          </a:lstStyle>
          <a:p>
            <a:r>
              <a:rPr lang="en-US" altLang="zh-CN">
                <a:solidFill>
                  <a:schemeClr val="tx1">
                    <a:lumMod val="75000"/>
                    <a:lumOff val="25000"/>
                  </a:schemeClr>
                </a:solidFill>
                <a:latin typeface="+mn-lt"/>
                <a:ea typeface="+mn-ea"/>
                <a:sym typeface="+mn-lt"/>
              </a:rPr>
              <a:t>B</a:t>
            </a:r>
            <a:r>
              <a:rPr lang="zh-CN" altLang="en-US">
                <a:solidFill>
                  <a:schemeClr val="tx1">
                    <a:lumMod val="75000"/>
                    <a:lumOff val="25000"/>
                  </a:schemeClr>
                </a:solidFill>
                <a:latin typeface="+mn-lt"/>
                <a:ea typeface="+mn-ea"/>
                <a:sym typeface="+mn-lt"/>
              </a:rPr>
              <a:t>ackground</a:t>
            </a:r>
            <a:endParaRPr lang="zh-CN" altLang="en-US">
              <a:solidFill>
                <a:schemeClr val="tx1">
                  <a:lumMod val="75000"/>
                  <a:lumOff val="25000"/>
                </a:schemeClr>
              </a:solidFill>
              <a:latin typeface="+mn-lt"/>
              <a:ea typeface="+mn-ea"/>
              <a:sym typeface="+mn-lt"/>
            </a:endParaRPr>
          </a:p>
        </p:txBody>
      </p:sp>
      <p:sp>
        <p:nvSpPr>
          <p:cNvPr id="6" name="48"/>
          <p:cNvSpPr/>
          <p:nvPr/>
        </p:nvSpPr>
        <p:spPr>
          <a:xfrm>
            <a:off x="4783506" y="3261636"/>
            <a:ext cx="3087156" cy="1109345"/>
          </a:xfrm>
          <a:prstGeom prst="rect">
            <a:avLst/>
          </a:prstGeom>
          <a:noFill/>
          <a:ln w="12700" cap="flat">
            <a:noFill/>
            <a:miter lim="400000"/>
          </a:ln>
          <a:effectLst/>
        </p:spPr>
        <p:txBody>
          <a:bodyPr wrap="square" lIns="38100" tIns="38100" rIns="38100" bIns="38100" numCol="1" anchor="ctr">
            <a:spAutoFit/>
          </a:bodyPr>
          <a:lstStyle/>
          <a:p>
            <a:pPr defTabSz="457200">
              <a:lnSpc>
                <a:spcPct val="120000"/>
              </a:lnSpc>
              <a:tabLst>
                <a:tab pos="1066800" algn="l"/>
              </a:tabLst>
              <a:defRPr sz="3600">
                <a:solidFill>
                  <a:srgbClr val="475278"/>
                </a:solidFill>
                <a:latin typeface="Noteworthy Bold"/>
                <a:ea typeface="Noteworthy Bold"/>
                <a:cs typeface="Noteworthy Bold"/>
                <a:sym typeface="Noteworthy Bold"/>
              </a:defRPr>
            </a:pPr>
            <a:r>
              <a:rPr lang="en-US" sz="1400">
                <a:solidFill>
                  <a:srgbClr val="E7E6E6">
                    <a:lumMod val="25000"/>
                  </a:srgbClr>
                </a:solidFill>
                <a:cs typeface="+mn-ea"/>
                <a:sym typeface="+mn-lt"/>
              </a:rPr>
              <a:t>As more and more people choose to shop online, there comes the relative services, the most important one is express deliver</a:t>
            </a:r>
            <a:endParaRPr lang="en-US" sz="1400">
              <a:solidFill>
                <a:srgbClr val="E7E6E6">
                  <a:lumMod val="25000"/>
                </a:srgbClr>
              </a:solidFill>
              <a:cs typeface="+mn-ea"/>
              <a:sym typeface="+mn-lt"/>
            </a:endParaRPr>
          </a:p>
        </p:txBody>
      </p:sp>
      <p:pic>
        <p:nvPicPr>
          <p:cNvPr id="2" name="图片 1" descr="timg"/>
          <p:cNvPicPr>
            <a:picLocks noChangeAspect="1"/>
          </p:cNvPicPr>
          <p:nvPr/>
        </p:nvPicPr>
        <p:blipFill>
          <a:blip r:embed="rId1"/>
          <a:stretch>
            <a:fillRect/>
          </a:stretch>
        </p:blipFill>
        <p:spPr>
          <a:xfrm>
            <a:off x="8583295" y="1920875"/>
            <a:ext cx="2863850" cy="2863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Rectangle 6"/>
          <p:cNvSpPr>
            <a:spLocks noChangeArrowheads="1"/>
          </p:cNvSpPr>
          <p:nvPr/>
        </p:nvSpPr>
        <p:spPr bwMode="auto">
          <a:xfrm>
            <a:off x="374650" y="32320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矩形 2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93724" y="4633436"/>
            <a:ext cx="2667926" cy="82994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smtClean="0">
                <a:ln>
                  <a:noFill/>
                </a:ln>
                <a:solidFill>
                  <a:srgbClr val="131313"/>
                </a:solidFill>
                <a:effectLst/>
                <a:uLnTx/>
                <a:uFillTx/>
                <a:cs typeface="+mn-ea"/>
                <a:sym typeface="+mn-lt"/>
              </a:rPr>
              <a:t>I often shopping online, I hope to check my package information at any time. </a:t>
            </a:r>
            <a:endParaRPr kumimoji="0" lang="en-US" altLang="zh-CN" sz="1600" b="0" i="0" u="none" strike="noStrike" kern="0" cap="none" spc="0" normalizeH="0" baseline="0" noProof="0" smtClean="0">
              <a:ln>
                <a:noFill/>
              </a:ln>
              <a:solidFill>
                <a:srgbClr val="131313"/>
              </a:solidFill>
              <a:effectLst/>
              <a:uLnTx/>
              <a:uFillTx/>
              <a:cs typeface="+mn-ea"/>
              <a:sym typeface="+mn-lt"/>
            </a:endParaRPr>
          </a:p>
        </p:txBody>
      </p:sp>
      <p:sp>
        <p:nvSpPr>
          <p:cNvPr id="9" name="矩形 8"/>
          <p:cNvSpPr/>
          <p:nvPr/>
        </p:nvSpPr>
        <p:spPr>
          <a:xfrm>
            <a:off x="1393724" y="4264103"/>
            <a:ext cx="2657828" cy="368300"/>
          </a:xfrm>
          <a:prstGeom prst="rect">
            <a:avLst/>
          </a:prstGeom>
        </p:spPr>
        <p:txBody>
          <a:bodyPr wrap="square">
            <a:spAutoFit/>
          </a:bodyPr>
          <a:lstStyle/>
          <a:p>
            <a:pPr algn="ctr"/>
            <a:r>
              <a:rPr lang="zh-CN" altLang="en-US" smtClean="0">
                <a:solidFill>
                  <a:schemeClr val="tx1">
                    <a:lumMod val="75000"/>
                    <a:lumOff val="25000"/>
                  </a:schemeClr>
                </a:solidFill>
                <a:cs typeface="+mn-ea"/>
                <a:sym typeface="+mn-lt"/>
              </a:rPr>
              <a:t>Student</a:t>
            </a:r>
            <a:endParaRPr lang="zh-CN" altLang="en-US" smtClean="0">
              <a:solidFill>
                <a:schemeClr val="tx1">
                  <a:lumMod val="75000"/>
                  <a:lumOff val="25000"/>
                </a:schemeClr>
              </a:solidFill>
              <a:cs typeface="+mn-ea"/>
              <a:sym typeface="+mn-lt"/>
            </a:endParaRPr>
          </a:p>
        </p:txBody>
      </p:sp>
      <p:sp>
        <p:nvSpPr>
          <p:cNvPr id="12" name="矩形 11"/>
          <p:cNvSpPr/>
          <p:nvPr/>
        </p:nvSpPr>
        <p:spPr>
          <a:xfrm>
            <a:off x="8071318" y="4633436"/>
            <a:ext cx="2667926" cy="82994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smtClean="0">
                <a:ln>
                  <a:noFill/>
                </a:ln>
                <a:solidFill>
                  <a:srgbClr val="131313"/>
                </a:solidFill>
                <a:effectLst/>
                <a:uLnTx/>
                <a:uFillTx/>
                <a:cs typeface="+mn-ea"/>
                <a:sym typeface="+mn-lt"/>
              </a:rPr>
              <a:t>I am very busy, I can't collect my package on time, I need express proxy service</a:t>
            </a:r>
            <a:endParaRPr kumimoji="0" lang="en-US" altLang="zh-CN" sz="1600" b="0" i="0" u="none" strike="noStrike" kern="0" cap="none" spc="0" normalizeH="0" baseline="0" noProof="0" smtClean="0">
              <a:ln>
                <a:noFill/>
              </a:ln>
              <a:solidFill>
                <a:srgbClr val="131313"/>
              </a:solidFill>
              <a:effectLst/>
              <a:uLnTx/>
              <a:uFillTx/>
              <a:cs typeface="+mn-ea"/>
              <a:sym typeface="+mn-lt"/>
            </a:endParaRPr>
          </a:p>
        </p:txBody>
      </p:sp>
      <p:sp>
        <p:nvSpPr>
          <p:cNvPr id="13" name="矩形 12"/>
          <p:cNvSpPr/>
          <p:nvPr/>
        </p:nvSpPr>
        <p:spPr>
          <a:xfrm>
            <a:off x="8071318" y="4264103"/>
            <a:ext cx="2657828" cy="368300"/>
          </a:xfrm>
          <a:prstGeom prst="rect">
            <a:avLst/>
          </a:prstGeom>
        </p:spPr>
        <p:txBody>
          <a:bodyPr wrap="square">
            <a:spAutoFit/>
          </a:bodyPr>
          <a:lstStyle/>
          <a:p>
            <a:pPr algn="ctr"/>
            <a:r>
              <a:rPr lang="zh-CN" altLang="en-US" smtClean="0">
                <a:solidFill>
                  <a:schemeClr val="tx1">
                    <a:lumMod val="75000"/>
                    <a:lumOff val="25000"/>
                  </a:schemeClr>
                </a:solidFill>
                <a:cs typeface="+mn-ea"/>
                <a:sym typeface="+mn-lt"/>
              </a:rPr>
              <a:t>Businessman</a:t>
            </a:r>
            <a:endParaRPr lang="zh-CN" altLang="en-US" smtClean="0">
              <a:solidFill>
                <a:schemeClr val="tx1">
                  <a:lumMod val="75000"/>
                  <a:lumOff val="25000"/>
                </a:schemeClr>
              </a:solidFill>
              <a:cs typeface="+mn-ea"/>
              <a:sym typeface="+mn-lt"/>
            </a:endParaRPr>
          </a:p>
        </p:txBody>
      </p:sp>
      <p:pic>
        <p:nvPicPr>
          <p:cNvPr id="2" name="图片 1" descr="timg (2)"/>
          <p:cNvPicPr>
            <a:picLocks noChangeAspect="1"/>
          </p:cNvPicPr>
          <p:nvPr/>
        </p:nvPicPr>
        <p:blipFill>
          <a:blip r:embed="rId1"/>
          <a:stretch>
            <a:fillRect/>
          </a:stretch>
        </p:blipFill>
        <p:spPr>
          <a:xfrm>
            <a:off x="4713605" y="1753235"/>
            <a:ext cx="2764790" cy="2787015"/>
          </a:xfrm>
          <a:prstGeom prst="rect">
            <a:avLst/>
          </a:prstGeom>
        </p:spPr>
      </p:pic>
      <p:pic>
        <p:nvPicPr>
          <p:cNvPr id="3" name="图片 2" descr="timg (3)"/>
          <p:cNvPicPr>
            <a:picLocks noChangeAspect="1"/>
          </p:cNvPicPr>
          <p:nvPr/>
        </p:nvPicPr>
        <p:blipFill>
          <a:blip r:embed="rId2"/>
          <a:srcRect b="5179"/>
          <a:stretch>
            <a:fillRect/>
          </a:stretch>
        </p:blipFill>
        <p:spPr>
          <a:xfrm>
            <a:off x="1496695" y="1764665"/>
            <a:ext cx="2452370" cy="2487295"/>
          </a:xfrm>
          <a:prstGeom prst="rect">
            <a:avLst/>
          </a:prstGeom>
        </p:spPr>
      </p:pic>
      <p:pic>
        <p:nvPicPr>
          <p:cNvPr id="5" name="图片 4" descr="timg (5)"/>
          <p:cNvPicPr>
            <a:picLocks noChangeAspect="1"/>
          </p:cNvPicPr>
          <p:nvPr/>
        </p:nvPicPr>
        <p:blipFill>
          <a:blip r:embed="rId3"/>
          <a:stretch>
            <a:fillRect/>
          </a:stretch>
        </p:blipFill>
        <p:spPr>
          <a:xfrm>
            <a:off x="8174355" y="1753235"/>
            <a:ext cx="2451735" cy="2498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矩形 11"/>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6839249" y="4512631"/>
            <a:ext cx="4615056" cy="681355"/>
          </a:xfrm>
          <a:prstGeom prst="rect">
            <a:avLst/>
          </a:prstGeom>
        </p:spPr>
        <p:txBody>
          <a:bodyPr wrap="square">
            <a:spAutoFit/>
          </a:bodyPr>
          <a:lstStyle/>
          <a:p>
            <a:pPr>
              <a:lnSpc>
                <a:spcPct val="120000"/>
              </a:lnSpc>
            </a:pPr>
            <a:r>
              <a:rPr lang="en-US" altLang="zh-CN" sz="1600" dirty="0">
                <a:solidFill>
                  <a:schemeClr val="tx1">
                    <a:lumMod val="65000"/>
                    <a:lumOff val="35000"/>
                  </a:schemeClr>
                </a:solidFill>
                <a:cs typeface="+mn-ea"/>
                <a:sym typeface="+mn-lt"/>
              </a:rPr>
              <a:t>We should take some measures to improve the situation, DMS is born for this purpose.</a:t>
            </a:r>
            <a:endParaRPr lang="en-US" altLang="zh-CN" sz="1600" dirty="0">
              <a:solidFill>
                <a:schemeClr val="tx1">
                  <a:lumMod val="65000"/>
                  <a:lumOff val="35000"/>
                </a:schemeClr>
              </a:solidFill>
              <a:cs typeface="+mn-ea"/>
              <a:sym typeface="+mn-lt"/>
            </a:endParaRPr>
          </a:p>
        </p:txBody>
      </p:sp>
      <p:sp>
        <p:nvSpPr>
          <p:cNvPr id="6" name="矩形 5"/>
          <p:cNvSpPr/>
          <p:nvPr/>
        </p:nvSpPr>
        <p:spPr>
          <a:xfrm>
            <a:off x="6839249" y="3994684"/>
            <a:ext cx="2657828" cy="368300"/>
          </a:xfrm>
          <a:prstGeom prst="rect">
            <a:avLst/>
          </a:prstGeom>
        </p:spPr>
        <p:txBody>
          <a:bodyPr wrap="square">
            <a:spAutoFit/>
          </a:bodyPr>
          <a:lstStyle/>
          <a:p>
            <a:r>
              <a:rPr lang="en-US" altLang="zh-CN" smtClean="0">
                <a:solidFill>
                  <a:schemeClr val="tx1">
                    <a:lumMod val="75000"/>
                    <a:lumOff val="25000"/>
                  </a:schemeClr>
                </a:solidFill>
                <a:cs typeface="+mn-ea"/>
                <a:sym typeface="+mn-lt"/>
              </a:rPr>
              <a:t>Here we are</a:t>
            </a:r>
            <a:endParaRPr lang="en-US" altLang="zh-CN" dirty="0" smtClean="0">
              <a:solidFill>
                <a:schemeClr val="tx1">
                  <a:lumMod val="75000"/>
                  <a:lumOff val="25000"/>
                </a:schemeClr>
              </a:solidFill>
              <a:cs typeface="+mn-ea"/>
              <a:sym typeface="+mn-lt"/>
            </a:endParaRPr>
          </a:p>
        </p:txBody>
      </p:sp>
      <p:sp>
        <p:nvSpPr>
          <p:cNvPr id="7" name="矩形 6"/>
          <p:cNvSpPr/>
          <p:nvPr/>
        </p:nvSpPr>
        <p:spPr>
          <a:xfrm>
            <a:off x="6839249" y="1822093"/>
            <a:ext cx="4615056" cy="1861185"/>
          </a:xfrm>
          <a:prstGeom prst="rect">
            <a:avLst/>
          </a:prstGeom>
        </p:spPr>
        <p:txBody>
          <a:bodyPr wrap="square">
            <a:spAutoFit/>
          </a:bodyPr>
          <a:lstStyle/>
          <a:p>
            <a:pPr>
              <a:lnSpc>
                <a:spcPct val="120000"/>
              </a:lnSpc>
            </a:pPr>
            <a:r>
              <a:rPr lang="en-US" altLang="zh-CN" sz="1600" dirty="0">
                <a:solidFill>
                  <a:schemeClr val="tx1">
                    <a:lumMod val="65000"/>
                    <a:lumOff val="35000"/>
                  </a:schemeClr>
                </a:solidFill>
                <a:cs typeface="+mn-ea"/>
                <a:sym typeface="+mn-lt"/>
              </a:rPr>
              <a:t>However, there are also many problems in our express industry. For example: there are a lot of small company with old management mode, only forcus on their own profits,but they ignore considering the entire enterprise's long-term development</a:t>
            </a:r>
            <a:endParaRPr lang="en-US" altLang="zh-CN" sz="1600" dirty="0">
              <a:solidFill>
                <a:schemeClr val="tx1">
                  <a:lumMod val="65000"/>
                  <a:lumOff val="35000"/>
                </a:schemeClr>
              </a:solidFill>
              <a:cs typeface="+mn-ea"/>
              <a:sym typeface="+mn-lt"/>
            </a:endParaRPr>
          </a:p>
        </p:txBody>
      </p:sp>
      <p:sp>
        <p:nvSpPr>
          <p:cNvPr id="8" name="矩形 7"/>
          <p:cNvSpPr/>
          <p:nvPr/>
        </p:nvSpPr>
        <p:spPr>
          <a:xfrm>
            <a:off x="6839249" y="1304146"/>
            <a:ext cx="2657828" cy="368300"/>
          </a:xfrm>
          <a:prstGeom prst="rect">
            <a:avLst/>
          </a:prstGeom>
        </p:spPr>
        <p:txBody>
          <a:bodyPr wrap="square">
            <a:spAutoFit/>
          </a:bodyPr>
          <a:lstStyle/>
          <a:p>
            <a:r>
              <a:rPr lang="en-US" altLang="zh-CN" smtClean="0">
                <a:solidFill>
                  <a:schemeClr val="tx1">
                    <a:lumMod val="75000"/>
                    <a:lumOff val="25000"/>
                  </a:schemeClr>
                </a:solidFill>
                <a:cs typeface="+mn-ea"/>
                <a:sym typeface="+mn-lt"/>
              </a:rPr>
              <a:t>A</a:t>
            </a:r>
            <a:r>
              <a:rPr lang="zh-CN" altLang="en-US" smtClean="0">
                <a:solidFill>
                  <a:schemeClr val="tx1">
                    <a:lumMod val="75000"/>
                    <a:lumOff val="25000"/>
                  </a:schemeClr>
                </a:solidFill>
                <a:cs typeface="+mn-ea"/>
                <a:sym typeface="+mn-lt"/>
              </a:rPr>
              <a:t>nalyze</a:t>
            </a:r>
            <a:endParaRPr lang="zh-CN" altLang="en-US" smtClean="0">
              <a:solidFill>
                <a:schemeClr val="tx1">
                  <a:lumMod val="75000"/>
                  <a:lumOff val="25000"/>
                </a:schemeClr>
              </a:solidFill>
              <a:cs typeface="+mn-ea"/>
              <a:sym typeface="+mn-lt"/>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30152"/>
          <a:stretch>
            <a:fillRect/>
          </a:stretch>
        </p:blipFill>
        <p:spPr>
          <a:xfrm>
            <a:off x="664142" y="1274373"/>
            <a:ext cx="6073407" cy="4652153"/>
          </a:xfrm>
          <a:prstGeom prst="rect">
            <a:avLst/>
          </a:prstGeom>
        </p:spPr>
      </p:pic>
      <p:pic>
        <p:nvPicPr>
          <p:cNvPr id="3" name="图片 2" descr="timg (1)"/>
          <p:cNvPicPr>
            <a:picLocks noChangeAspect="1"/>
          </p:cNvPicPr>
          <p:nvPr/>
        </p:nvPicPr>
        <p:blipFill>
          <a:blip r:embed="rId2"/>
          <a:stretch>
            <a:fillRect/>
          </a:stretch>
        </p:blipFill>
        <p:spPr>
          <a:xfrm>
            <a:off x="663575" y="1588770"/>
            <a:ext cx="4686935" cy="37191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819618" y="3122595"/>
            <a:ext cx="5083082" cy="707886"/>
            <a:chOff x="3819618" y="3122595"/>
            <a:chExt cx="5083082" cy="707886"/>
          </a:xfrm>
        </p:grpSpPr>
        <p:sp>
          <p:nvSpPr>
            <p:cNvPr id="8" name="文本框 7"/>
            <p:cNvSpPr txBox="1"/>
            <p:nvPr/>
          </p:nvSpPr>
          <p:spPr>
            <a:xfrm>
              <a:off x="3910691" y="3122595"/>
              <a:ext cx="480371" cy="707886"/>
            </a:xfrm>
            <a:prstGeom prst="rect">
              <a:avLst/>
            </a:prstGeom>
            <a:noFill/>
          </p:spPr>
          <p:txBody>
            <a:bodyPr wrap="square" rtlCol="0">
              <a:spAutoFit/>
            </a:bodyPr>
            <a:lstStyle/>
            <a:p>
              <a:r>
                <a:rPr lang="zh-CN" altLang="en-US" sz="4000" smtClean="0">
                  <a:solidFill>
                    <a:prstClr val="black"/>
                  </a:solidFill>
                  <a:cs typeface="+mn-ea"/>
                  <a:sym typeface="+mn-lt"/>
                </a:rPr>
                <a:t>贰</a:t>
              </a:r>
              <a:endParaRPr lang="zh-CN" altLang="en-US"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sp>
          <p:nvSpPr>
            <p:cNvPr id="10" name="文本框 9"/>
            <p:cNvSpPr txBox="1"/>
            <p:nvPr/>
          </p:nvSpPr>
          <p:spPr>
            <a:xfrm>
              <a:off x="5165875" y="3217902"/>
              <a:ext cx="3736825" cy="521970"/>
            </a:xfrm>
            <a:prstGeom prst="rect">
              <a:avLst/>
            </a:prstGeom>
            <a:noFill/>
          </p:spPr>
          <p:txBody>
            <a:bodyPr wrap="square" rtlCol="0">
              <a:spAutoFit/>
            </a:bodyPr>
            <a:lstStyle/>
            <a:p>
              <a:pPr algn="dist"/>
              <a:r>
                <a:rPr sz="2800" smtClean="0">
                  <a:solidFill>
                    <a:prstClr val="black">
                      <a:lumMod val="75000"/>
                      <a:lumOff val="25000"/>
                    </a:prstClr>
                  </a:solidFill>
                  <a:cs typeface="+mn-ea"/>
                  <a:sym typeface="+mn-lt"/>
                </a:rPr>
                <a:t>Features</a:t>
              </a:r>
              <a:endParaRPr lang="zh-CN" altLang="en-US" sz="2800">
                <a:solidFill>
                  <a:prstClr val="black">
                    <a:lumMod val="75000"/>
                    <a:lumOff val="25000"/>
                  </a:prstClr>
                </a:solidFill>
                <a:cs typeface="+mn-ea"/>
                <a:sym typeface="+mn-lt"/>
              </a:endParaRPr>
            </a:p>
          </p:txBody>
        </p: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Rectangle 6"/>
          <p:cNvSpPr>
            <a:spLocks noChangeArrowheads="1"/>
          </p:cNvSpPr>
          <p:nvPr/>
        </p:nvSpPr>
        <p:spPr bwMode="auto">
          <a:xfrm>
            <a:off x="376555" y="39877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矩形 18"/>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8"/>
          <p:cNvGrpSpPr/>
          <p:nvPr/>
        </p:nvGrpSpPr>
        <p:grpSpPr bwMode="auto">
          <a:xfrm>
            <a:off x="4565214" y="3213510"/>
            <a:ext cx="337328" cy="337328"/>
            <a:chOff x="4150174" y="3247547"/>
            <a:chExt cx="371475" cy="371475"/>
          </a:xfrm>
        </p:grpSpPr>
        <p:sp>
          <p:nvSpPr>
            <p:cNvPr id="5" name="Freeform 1801"/>
            <p:cNvSpPr>
              <a:spLocks noEditPoints="1"/>
            </p:cNvSpPr>
            <p:nvPr/>
          </p:nvSpPr>
          <p:spPr bwMode="auto">
            <a:xfrm>
              <a:off x="4150174" y="3247547"/>
              <a:ext cx="371475" cy="371475"/>
            </a:xfrm>
            <a:custGeom>
              <a:avLst/>
              <a:gdLst>
                <a:gd name="T0" fmla="*/ 5943600 w 102"/>
                <a:gd name="T1" fmla="*/ 932330 h 102"/>
                <a:gd name="T2" fmla="*/ 10954871 w 102"/>
                <a:gd name="T3" fmla="*/ 5943600 h 102"/>
                <a:gd name="T4" fmla="*/ 5943600 w 102"/>
                <a:gd name="T5" fmla="*/ 10954871 h 102"/>
                <a:gd name="T6" fmla="*/ 932330 w 102"/>
                <a:gd name="T7" fmla="*/ 5943600 h 102"/>
                <a:gd name="T8" fmla="*/ 5943600 w 102"/>
                <a:gd name="T9" fmla="*/ 932330 h 102"/>
                <a:gd name="T10" fmla="*/ 5943600 w 102"/>
                <a:gd name="T11" fmla="*/ 0 h 102"/>
                <a:gd name="T12" fmla="*/ 0 w 102"/>
                <a:gd name="T13" fmla="*/ 5943600 h 102"/>
                <a:gd name="T14" fmla="*/ 5943600 w 102"/>
                <a:gd name="T15" fmla="*/ 11887200 h 102"/>
                <a:gd name="T16" fmla="*/ 11887200 w 102"/>
                <a:gd name="T17" fmla="*/ 5943600 h 102"/>
                <a:gd name="T18" fmla="*/ 5943600 w 102"/>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02"/>
                <a:gd name="T32" fmla="*/ 102 w 102"/>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02">
                  <a:moveTo>
                    <a:pt x="51" y="8"/>
                  </a:moveTo>
                  <a:cubicBezTo>
                    <a:pt x="75" y="8"/>
                    <a:pt x="94" y="27"/>
                    <a:pt x="94" y="51"/>
                  </a:cubicBezTo>
                  <a:cubicBezTo>
                    <a:pt x="94" y="75"/>
                    <a:pt x="75" y="94"/>
                    <a:pt x="51" y="94"/>
                  </a:cubicBezTo>
                  <a:cubicBezTo>
                    <a:pt x="27" y="94"/>
                    <a:pt x="8" y="75"/>
                    <a:pt x="8" y="51"/>
                  </a:cubicBezTo>
                  <a:cubicBezTo>
                    <a:pt x="8" y="27"/>
                    <a:pt x="27" y="8"/>
                    <a:pt x="51" y="8"/>
                  </a:cubicBezTo>
                  <a:moveTo>
                    <a:pt x="51" y="0"/>
                  </a:moveTo>
                  <a:cubicBezTo>
                    <a:pt x="23" y="0"/>
                    <a:pt x="0" y="23"/>
                    <a:pt x="0" y="51"/>
                  </a:cubicBezTo>
                  <a:cubicBezTo>
                    <a:pt x="0" y="79"/>
                    <a:pt x="23" y="102"/>
                    <a:pt x="51" y="102"/>
                  </a:cubicBezTo>
                  <a:cubicBezTo>
                    <a:pt x="79" y="102"/>
                    <a:pt x="102" y="79"/>
                    <a:pt x="102" y="51"/>
                  </a:cubicBezTo>
                  <a:cubicBezTo>
                    <a:pt x="102" y="23"/>
                    <a:pt x="79" y="0"/>
                    <a:pt x="51" y="0"/>
                  </a:cubicBezTo>
                  <a:close/>
                </a:path>
              </a:pathLst>
            </a:custGeom>
            <a:solidFill>
              <a:schemeClr val="bg1"/>
            </a:solidFill>
            <a:ln w="9525">
              <a:noFill/>
              <a:round/>
            </a:ln>
          </p:spPr>
          <p:txBody>
            <a:bodyPr/>
            <a:lstStyle/>
            <a:p>
              <a:endParaRPr lang="zh-CN" altLang="en-US" sz="2365">
                <a:solidFill>
                  <a:prstClr val="black"/>
                </a:solidFill>
                <a:cs typeface="+mn-ea"/>
                <a:sym typeface="+mn-lt"/>
              </a:endParaRPr>
            </a:p>
          </p:txBody>
        </p:sp>
        <p:sp>
          <p:nvSpPr>
            <p:cNvPr id="6" name="Oval 1803"/>
            <p:cNvSpPr>
              <a:spLocks noChangeArrowheads="1"/>
            </p:cNvSpPr>
            <p:nvPr/>
          </p:nvSpPr>
          <p:spPr bwMode="auto">
            <a:xfrm>
              <a:off x="4248506" y="3375014"/>
              <a:ext cx="58271" cy="58271"/>
            </a:xfrm>
            <a:prstGeom prst="ellipse">
              <a:avLst/>
            </a:prstGeom>
            <a:solidFill>
              <a:schemeClr val="bg1"/>
            </a:solidFill>
            <a:ln w="9525">
              <a:noFill/>
              <a:round/>
            </a:ln>
          </p:spPr>
          <p:txBody>
            <a:bodyPr/>
            <a:lstStyle/>
            <a:p>
              <a:endParaRPr lang="zh-CN" altLang="en-US" sz="2495" b="1">
                <a:solidFill>
                  <a:prstClr val="black"/>
                </a:solidFill>
                <a:cs typeface="+mn-ea"/>
                <a:sym typeface="+mn-lt"/>
              </a:endParaRPr>
            </a:p>
          </p:txBody>
        </p:sp>
      </p:grpSp>
      <p:sp>
        <p:nvSpPr>
          <p:cNvPr id="7" name="文本框 6"/>
          <p:cNvSpPr txBox="1"/>
          <p:nvPr/>
        </p:nvSpPr>
        <p:spPr>
          <a:xfrm>
            <a:off x="3217949" y="2642835"/>
            <a:ext cx="581660" cy="398780"/>
          </a:xfrm>
          <a:prstGeom prst="rect">
            <a:avLst/>
          </a:prstGeom>
          <a:noFill/>
        </p:spPr>
        <p:txBody>
          <a:bodyPr wrap="none" rtlCol="0">
            <a:spAutoFit/>
          </a:bodyPr>
          <a:lstStyle/>
          <a:p>
            <a:pPr algn="l"/>
            <a:r>
              <a:rPr lang="zh-CN" altLang="en-US" sz="2000" dirty="0">
                <a:solidFill>
                  <a:schemeClr val="tx1">
                    <a:lumMod val="75000"/>
                    <a:lumOff val="25000"/>
                  </a:schemeClr>
                </a:solidFill>
                <a:cs typeface="+mn-ea"/>
                <a:sym typeface="+mn-lt"/>
              </a:rPr>
              <a:t>EPS</a:t>
            </a:r>
            <a:endParaRPr lang="zh-CN" altLang="en-US" sz="2000" dirty="0">
              <a:solidFill>
                <a:schemeClr val="tx1">
                  <a:lumMod val="75000"/>
                  <a:lumOff val="25000"/>
                </a:schemeClr>
              </a:solidFill>
              <a:cs typeface="+mn-ea"/>
              <a:sym typeface="+mn-lt"/>
            </a:endParaRPr>
          </a:p>
        </p:txBody>
      </p:sp>
      <p:sp>
        <p:nvSpPr>
          <p:cNvPr id="8" name="文本框 7"/>
          <p:cNvSpPr txBox="1"/>
          <p:nvPr/>
        </p:nvSpPr>
        <p:spPr>
          <a:xfrm>
            <a:off x="6064481" y="2643558"/>
            <a:ext cx="572135" cy="398780"/>
          </a:xfrm>
          <a:prstGeom prst="rect">
            <a:avLst/>
          </a:prstGeom>
          <a:noFill/>
        </p:spPr>
        <p:txBody>
          <a:bodyPr wrap="none" rtlCol="0">
            <a:spAutoFit/>
          </a:bodyPr>
          <a:lstStyle>
            <a:defPPr>
              <a:defRPr lang="zh-CN"/>
            </a:defPPr>
            <a:lvl1pPr>
              <a:defRPr sz="1575">
                <a:solidFill>
                  <a:srgbClr val="D3B57A"/>
                </a:solidFill>
                <a:latin typeface="方正清刻本悦宋简体" panose="02000000000000000000" charset="-122"/>
                <a:ea typeface="方正清刻本悦宋简体" panose="02000000000000000000" charset="-122"/>
              </a:defRPr>
            </a:lvl1pPr>
          </a:lstStyle>
          <a:p>
            <a:pPr algn="l"/>
            <a:r>
              <a:rPr lang="zh-CN" altLang="en-US" sz="2000" dirty="0">
                <a:solidFill>
                  <a:schemeClr val="tx1">
                    <a:lumMod val="75000"/>
                    <a:lumOff val="25000"/>
                  </a:schemeClr>
                </a:solidFill>
                <a:latin typeface="+mn-lt"/>
                <a:ea typeface="+mn-ea"/>
                <a:cs typeface="+mn-ea"/>
                <a:sym typeface="+mn-lt"/>
              </a:rPr>
              <a:t>ESS</a:t>
            </a:r>
            <a:endParaRPr lang="zh-CN" altLang="en-US" sz="2000" dirty="0">
              <a:solidFill>
                <a:schemeClr val="tx1">
                  <a:lumMod val="75000"/>
                  <a:lumOff val="25000"/>
                </a:schemeClr>
              </a:solidFill>
              <a:latin typeface="+mn-lt"/>
              <a:ea typeface="+mn-ea"/>
              <a:cs typeface="+mn-ea"/>
              <a:sym typeface="+mn-lt"/>
            </a:endParaRPr>
          </a:p>
        </p:txBody>
      </p:sp>
      <p:sp>
        <p:nvSpPr>
          <p:cNvPr id="9" name="文本框 8"/>
          <p:cNvSpPr txBox="1"/>
          <p:nvPr/>
        </p:nvSpPr>
        <p:spPr>
          <a:xfrm>
            <a:off x="8642221" y="2643745"/>
            <a:ext cx="633730" cy="398780"/>
          </a:xfrm>
          <a:prstGeom prst="rect">
            <a:avLst/>
          </a:prstGeom>
          <a:noFill/>
        </p:spPr>
        <p:txBody>
          <a:bodyPr wrap="none" rtlCol="0">
            <a:spAutoFit/>
          </a:bodyPr>
          <a:lstStyle>
            <a:defPPr>
              <a:defRPr lang="zh-CN"/>
            </a:defPPr>
            <a:lvl1pPr>
              <a:defRPr sz="1575">
                <a:solidFill>
                  <a:srgbClr val="D3B57A"/>
                </a:solidFill>
                <a:latin typeface="方正清刻本悦宋简体" panose="02000000000000000000" charset="-122"/>
                <a:ea typeface="方正清刻本悦宋简体" panose="02000000000000000000" charset="-122"/>
              </a:defRPr>
            </a:lvl1pPr>
          </a:lstStyle>
          <a:p>
            <a:pPr algn="l"/>
            <a:r>
              <a:rPr lang="zh-CN" altLang="en-US" sz="2000" dirty="0">
                <a:solidFill>
                  <a:schemeClr val="tx1">
                    <a:lumMod val="75000"/>
                    <a:lumOff val="25000"/>
                  </a:schemeClr>
                </a:solidFill>
                <a:latin typeface="+mn-lt"/>
                <a:ea typeface="+mn-ea"/>
                <a:cs typeface="+mn-ea"/>
                <a:sym typeface="+mn-lt"/>
              </a:rPr>
              <a:t>QES</a:t>
            </a:r>
            <a:endParaRPr lang="zh-CN" altLang="en-US" sz="2000" dirty="0">
              <a:solidFill>
                <a:schemeClr val="tx1">
                  <a:lumMod val="75000"/>
                  <a:lumOff val="25000"/>
                </a:schemeClr>
              </a:solidFill>
              <a:latin typeface="+mn-lt"/>
              <a:ea typeface="+mn-ea"/>
              <a:cs typeface="+mn-ea"/>
              <a:sym typeface="+mn-lt"/>
            </a:endParaRPr>
          </a:p>
        </p:txBody>
      </p:sp>
      <p:cxnSp>
        <p:nvCxnSpPr>
          <p:cNvPr id="13" name="直接连接符 12"/>
          <p:cNvCxnSpPr/>
          <p:nvPr/>
        </p:nvCxnSpPr>
        <p:spPr>
          <a:xfrm>
            <a:off x="1128409" y="3329260"/>
            <a:ext cx="99222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菱形 13"/>
          <p:cNvSpPr/>
          <p:nvPr/>
        </p:nvSpPr>
        <p:spPr>
          <a:xfrm flipV="1">
            <a:off x="3292646" y="3118009"/>
            <a:ext cx="433264" cy="422502"/>
          </a:xfrm>
          <a:prstGeom prst="diamond">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菱形 14"/>
          <p:cNvSpPr/>
          <p:nvPr/>
        </p:nvSpPr>
        <p:spPr>
          <a:xfrm flipV="1">
            <a:off x="6134150" y="3123953"/>
            <a:ext cx="433264" cy="422502"/>
          </a:xfrm>
          <a:prstGeom prst="diamond">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菱形 15"/>
          <p:cNvSpPr/>
          <p:nvPr/>
        </p:nvSpPr>
        <p:spPr>
          <a:xfrm flipV="1">
            <a:off x="8742526" y="3128336"/>
            <a:ext cx="433264" cy="422502"/>
          </a:xfrm>
          <a:prstGeom prst="diamond">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文本框 2"/>
          <p:cNvSpPr txBox="1"/>
          <p:nvPr/>
        </p:nvSpPr>
        <p:spPr>
          <a:xfrm>
            <a:off x="2462299" y="3660740"/>
            <a:ext cx="2092960" cy="337185"/>
          </a:xfrm>
          <a:prstGeom prst="rect">
            <a:avLst/>
          </a:prstGeom>
          <a:noFill/>
        </p:spPr>
        <p:txBody>
          <a:bodyPr wrap="none" rtlCol="0">
            <a:spAutoFit/>
          </a:bodyPr>
          <a:p>
            <a:pPr algn="l"/>
            <a:r>
              <a:rPr lang="zh-CN" altLang="en-US" sz="1600" dirty="0">
                <a:solidFill>
                  <a:schemeClr val="tx1">
                    <a:lumMod val="75000"/>
                    <a:lumOff val="25000"/>
                  </a:schemeClr>
                </a:solidFill>
                <a:cs typeface="+mn-ea"/>
                <a:sym typeface="+mn-lt"/>
              </a:rPr>
              <a:t>Express Proxy Service </a:t>
            </a:r>
            <a:endParaRPr lang="zh-CN" altLang="en-US" sz="1600" dirty="0">
              <a:solidFill>
                <a:schemeClr val="tx1">
                  <a:lumMod val="75000"/>
                  <a:lumOff val="25000"/>
                </a:schemeClr>
              </a:solidFill>
              <a:cs typeface="+mn-ea"/>
              <a:sym typeface="+mn-lt"/>
            </a:endParaRPr>
          </a:p>
        </p:txBody>
      </p:sp>
      <p:sp>
        <p:nvSpPr>
          <p:cNvPr id="20" name="文本框 19"/>
          <p:cNvSpPr txBox="1"/>
          <p:nvPr/>
        </p:nvSpPr>
        <p:spPr>
          <a:xfrm>
            <a:off x="5188989" y="3660740"/>
            <a:ext cx="2322830" cy="337185"/>
          </a:xfrm>
          <a:prstGeom prst="rect">
            <a:avLst/>
          </a:prstGeom>
          <a:noFill/>
        </p:spPr>
        <p:txBody>
          <a:bodyPr wrap="none" rtlCol="0">
            <a:spAutoFit/>
          </a:bodyPr>
          <a:lstStyle/>
          <a:p>
            <a:pPr algn="l"/>
            <a:r>
              <a:rPr lang="zh-CN" altLang="en-US" sz="1600" dirty="0">
                <a:solidFill>
                  <a:schemeClr val="tx1">
                    <a:lumMod val="75000"/>
                    <a:lumOff val="25000"/>
                  </a:schemeClr>
                </a:solidFill>
                <a:cs typeface="+mn-ea"/>
                <a:sym typeface="+mn-lt"/>
              </a:rPr>
              <a:t>Express Sending Service </a:t>
            </a:r>
            <a:endParaRPr lang="zh-CN" altLang="en-US" sz="1600" dirty="0">
              <a:solidFill>
                <a:schemeClr val="tx1">
                  <a:lumMod val="75000"/>
                  <a:lumOff val="25000"/>
                </a:schemeClr>
              </a:solidFill>
              <a:cs typeface="+mn-ea"/>
              <a:sym typeface="+mn-lt"/>
            </a:endParaRPr>
          </a:p>
        </p:txBody>
      </p:sp>
      <p:sp>
        <p:nvSpPr>
          <p:cNvPr id="21" name="文本框 20"/>
          <p:cNvSpPr txBox="1"/>
          <p:nvPr/>
        </p:nvSpPr>
        <p:spPr>
          <a:xfrm>
            <a:off x="7879484" y="3630260"/>
            <a:ext cx="2158365" cy="398780"/>
          </a:xfrm>
          <a:prstGeom prst="rect">
            <a:avLst/>
          </a:prstGeom>
          <a:noFill/>
        </p:spPr>
        <p:txBody>
          <a:bodyPr wrap="none" rtlCol="0">
            <a:spAutoFit/>
          </a:bodyPr>
          <a:lstStyle/>
          <a:p>
            <a:pPr algn="l"/>
            <a:r>
              <a:rPr lang="zh-CN" altLang="en-US" sz="1600" dirty="0">
                <a:solidFill>
                  <a:schemeClr val="tx1">
                    <a:lumMod val="75000"/>
                    <a:lumOff val="25000"/>
                  </a:schemeClr>
                </a:solidFill>
                <a:cs typeface="+mn-ea"/>
                <a:sym typeface="+mn-lt"/>
              </a:rPr>
              <a:t>Query Express Service</a:t>
            </a:r>
            <a:r>
              <a:rPr lang="zh-CN" altLang="en-US" sz="2000" dirty="0">
                <a:solidFill>
                  <a:schemeClr val="tx1">
                    <a:lumMod val="75000"/>
                    <a:lumOff val="25000"/>
                  </a:schemeClr>
                </a:solidFill>
                <a:cs typeface="+mn-ea"/>
                <a:sym typeface="+mn-lt"/>
              </a:rPr>
              <a:t> </a:t>
            </a:r>
            <a:endParaRPr lang="zh-CN" altLang="en-US" sz="2000" dirty="0">
              <a:solidFill>
                <a:schemeClr val="tx1">
                  <a:lumMod val="75000"/>
                  <a:lumOff val="25000"/>
                </a:schemeClr>
              </a:solidFill>
              <a:cs typeface="+mn-ea"/>
              <a:sym typeface="+mn-lt"/>
            </a:endParaRPr>
          </a:p>
        </p:txBody>
      </p:sp>
      <p:sp>
        <p:nvSpPr>
          <p:cNvPr id="34" name="structure_223491"/>
          <p:cNvSpPr>
            <a:spLocks noChangeAspect="1"/>
          </p:cNvSpPr>
          <p:nvPr/>
        </p:nvSpPr>
        <p:spPr bwMode="auto">
          <a:xfrm>
            <a:off x="5935345" y="1507490"/>
            <a:ext cx="829310" cy="478155"/>
          </a:xfrm>
          <a:custGeom>
            <a:avLst/>
            <a:gdLst>
              <a:gd name="T0" fmla="*/ 5227 w 5973"/>
              <a:gd name="T1" fmla="*/ 3200 h 4693"/>
              <a:gd name="T2" fmla="*/ 4693 w 5973"/>
              <a:gd name="T3" fmla="*/ 2133 h 4693"/>
              <a:gd name="T4" fmla="*/ 3093 w 5973"/>
              <a:gd name="T5" fmla="*/ 1493 h 4693"/>
              <a:gd name="T6" fmla="*/ 3840 w 5973"/>
              <a:gd name="T7" fmla="*/ 960 h 4693"/>
              <a:gd name="T8" fmla="*/ 3307 w 5973"/>
              <a:gd name="T9" fmla="*/ 0 h 4693"/>
              <a:gd name="T10" fmla="*/ 2133 w 5973"/>
              <a:gd name="T11" fmla="*/ 533 h 4693"/>
              <a:gd name="T12" fmla="*/ 2667 w 5973"/>
              <a:gd name="T13" fmla="*/ 1493 h 4693"/>
              <a:gd name="T14" fmla="*/ 2880 w 5973"/>
              <a:gd name="T15" fmla="*/ 2133 h 4693"/>
              <a:gd name="T16" fmla="*/ 747 w 5973"/>
              <a:gd name="T17" fmla="*/ 2667 h 4693"/>
              <a:gd name="T18" fmla="*/ 533 w 5973"/>
              <a:gd name="T19" fmla="*/ 3200 h 4693"/>
              <a:gd name="T20" fmla="*/ 0 w 5973"/>
              <a:gd name="T21" fmla="*/ 4160 h 4693"/>
              <a:gd name="T22" fmla="*/ 1173 w 5973"/>
              <a:gd name="T23" fmla="*/ 4693 h 4693"/>
              <a:gd name="T24" fmla="*/ 1707 w 5973"/>
              <a:gd name="T25" fmla="*/ 3733 h 4693"/>
              <a:gd name="T26" fmla="*/ 960 w 5973"/>
              <a:gd name="T27" fmla="*/ 3200 h 4693"/>
              <a:gd name="T28" fmla="*/ 1280 w 5973"/>
              <a:gd name="T29" fmla="*/ 2347 h 4693"/>
              <a:gd name="T30" fmla="*/ 2880 w 5973"/>
              <a:gd name="T31" fmla="*/ 3200 h 4693"/>
              <a:gd name="T32" fmla="*/ 2133 w 5973"/>
              <a:gd name="T33" fmla="*/ 3733 h 4693"/>
              <a:gd name="T34" fmla="*/ 2667 w 5973"/>
              <a:gd name="T35" fmla="*/ 4693 h 4693"/>
              <a:gd name="T36" fmla="*/ 3840 w 5973"/>
              <a:gd name="T37" fmla="*/ 4160 h 4693"/>
              <a:gd name="T38" fmla="*/ 3307 w 5973"/>
              <a:gd name="T39" fmla="*/ 3200 h 4693"/>
              <a:gd name="T40" fmla="*/ 3093 w 5973"/>
              <a:gd name="T41" fmla="*/ 2347 h 4693"/>
              <a:gd name="T42" fmla="*/ 5013 w 5973"/>
              <a:gd name="T43" fmla="*/ 2667 h 4693"/>
              <a:gd name="T44" fmla="*/ 4800 w 5973"/>
              <a:gd name="T45" fmla="*/ 3200 h 4693"/>
              <a:gd name="T46" fmla="*/ 4267 w 5973"/>
              <a:gd name="T47" fmla="*/ 4160 h 4693"/>
              <a:gd name="T48" fmla="*/ 5440 w 5973"/>
              <a:gd name="T49" fmla="*/ 4693 h 4693"/>
              <a:gd name="T50" fmla="*/ 5973 w 5973"/>
              <a:gd name="T51" fmla="*/ 3733 h 4693"/>
              <a:gd name="T52" fmla="*/ 1173 w 5973"/>
              <a:gd name="T53" fmla="*/ 3413 h 4693"/>
              <a:gd name="T54" fmla="*/ 1493 w 5973"/>
              <a:gd name="T55" fmla="*/ 4160 h 4693"/>
              <a:gd name="T56" fmla="*/ 533 w 5973"/>
              <a:gd name="T57" fmla="*/ 4480 h 4693"/>
              <a:gd name="T58" fmla="*/ 213 w 5973"/>
              <a:gd name="T59" fmla="*/ 3733 h 4693"/>
              <a:gd name="T60" fmla="*/ 1173 w 5973"/>
              <a:gd name="T61" fmla="*/ 3413 h 4693"/>
              <a:gd name="T62" fmla="*/ 3627 w 5973"/>
              <a:gd name="T63" fmla="*/ 3733 h 4693"/>
              <a:gd name="T64" fmla="*/ 3307 w 5973"/>
              <a:gd name="T65" fmla="*/ 4480 h 4693"/>
              <a:gd name="T66" fmla="*/ 2347 w 5973"/>
              <a:gd name="T67" fmla="*/ 4160 h 4693"/>
              <a:gd name="T68" fmla="*/ 2667 w 5973"/>
              <a:gd name="T69" fmla="*/ 3413 h 4693"/>
              <a:gd name="T70" fmla="*/ 2667 w 5973"/>
              <a:gd name="T71" fmla="*/ 1280 h 4693"/>
              <a:gd name="T72" fmla="*/ 2347 w 5973"/>
              <a:gd name="T73" fmla="*/ 533 h 4693"/>
              <a:gd name="T74" fmla="*/ 3307 w 5973"/>
              <a:gd name="T75" fmla="*/ 213 h 4693"/>
              <a:gd name="T76" fmla="*/ 3627 w 5973"/>
              <a:gd name="T77" fmla="*/ 960 h 4693"/>
              <a:gd name="T78" fmla="*/ 2667 w 5973"/>
              <a:gd name="T79" fmla="*/ 1280 h 4693"/>
              <a:gd name="T80" fmla="*/ 5440 w 5973"/>
              <a:gd name="T81" fmla="*/ 4480 h 4693"/>
              <a:gd name="T82" fmla="*/ 4480 w 5973"/>
              <a:gd name="T83" fmla="*/ 4160 h 4693"/>
              <a:gd name="T84" fmla="*/ 4800 w 5973"/>
              <a:gd name="T85" fmla="*/ 3413 h 4693"/>
              <a:gd name="T86" fmla="*/ 5760 w 5973"/>
              <a:gd name="T87" fmla="*/ 3733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73" h="4693">
                <a:moveTo>
                  <a:pt x="5440" y="3200"/>
                </a:moveTo>
                <a:lnTo>
                  <a:pt x="5227" y="3200"/>
                </a:lnTo>
                <a:lnTo>
                  <a:pt x="5227" y="2667"/>
                </a:lnTo>
                <a:cubicBezTo>
                  <a:pt x="5227" y="2373"/>
                  <a:pt x="4987" y="2133"/>
                  <a:pt x="4693" y="2133"/>
                </a:cubicBezTo>
                <a:lnTo>
                  <a:pt x="3093" y="2133"/>
                </a:lnTo>
                <a:lnTo>
                  <a:pt x="3093" y="1493"/>
                </a:lnTo>
                <a:lnTo>
                  <a:pt x="3307" y="1493"/>
                </a:lnTo>
                <a:cubicBezTo>
                  <a:pt x="3600" y="1493"/>
                  <a:pt x="3840" y="1253"/>
                  <a:pt x="3840" y="960"/>
                </a:cubicBezTo>
                <a:lnTo>
                  <a:pt x="3840" y="533"/>
                </a:lnTo>
                <a:cubicBezTo>
                  <a:pt x="3840" y="240"/>
                  <a:pt x="3600" y="0"/>
                  <a:pt x="3307" y="0"/>
                </a:cubicBezTo>
                <a:lnTo>
                  <a:pt x="2667" y="0"/>
                </a:lnTo>
                <a:cubicBezTo>
                  <a:pt x="2373" y="0"/>
                  <a:pt x="2133" y="240"/>
                  <a:pt x="2133" y="533"/>
                </a:cubicBezTo>
                <a:lnTo>
                  <a:pt x="2133" y="960"/>
                </a:lnTo>
                <a:cubicBezTo>
                  <a:pt x="2133" y="1253"/>
                  <a:pt x="2373" y="1493"/>
                  <a:pt x="2667" y="1493"/>
                </a:cubicBezTo>
                <a:lnTo>
                  <a:pt x="2880" y="1493"/>
                </a:lnTo>
                <a:lnTo>
                  <a:pt x="2880" y="2133"/>
                </a:lnTo>
                <a:lnTo>
                  <a:pt x="1280" y="2133"/>
                </a:lnTo>
                <a:cubicBezTo>
                  <a:pt x="987" y="2133"/>
                  <a:pt x="747" y="2373"/>
                  <a:pt x="747" y="2667"/>
                </a:cubicBezTo>
                <a:lnTo>
                  <a:pt x="747" y="3200"/>
                </a:lnTo>
                <a:lnTo>
                  <a:pt x="533" y="3200"/>
                </a:lnTo>
                <a:cubicBezTo>
                  <a:pt x="240" y="3200"/>
                  <a:pt x="0" y="3440"/>
                  <a:pt x="0" y="3733"/>
                </a:cubicBezTo>
                <a:lnTo>
                  <a:pt x="0" y="4160"/>
                </a:lnTo>
                <a:cubicBezTo>
                  <a:pt x="0" y="4453"/>
                  <a:pt x="240" y="4693"/>
                  <a:pt x="533" y="4693"/>
                </a:cubicBezTo>
                <a:lnTo>
                  <a:pt x="1173" y="4693"/>
                </a:lnTo>
                <a:cubicBezTo>
                  <a:pt x="1467" y="4693"/>
                  <a:pt x="1707" y="4453"/>
                  <a:pt x="1707" y="4160"/>
                </a:cubicBezTo>
                <a:lnTo>
                  <a:pt x="1707" y="3733"/>
                </a:lnTo>
                <a:cubicBezTo>
                  <a:pt x="1707" y="3440"/>
                  <a:pt x="1467" y="3200"/>
                  <a:pt x="1173" y="3200"/>
                </a:cubicBezTo>
                <a:lnTo>
                  <a:pt x="960" y="3200"/>
                </a:lnTo>
                <a:lnTo>
                  <a:pt x="960" y="2667"/>
                </a:lnTo>
                <a:cubicBezTo>
                  <a:pt x="960" y="2491"/>
                  <a:pt x="1104" y="2347"/>
                  <a:pt x="1280" y="2347"/>
                </a:cubicBezTo>
                <a:lnTo>
                  <a:pt x="2880" y="2347"/>
                </a:lnTo>
                <a:lnTo>
                  <a:pt x="2880" y="3200"/>
                </a:lnTo>
                <a:lnTo>
                  <a:pt x="2667" y="3200"/>
                </a:lnTo>
                <a:cubicBezTo>
                  <a:pt x="2373" y="3200"/>
                  <a:pt x="2133" y="3440"/>
                  <a:pt x="2133" y="3733"/>
                </a:cubicBezTo>
                <a:lnTo>
                  <a:pt x="2133" y="4160"/>
                </a:lnTo>
                <a:cubicBezTo>
                  <a:pt x="2133" y="4453"/>
                  <a:pt x="2373" y="4693"/>
                  <a:pt x="2667" y="4693"/>
                </a:cubicBezTo>
                <a:lnTo>
                  <a:pt x="3307" y="4693"/>
                </a:lnTo>
                <a:cubicBezTo>
                  <a:pt x="3600" y="4693"/>
                  <a:pt x="3840" y="4453"/>
                  <a:pt x="3840" y="4160"/>
                </a:cubicBezTo>
                <a:lnTo>
                  <a:pt x="3840" y="3733"/>
                </a:lnTo>
                <a:cubicBezTo>
                  <a:pt x="3840" y="3440"/>
                  <a:pt x="3600" y="3200"/>
                  <a:pt x="3307" y="3200"/>
                </a:cubicBezTo>
                <a:lnTo>
                  <a:pt x="3093" y="3200"/>
                </a:lnTo>
                <a:lnTo>
                  <a:pt x="3093" y="2347"/>
                </a:lnTo>
                <a:lnTo>
                  <a:pt x="4693" y="2347"/>
                </a:lnTo>
                <a:cubicBezTo>
                  <a:pt x="4869" y="2347"/>
                  <a:pt x="5013" y="2491"/>
                  <a:pt x="5013" y="2667"/>
                </a:cubicBezTo>
                <a:lnTo>
                  <a:pt x="5013" y="3200"/>
                </a:lnTo>
                <a:lnTo>
                  <a:pt x="4800" y="3200"/>
                </a:lnTo>
                <a:cubicBezTo>
                  <a:pt x="4507" y="3200"/>
                  <a:pt x="4267" y="3440"/>
                  <a:pt x="4267" y="3733"/>
                </a:cubicBezTo>
                <a:lnTo>
                  <a:pt x="4267" y="4160"/>
                </a:lnTo>
                <a:cubicBezTo>
                  <a:pt x="4267" y="4453"/>
                  <a:pt x="4507" y="4693"/>
                  <a:pt x="4800" y="4693"/>
                </a:cubicBezTo>
                <a:lnTo>
                  <a:pt x="5440" y="4693"/>
                </a:lnTo>
                <a:cubicBezTo>
                  <a:pt x="5733" y="4693"/>
                  <a:pt x="5973" y="4453"/>
                  <a:pt x="5973" y="4160"/>
                </a:cubicBezTo>
                <a:lnTo>
                  <a:pt x="5973" y="3733"/>
                </a:lnTo>
                <a:cubicBezTo>
                  <a:pt x="5973" y="3440"/>
                  <a:pt x="5733" y="3200"/>
                  <a:pt x="5440" y="3200"/>
                </a:cubicBezTo>
                <a:close/>
                <a:moveTo>
                  <a:pt x="1173" y="3413"/>
                </a:moveTo>
                <a:cubicBezTo>
                  <a:pt x="1349" y="3413"/>
                  <a:pt x="1493" y="3557"/>
                  <a:pt x="1493" y="3733"/>
                </a:cubicBezTo>
                <a:lnTo>
                  <a:pt x="1493" y="4160"/>
                </a:lnTo>
                <a:cubicBezTo>
                  <a:pt x="1493" y="4336"/>
                  <a:pt x="1349" y="4480"/>
                  <a:pt x="1173" y="4480"/>
                </a:cubicBezTo>
                <a:lnTo>
                  <a:pt x="533" y="4480"/>
                </a:lnTo>
                <a:cubicBezTo>
                  <a:pt x="357" y="4480"/>
                  <a:pt x="213" y="4336"/>
                  <a:pt x="213" y="4160"/>
                </a:cubicBezTo>
                <a:lnTo>
                  <a:pt x="213" y="3733"/>
                </a:lnTo>
                <a:cubicBezTo>
                  <a:pt x="213" y="3557"/>
                  <a:pt x="357" y="3413"/>
                  <a:pt x="533" y="3413"/>
                </a:cubicBezTo>
                <a:lnTo>
                  <a:pt x="1173" y="3413"/>
                </a:lnTo>
                <a:close/>
                <a:moveTo>
                  <a:pt x="3307" y="3413"/>
                </a:moveTo>
                <a:cubicBezTo>
                  <a:pt x="3483" y="3413"/>
                  <a:pt x="3627" y="3557"/>
                  <a:pt x="3627" y="3733"/>
                </a:cubicBezTo>
                <a:lnTo>
                  <a:pt x="3627" y="4160"/>
                </a:lnTo>
                <a:cubicBezTo>
                  <a:pt x="3627" y="4336"/>
                  <a:pt x="3483" y="4480"/>
                  <a:pt x="3307" y="4480"/>
                </a:cubicBezTo>
                <a:lnTo>
                  <a:pt x="2667" y="4480"/>
                </a:lnTo>
                <a:cubicBezTo>
                  <a:pt x="2491" y="4480"/>
                  <a:pt x="2347" y="4336"/>
                  <a:pt x="2347" y="4160"/>
                </a:cubicBezTo>
                <a:lnTo>
                  <a:pt x="2347" y="3733"/>
                </a:lnTo>
                <a:cubicBezTo>
                  <a:pt x="2347" y="3557"/>
                  <a:pt x="2491" y="3413"/>
                  <a:pt x="2667" y="3413"/>
                </a:cubicBezTo>
                <a:lnTo>
                  <a:pt x="3307" y="3413"/>
                </a:lnTo>
                <a:close/>
                <a:moveTo>
                  <a:pt x="2667" y="1280"/>
                </a:moveTo>
                <a:cubicBezTo>
                  <a:pt x="2491" y="1280"/>
                  <a:pt x="2347" y="1136"/>
                  <a:pt x="2347" y="960"/>
                </a:cubicBezTo>
                <a:lnTo>
                  <a:pt x="2347" y="533"/>
                </a:lnTo>
                <a:cubicBezTo>
                  <a:pt x="2347" y="357"/>
                  <a:pt x="2491" y="213"/>
                  <a:pt x="2667" y="213"/>
                </a:cubicBezTo>
                <a:lnTo>
                  <a:pt x="3307" y="213"/>
                </a:lnTo>
                <a:cubicBezTo>
                  <a:pt x="3483" y="213"/>
                  <a:pt x="3627" y="357"/>
                  <a:pt x="3627" y="533"/>
                </a:cubicBezTo>
                <a:lnTo>
                  <a:pt x="3627" y="960"/>
                </a:lnTo>
                <a:cubicBezTo>
                  <a:pt x="3627" y="1136"/>
                  <a:pt x="3483" y="1280"/>
                  <a:pt x="3307" y="1280"/>
                </a:cubicBezTo>
                <a:lnTo>
                  <a:pt x="2667" y="1280"/>
                </a:lnTo>
                <a:close/>
                <a:moveTo>
                  <a:pt x="5760" y="4160"/>
                </a:moveTo>
                <a:cubicBezTo>
                  <a:pt x="5760" y="4336"/>
                  <a:pt x="5616" y="4480"/>
                  <a:pt x="5440" y="4480"/>
                </a:cubicBezTo>
                <a:lnTo>
                  <a:pt x="4800" y="4480"/>
                </a:lnTo>
                <a:cubicBezTo>
                  <a:pt x="4624" y="4480"/>
                  <a:pt x="4480" y="4336"/>
                  <a:pt x="4480" y="4160"/>
                </a:cubicBezTo>
                <a:lnTo>
                  <a:pt x="4480" y="3733"/>
                </a:lnTo>
                <a:cubicBezTo>
                  <a:pt x="4480" y="3557"/>
                  <a:pt x="4624" y="3413"/>
                  <a:pt x="4800" y="3413"/>
                </a:cubicBezTo>
                <a:lnTo>
                  <a:pt x="5440" y="3413"/>
                </a:lnTo>
                <a:cubicBezTo>
                  <a:pt x="5616" y="3413"/>
                  <a:pt x="5760" y="3557"/>
                  <a:pt x="5760" y="3733"/>
                </a:cubicBezTo>
                <a:lnTo>
                  <a:pt x="5760" y="4160"/>
                </a:lnTo>
                <a:close/>
              </a:path>
            </a:pathLst>
          </a:custGeom>
          <a:solidFill>
            <a:schemeClr val="bg1">
              <a:lumMod val="50000"/>
            </a:schemeClr>
          </a:solidFill>
          <a:ln>
            <a:noFill/>
          </a:ln>
        </p:spPr>
        <p:txBody>
          <a:bodyPr/>
          <a:p>
            <a:endParaRPr lang="zh-CN" altLang="en-US">
              <a:cs typeface="+mn-ea"/>
              <a:sym typeface="+mn-lt"/>
            </a:endParaRPr>
          </a:p>
        </p:txBody>
      </p:sp>
      <p:sp>
        <p:nvSpPr>
          <p:cNvPr id="23" name="文本框 22"/>
          <p:cNvSpPr txBox="1"/>
          <p:nvPr/>
        </p:nvSpPr>
        <p:spPr>
          <a:xfrm>
            <a:off x="5997171" y="995098"/>
            <a:ext cx="708025" cy="398780"/>
          </a:xfrm>
          <a:prstGeom prst="rect">
            <a:avLst/>
          </a:prstGeom>
          <a:noFill/>
        </p:spPr>
        <p:txBody>
          <a:bodyPr wrap="none" rtlCol="0">
            <a:spAutoFit/>
          </a:bodyPr>
          <a:lstStyle>
            <a:defPPr>
              <a:defRPr lang="zh-CN"/>
            </a:defPPr>
            <a:lvl1pPr>
              <a:defRPr sz="1575">
                <a:solidFill>
                  <a:srgbClr val="D3B57A"/>
                </a:solidFill>
                <a:latin typeface="方正清刻本悦宋简体" panose="02000000000000000000" charset="-122"/>
                <a:ea typeface="方正清刻本悦宋简体" panose="02000000000000000000" charset="-122"/>
              </a:defRPr>
            </a:lvl1pPr>
          </a:lstStyle>
          <a:p>
            <a:pPr algn="l"/>
            <a:r>
              <a:rPr lang="en-US" altLang="zh-CN" sz="2000" dirty="0">
                <a:solidFill>
                  <a:schemeClr val="tx1">
                    <a:lumMod val="75000"/>
                    <a:lumOff val="25000"/>
                  </a:schemeClr>
                </a:solidFill>
                <a:latin typeface="+mn-lt"/>
                <a:ea typeface="+mn-ea"/>
                <a:cs typeface="+mn-ea"/>
                <a:sym typeface="+mn-lt"/>
              </a:rPr>
              <a:t>DMS</a:t>
            </a:r>
            <a:endParaRPr lang="en-US" altLang="zh-CN" sz="20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矩形 13"/>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721067" y="2679700"/>
            <a:ext cx="2482633" cy="398780"/>
          </a:xfrm>
          <a:prstGeom prst="rect">
            <a:avLst/>
          </a:prstGeom>
          <a:solidFill>
            <a:srgbClr val="D7D7D7"/>
          </a:solidFill>
        </p:spPr>
        <p:txBody>
          <a:bodyPr wrap="square" rtlCol="0">
            <a:spAutoFit/>
          </a:bodyPr>
          <a:lstStyle/>
          <a:p>
            <a:pPr algn="ctr"/>
            <a:r>
              <a:rPr lang="zh-CN" altLang="en-US" sz="2000" dirty="0">
                <a:solidFill>
                  <a:schemeClr val="tx1">
                    <a:lumMod val="75000"/>
                    <a:lumOff val="25000"/>
                  </a:schemeClr>
                </a:solidFill>
                <a:cs typeface="+mn-ea"/>
                <a:sym typeface="+mn-lt"/>
              </a:rPr>
              <a:t>EPS</a:t>
            </a:r>
            <a:endParaRPr lang="zh-CN" altLang="en-US" sz="2000">
              <a:solidFill>
                <a:schemeClr val="tx1">
                  <a:lumMod val="65000"/>
                  <a:lumOff val="35000"/>
                </a:schemeClr>
              </a:solidFill>
              <a:cs typeface="+mn-ea"/>
              <a:sym typeface="+mn-lt"/>
            </a:endParaRPr>
          </a:p>
        </p:txBody>
      </p:sp>
      <p:sp>
        <p:nvSpPr>
          <p:cNvPr id="7" name="矩形 6"/>
          <p:cNvSpPr/>
          <p:nvPr/>
        </p:nvSpPr>
        <p:spPr>
          <a:xfrm>
            <a:off x="1543267" y="3378199"/>
            <a:ext cx="2838233" cy="1198880"/>
          </a:xfrm>
          <a:prstGeom prst="rect">
            <a:avLst/>
          </a:prstGeom>
        </p:spPr>
        <p:txBody>
          <a:bodyPr wrap="square">
            <a:spAutoFit/>
          </a:bodyPr>
          <a:lstStyle/>
          <a:p>
            <a:pPr algn="ctr">
              <a:spcBef>
                <a:spcPts val="790"/>
              </a:spcBef>
            </a:pPr>
            <a:r>
              <a:rPr lang="zh-CN" altLang="en-US" sz="1200">
                <a:solidFill>
                  <a:prstClr val="black"/>
                </a:solidFill>
                <a:cs typeface="+mn-ea"/>
                <a:sym typeface="+mn-lt"/>
              </a:rPr>
              <a:t>We provide express proxy service which means that you don't have to worry about your packages being lost, because we will receive and organize your packages for you, and then wait for you to collect them. </a:t>
            </a:r>
            <a:endParaRPr lang="zh-CN" altLang="en-US" sz="1200" dirty="0">
              <a:solidFill>
                <a:prstClr val="black">
                  <a:lumMod val="75000"/>
                  <a:lumOff val="25000"/>
                </a:prstClr>
              </a:solidFill>
              <a:cs typeface="+mn-ea"/>
              <a:sym typeface="+mn-lt"/>
            </a:endParaRPr>
          </a:p>
        </p:txBody>
      </p:sp>
      <p:sp>
        <p:nvSpPr>
          <p:cNvPr id="10" name="文本框 9"/>
          <p:cNvSpPr txBox="1"/>
          <p:nvPr/>
        </p:nvSpPr>
        <p:spPr>
          <a:xfrm>
            <a:off x="4854683" y="2679700"/>
            <a:ext cx="2482633" cy="398780"/>
          </a:xfrm>
          <a:prstGeom prst="rect">
            <a:avLst/>
          </a:prstGeom>
          <a:solidFill>
            <a:srgbClr val="D7D7D7"/>
          </a:solidFill>
        </p:spPr>
        <p:txBody>
          <a:bodyPr wrap="square" rtlCol="0">
            <a:spAutoFit/>
          </a:bodyPr>
          <a:lstStyle/>
          <a:p>
            <a:pPr algn="ctr"/>
            <a:r>
              <a:rPr lang="zh-CN" altLang="en-US" sz="2000" dirty="0">
                <a:solidFill>
                  <a:schemeClr val="tx1">
                    <a:lumMod val="75000"/>
                    <a:lumOff val="25000"/>
                  </a:schemeClr>
                </a:solidFill>
                <a:cs typeface="+mn-ea"/>
                <a:sym typeface="+mn-lt"/>
              </a:rPr>
              <a:t>ESS</a:t>
            </a:r>
            <a:endParaRPr lang="zh-CN" altLang="en-US" sz="2000">
              <a:solidFill>
                <a:schemeClr val="tx1">
                  <a:lumMod val="65000"/>
                  <a:lumOff val="35000"/>
                </a:schemeClr>
              </a:solidFill>
              <a:cs typeface="+mn-ea"/>
              <a:sym typeface="+mn-lt"/>
            </a:endParaRPr>
          </a:p>
        </p:txBody>
      </p:sp>
      <p:sp>
        <p:nvSpPr>
          <p:cNvPr id="11" name="矩形 10"/>
          <p:cNvSpPr/>
          <p:nvPr/>
        </p:nvSpPr>
        <p:spPr>
          <a:xfrm>
            <a:off x="4676883" y="3378199"/>
            <a:ext cx="2838233" cy="1014730"/>
          </a:xfrm>
          <a:prstGeom prst="rect">
            <a:avLst/>
          </a:prstGeom>
        </p:spPr>
        <p:txBody>
          <a:bodyPr wrap="square">
            <a:spAutoFit/>
          </a:bodyPr>
          <a:lstStyle/>
          <a:p>
            <a:pPr algn="ctr">
              <a:spcBef>
                <a:spcPts val="790"/>
              </a:spcBef>
            </a:pPr>
            <a:r>
              <a:rPr lang="zh-CN" altLang="en-US" sz="1200">
                <a:solidFill>
                  <a:prstClr val="black"/>
                </a:solidFill>
                <a:cs typeface="+mn-ea"/>
                <a:sym typeface="+mn-lt"/>
              </a:rPr>
              <a:t>If you need to send a express, please contact us, we will provide you with the most professional service.Come to us with your package, and leave the rest to us. </a:t>
            </a:r>
            <a:endParaRPr lang="zh-CN" altLang="en-US" sz="1200" dirty="0">
              <a:solidFill>
                <a:prstClr val="black">
                  <a:lumMod val="75000"/>
                  <a:lumOff val="25000"/>
                </a:prstClr>
              </a:solidFill>
              <a:cs typeface="+mn-ea"/>
              <a:sym typeface="+mn-lt"/>
            </a:endParaRPr>
          </a:p>
        </p:txBody>
      </p:sp>
      <p:sp>
        <p:nvSpPr>
          <p:cNvPr id="12" name="文本框 11"/>
          <p:cNvSpPr txBox="1"/>
          <p:nvPr/>
        </p:nvSpPr>
        <p:spPr>
          <a:xfrm>
            <a:off x="7988299" y="2679700"/>
            <a:ext cx="2482633" cy="398780"/>
          </a:xfrm>
          <a:prstGeom prst="rect">
            <a:avLst/>
          </a:prstGeom>
          <a:solidFill>
            <a:srgbClr val="D7D7D7"/>
          </a:solidFill>
        </p:spPr>
        <p:txBody>
          <a:bodyPr wrap="square" rtlCol="0">
            <a:spAutoFit/>
          </a:bodyPr>
          <a:lstStyle/>
          <a:p>
            <a:pPr algn="ctr"/>
            <a:r>
              <a:rPr lang="zh-CN" altLang="en-US" sz="2000" dirty="0">
                <a:solidFill>
                  <a:schemeClr val="tx1">
                    <a:lumMod val="75000"/>
                    <a:lumOff val="25000"/>
                  </a:schemeClr>
                </a:solidFill>
                <a:cs typeface="+mn-ea"/>
                <a:sym typeface="+mn-lt"/>
              </a:rPr>
              <a:t>QES</a:t>
            </a:r>
            <a:endParaRPr lang="zh-CN" altLang="en-US" sz="2000">
              <a:solidFill>
                <a:schemeClr val="tx1">
                  <a:lumMod val="65000"/>
                  <a:lumOff val="35000"/>
                </a:schemeClr>
              </a:solidFill>
              <a:cs typeface="+mn-ea"/>
              <a:sym typeface="+mn-lt"/>
            </a:endParaRPr>
          </a:p>
        </p:txBody>
      </p:sp>
      <p:sp>
        <p:nvSpPr>
          <p:cNvPr id="13" name="矩形 12"/>
          <p:cNvSpPr/>
          <p:nvPr/>
        </p:nvSpPr>
        <p:spPr>
          <a:xfrm>
            <a:off x="7810499" y="3378199"/>
            <a:ext cx="2838233" cy="1198880"/>
          </a:xfrm>
          <a:prstGeom prst="rect">
            <a:avLst/>
          </a:prstGeom>
        </p:spPr>
        <p:txBody>
          <a:bodyPr wrap="square">
            <a:spAutoFit/>
          </a:bodyPr>
          <a:lstStyle/>
          <a:p>
            <a:pPr algn="ctr">
              <a:spcBef>
                <a:spcPts val="790"/>
              </a:spcBef>
            </a:pPr>
            <a:r>
              <a:rPr lang="zh-CN" altLang="en-US" sz="1200">
                <a:solidFill>
                  <a:prstClr val="black"/>
                </a:solidFill>
                <a:cs typeface="+mn-ea"/>
                <a:sym typeface="+mn-lt"/>
              </a:rPr>
              <a:t>The time to wait for the courier is always like "pass a day as if it were a year". If you want to query more about your express, please log in to oursystem and check with tracking number or shopping information.</a:t>
            </a:r>
            <a:endParaRPr lang="zh-CN" altLang="en-US" sz="1200" dirty="0">
              <a:solidFill>
                <a:prstClr val="black">
                  <a:lumMod val="75000"/>
                  <a:lumOff val="25000"/>
                </a:prst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4irai3l">
      <a:majorFont>
        <a:latin typeface="DengXian"/>
        <a:ea typeface="DengXian"/>
        <a:cs typeface=""/>
      </a:majorFont>
      <a:minorFont>
        <a:latin typeface="DengXian"/>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4214</Words>
  <Application>WPS 演示</Application>
  <PresentationFormat>宽屏</PresentationFormat>
  <Paragraphs>223</Paragraphs>
  <Slides>29</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方正清刻本悦宋简体</vt:lpstr>
      <vt:lpstr>Noteworthy Bold</vt:lpstr>
      <vt:lpstr>微软雅黑</vt:lpstr>
      <vt:lpstr>等线</vt:lpstr>
      <vt:lpstr>Arial Unicode MS</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Descendant</cp:lastModifiedBy>
  <cp:revision>52</cp:revision>
  <dcterms:created xsi:type="dcterms:W3CDTF">2018-06-27T03:46:00Z</dcterms:created>
  <dcterms:modified xsi:type="dcterms:W3CDTF">2018-12-23T08:04:50Z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