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 id="2147483686" r:id="rId2"/>
  </p:sldMasterIdLst>
  <p:sldIdLst>
    <p:sldId id="256" r:id="rId3"/>
    <p:sldId id="271" r:id="rId4"/>
    <p:sldId id="258" r:id="rId5"/>
    <p:sldId id="273" r:id="rId6"/>
    <p:sldId id="272" r:id="rId7"/>
    <p:sldId id="260" r:id="rId8"/>
    <p:sldId id="261" r:id="rId9"/>
    <p:sldId id="262" r:id="rId10"/>
    <p:sldId id="263" r:id="rId11"/>
    <p:sldId id="274" r:id="rId12"/>
    <p:sldId id="265" r:id="rId13"/>
    <p:sldId id="267" r:id="rId14"/>
    <p:sldId id="275"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C0DA14-D962-45E8-95CF-8A1E6CFECDC2}" v="951" dt="2021-01-29T18:04:48.8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89FA25-98EC-4E9A-B800-361A38BE1FE0}"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4194839F-677E-44FB-9E70-60B851499290}">
      <dgm:prSet/>
      <dgm:spPr/>
      <dgm:t>
        <a:bodyPr/>
        <a:lstStyle/>
        <a:p>
          <a:r>
            <a:rPr lang="en-US"/>
            <a:t>Pentium Processor </a:t>
          </a:r>
        </a:p>
      </dgm:t>
    </dgm:pt>
    <dgm:pt modelId="{FF687FCB-370D-4AF6-8102-2EBCD4CD4F33}" type="parTrans" cxnId="{597A5128-6352-47C4-96F4-B44036132347}">
      <dgm:prSet/>
      <dgm:spPr/>
      <dgm:t>
        <a:bodyPr/>
        <a:lstStyle/>
        <a:p>
          <a:endParaRPr lang="en-US"/>
        </a:p>
      </dgm:t>
    </dgm:pt>
    <dgm:pt modelId="{8A0560AD-CAA4-40FA-991F-4D84EDAD1B56}" type="sibTrans" cxnId="{597A5128-6352-47C4-96F4-B44036132347}">
      <dgm:prSet/>
      <dgm:spPr/>
      <dgm:t>
        <a:bodyPr/>
        <a:lstStyle/>
        <a:p>
          <a:endParaRPr lang="en-US"/>
        </a:p>
      </dgm:t>
    </dgm:pt>
    <dgm:pt modelId="{5FE3EB11-502E-447F-AEF9-C4F5175D8C7D}">
      <dgm:prSet/>
      <dgm:spPr/>
      <dgm:t>
        <a:bodyPr/>
        <a:lstStyle/>
        <a:p>
          <a:r>
            <a:rPr lang="en-US"/>
            <a:t>60 MB of free hard-drive space </a:t>
          </a:r>
        </a:p>
      </dgm:t>
    </dgm:pt>
    <dgm:pt modelId="{6D30BF48-4A13-4152-87EC-ABB105156C8B}" type="parTrans" cxnId="{5F419051-5F42-4ACD-A3D3-B54A4A14CC78}">
      <dgm:prSet/>
      <dgm:spPr/>
      <dgm:t>
        <a:bodyPr/>
        <a:lstStyle/>
        <a:p>
          <a:endParaRPr lang="en-US"/>
        </a:p>
      </dgm:t>
    </dgm:pt>
    <dgm:pt modelId="{158A7A03-1BF3-4771-81BC-E7556D1B805B}" type="sibTrans" cxnId="{5F419051-5F42-4ACD-A3D3-B54A4A14CC78}">
      <dgm:prSet/>
      <dgm:spPr/>
      <dgm:t>
        <a:bodyPr/>
        <a:lstStyle/>
        <a:p>
          <a:endParaRPr lang="en-US"/>
        </a:p>
      </dgm:t>
    </dgm:pt>
    <dgm:pt modelId="{7E3D70E6-D744-427B-A710-BD0F0CD3BCEE}">
      <dgm:prSet/>
      <dgm:spPr/>
      <dgm:t>
        <a:bodyPr/>
        <a:lstStyle/>
        <a:p>
          <a:r>
            <a:rPr lang="en-US"/>
            <a:t>128 MB of RAM</a:t>
          </a:r>
        </a:p>
      </dgm:t>
    </dgm:pt>
    <dgm:pt modelId="{C7F0F7DD-1E3D-4F13-B6AA-75104E47A790}" type="parTrans" cxnId="{FC7606E2-DCCF-4FE4-AD42-52D65FFA5E4D}">
      <dgm:prSet/>
      <dgm:spPr/>
      <dgm:t>
        <a:bodyPr/>
        <a:lstStyle/>
        <a:p>
          <a:endParaRPr lang="en-US"/>
        </a:p>
      </dgm:t>
    </dgm:pt>
    <dgm:pt modelId="{D7151249-7717-4016-A782-6536A7C80178}" type="sibTrans" cxnId="{FC7606E2-DCCF-4FE4-AD42-52D65FFA5E4D}">
      <dgm:prSet/>
      <dgm:spPr/>
      <dgm:t>
        <a:bodyPr/>
        <a:lstStyle/>
        <a:p>
          <a:endParaRPr lang="en-US"/>
        </a:p>
      </dgm:t>
    </dgm:pt>
    <dgm:pt modelId="{EEA0088C-9569-4BBF-AEAA-3ADB9A77DD7E}" type="pres">
      <dgm:prSet presAssocID="{4F89FA25-98EC-4E9A-B800-361A38BE1FE0}" presName="hierChild1" presStyleCnt="0">
        <dgm:presLayoutVars>
          <dgm:chPref val="1"/>
          <dgm:dir/>
          <dgm:animOne val="branch"/>
          <dgm:animLvl val="lvl"/>
          <dgm:resizeHandles/>
        </dgm:presLayoutVars>
      </dgm:prSet>
      <dgm:spPr/>
    </dgm:pt>
    <dgm:pt modelId="{0D968571-ED0D-4BBC-B60B-D8ED22FAB211}" type="pres">
      <dgm:prSet presAssocID="{4194839F-677E-44FB-9E70-60B851499290}" presName="hierRoot1" presStyleCnt="0"/>
      <dgm:spPr/>
    </dgm:pt>
    <dgm:pt modelId="{A0CBFC49-D9C1-4BCC-A83E-E744ECC81E60}" type="pres">
      <dgm:prSet presAssocID="{4194839F-677E-44FB-9E70-60B851499290}" presName="composite" presStyleCnt="0"/>
      <dgm:spPr/>
    </dgm:pt>
    <dgm:pt modelId="{62A50615-F5E9-4919-87B0-63F188C68E3A}" type="pres">
      <dgm:prSet presAssocID="{4194839F-677E-44FB-9E70-60B851499290}" presName="background" presStyleLbl="node0" presStyleIdx="0" presStyleCnt="3"/>
      <dgm:spPr/>
    </dgm:pt>
    <dgm:pt modelId="{6E7B5606-0219-4D11-8F4E-4FF0004A596C}" type="pres">
      <dgm:prSet presAssocID="{4194839F-677E-44FB-9E70-60B851499290}" presName="text" presStyleLbl="fgAcc0" presStyleIdx="0" presStyleCnt="3">
        <dgm:presLayoutVars>
          <dgm:chPref val="3"/>
        </dgm:presLayoutVars>
      </dgm:prSet>
      <dgm:spPr/>
    </dgm:pt>
    <dgm:pt modelId="{1D659422-E237-45B9-8508-2EEF24769232}" type="pres">
      <dgm:prSet presAssocID="{4194839F-677E-44FB-9E70-60B851499290}" presName="hierChild2" presStyleCnt="0"/>
      <dgm:spPr/>
    </dgm:pt>
    <dgm:pt modelId="{34817FD2-7342-4E78-A305-800932CE829A}" type="pres">
      <dgm:prSet presAssocID="{5FE3EB11-502E-447F-AEF9-C4F5175D8C7D}" presName="hierRoot1" presStyleCnt="0"/>
      <dgm:spPr/>
    </dgm:pt>
    <dgm:pt modelId="{E915634C-99C6-4D6F-925F-6386EDA09384}" type="pres">
      <dgm:prSet presAssocID="{5FE3EB11-502E-447F-AEF9-C4F5175D8C7D}" presName="composite" presStyleCnt="0"/>
      <dgm:spPr/>
    </dgm:pt>
    <dgm:pt modelId="{B2994A64-DD49-45A8-996C-D4A5242EA749}" type="pres">
      <dgm:prSet presAssocID="{5FE3EB11-502E-447F-AEF9-C4F5175D8C7D}" presName="background" presStyleLbl="node0" presStyleIdx="1" presStyleCnt="3"/>
      <dgm:spPr/>
    </dgm:pt>
    <dgm:pt modelId="{7A2CDBEF-6A1C-4574-B18D-86B924103D48}" type="pres">
      <dgm:prSet presAssocID="{5FE3EB11-502E-447F-AEF9-C4F5175D8C7D}" presName="text" presStyleLbl="fgAcc0" presStyleIdx="1" presStyleCnt="3">
        <dgm:presLayoutVars>
          <dgm:chPref val="3"/>
        </dgm:presLayoutVars>
      </dgm:prSet>
      <dgm:spPr/>
    </dgm:pt>
    <dgm:pt modelId="{4D340F68-C570-4026-A612-FBF96062D53B}" type="pres">
      <dgm:prSet presAssocID="{5FE3EB11-502E-447F-AEF9-C4F5175D8C7D}" presName="hierChild2" presStyleCnt="0"/>
      <dgm:spPr/>
    </dgm:pt>
    <dgm:pt modelId="{6C07409F-F87C-4FB3-90C6-A85BF1C22C61}" type="pres">
      <dgm:prSet presAssocID="{7E3D70E6-D744-427B-A710-BD0F0CD3BCEE}" presName="hierRoot1" presStyleCnt="0"/>
      <dgm:spPr/>
    </dgm:pt>
    <dgm:pt modelId="{9181B22B-E621-456F-966E-A1D2326D6678}" type="pres">
      <dgm:prSet presAssocID="{7E3D70E6-D744-427B-A710-BD0F0CD3BCEE}" presName="composite" presStyleCnt="0"/>
      <dgm:spPr/>
    </dgm:pt>
    <dgm:pt modelId="{255575AF-8960-48EE-806E-677D10AF064D}" type="pres">
      <dgm:prSet presAssocID="{7E3D70E6-D744-427B-A710-BD0F0CD3BCEE}" presName="background" presStyleLbl="node0" presStyleIdx="2" presStyleCnt="3"/>
      <dgm:spPr/>
    </dgm:pt>
    <dgm:pt modelId="{2EC931D7-B2C1-48B2-B0E4-B6BC1C67A95B}" type="pres">
      <dgm:prSet presAssocID="{7E3D70E6-D744-427B-A710-BD0F0CD3BCEE}" presName="text" presStyleLbl="fgAcc0" presStyleIdx="2" presStyleCnt="3">
        <dgm:presLayoutVars>
          <dgm:chPref val="3"/>
        </dgm:presLayoutVars>
      </dgm:prSet>
      <dgm:spPr/>
    </dgm:pt>
    <dgm:pt modelId="{D1A7CBCE-A5D8-4263-84DD-3E43185DDACB}" type="pres">
      <dgm:prSet presAssocID="{7E3D70E6-D744-427B-A710-BD0F0CD3BCEE}" presName="hierChild2" presStyleCnt="0"/>
      <dgm:spPr/>
    </dgm:pt>
  </dgm:ptLst>
  <dgm:cxnLst>
    <dgm:cxn modelId="{597A5128-6352-47C4-96F4-B44036132347}" srcId="{4F89FA25-98EC-4E9A-B800-361A38BE1FE0}" destId="{4194839F-677E-44FB-9E70-60B851499290}" srcOrd="0" destOrd="0" parTransId="{FF687FCB-370D-4AF6-8102-2EBCD4CD4F33}" sibTransId="{8A0560AD-CAA4-40FA-991F-4D84EDAD1B56}"/>
    <dgm:cxn modelId="{25A22F2E-85D4-4ED4-BF4F-5E9773E0F697}" type="presOf" srcId="{4194839F-677E-44FB-9E70-60B851499290}" destId="{6E7B5606-0219-4D11-8F4E-4FF0004A596C}" srcOrd="0" destOrd="0" presId="urn:microsoft.com/office/officeart/2005/8/layout/hierarchy1"/>
    <dgm:cxn modelId="{21FF2D6C-0FBF-499D-A649-B503507CC838}" type="presOf" srcId="{4F89FA25-98EC-4E9A-B800-361A38BE1FE0}" destId="{EEA0088C-9569-4BBF-AEAA-3ADB9A77DD7E}" srcOrd="0" destOrd="0" presId="urn:microsoft.com/office/officeart/2005/8/layout/hierarchy1"/>
    <dgm:cxn modelId="{5F419051-5F42-4ACD-A3D3-B54A4A14CC78}" srcId="{4F89FA25-98EC-4E9A-B800-361A38BE1FE0}" destId="{5FE3EB11-502E-447F-AEF9-C4F5175D8C7D}" srcOrd="1" destOrd="0" parTransId="{6D30BF48-4A13-4152-87EC-ABB105156C8B}" sibTransId="{158A7A03-1BF3-4771-81BC-E7556D1B805B}"/>
    <dgm:cxn modelId="{DB3DA5DF-2F7B-440B-ACB7-4D81809C0AF0}" type="presOf" srcId="{5FE3EB11-502E-447F-AEF9-C4F5175D8C7D}" destId="{7A2CDBEF-6A1C-4574-B18D-86B924103D48}" srcOrd="0" destOrd="0" presId="urn:microsoft.com/office/officeart/2005/8/layout/hierarchy1"/>
    <dgm:cxn modelId="{FC7606E2-DCCF-4FE4-AD42-52D65FFA5E4D}" srcId="{4F89FA25-98EC-4E9A-B800-361A38BE1FE0}" destId="{7E3D70E6-D744-427B-A710-BD0F0CD3BCEE}" srcOrd="2" destOrd="0" parTransId="{C7F0F7DD-1E3D-4F13-B6AA-75104E47A790}" sibTransId="{D7151249-7717-4016-A782-6536A7C80178}"/>
    <dgm:cxn modelId="{8990E3F3-2994-4108-8147-3CFED84C893B}" type="presOf" srcId="{7E3D70E6-D744-427B-A710-BD0F0CD3BCEE}" destId="{2EC931D7-B2C1-48B2-B0E4-B6BC1C67A95B}" srcOrd="0" destOrd="0" presId="urn:microsoft.com/office/officeart/2005/8/layout/hierarchy1"/>
    <dgm:cxn modelId="{E58086A0-6CF4-42CF-ADCD-954BE26BB40A}" type="presParOf" srcId="{EEA0088C-9569-4BBF-AEAA-3ADB9A77DD7E}" destId="{0D968571-ED0D-4BBC-B60B-D8ED22FAB211}" srcOrd="0" destOrd="0" presId="urn:microsoft.com/office/officeart/2005/8/layout/hierarchy1"/>
    <dgm:cxn modelId="{42C4240D-CFA2-48C4-AC56-E1B56FE780BF}" type="presParOf" srcId="{0D968571-ED0D-4BBC-B60B-D8ED22FAB211}" destId="{A0CBFC49-D9C1-4BCC-A83E-E744ECC81E60}" srcOrd="0" destOrd="0" presId="urn:microsoft.com/office/officeart/2005/8/layout/hierarchy1"/>
    <dgm:cxn modelId="{D1F038DD-CEB7-4CE7-B6BF-7FEBC23A2454}" type="presParOf" srcId="{A0CBFC49-D9C1-4BCC-A83E-E744ECC81E60}" destId="{62A50615-F5E9-4919-87B0-63F188C68E3A}" srcOrd="0" destOrd="0" presId="urn:microsoft.com/office/officeart/2005/8/layout/hierarchy1"/>
    <dgm:cxn modelId="{B03960A8-78DD-425A-9DDB-52467B769C11}" type="presParOf" srcId="{A0CBFC49-D9C1-4BCC-A83E-E744ECC81E60}" destId="{6E7B5606-0219-4D11-8F4E-4FF0004A596C}" srcOrd="1" destOrd="0" presId="urn:microsoft.com/office/officeart/2005/8/layout/hierarchy1"/>
    <dgm:cxn modelId="{4C95F5AC-0277-4448-BD72-DA435B397EC7}" type="presParOf" srcId="{0D968571-ED0D-4BBC-B60B-D8ED22FAB211}" destId="{1D659422-E237-45B9-8508-2EEF24769232}" srcOrd="1" destOrd="0" presId="urn:microsoft.com/office/officeart/2005/8/layout/hierarchy1"/>
    <dgm:cxn modelId="{02EC8008-032B-4882-9C0A-29601C36CFBF}" type="presParOf" srcId="{EEA0088C-9569-4BBF-AEAA-3ADB9A77DD7E}" destId="{34817FD2-7342-4E78-A305-800932CE829A}" srcOrd="1" destOrd="0" presId="urn:microsoft.com/office/officeart/2005/8/layout/hierarchy1"/>
    <dgm:cxn modelId="{91A5A35F-84AF-4171-99CD-C96B31395953}" type="presParOf" srcId="{34817FD2-7342-4E78-A305-800932CE829A}" destId="{E915634C-99C6-4D6F-925F-6386EDA09384}" srcOrd="0" destOrd="0" presId="urn:microsoft.com/office/officeart/2005/8/layout/hierarchy1"/>
    <dgm:cxn modelId="{1FA2DEC7-E5B7-4EA5-87D8-734E8355D85C}" type="presParOf" srcId="{E915634C-99C6-4D6F-925F-6386EDA09384}" destId="{B2994A64-DD49-45A8-996C-D4A5242EA749}" srcOrd="0" destOrd="0" presId="urn:microsoft.com/office/officeart/2005/8/layout/hierarchy1"/>
    <dgm:cxn modelId="{6443A83B-A4D2-439A-BEA3-7ED6A6B509A8}" type="presParOf" srcId="{E915634C-99C6-4D6F-925F-6386EDA09384}" destId="{7A2CDBEF-6A1C-4574-B18D-86B924103D48}" srcOrd="1" destOrd="0" presId="urn:microsoft.com/office/officeart/2005/8/layout/hierarchy1"/>
    <dgm:cxn modelId="{A44C1D85-9BBF-4F26-97E9-2B0327F0F1F2}" type="presParOf" srcId="{34817FD2-7342-4E78-A305-800932CE829A}" destId="{4D340F68-C570-4026-A612-FBF96062D53B}" srcOrd="1" destOrd="0" presId="urn:microsoft.com/office/officeart/2005/8/layout/hierarchy1"/>
    <dgm:cxn modelId="{45353831-063E-4237-B76F-20EF5DD0D775}" type="presParOf" srcId="{EEA0088C-9569-4BBF-AEAA-3ADB9A77DD7E}" destId="{6C07409F-F87C-4FB3-90C6-A85BF1C22C61}" srcOrd="2" destOrd="0" presId="urn:microsoft.com/office/officeart/2005/8/layout/hierarchy1"/>
    <dgm:cxn modelId="{78280682-A0AC-4213-9EBF-8F2E6264BCEE}" type="presParOf" srcId="{6C07409F-F87C-4FB3-90C6-A85BF1C22C61}" destId="{9181B22B-E621-456F-966E-A1D2326D6678}" srcOrd="0" destOrd="0" presId="urn:microsoft.com/office/officeart/2005/8/layout/hierarchy1"/>
    <dgm:cxn modelId="{5EB60032-AD09-4AA6-8AF2-D61386616A09}" type="presParOf" srcId="{9181B22B-E621-456F-966E-A1D2326D6678}" destId="{255575AF-8960-48EE-806E-677D10AF064D}" srcOrd="0" destOrd="0" presId="urn:microsoft.com/office/officeart/2005/8/layout/hierarchy1"/>
    <dgm:cxn modelId="{423F2791-5B0D-43FC-AE44-BC7C510E622E}" type="presParOf" srcId="{9181B22B-E621-456F-966E-A1D2326D6678}" destId="{2EC931D7-B2C1-48B2-B0E4-B6BC1C67A95B}" srcOrd="1" destOrd="0" presId="urn:microsoft.com/office/officeart/2005/8/layout/hierarchy1"/>
    <dgm:cxn modelId="{3D058EF9-6481-4EB8-A502-D5ED03AE030A}" type="presParOf" srcId="{6C07409F-F87C-4FB3-90C6-A85BF1C22C61}" destId="{D1A7CBCE-A5D8-4263-84DD-3E43185DDAC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A50615-F5E9-4919-87B0-63F188C68E3A}">
      <dsp:nvSpPr>
        <dsp:cNvPr id="0" name=""/>
        <dsp:cNvSpPr/>
      </dsp:nvSpPr>
      <dsp:spPr>
        <a:xfrm>
          <a:off x="0" y="1198324"/>
          <a:ext cx="2954940" cy="18763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7B5606-0219-4D11-8F4E-4FF0004A596C}">
      <dsp:nvSpPr>
        <dsp:cNvPr id="0" name=""/>
        <dsp:cNvSpPr/>
      </dsp:nvSpPr>
      <dsp:spPr>
        <a:xfrm>
          <a:off x="328326" y="1510234"/>
          <a:ext cx="2954940" cy="187638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Pentium Processor </a:t>
          </a:r>
        </a:p>
      </dsp:txBody>
      <dsp:txXfrm>
        <a:off x="383283" y="1565191"/>
        <a:ext cx="2845026" cy="1766473"/>
      </dsp:txXfrm>
    </dsp:sp>
    <dsp:sp modelId="{B2994A64-DD49-45A8-996C-D4A5242EA749}">
      <dsp:nvSpPr>
        <dsp:cNvPr id="0" name=""/>
        <dsp:cNvSpPr/>
      </dsp:nvSpPr>
      <dsp:spPr>
        <a:xfrm>
          <a:off x="3611594" y="1198324"/>
          <a:ext cx="2954940" cy="18763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2CDBEF-6A1C-4574-B18D-86B924103D48}">
      <dsp:nvSpPr>
        <dsp:cNvPr id="0" name=""/>
        <dsp:cNvSpPr/>
      </dsp:nvSpPr>
      <dsp:spPr>
        <a:xfrm>
          <a:off x="3939920" y="1510234"/>
          <a:ext cx="2954940" cy="187638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60 MB of free hard-drive space </a:t>
          </a:r>
        </a:p>
      </dsp:txBody>
      <dsp:txXfrm>
        <a:off x="3994877" y="1565191"/>
        <a:ext cx="2845026" cy="1766473"/>
      </dsp:txXfrm>
    </dsp:sp>
    <dsp:sp modelId="{255575AF-8960-48EE-806E-677D10AF064D}">
      <dsp:nvSpPr>
        <dsp:cNvPr id="0" name=""/>
        <dsp:cNvSpPr/>
      </dsp:nvSpPr>
      <dsp:spPr>
        <a:xfrm>
          <a:off x="7223188" y="1198324"/>
          <a:ext cx="2954940" cy="18763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C931D7-B2C1-48B2-B0E4-B6BC1C67A95B}">
      <dsp:nvSpPr>
        <dsp:cNvPr id="0" name=""/>
        <dsp:cNvSpPr/>
      </dsp:nvSpPr>
      <dsp:spPr>
        <a:xfrm>
          <a:off x="7551515" y="1510234"/>
          <a:ext cx="2954940" cy="187638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128 MB of RAM</a:t>
          </a:r>
        </a:p>
      </dsp:txBody>
      <dsp:txXfrm>
        <a:off x="7606472" y="1565191"/>
        <a:ext cx="2845026" cy="176647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1/29/2021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3265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1/29/2021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53258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1/29/2021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24512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1/29/2021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071805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1/29/2021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812669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1/29/2021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00299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1/29/2021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82968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1/29/2021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77051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1/29/2021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652696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1/29/2021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694863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1/29/2021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47150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1/29/2021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936885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1/29/2021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838750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1/29/2021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995943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1/29/2021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485403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1/29/2021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17170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1/29/2021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82151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1/29/2021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75435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1/29/2021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36474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1/29/2021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40038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1/29/2021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5831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1/29/2021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57767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1/29/2021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91950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1/29/2021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85675612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38" r:id="rId5"/>
    <p:sldLayoutId id="2147483739" r:id="rId6"/>
    <p:sldLayoutId id="2147483744"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1/29/2021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37215226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4" r:id="rId7"/>
    <p:sldLayoutId id="2147483675" r:id="rId8"/>
    <p:sldLayoutId id="2147483676" r:id="rId9"/>
    <p:sldLayoutId id="2147483677" r:id="rId10"/>
    <p:sldLayoutId id="2147483678" r:id="rId11"/>
    <p:sldLayoutId id="2147483680"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BFEA12A-8FCB-4182-AD99-AF3562FD2A0B}"/>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16" name="Rectangle 15">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2507183"/>
          </a:xfrm>
        </p:spPr>
        <p:txBody>
          <a:bodyPr anchor="b">
            <a:normAutofit/>
          </a:bodyPr>
          <a:lstStyle/>
          <a:p>
            <a:r>
              <a:rPr lang="en-US" sz="4400" b="1" dirty="0">
                <a:ea typeface="+mj-lt"/>
                <a:cs typeface="+mj-lt"/>
              </a:rPr>
              <a:t>15CSE312- COMPUTER NETWORK</a:t>
            </a:r>
            <a:endParaRPr lang="en-US" sz="4400" dirty="0"/>
          </a:p>
        </p:txBody>
      </p:sp>
      <p:sp>
        <p:nvSpPr>
          <p:cNvPr id="3" name="Subtitle 2"/>
          <p:cNvSpPr>
            <a:spLocks noGrp="1"/>
          </p:cNvSpPr>
          <p:nvPr>
            <p:ph type="subTitle" idx="1"/>
          </p:nvPr>
        </p:nvSpPr>
        <p:spPr>
          <a:xfrm>
            <a:off x="477980" y="4872922"/>
            <a:ext cx="4023359" cy="1208141"/>
          </a:xfrm>
        </p:spPr>
        <p:txBody>
          <a:bodyPr vert="horz" lIns="91440" tIns="45720" rIns="91440" bIns="45720" rtlCol="0" anchor="t">
            <a:normAutofit fontScale="85000" lnSpcReduction="20000"/>
          </a:bodyPr>
          <a:lstStyle/>
          <a:p>
            <a:r>
              <a:rPr lang="en-US" sz="3200" b="1" dirty="0">
                <a:ea typeface="+mn-lt"/>
                <a:cs typeface="+mn-lt"/>
              </a:rPr>
              <a:t>Online Food Ordering System</a:t>
            </a:r>
          </a:p>
          <a:p>
            <a:r>
              <a:rPr lang="en-US" sz="2000" b="1" dirty="0">
                <a:ea typeface="+mn-lt"/>
                <a:cs typeface="+mn-lt"/>
              </a:rPr>
              <a:t>Group Number-17</a:t>
            </a:r>
            <a:endParaRPr lang="en-US" sz="2000" dirty="0"/>
          </a:p>
          <a:p>
            <a:endParaRPr lang="en-US" sz="2000" b="1">
              <a:cs typeface="Calibri"/>
            </a:endParaRP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0"/>
                                  </p:stCondLst>
                                  <p:iterate>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55C6A-5CA2-4F55-91C6-EBB464D414B9}"/>
              </a:ext>
            </a:extLst>
          </p:cNvPr>
          <p:cNvSpPr>
            <a:spLocks noGrp="1"/>
          </p:cNvSpPr>
          <p:nvPr>
            <p:ph type="title"/>
          </p:nvPr>
        </p:nvSpPr>
        <p:spPr/>
        <p:txBody>
          <a:bodyPr/>
          <a:lstStyle/>
          <a:p>
            <a:r>
              <a:rPr lang="en-US" dirty="0">
                <a:ea typeface="+mj-lt"/>
                <a:cs typeface="+mj-lt"/>
              </a:rPr>
              <a:t>Software/Operating System used:</a:t>
            </a:r>
            <a:endParaRPr lang="en-US" dirty="0"/>
          </a:p>
        </p:txBody>
      </p:sp>
      <p:sp>
        <p:nvSpPr>
          <p:cNvPr id="3" name="Content Placeholder 2">
            <a:extLst>
              <a:ext uri="{FF2B5EF4-FFF2-40B4-BE49-F238E27FC236}">
                <a16:creationId xmlns:a16="http://schemas.microsoft.com/office/drawing/2014/main" id="{B0CC8758-4310-4943-806D-D261D6178331}"/>
              </a:ext>
            </a:extLst>
          </p:cNvPr>
          <p:cNvSpPr>
            <a:spLocks noGrp="1"/>
          </p:cNvSpPr>
          <p:nvPr>
            <p:ph idx="1"/>
          </p:nvPr>
        </p:nvSpPr>
        <p:spPr/>
        <p:txBody>
          <a:bodyPr vert="horz" lIns="91440" tIns="45720" rIns="91440" bIns="45720" rtlCol="0" anchor="t">
            <a:normAutofit/>
          </a:bodyPr>
          <a:lstStyle/>
          <a:p>
            <a:pPr marL="0" indent="0">
              <a:buNone/>
            </a:pPr>
            <a:r>
              <a:rPr lang="en-US" b="1" dirty="0">
                <a:ea typeface="+mn-lt"/>
                <a:cs typeface="+mn-lt"/>
              </a:rPr>
              <a:t>2)</a:t>
            </a:r>
            <a:r>
              <a:rPr lang="en-US" dirty="0">
                <a:ea typeface="+mn-lt"/>
                <a:cs typeface="+mn-lt"/>
              </a:rPr>
              <a:t>    </a:t>
            </a:r>
            <a:r>
              <a:rPr lang="en-US" b="1" dirty="0">
                <a:ea typeface="+mn-lt"/>
                <a:cs typeface="+mn-lt"/>
              </a:rPr>
              <a:t>Programming Languages:</a:t>
            </a:r>
            <a:endParaRPr lang="en-US" dirty="0">
              <a:ea typeface="+mn-lt"/>
              <a:cs typeface="+mn-lt"/>
            </a:endParaRPr>
          </a:p>
          <a:p>
            <a:pPr algn="just"/>
            <a:r>
              <a:rPr lang="en-US" dirty="0">
                <a:ea typeface="+mn-lt"/>
                <a:cs typeface="+mn-lt"/>
              </a:rPr>
              <a:t>Java Script</a:t>
            </a:r>
          </a:p>
          <a:p>
            <a:pPr algn="just"/>
            <a:r>
              <a:rPr lang="en-US" dirty="0">
                <a:ea typeface="+mn-lt"/>
                <a:cs typeface="+mn-lt"/>
              </a:rPr>
              <a:t>HTML</a:t>
            </a:r>
          </a:p>
          <a:p>
            <a:pPr algn="just"/>
            <a:r>
              <a:rPr lang="en-US" dirty="0">
                <a:ea typeface="+mn-lt"/>
                <a:cs typeface="+mn-lt"/>
              </a:rPr>
              <a:t>PHP</a:t>
            </a:r>
          </a:p>
          <a:p>
            <a:pPr algn="just"/>
            <a:r>
              <a:rPr lang="en-US" dirty="0">
                <a:ea typeface="+mn-lt"/>
                <a:cs typeface="+mn-lt"/>
              </a:rPr>
              <a:t>Python</a:t>
            </a:r>
          </a:p>
          <a:p>
            <a:r>
              <a:rPr lang="en-US" dirty="0">
                <a:ea typeface="+mn-lt"/>
                <a:cs typeface="+mn-lt"/>
              </a:rPr>
              <a:t>Ruby</a:t>
            </a:r>
            <a:endParaRPr lang="en-US"/>
          </a:p>
        </p:txBody>
      </p:sp>
    </p:spTree>
    <p:extLst>
      <p:ext uri="{BB962C8B-B14F-4D97-AF65-F5344CB8AC3E}">
        <p14:creationId xmlns:p14="http://schemas.microsoft.com/office/powerpoint/2010/main" val="2214687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3F6F7B-7352-4CD6-9BA8-F9DA068733A0}"/>
              </a:ext>
            </a:extLst>
          </p:cNvPr>
          <p:cNvSpPr>
            <a:spLocks noGrp="1"/>
          </p:cNvSpPr>
          <p:nvPr>
            <p:ph type="title"/>
          </p:nvPr>
        </p:nvSpPr>
        <p:spPr>
          <a:xfrm>
            <a:off x="841248" y="251312"/>
            <a:ext cx="10506456" cy="1010264"/>
          </a:xfrm>
        </p:spPr>
        <p:txBody>
          <a:bodyPr anchor="ctr">
            <a:normAutofit/>
          </a:bodyPr>
          <a:lstStyle/>
          <a:p>
            <a:r>
              <a:rPr lang="en-US" dirty="0">
                <a:ea typeface="+mj-lt"/>
                <a:cs typeface="+mj-lt"/>
              </a:rPr>
              <a:t>Hardware/Devices used:</a:t>
            </a:r>
            <a:endParaRPr lang="en-US" dirty="0"/>
          </a:p>
        </p:txBody>
      </p:sp>
      <p:sp>
        <p:nvSpPr>
          <p:cNvPr id="11" name="Rectangle 10">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268EAC96-5D15-4C72-9347-0E3F91814190}"/>
              </a:ext>
            </a:extLst>
          </p:cNvPr>
          <p:cNvGraphicFramePr>
            <a:graphicFrameLocks noGrp="1"/>
          </p:cNvGraphicFramePr>
          <p:nvPr>
            <p:ph idx="1"/>
            <p:extLst>
              <p:ext uri="{D42A27DB-BD31-4B8C-83A1-F6EECF244321}">
                <p14:modId xmlns:p14="http://schemas.microsoft.com/office/powerpoint/2010/main" val="3099992744"/>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9095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82DEBE-BD7A-4367-93BB-5E8A4E04FF0B}"/>
              </a:ext>
            </a:extLst>
          </p:cNvPr>
          <p:cNvSpPr>
            <a:spLocks noGrp="1"/>
          </p:cNvSpPr>
          <p:nvPr>
            <p:ph idx="1"/>
          </p:nvPr>
        </p:nvSpPr>
        <p:spPr/>
        <p:txBody>
          <a:bodyPr vert="horz" lIns="91440" tIns="45720" rIns="91440" bIns="45720" rtlCol="0" anchor="t">
            <a:normAutofit/>
          </a:bodyPr>
          <a:lstStyle/>
          <a:p>
            <a:endParaRPr lang="en-US" dirty="0"/>
          </a:p>
          <a:p>
            <a:endParaRPr lang="en-US" dirty="0"/>
          </a:p>
        </p:txBody>
      </p:sp>
      <p:sp>
        <p:nvSpPr>
          <p:cNvPr id="4" name="TextBox 3">
            <a:extLst>
              <a:ext uri="{FF2B5EF4-FFF2-40B4-BE49-F238E27FC236}">
                <a16:creationId xmlns:a16="http://schemas.microsoft.com/office/drawing/2014/main" id="{7C19BF74-46CF-466B-9EB7-2A335C19F091}"/>
              </a:ext>
            </a:extLst>
          </p:cNvPr>
          <p:cNvSpPr txBox="1"/>
          <p:nvPr/>
        </p:nvSpPr>
        <p:spPr>
          <a:xfrm>
            <a:off x="849351" y="2577790"/>
            <a:ext cx="5103540"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cs typeface="Segoe UI"/>
              </a:rPr>
              <a:t>Server configuration:</a:t>
            </a:r>
            <a:endParaRPr lang="en-US" sz="3600" dirty="0">
              <a:cs typeface="Segoe UI"/>
            </a:endParaRPr>
          </a:p>
          <a:p>
            <a:endParaRPr lang="en-US" sz="3200" b="1" dirty="0">
              <a:cs typeface="Segoe UI"/>
            </a:endParaRPr>
          </a:p>
          <a:p>
            <a:pPr marL="285750" indent="-285750">
              <a:buFont typeface="Arial"/>
              <a:buChar char="•"/>
            </a:pPr>
            <a:r>
              <a:rPr lang="en-US" dirty="0">
                <a:cs typeface="Segoe UI"/>
              </a:rPr>
              <a:t>Digital Ocean Cloud Services​</a:t>
            </a:r>
            <a:endParaRPr lang="en-US"/>
          </a:p>
          <a:p>
            <a:pPr marL="285750" indent="-285750">
              <a:buFont typeface="Arial"/>
              <a:buChar char="•"/>
            </a:pPr>
            <a:r>
              <a:rPr lang="en-US" dirty="0">
                <a:cs typeface="Arial"/>
              </a:rPr>
              <a:t>Amazon Web Services​</a:t>
            </a:r>
          </a:p>
          <a:p>
            <a:pPr marL="285750" indent="-285750">
              <a:buFont typeface="Arial"/>
              <a:buChar char="•"/>
            </a:pPr>
            <a:r>
              <a:rPr lang="en-US" dirty="0">
                <a:cs typeface="Arial"/>
              </a:rPr>
              <a:t>Linode​</a:t>
            </a:r>
          </a:p>
          <a:p>
            <a:pPr marL="285750" indent="-285750">
              <a:buFont typeface="Arial"/>
              <a:buChar char="•"/>
            </a:pPr>
            <a:r>
              <a:rPr lang="en-US" dirty="0">
                <a:cs typeface="Arial"/>
              </a:rPr>
              <a:t>Vultr​</a:t>
            </a:r>
          </a:p>
          <a:p>
            <a:pPr marL="285750" indent="-285750">
              <a:buFont typeface="Arial"/>
              <a:buChar char="•"/>
            </a:pPr>
            <a:r>
              <a:rPr lang="en-US" dirty="0">
                <a:cs typeface="Arial"/>
              </a:rPr>
              <a:t>Microsoft Azure​</a:t>
            </a:r>
          </a:p>
          <a:p>
            <a:endParaRPr lang="en-US" dirty="0">
              <a:cs typeface="Segoe UI"/>
            </a:endParaRPr>
          </a:p>
        </p:txBody>
      </p:sp>
      <p:sp>
        <p:nvSpPr>
          <p:cNvPr id="5" name="TextBox 4">
            <a:extLst>
              <a:ext uri="{FF2B5EF4-FFF2-40B4-BE49-F238E27FC236}">
                <a16:creationId xmlns:a16="http://schemas.microsoft.com/office/drawing/2014/main" id="{E4EDF63B-3EF3-4BBB-AF76-49357B4A5880}"/>
              </a:ext>
            </a:extLst>
          </p:cNvPr>
          <p:cNvSpPr txBox="1"/>
          <p:nvPr/>
        </p:nvSpPr>
        <p:spPr>
          <a:xfrm>
            <a:off x="6369205" y="2317594"/>
            <a:ext cx="5038492" cy="19697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Segoe UI"/>
            </a:endParaRPr>
          </a:p>
          <a:p>
            <a:r>
              <a:rPr lang="en-US" sz="3600" b="1" dirty="0">
                <a:cs typeface="Segoe UI"/>
              </a:rPr>
              <a:t>Web server software:</a:t>
            </a:r>
            <a:r>
              <a:rPr lang="en-US" sz="3200" dirty="0">
                <a:cs typeface="Segoe UI"/>
              </a:rPr>
              <a:t>​</a:t>
            </a:r>
          </a:p>
          <a:p>
            <a:endParaRPr lang="en-US" sz="3200" dirty="0">
              <a:cs typeface="Segoe UI"/>
            </a:endParaRPr>
          </a:p>
          <a:p>
            <a:pPr marL="285750" indent="-285750">
              <a:buFont typeface="Arial"/>
              <a:buChar char="•"/>
            </a:pPr>
            <a:r>
              <a:rPr lang="en-US" dirty="0">
                <a:cs typeface="Arial"/>
              </a:rPr>
              <a:t>Apache HTTP Server​</a:t>
            </a:r>
          </a:p>
          <a:p>
            <a:pPr marL="285750" indent="-285750">
              <a:buFont typeface="Arial"/>
              <a:buChar char="•"/>
            </a:pPr>
            <a:r>
              <a:rPr lang="en-US" dirty="0">
                <a:cs typeface="Arial"/>
              </a:rPr>
              <a:t>Nginx</a:t>
            </a:r>
          </a:p>
        </p:txBody>
      </p:sp>
    </p:spTree>
    <p:extLst>
      <p:ext uri="{BB962C8B-B14F-4D97-AF65-F5344CB8AC3E}">
        <p14:creationId xmlns:p14="http://schemas.microsoft.com/office/powerpoint/2010/main" val="1884301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0E2F58BF-12E5-4B5A-AD25-4DAAA274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0692D6-B686-433C-97B0-B8F6B4056DE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Architecture diagram:</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a:extLst>
              <a:ext uri="{FF2B5EF4-FFF2-40B4-BE49-F238E27FC236}">
                <a16:creationId xmlns:a16="http://schemas.microsoft.com/office/drawing/2014/main" id="{2C969A89-28CD-48CF-9AF3-FD1CEAFD834C}"/>
              </a:ext>
            </a:extLst>
          </p:cNvPr>
          <p:cNvPicPr>
            <a:picLocks noGrp="1" noChangeAspect="1"/>
          </p:cNvPicPr>
          <p:nvPr>
            <p:ph idx="1"/>
          </p:nvPr>
        </p:nvPicPr>
        <p:blipFill rotWithShape="1">
          <a:blip r:embed="rId2"/>
          <a:srcRect l="14947" r="3361" b="1"/>
          <a:stretch/>
        </p:blipFill>
        <p:spPr>
          <a:xfrm>
            <a:off x="4868487" y="10"/>
            <a:ext cx="7323513" cy="6857990"/>
          </a:xfrm>
          <a:prstGeom prst="rect">
            <a:avLst/>
          </a:prstGeom>
        </p:spPr>
      </p:pic>
    </p:spTree>
    <p:extLst>
      <p:ext uri="{BB962C8B-B14F-4D97-AF65-F5344CB8AC3E}">
        <p14:creationId xmlns:p14="http://schemas.microsoft.com/office/powerpoint/2010/main" val="247850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4">
            <a:extLst>
              <a:ext uri="{FF2B5EF4-FFF2-40B4-BE49-F238E27FC236}">
                <a16:creationId xmlns:a16="http://schemas.microsoft.com/office/drawing/2014/main" id="{D2CCF42C-92DB-47AF-BD8E-495CCD2C78C1}"/>
              </a:ext>
            </a:extLst>
          </p:cNvPr>
          <p:cNvGraphicFramePr>
            <a:graphicFrameLocks noGrp="1"/>
          </p:cNvGraphicFramePr>
          <p:nvPr>
            <p:ph idx="1"/>
            <p:extLst>
              <p:ext uri="{D42A27DB-BD31-4B8C-83A1-F6EECF244321}">
                <p14:modId xmlns:p14="http://schemas.microsoft.com/office/powerpoint/2010/main" val="1258306153"/>
              </p:ext>
            </p:extLst>
          </p:nvPr>
        </p:nvGraphicFramePr>
        <p:xfrm>
          <a:off x="847493" y="1636265"/>
          <a:ext cx="10515601" cy="5115710"/>
        </p:xfrm>
        <a:graphic>
          <a:graphicData uri="http://schemas.openxmlformats.org/drawingml/2006/table">
            <a:tbl>
              <a:tblPr firstRow="1" bandRow="1">
                <a:noFill/>
                <a:tableStyleId>{5C22544A-7EE6-4342-B048-85BDC9FD1C3A}</a:tableStyleId>
              </a:tblPr>
              <a:tblGrid>
                <a:gridCol w="5696036">
                  <a:extLst>
                    <a:ext uri="{9D8B030D-6E8A-4147-A177-3AD203B41FA5}">
                      <a16:colId xmlns:a16="http://schemas.microsoft.com/office/drawing/2014/main" val="2240927781"/>
                    </a:ext>
                  </a:extLst>
                </a:gridCol>
                <a:gridCol w="4819565">
                  <a:extLst>
                    <a:ext uri="{9D8B030D-6E8A-4147-A177-3AD203B41FA5}">
                      <a16:colId xmlns:a16="http://schemas.microsoft.com/office/drawing/2014/main" val="1043050489"/>
                    </a:ext>
                  </a:extLst>
                </a:gridCol>
              </a:tblGrid>
              <a:tr h="1257326">
                <a:tc>
                  <a:txBody>
                    <a:bodyPr/>
                    <a:lstStyle/>
                    <a:p>
                      <a:pPr>
                        <a:spcAft>
                          <a:spcPts val="1200"/>
                        </a:spcAft>
                      </a:pPr>
                      <a:r>
                        <a:rPr lang="en-US" sz="2600" b="1" dirty="0">
                          <a:solidFill>
                            <a:srgbClr val="FFFFFF"/>
                          </a:solidFill>
                          <a:effectLst/>
                        </a:rPr>
                        <a:t>Department Name /Sub Network Name</a:t>
                      </a:r>
                    </a:p>
                  </a:txBody>
                  <a:tcPr marL="369041" marR="221424" marT="221424" marB="221424">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spcAft>
                          <a:spcPts val="1200"/>
                        </a:spcAft>
                      </a:pPr>
                      <a:r>
                        <a:rPr lang="en-US" sz="2600" b="1" dirty="0">
                          <a:solidFill>
                            <a:srgbClr val="FFFFFF"/>
                          </a:solidFill>
                          <a:effectLst/>
                        </a:rPr>
                        <a:t>Student Roll No and Name</a:t>
                      </a:r>
                    </a:p>
                  </a:txBody>
                  <a:tcPr marL="369041" marR="221424" marT="221424" marB="221424">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1426501840"/>
                  </a:ext>
                </a:extLst>
              </a:tr>
              <a:tr h="867417">
                <a:tc>
                  <a:txBody>
                    <a:bodyPr/>
                    <a:lstStyle/>
                    <a:p>
                      <a:pPr>
                        <a:spcAft>
                          <a:spcPts val="1200"/>
                        </a:spcAft>
                      </a:pPr>
                      <a:r>
                        <a:rPr lang="en-US" sz="2600" dirty="0">
                          <a:solidFill>
                            <a:schemeClr val="tx1">
                              <a:lumMod val="85000"/>
                              <a:lumOff val="15000"/>
                            </a:schemeClr>
                          </a:solidFill>
                          <a:effectLst/>
                        </a:rPr>
                        <a:t> Restaurant Management</a:t>
                      </a:r>
                    </a:p>
                  </a:txBody>
                  <a:tcPr marL="369041" marR="221424" marT="221424" marB="221424">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spcAft>
                          <a:spcPts val="1200"/>
                        </a:spcAft>
                      </a:pPr>
                      <a:r>
                        <a:rPr lang="en-US" sz="2600" dirty="0">
                          <a:solidFill>
                            <a:schemeClr val="tx1">
                              <a:lumMod val="85000"/>
                              <a:lumOff val="15000"/>
                            </a:schemeClr>
                          </a:solidFill>
                          <a:effectLst/>
                        </a:rPr>
                        <a:t>CB.EN.U4CSE18155 </a:t>
                      </a:r>
                      <a:r>
                        <a:rPr lang="en-US" sz="2600">
                          <a:solidFill>
                            <a:schemeClr val="tx1">
                              <a:lumMod val="85000"/>
                              <a:lumOff val="15000"/>
                            </a:schemeClr>
                          </a:solidFill>
                          <a:effectLst/>
                        </a:rPr>
                        <a:t>M.TEJASWINI ANUHYA</a:t>
                      </a:r>
                      <a:endParaRPr lang="en-US" sz="2600" dirty="0">
                        <a:solidFill>
                          <a:schemeClr val="tx1">
                            <a:lumMod val="85000"/>
                            <a:lumOff val="15000"/>
                          </a:schemeClr>
                        </a:solidFill>
                        <a:effectLst/>
                      </a:endParaRPr>
                    </a:p>
                  </a:txBody>
                  <a:tcPr marL="369041" marR="221424" marT="221424" marB="221424">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310597314"/>
                  </a:ext>
                </a:extLst>
              </a:tr>
              <a:tr h="867417">
                <a:tc>
                  <a:txBody>
                    <a:bodyPr/>
                    <a:lstStyle/>
                    <a:p>
                      <a:pPr>
                        <a:spcAft>
                          <a:spcPts val="1200"/>
                        </a:spcAft>
                      </a:pPr>
                      <a:r>
                        <a:rPr lang="en-US" sz="2600" dirty="0">
                          <a:solidFill>
                            <a:schemeClr val="tx1">
                              <a:lumMod val="85000"/>
                              <a:lumOff val="15000"/>
                            </a:schemeClr>
                          </a:solidFill>
                          <a:effectLst/>
                        </a:rPr>
                        <a:t>Online Ordering/Tracking</a:t>
                      </a:r>
                    </a:p>
                  </a:txBody>
                  <a:tcPr marL="369041" marR="221424" marT="221424" marB="221424">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spcAft>
                          <a:spcPts val="1200"/>
                        </a:spcAft>
                      </a:pPr>
                      <a:r>
                        <a:rPr lang="en-US" sz="2600">
                          <a:solidFill>
                            <a:schemeClr val="tx1">
                              <a:lumMod val="85000"/>
                              <a:lumOff val="15000"/>
                            </a:schemeClr>
                          </a:solidFill>
                          <a:effectLst/>
                        </a:rPr>
                        <a:t>CB.EN.U4CSE18161 V.SUREKHA</a:t>
                      </a:r>
                      <a:endParaRPr lang="en-US" sz="2600" dirty="0">
                        <a:solidFill>
                          <a:schemeClr val="tx1">
                            <a:lumMod val="85000"/>
                            <a:lumOff val="15000"/>
                          </a:schemeClr>
                        </a:solidFill>
                        <a:effectLst/>
                      </a:endParaRPr>
                    </a:p>
                  </a:txBody>
                  <a:tcPr marL="369041" marR="221424" marT="221424" marB="221424">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4010058705"/>
                  </a:ext>
                </a:extLst>
              </a:tr>
              <a:tr h="867417">
                <a:tc>
                  <a:txBody>
                    <a:bodyPr/>
                    <a:lstStyle/>
                    <a:p>
                      <a:pPr>
                        <a:spcAft>
                          <a:spcPts val="1200"/>
                        </a:spcAft>
                      </a:pPr>
                      <a:r>
                        <a:rPr lang="en-US" sz="2600" dirty="0">
                          <a:solidFill>
                            <a:schemeClr val="tx1">
                              <a:lumMod val="85000"/>
                              <a:lumOff val="15000"/>
                            </a:schemeClr>
                          </a:solidFill>
                          <a:effectLst/>
                        </a:rPr>
                        <a:t>Payment Management</a:t>
                      </a:r>
                    </a:p>
                  </a:txBody>
                  <a:tcPr marL="369041" marR="221424" marT="221424" marB="221424">
                    <a:lnL w="38100" cap="flat" cmpd="sng" algn="ctr">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pPr>
                        <a:spcAft>
                          <a:spcPts val="1200"/>
                        </a:spcAft>
                      </a:pPr>
                      <a:r>
                        <a:rPr lang="en-US" sz="2600" b="0">
                          <a:solidFill>
                            <a:schemeClr val="tx1">
                              <a:lumMod val="85000"/>
                              <a:lumOff val="15000"/>
                            </a:schemeClr>
                          </a:solidFill>
                          <a:effectLst/>
                          <a:latin typeface="Arial"/>
                        </a:rPr>
                        <a:t>CB.EN.U4CSE18170</a:t>
                      </a:r>
                    </a:p>
                    <a:p>
                      <a:pPr lvl="0">
                        <a:spcAft>
                          <a:spcPts val="1200"/>
                        </a:spcAft>
                        <a:buNone/>
                      </a:pPr>
                      <a:r>
                        <a:rPr lang="en-US" sz="2600" b="0">
                          <a:solidFill>
                            <a:schemeClr val="tx1">
                              <a:lumMod val="85000"/>
                              <a:lumOff val="15000"/>
                            </a:schemeClr>
                          </a:solidFill>
                          <a:effectLst/>
                          <a:latin typeface="Arial"/>
                        </a:rPr>
                        <a:t>D.HARSHA VARDHAN</a:t>
                      </a:r>
                      <a:endParaRPr lang="en-US" sz="2600" b="0" dirty="0">
                        <a:solidFill>
                          <a:schemeClr val="tx1">
                            <a:lumMod val="85000"/>
                            <a:lumOff val="15000"/>
                          </a:schemeClr>
                        </a:solidFill>
                        <a:effectLst/>
                        <a:latin typeface="Arial"/>
                      </a:endParaRPr>
                    </a:p>
                  </a:txBody>
                  <a:tcPr marL="369041" marR="221424" marT="221424" marB="221424">
                    <a:lnL w="38100" cap="flat" cmpd="sng" algn="ctr">
                      <a:solidFill>
                        <a:srgbClr val="FFFFFF"/>
                      </a:solidFill>
                      <a:prstDash val="solid"/>
                    </a:lnL>
                    <a:lnR w="38100" cap="flat" cmpd="sng" algn="ctr">
                      <a:noFill/>
                      <a:prstDash val="solid"/>
                    </a:lnR>
                    <a:lnT w="38100" cap="flat" cmpd="sng" algn="ctr">
                      <a:solidFill>
                        <a:srgbClr val="FFFFFF"/>
                      </a:solidFill>
                      <a:prstDash val="solid"/>
                    </a:lnT>
                    <a:lnB w="12700" cmpd="sng">
                      <a:noFill/>
                      <a:prstDash val="solid"/>
                    </a:lnB>
                    <a:solidFill>
                      <a:srgbClr val="878E8B">
                        <a:alpha val="14902"/>
                      </a:srgbClr>
                    </a:solidFill>
                  </a:tcPr>
                </a:tc>
                <a:extLst>
                  <a:ext uri="{0D108BD9-81ED-4DB2-BD59-A6C34878D82A}">
                    <a16:rowId xmlns:a16="http://schemas.microsoft.com/office/drawing/2014/main" val="969419144"/>
                  </a:ext>
                </a:extLst>
              </a:tr>
            </a:tbl>
          </a:graphicData>
        </a:graphic>
      </p:graphicFrame>
    </p:spTree>
    <p:extLst>
      <p:ext uri="{BB962C8B-B14F-4D97-AF65-F5344CB8AC3E}">
        <p14:creationId xmlns:p14="http://schemas.microsoft.com/office/powerpoint/2010/main" val="4073931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4">
            <a:extLst>
              <a:ext uri="{FF2B5EF4-FFF2-40B4-BE49-F238E27FC236}">
                <a16:creationId xmlns:a16="http://schemas.microsoft.com/office/drawing/2014/main" id="{C89507D6-8B0E-46E7-979B-84992158DCFE}"/>
              </a:ext>
            </a:extLst>
          </p:cNvPr>
          <p:cNvGraphicFramePr>
            <a:graphicFrameLocks noGrp="1"/>
          </p:cNvGraphicFramePr>
          <p:nvPr>
            <p:ph idx="1"/>
            <p:extLst>
              <p:ext uri="{D42A27DB-BD31-4B8C-83A1-F6EECF244321}">
                <p14:modId xmlns:p14="http://schemas.microsoft.com/office/powerpoint/2010/main" val="1093052211"/>
              </p:ext>
            </p:extLst>
          </p:nvPr>
        </p:nvGraphicFramePr>
        <p:xfrm>
          <a:off x="511097" y="37170"/>
          <a:ext cx="11027420" cy="6751722"/>
        </p:xfrm>
        <a:graphic>
          <a:graphicData uri="http://schemas.openxmlformats.org/drawingml/2006/table">
            <a:tbl>
              <a:tblPr firstRow="1" bandRow="1">
                <a:tableStyleId>{5C22544A-7EE6-4342-B048-85BDC9FD1C3A}</a:tableStyleId>
              </a:tblPr>
              <a:tblGrid>
                <a:gridCol w="2613761">
                  <a:extLst>
                    <a:ext uri="{9D8B030D-6E8A-4147-A177-3AD203B41FA5}">
                      <a16:colId xmlns:a16="http://schemas.microsoft.com/office/drawing/2014/main" val="2898430368"/>
                    </a:ext>
                  </a:extLst>
                </a:gridCol>
                <a:gridCol w="1999947">
                  <a:extLst>
                    <a:ext uri="{9D8B030D-6E8A-4147-A177-3AD203B41FA5}">
                      <a16:colId xmlns:a16="http://schemas.microsoft.com/office/drawing/2014/main" val="3446983355"/>
                    </a:ext>
                  </a:extLst>
                </a:gridCol>
                <a:gridCol w="4636499">
                  <a:extLst>
                    <a:ext uri="{9D8B030D-6E8A-4147-A177-3AD203B41FA5}">
                      <a16:colId xmlns:a16="http://schemas.microsoft.com/office/drawing/2014/main" val="3035929170"/>
                    </a:ext>
                  </a:extLst>
                </a:gridCol>
                <a:gridCol w="1777213">
                  <a:extLst>
                    <a:ext uri="{9D8B030D-6E8A-4147-A177-3AD203B41FA5}">
                      <a16:colId xmlns:a16="http://schemas.microsoft.com/office/drawing/2014/main" val="3747940233"/>
                    </a:ext>
                  </a:extLst>
                </a:gridCol>
              </a:tblGrid>
              <a:tr h="585439">
                <a:tc>
                  <a:txBody>
                    <a:bodyPr/>
                    <a:lstStyle/>
                    <a:p>
                      <a:pPr marL="88900" marR="88900">
                        <a:spcBef>
                          <a:spcPts val="1200"/>
                        </a:spcBef>
                        <a:spcAft>
                          <a:spcPts val="1200"/>
                        </a:spcAft>
                      </a:pPr>
                      <a:r>
                        <a:rPr lang="en-US" sz="1600" dirty="0">
                          <a:effectLst/>
                        </a:rPr>
                        <a:t>Registration No</a:t>
                      </a:r>
                      <a:endParaRPr lang="en-US" sz="2800" dirty="0">
                        <a:effectLst/>
                      </a:endParaRPr>
                    </a:p>
                  </a:txBody>
                  <a:tcPr marL="98789" marR="98789" marT="98789" marB="98789"/>
                </a:tc>
                <a:tc>
                  <a:txBody>
                    <a:bodyPr/>
                    <a:lstStyle/>
                    <a:p>
                      <a:pPr marL="88900" marR="88900">
                        <a:spcBef>
                          <a:spcPts val="1200"/>
                        </a:spcBef>
                        <a:spcAft>
                          <a:spcPts val="1200"/>
                        </a:spcAft>
                      </a:pPr>
                      <a:r>
                        <a:rPr lang="en-US" sz="1600" dirty="0">
                          <a:effectLst/>
                        </a:rPr>
                        <a:t>Name</a:t>
                      </a:r>
                      <a:endParaRPr lang="en-US" sz="2800" dirty="0">
                        <a:effectLst/>
                      </a:endParaRPr>
                    </a:p>
                  </a:txBody>
                  <a:tcPr marL="98789" marR="98789" marT="98789" marB="98789"/>
                </a:tc>
                <a:tc>
                  <a:txBody>
                    <a:bodyPr/>
                    <a:lstStyle/>
                    <a:p>
                      <a:pPr marL="88900" marR="88900">
                        <a:spcBef>
                          <a:spcPts val="1200"/>
                        </a:spcBef>
                        <a:spcAft>
                          <a:spcPts val="1200"/>
                        </a:spcAft>
                      </a:pPr>
                      <a:r>
                        <a:rPr lang="en-US" sz="1600" dirty="0">
                          <a:effectLst/>
                        </a:rPr>
                        <a:t>Email ID</a:t>
                      </a:r>
                      <a:endParaRPr lang="en-US" sz="2800" dirty="0">
                        <a:effectLst/>
                      </a:endParaRPr>
                    </a:p>
                  </a:txBody>
                  <a:tcPr marL="98789" marR="98789" marT="98789" marB="98789"/>
                </a:tc>
                <a:tc>
                  <a:txBody>
                    <a:bodyPr/>
                    <a:lstStyle/>
                    <a:p>
                      <a:pPr marL="88900" marR="88900">
                        <a:spcBef>
                          <a:spcPts val="1200"/>
                        </a:spcBef>
                        <a:spcAft>
                          <a:spcPts val="1200"/>
                        </a:spcAft>
                      </a:pPr>
                      <a:r>
                        <a:rPr lang="en-US" sz="1600" dirty="0">
                          <a:effectLst/>
                        </a:rPr>
                        <a:t>Contribution</a:t>
                      </a:r>
                      <a:endParaRPr lang="en-US" sz="2800" dirty="0">
                        <a:effectLst/>
                      </a:endParaRPr>
                    </a:p>
                  </a:txBody>
                  <a:tcPr marL="98789" marR="98789" marT="98789" marB="98789"/>
                </a:tc>
                <a:extLst>
                  <a:ext uri="{0D108BD9-81ED-4DB2-BD59-A6C34878D82A}">
                    <a16:rowId xmlns:a16="http://schemas.microsoft.com/office/drawing/2014/main" val="1372029903"/>
                  </a:ext>
                </a:extLst>
              </a:tr>
              <a:tr h="1686928">
                <a:tc>
                  <a:txBody>
                    <a:bodyPr/>
                    <a:lstStyle/>
                    <a:p>
                      <a:pPr marL="88900" marR="88900">
                        <a:spcBef>
                          <a:spcPts val="1200"/>
                        </a:spcBef>
                        <a:spcAft>
                          <a:spcPts val="1200"/>
                        </a:spcAft>
                      </a:pPr>
                      <a:r>
                        <a:rPr lang="en-US" sz="1600" dirty="0">
                          <a:effectLst/>
                        </a:rPr>
                        <a:t>CB.EN.U4CSE18155</a:t>
                      </a:r>
                      <a:endParaRPr lang="en-US" sz="2800" dirty="0">
                        <a:effectLst/>
                      </a:endParaRPr>
                    </a:p>
                  </a:txBody>
                  <a:tcPr marL="98789" marR="98789" marT="98789" marB="98789"/>
                </a:tc>
                <a:tc>
                  <a:txBody>
                    <a:bodyPr/>
                    <a:lstStyle/>
                    <a:p>
                      <a:pPr marL="88900" marR="88900">
                        <a:spcBef>
                          <a:spcPts val="1200"/>
                        </a:spcBef>
                        <a:spcAft>
                          <a:spcPts val="1200"/>
                        </a:spcAft>
                      </a:pPr>
                      <a:r>
                        <a:rPr lang="en-US" sz="1600" dirty="0">
                          <a:effectLst/>
                        </a:rPr>
                        <a:t>M.TEJASWINI ANUHYA</a:t>
                      </a:r>
                      <a:endParaRPr lang="en-US" sz="2800" dirty="0">
                        <a:effectLst/>
                      </a:endParaRPr>
                    </a:p>
                  </a:txBody>
                  <a:tcPr marL="98789" marR="98789" marT="98789" marB="98789"/>
                </a:tc>
                <a:tc>
                  <a:txBody>
                    <a:bodyPr/>
                    <a:lstStyle/>
                    <a:p>
                      <a:pPr marL="88900" marR="88900">
                        <a:spcBef>
                          <a:spcPts val="1200"/>
                        </a:spcBef>
                        <a:spcAft>
                          <a:spcPts val="1200"/>
                        </a:spcAft>
                      </a:pPr>
                      <a:r>
                        <a:rPr lang="en-US" sz="1600" dirty="0">
                          <a:effectLst/>
                        </a:rPr>
                        <a:t>cb.en.u4cse18155@cb.students.amrita.edu</a:t>
                      </a:r>
                      <a:endParaRPr lang="en-US" sz="2800" dirty="0">
                        <a:effectLst/>
                      </a:endParaRPr>
                    </a:p>
                  </a:txBody>
                  <a:tcPr marL="98789" marR="98789" marT="98789" marB="98789"/>
                </a:tc>
                <a:tc>
                  <a:txBody>
                    <a:bodyPr/>
                    <a:lstStyle/>
                    <a:p>
                      <a:pPr marL="88900" marR="88900" lvl="0">
                        <a:spcBef>
                          <a:spcPts val="1200"/>
                        </a:spcBef>
                        <a:spcAft>
                          <a:spcPts val="1200"/>
                        </a:spcAft>
                        <a:buNone/>
                      </a:pPr>
                      <a:r>
                        <a:rPr lang="en-US" sz="1200" b="1" i="0" u="none" strike="noStrike" noProof="0">
                          <a:effectLst/>
                          <a:latin typeface="Avenir Next LT Pro"/>
                        </a:rPr>
                        <a:t>Why Networking is required for the application</a:t>
                      </a:r>
                    </a:p>
                    <a:p>
                      <a:pPr marL="88900" marR="88900" lvl="0">
                        <a:spcBef>
                          <a:spcPts val="1200"/>
                        </a:spcBef>
                        <a:spcAft>
                          <a:spcPts val="1200"/>
                        </a:spcAft>
                        <a:buNone/>
                      </a:pPr>
                      <a:r>
                        <a:rPr lang="en-US" sz="1200" b="1" i="0" u="none" strike="noStrike" noProof="0">
                          <a:effectLst/>
                        </a:rPr>
                        <a:t>Software/Operating System used:</a:t>
                      </a:r>
                      <a:endParaRPr lang="en-US"/>
                    </a:p>
                    <a:p>
                      <a:pPr marL="88900" marR="88900" lvl="0">
                        <a:spcBef>
                          <a:spcPts val="1200"/>
                        </a:spcBef>
                        <a:spcAft>
                          <a:spcPts val="1200"/>
                        </a:spcAft>
                        <a:buNone/>
                      </a:pPr>
                      <a:endParaRPr lang="en-US" sz="1200" b="1" i="0" u="none" strike="noStrike" noProof="0" dirty="0">
                        <a:effectLst/>
                        <a:latin typeface="Avenir Next LT Pro"/>
                      </a:endParaRPr>
                    </a:p>
                  </a:txBody>
                  <a:tcPr marL="98789" marR="98789" marT="98789" marB="98789"/>
                </a:tc>
                <a:extLst>
                  <a:ext uri="{0D108BD9-81ED-4DB2-BD59-A6C34878D82A}">
                    <a16:rowId xmlns:a16="http://schemas.microsoft.com/office/drawing/2014/main" val="3832343718"/>
                  </a:ext>
                </a:extLst>
              </a:tr>
              <a:tr h="1686928">
                <a:tc>
                  <a:txBody>
                    <a:bodyPr/>
                    <a:lstStyle/>
                    <a:p>
                      <a:pPr marL="88900" marR="88900">
                        <a:spcBef>
                          <a:spcPts val="1200"/>
                        </a:spcBef>
                        <a:spcAft>
                          <a:spcPts val="1200"/>
                        </a:spcAft>
                      </a:pPr>
                      <a:r>
                        <a:rPr lang="en-US" sz="1600" dirty="0">
                          <a:effectLst/>
                        </a:rPr>
                        <a:t>CB.EN.U4CSE18161</a:t>
                      </a:r>
                      <a:endParaRPr lang="en-US" sz="2800" dirty="0">
                        <a:effectLst/>
                      </a:endParaRPr>
                    </a:p>
                  </a:txBody>
                  <a:tcPr marL="98789" marR="98789" marT="98789" marB="98789"/>
                </a:tc>
                <a:tc>
                  <a:txBody>
                    <a:bodyPr/>
                    <a:lstStyle/>
                    <a:p>
                      <a:pPr marL="88900" marR="88900">
                        <a:spcBef>
                          <a:spcPts val="1200"/>
                        </a:spcBef>
                        <a:spcAft>
                          <a:spcPts val="1200"/>
                        </a:spcAft>
                      </a:pPr>
                      <a:r>
                        <a:rPr lang="en-US" sz="1600" dirty="0">
                          <a:effectLst/>
                        </a:rPr>
                        <a:t>V.SUREKHA</a:t>
                      </a:r>
                      <a:endParaRPr lang="en-US" sz="2800" dirty="0">
                        <a:effectLst/>
                      </a:endParaRPr>
                    </a:p>
                  </a:txBody>
                  <a:tcPr marL="98789" marR="98789" marT="98789" marB="98789"/>
                </a:tc>
                <a:tc>
                  <a:txBody>
                    <a:bodyPr/>
                    <a:lstStyle/>
                    <a:p>
                      <a:pPr marL="88900" marR="88900">
                        <a:spcBef>
                          <a:spcPts val="1200"/>
                        </a:spcBef>
                        <a:spcAft>
                          <a:spcPts val="1200"/>
                        </a:spcAft>
                      </a:pPr>
                      <a:r>
                        <a:rPr lang="en-US" sz="1600" dirty="0">
                          <a:effectLst/>
                        </a:rPr>
                        <a:t>cb.en.u4cse18161@cb.students.amrita.edu</a:t>
                      </a:r>
                      <a:endParaRPr lang="en-US" sz="2800" dirty="0">
                        <a:effectLst/>
                      </a:endParaRPr>
                    </a:p>
                  </a:txBody>
                  <a:tcPr marL="98789" marR="98789" marT="98789" marB="98789"/>
                </a:tc>
                <a:tc>
                  <a:txBody>
                    <a:bodyPr/>
                    <a:lstStyle/>
                    <a:p>
                      <a:pPr marL="88900" marR="88900" lvl="0">
                        <a:spcBef>
                          <a:spcPts val="1200"/>
                        </a:spcBef>
                        <a:spcAft>
                          <a:spcPts val="1200"/>
                        </a:spcAft>
                        <a:buNone/>
                      </a:pPr>
                      <a:r>
                        <a:rPr lang="en-US" sz="1200" b="1" i="0" u="none" strike="noStrike" noProof="0">
                          <a:effectLst/>
                          <a:latin typeface="Avenir Next LT Pro"/>
                        </a:rPr>
                        <a:t>Problem statement</a:t>
                      </a:r>
                      <a:endParaRPr lang="en-US"/>
                    </a:p>
                    <a:p>
                      <a:pPr marL="88900" marR="88900" lvl="0">
                        <a:spcBef>
                          <a:spcPts val="1200"/>
                        </a:spcBef>
                        <a:spcAft>
                          <a:spcPts val="1200"/>
                        </a:spcAft>
                        <a:buNone/>
                      </a:pPr>
                      <a:r>
                        <a:rPr lang="en-US" sz="1200" b="1" i="0" u="none" strike="noStrike" noProof="0">
                          <a:effectLst/>
                        </a:rPr>
                        <a:t>Hardware/Devices used:</a:t>
                      </a:r>
                    </a:p>
                    <a:p>
                      <a:pPr marL="88900" marR="88900" lvl="0">
                        <a:spcBef>
                          <a:spcPts val="1200"/>
                        </a:spcBef>
                        <a:spcAft>
                          <a:spcPts val="1200"/>
                        </a:spcAft>
                        <a:buNone/>
                      </a:pPr>
                      <a:r>
                        <a:rPr lang="en-US" sz="1200" b="1" i="0" u="none" strike="noStrike" noProof="0">
                          <a:effectLst/>
                          <a:latin typeface="Avenir Next LT Pro"/>
                        </a:rPr>
                        <a:t>Protocols in Online Food ordering system:</a:t>
                      </a:r>
                      <a:endParaRPr lang="en-US"/>
                    </a:p>
                  </a:txBody>
                  <a:tcPr marL="98789" marR="98789" marT="98789" marB="98789"/>
                </a:tc>
                <a:extLst>
                  <a:ext uri="{0D108BD9-81ED-4DB2-BD59-A6C34878D82A}">
                    <a16:rowId xmlns:a16="http://schemas.microsoft.com/office/drawing/2014/main" val="1021597961"/>
                  </a:ext>
                </a:extLst>
              </a:tr>
              <a:tr h="2174487">
                <a:tc>
                  <a:txBody>
                    <a:bodyPr/>
                    <a:lstStyle/>
                    <a:p>
                      <a:pPr marL="88900" marR="88900">
                        <a:spcBef>
                          <a:spcPts val="1200"/>
                        </a:spcBef>
                        <a:spcAft>
                          <a:spcPts val="1200"/>
                        </a:spcAft>
                      </a:pPr>
                      <a:r>
                        <a:rPr lang="en-US" sz="1600" dirty="0">
                          <a:effectLst/>
                        </a:rPr>
                        <a:t>CB.EN.U4CSE18174</a:t>
                      </a:r>
                      <a:endParaRPr lang="en-US" sz="2800" dirty="0">
                        <a:effectLst/>
                      </a:endParaRPr>
                    </a:p>
                  </a:txBody>
                  <a:tcPr marL="98789" marR="98789" marT="98789" marB="98789"/>
                </a:tc>
                <a:tc>
                  <a:txBody>
                    <a:bodyPr/>
                    <a:lstStyle/>
                    <a:p>
                      <a:pPr marL="88900" marR="88900">
                        <a:spcBef>
                          <a:spcPts val="1200"/>
                        </a:spcBef>
                        <a:spcAft>
                          <a:spcPts val="1200"/>
                        </a:spcAft>
                      </a:pPr>
                      <a:r>
                        <a:rPr lang="en-US" sz="1600" dirty="0">
                          <a:effectLst/>
                        </a:rPr>
                        <a:t>D.HARSHA VARDHAN</a:t>
                      </a:r>
                      <a:endParaRPr lang="en-US" sz="2800" dirty="0">
                        <a:effectLst/>
                      </a:endParaRPr>
                    </a:p>
                  </a:txBody>
                  <a:tcPr marL="98789" marR="98789" marT="98789" marB="98789"/>
                </a:tc>
                <a:tc>
                  <a:txBody>
                    <a:bodyPr/>
                    <a:lstStyle/>
                    <a:p>
                      <a:pPr marL="88900" marR="88900">
                        <a:spcBef>
                          <a:spcPts val="1200"/>
                        </a:spcBef>
                        <a:spcAft>
                          <a:spcPts val="1200"/>
                        </a:spcAft>
                      </a:pPr>
                      <a:r>
                        <a:rPr lang="en-US" sz="1600" dirty="0">
                          <a:effectLst/>
                        </a:rPr>
                        <a:t>cb.en.u4cse18174@cb.students.amrita.edu</a:t>
                      </a:r>
                      <a:endParaRPr lang="en-US" sz="2800" dirty="0">
                        <a:effectLst/>
                      </a:endParaRPr>
                    </a:p>
                  </a:txBody>
                  <a:tcPr marL="98789" marR="98789" marT="98789" marB="98789"/>
                </a:tc>
                <a:tc>
                  <a:txBody>
                    <a:bodyPr/>
                    <a:lstStyle/>
                    <a:p>
                      <a:pPr marL="88900" marR="88900" lvl="0">
                        <a:spcBef>
                          <a:spcPts val="1200"/>
                        </a:spcBef>
                        <a:spcAft>
                          <a:spcPts val="1200"/>
                        </a:spcAft>
                        <a:buNone/>
                      </a:pPr>
                      <a:r>
                        <a:rPr lang="en-US" sz="1200" b="1" i="0" u="none" strike="noStrike" noProof="0" dirty="0">
                          <a:effectLst/>
                        </a:rPr>
                        <a:t>Benefits of computer </a:t>
                      </a:r>
                      <a:r>
                        <a:rPr lang="en-US" sz="1200" b="1" i="0" u="none" strike="noStrike" noProof="0">
                          <a:effectLst/>
                        </a:rPr>
                        <a:t>networks in Online Food </a:t>
                      </a:r>
                      <a:r>
                        <a:rPr lang="en-US" sz="1200" b="1" i="0" u="none" strike="noStrike" noProof="0" dirty="0">
                          <a:effectLst/>
                        </a:rPr>
                        <a:t>ordering</a:t>
                      </a:r>
                    </a:p>
                    <a:p>
                      <a:pPr marL="88900" marR="88900" lvl="0">
                        <a:spcBef>
                          <a:spcPts val="1200"/>
                        </a:spcBef>
                        <a:spcAft>
                          <a:spcPts val="1200"/>
                        </a:spcAft>
                        <a:buNone/>
                      </a:pPr>
                      <a:r>
                        <a:rPr lang="en-US" sz="1200" b="1" i="0" u="none" strike="noStrike" noProof="0">
                          <a:effectLst/>
                          <a:latin typeface="Avenir Next LT Pro"/>
                        </a:rPr>
                        <a:t>Server configuration and </a:t>
                      </a:r>
                      <a:r>
                        <a:rPr lang="en-US" sz="1200" b="1" i="0" u="none" strike="noStrike" noProof="0">
                          <a:effectLst/>
                        </a:rPr>
                        <a:t>Web server software</a:t>
                      </a:r>
                      <a:endParaRPr lang="en-US"/>
                    </a:p>
                  </a:txBody>
                  <a:tcPr marL="98789" marR="98789" marT="98789" marB="98789"/>
                </a:tc>
                <a:extLst>
                  <a:ext uri="{0D108BD9-81ED-4DB2-BD59-A6C34878D82A}">
                    <a16:rowId xmlns:a16="http://schemas.microsoft.com/office/drawing/2014/main" val="360177855"/>
                  </a:ext>
                </a:extLst>
              </a:tr>
            </a:tbl>
          </a:graphicData>
        </a:graphic>
      </p:graphicFrame>
    </p:spTree>
    <p:extLst>
      <p:ext uri="{BB962C8B-B14F-4D97-AF65-F5344CB8AC3E}">
        <p14:creationId xmlns:p14="http://schemas.microsoft.com/office/powerpoint/2010/main" val="2123136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AA4E08-1B7F-480F-A196-5BDE2850E493}"/>
              </a:ext>
            </a:extLst>
          </p:cNvPr>
          <p:cNvSpPr>
            <a:spLocks noGrp="1"/>
          </p:cNvSpPr>
          <p:nvPr>
            <p:ph type="title"/>
          </p:nvPr>
        </p:nvSpPr>
        <p:spPr>
          <a:xfrm>
            <a:off x="411480" y="991443"/>
            <a:ext cx="4443154" cy="1087819"/>
          </a:xfrm>
        </p:spPr>
        <p:txBody>
          <a:bodyPr anchor="b">
            <a:normAutofit fontScale="90000"/>
          </a:bodyPr>
          <a:lstStyle/>
          <a:p>
            <a:r>
              <a:rPr lang="en-US" sz="2600" dirty="0">
                <a:ea typeface="+mj-lt"/>
                <a:cs typeface="+mj-lt"/>
              </a:rPr>
              <a:t>Why Networking is required for the application:</a:t>
            </a:r>
            <a:r>
              <a:rPr lang="en-US" sz="2600" b="0" dirty="0">
                <a:ea typeface="+mj-lt"/>
                <a:cs typeface="+mj-lt"/>
              </a:rPr>
              <a:t> </a:t>
            </a:r>
            <a:endParaRPr lang="en-US" sz="2600" dirty="0"/>
          </a:p>
        </p:txBody>
      </p:sp>
      <p:sp>
        <p:nvSpPr>
          <p:cNvPr id="20" name="Rectangle 19">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8F3E076-2C5C-4C6B-8A36-E593F10600CE}"/>
              </a:ext>
            </a:extLst>
          </p:cNvPr>
          <p:cNvSpPr>
            <a:spLocks noGrp="1"/>
          </p:cNvSpPr>
          <p:nvPr>
            <p:ph idx="1"/>
          </p:nvPr>
        </p:nvSpPr>
        <p:spPr>
          <a:xfrm>
            <a:off x="411480" y="2684095"/>
            <a:ext cx="4443154" cy="3492868"/>
          </a:xfrm>
        </p:spPr>
        <p:txBody>
          <a:bodyPr vert="horz" lIns="91440" tIns="45720" rIns="91440" bIns="45720" rtlCol="0">
            <a:normAutofit/>
          </a:bodyPr>
          <a:lstStyle/>
          <a:p>
            <a:r>
              <a:rPr lang="en-US" sz="1600" b="1">
                <a:ea typeface="+mn-lt"/>
                <a:cs typeface="+mn-lt"/>
              </a:rPr>
              <a:t>Smartphone Ownership:</a:t>
            </a:r>
            <a:endParaRPr lang="en-US" sz="1600"/>
          </a:p>
          <a:p>
            <a:pPr marL="0" indent="0">
              <a:buNone/>
            </a:pPr>
            <a:r>
              <a:rPr lang="en-US" sz="1600">
                <a:ea typeface="+mn-lt"/>
                <a:cs typeface="+mn-lt"/>
              </a:rPr>
              <a:t>As you can see from this data representation, the number of smartphone users and the number of people using mobile internet is steadily increasing. So clearly, one of the most common tools available to a large portion of the population is a smartphone with connectivity to the internet. This is why we need networking for Online food ordering system, because it helps connect everyone, in this case customers and delivery people, quickly and efficiently.</a:t>
            </a:r>
            <a:endParaRPr lang="en-US" sz="1600" b="1"/>
          </a:p>
          <a:p>
            <a:endParaRPr lang="en-US" sz="1600"/>
          </a:p>
        </p:txBody>
      </p:sp>
      <p:pic>
        <p:nvPicPr>
          <p:cNvPr id="4" name="Picture 4">
            <a:extLst>
              <a:ext uri="{FF2B5EF4-FFF2-40B4-BE49-F238E27FC236}">
                <a16:creationId xmlns:a16="http://schemas.microsoft.com/office/drawing/2014/main" id="{B2690231-B60D-4C50-AF7A-754F8A08BE07}"/>
              </a:ext>
            </a:extLst>
          </p:cNvPr>
          <p:cNvPicPr>
            <a:picLocks noChangeAspect="1"/>
          </p:cNvPicPr>
          <p:nvPr/>
        </p:nvPicPr>
        <p:blipFill>
          <a:blip r:embed="rId2"/>
          <a:stretch>
            <a:fillRect/>
          </a:stretch>
        </p:blipFill>
        <p:spPr>
          <a:xfrm>
            <a:off x="5385816" y="1010316"/>
            <a:ext cx="6440424" cy="4782014"/>
          </a:xfrm>
          <a:prstGeom prst="rect">
            <a:avLst/>
          </a:prstGeom>
        </p:spPr>
      </p:pic>
    </p:spTree>
    <p:extLst>
      <p:ext uri="{BB962C8B-B14F-4D97-AF65-F5344CB8AC3E}">
        <p14:creationId xmlns:p14="http://schemas.microsoft.com/office/powerpoint/2010/main" val="278448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F19EF5-55E9-44DE-890E-49294B7B00FD}"/>
              </a:ext>
            </a:extLst>
          </p:cNvPr>
          <p:cNvSpPr>
            <a:spLocks noGrp="1"/>
          </p:cNvSpPr>
          <p:nvPr>
            <p:ph type="title"/>
          </p:nvPr>
        </p:nvSpPr>
        <p:spPr>
          <a:xfrm>
            <a:off x="411480" y="991443"/>
            <a:ext cx="4443154" cy="1087819"/>
          </a:xfrm>
        </p:spPr>
        <p:txBody>
          <a:bodyPr vert="horz" lIns="91440" tIns="45720" rIns="91440" bIns="45720" rtlCol="0" anchor="b">
            <a:normAutofit/>
          </a:bodyPr>
          <a:lstStyle/>
          <a:p>
            <a:r>
              <a:rPr lang="en-US" sz="2400"/>
              <a:t>Why Networking is required for the application:</a:t>
            </a:r>
            <a:r>
              <a:rPr lang="en-US" sz="2400" b="0"/>
              <a:t> </a:t>
            </a:r>
            <a:endParaRPr lang="en-US" sz="2400"/>
          </a:p>
        </p:txBody>
      </p:sp>
      <p:sp>
        <p:nvSpPr>
          <p:cNvPr id="12" name="Rectangle 1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472469A-9ABE-4184-8941-9F9F8B03780B}"/>
              </a:ext>
            </a:extLst>
          </p:cNvPr>
          <p:cNvSpPr txBox="1"/>
          <p:nvPr/>
        </p:nvSpPr>
        <p:spPr>
          <a:xfrm>
            <a:off x="411480" y="2684095"/>
            <a:ext cx="4443154" cy="349286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spcAft>
                <a:spcPts val="600"/>
              </a:spcAft>
              <a:buFont typeface="Arial" panose="020B0604020202020204" pitchFamily="34" charset="0"/>
              <a:buChar char="•"/>
            </a:pPr>
            <a:r>
              <a:rPr lang="en-US" sz="1400" b="1" dirty="0"/>
              <a:t>The Growing Food Delivery Market:</a:t>
            </a:r>
            <a:r>
              <a:rPr lang="en-US" sz="1400" dirty="0"/>
              <a:t>​</a:t>
            </a:r>
          </a:p>
          <a:p>
            <a:pPr>
              <a:spcAft>
                <a:spcPts val="600"/>
              </a:spcAft>
            </a:pPr>
            <a:r>
              <a:rPr lang="en-US" sz="1400" dirty="0"/>
              <a:t>Currently, out of the total traditional food ordering market, 47% is offline while 53% is conducted online. This figure is expected to flip in the next couple of years. Overall, this sector is growing at an annual rate of 3.7%, but interestingly online food ordering, and the delivery sector is expected to grow at 15-20% during the same period. There has been tremendous growth in the online food delivery sector in the past few years and is expected to grow at a rapid pace in the coming few years.​</a:t>
            </a:r>
          </a:p>
          <a:p>
            <a:pPr indent="-228600">
              <a:spcAft>
                <a:spcPts val="600"/>
              </a:spcAft>
              <a:buFont typeface="Arial" panose="020B0604020202020204" pitchFamily="34" charset="0"/>
              <a:buChar char="•"/>
            </a:pPr>
            <a:r>
              <a:rPr lang="en-US" sz="1400" b="1" dirty="0"/>
              <a:t>To create mutual benefit between customer and delivery person</a:t>
            </a:r>
          </a:p>
        </p:txBody>
      </p:sp>
      <p:pic>
        <p:nvPicPr>
          <p:cNvPr id="4" name="Picture 4">
            <a:extLst>
              <a:ext uri="{FF2B5EF4-FFF2-40B4-BE49-F238E27FC236}">
                <a16:creationId xmlns:a16="http://schemas.microsoft.com/office/drawing/2014/main" id="{913AC24E-1B6F-4274-8329-9F92F8606964}"/>
              </a:ext>
            </a:extLst>
          </p:cNvPr>
          <p:cNvPicPr>
            <a:picLocks noGrp="1" noChangeAspect="1"/>
          </p:cNvPicPr>
          <p:nvPr>
            <p:ph idx="1"/>
          </p:nvPr>
        </p:nvPicPr>
        <p:blipFill>
          <a:blip r:embed="rId2"/>
          <a:stretch>
            <a:fillRect/>
          </a:stretch>
        </p:blipFill>
        <p:spPr>
          <a:xfrm>
            <a:off x="5385816" y="1404791"/>
            <a:ext cx="6440424" cy="3993063"/>
          </a:xfrm>
          <a:prstGeom prst="rect">
            <a:avLst/>
          </a:prstGeom>
        </p:spPr>
      </p:pic>
    </p:spTree>
    <p:extLst>
      <p:ext uri="{BB962C8B-B14F-4D97-AF65-F5344CB8AC3E}">
        <p14:creationId xmlns:p14="http://schemas.microsoft.com/office/powerpoint/2010/main" val="3578872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0E2F58BF-12E5-4B5A-AD25-4DAAA274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04A5B0-0B58-438B-B65E-32C7B656F6A8}"/>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Case Study</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a:extLst>
              <a:ext uri="{FF2B5EF4-FFF2-40B4-BE49-F238E27FC236}">
                <a16:creationId xmlns:a16="http://schemas.microsoft.com/office/drawing/2014/main" id="{75A5084C-7F1E-44DE-8FDB-E8E2A36024D3}"/>
              </a:ext>
            </a:extLst>
          </p:cNvPr>
          <p:cNvPicPr>
            <a:picLocks noGrp="1" noChangeAspect="1"/>
          </p:cNvPicPr>
          <p:nvPr>
            <p:ph idx="1"/>
          </p:nvPr>
        </p:nvPicPr>
        <p:blipFill rotWithShape="1">
          <a:blip r:embed="rId2"/>
          <a:srcRect r="1" b="380"/>
          <a:stretch/>
        </p:blipFill>
        <p:spPr>
          <a:xfrm>
            <a:off x="4868487" y="10"/>
            <a:ext cx="7323513" cy="6857990"/>
          </a:xfrm>
          <a:prstGeom prst="rect">
            <a:avLst/>
          </a:prstGeom>
        </p:spPr>
      </p:pic>
    </p:spTree>
    <p:extLst>
      <p:ext uri="{BB962C8B-B14F-4D97-AF65-F5344CB8AC3E}">
        <p14:creationId xmlns:p14="http://schemas.microsoft.com/office/powerpoint/2010/main" val="375669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B96F51-F317-4E36-A41D-907EF3EED069}"/>
              </a:ext>
            </a:extLst>
          </p:cNvPr>
          <p:cNvSpPr>
            <a:spLocks noGrp="1"/>
          </p:cNvSpPr>
          <p:nvPr>
            <p:ph type="title"/>
          </p:nvPr>
        </p:nvSpPr>
        <p:spPr>
          <a:xfrm>
            <a:off x="841248" y="426720"/>
            <a:ext cx="10506456" cy="1919141"/>
          </a:xfrm>
        </p:spPr>
        <p:txBody>
          <a:bodyPr anchor="b">
            <a:normAutofit/>
          </a:bodyPr>
          <a:lstStyle/>
          <a:p>
            <a:r>
              <a:rPr lang="en-US" sz="6000">
                <a:ea typeface="+mj-lt"/>
                <a:cs typeface="+mj-lt"/>
              </a:rPr>
              <a:t>Problem statement:</a:t>
            </a:r>
            <a:endParaRPr lang="en-US" sz="6000"/>
          </a:p>
        </p:txBody>
      </p:sp>
      <p:sp>
        <p:nvSpPr>
          <p:cNvPr id="19" name="Rectangle 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4E42BB5-AD91-4C7E-B56B-F8E88E21EF82}"/>
              </a:ext>
            </a:extLst>
          </p:cNvPr>
          <p:cNvSpPr>
            <a:spLocks noGrp="1"/>
          </p:cNvSpPr>
          <p:nvPr>
            <p:ph idx="1"/>
          </p:nvPr>
        </p:nvSpPr>
        <p:spPr>
          <a:xfrm>
            <a:off x="841248" y="3337269"/>
            <a:ext cx="10509504" cy="2905686"/>
          </a:xfrm>
        </p:spPr>
        <p:txBody>
          <a:bodyPr vert="horz" lIns="91440" tIns="45720" rIns="91440" bIns="45720" rtlCol="0" anchor="t">
            <a:normAutofit/>
          </a:bodyPr>
          <a:lstStyle/>
          <a:p>
            <a:r>
              <a:rPr lang="en-US" dirty="0">
                <a:ea typeface="+mn-lt"/>
                <a:cs typeface="+mn-lt"/>
              </a:rPr>
              <a:t>To study the working of online food ordering system (Zomato, </a:t>
            </a:r>
            <a:r>
              <a:rPr lang="en-US" dirty="0" err="1">
                <a:ea typeface="+mn-lt"/>
                <a:cs typeface="+mn-lt"/>
              </a:rPr>
              <a:t>Swiggy</a:t>
            </a:r>
            <a:r>
              <a:rPr lang="en-US" dirty="0">
                <a:ea typeface="+mn-lt"/>
                <a:cs typeface="+mn-lt"/>
              </a:rPr>
              <a:t>) and the role of networking in the operation of such services. In this case study, we try to understand how a delivery person is connected to a customer, via the internet.</a:t>
            </a:r>
            <a:endParaRPr lang="en-US" dirty="0"/>
          </a:p>
        </p:txBody>
      </p:sp>
    </p:spTree>
    <p:extLst>
      <p:ext uri="{BB962C8B-B14F-4D97-AF65-F5344CB8AC3E}">
        <p14:creationId xmlns:p14="http://schemas.microsoft.com/office/powerpoint/2010/main" val="3461840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94BFE-4835-4245-8DDA-3E01DE64CF6A}"/>
              </a:ext>
            </a:extLst>
          </p:cNvPr>
          <p:cNvSpPr>
            <a:spLocks noGrp="1"/>
          </p:cNvSpPr>
          <p:nvPr>
            <p:ph type="title"/>
          </p:nvPr>
        </p:nvSpPr>
        <p:spPr/>
        <p:txBody>
          <a:bodyPr>
            <a:normAutofit fontScale="90000"/>
          </a:bodyPr>
          <a:lstStyle/>
          <a:p>
            <a:r>
              <a:rPr lang="en-US" dirty="0">
                <a:ea typeface="+mj-lt"/>
                <a:cs typeface="+mj-lt"/>
              </a:rPr>
              <a:t>Benefits of computer networks in Online Food ordering:</a:t>
            </a:r>
            <a:endParaRPr lang="en-US" dirty="0"/>
          </a:p>
        </p:txBody>
      </p:sp>
      <p:sp>
        <p:nvSpPr>
          <p:cNvPr id="3" name="Content Placeholder 2">
            <a:extLst>
              <a:ext uri="{FF2B5EF4-FFF2-40B4-BE49-F238E27FC236}">
                <a16:creationId xmlns:a16="http://schemas.microsoft.com/office/drawing/2014/main" id="{E4CB347D-8629-487A-BB1B-E43F921D7754}"/>
              </a:ext>
            </a:extLst>
          </p:cNvPr>
          <p:cNvSpPr>
            <a:spLocks noGrp="1"/>
          </p:cNvSpPr>
          <p:nvPr>
            <p:ph idx="1"/>
          </p:nvPr>
        </p:nvSpPr>
        <p:spPr/>
        <p:txBody>
          <a:bodyPr vert="horz" lIns="91440" tIns="45720" rIns="91440" bIns="45720" rtlCol="0" anchor="t">
            <a:normAutofit/>
          </a:bodyPr>
          <a:lstStyle/>
          <a:p>
            <a:r>
              <a:rPr lang="en-US" dirty="0">
                <a:ea typeface="+mn-lt"/>
                <a:cs typeface="+mn-lt"/>
              </a:rPr>
              <a:t>Supports Global Payments</a:t>
            </a:r>
            <a:endParaRPr lang="en-US" dirty="0"/>
          </a:p>
          <a:p>
            <a:r>
              <a:rPr lang="en-US" dirty="0">
                <a:ea typeface="+mn-lt"/>
                <a:cs typeface="+mn-lt"/>
              </a:rPr>
              <a:t>Real-time tracking for orders</a:t>
            </a:r>
            <a:endParaRPr lang="en-US" dirty="0"/>
          </a:p>
          <a:p>
            <a:r>
              <a:rPr lang="en-US" dirty="0">
                <a:ea typeface="+mn-lt"/>
                <a:cs typeface="+mn-lt"/>
              </a:rPr>
              <a:t>Make up for reduced foot traffic</a:t>
            </a:r>
            <a:endParaRPr lang="en-US" dirty="0"/>
          </a:p>
          <a:p>
            <a:r>
              <a:rPr lang="en-US" dirty="0">
                <a:ea typeface="+mn-lt"/>
                <a:cs typeface="+mn-lt"/>
              </a:rPr>
              <a:t>Enhanced Productivity</a:t>
            </a:r>
            <a:endParaRPr lang="en-US" dirty="0"/>
          </a:p>
          <a:p>
            <a:r>
              <a:rPr lang="en-US" dirty="0">
                <a:ea typeface="+mn-lt"/>
                <a:cs typeface="+mn-lt"/>
              </a:rPr>
              <a:t>Keep track of the orders and deliveries</a:t>
            </a:r>
            <a:endParaRPr lang="en-US" dirty="0"/>
          </a:p>
          <a:p>
            <a:r>
              <a:rPr lang="en-US" dirty="0">
                <a:ea typeface="+mn-lt"/>
                <a:cs typeface="+mn-lt"/>
              </a:rPr>
              <a:t>Better management of Demand and operations</a:t>
            </a:r>
            <a:endParaRPr lang="en-US" dirty="0"/>
          </a:p>
          <a:p>
            <a:endParaRPr lang="en-US" dirty="0"/>
          </a:p>
        </p:txBody>
      </p:sp>
    </p:spTree>
    <p:extLst>
      <p:ext uri="{BB962C8B-B14F-4D97-AF65-F5344CB8AC3E}">
        <p14:creationId xmlns:p14="http://schemas.microsoft.com/office/powerpoint/2010/main" val="1491724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E81BC-0ADD-4358-A2DF-66A095492CF4}"/>
              </a:ext>
            </a:extLst>
          </p:cNvPr>
          <p:cNvSpPr>
            <a:spLocks noGrp="1"/>
          </p:cNvSpPr>
          <p:nvPr>
            <p:ph type="title"/>
          </p:nvPr>
        </p:nvSpPr>
        <p:spPr/>
        <p:txBody>
          <a:bodyPr>
            <a:normAutofit fontScale="90000"/>
          </a:bodyPr>
          <a:lstStyle/>
          <a:p>
            <a:r>
              <a:rPr lang="en-US" dirty="0">
                <a:ea typeface="+mj-lt"/>
                <a:cs typeface="+mj-lt"/>
              </a:rPr>
              <a:t>Protocols in Online Food ordering system:</a:t>
            </a:r>
            <a:endParaRPr lang="en-US" dirty="0"/>
          </a:p>
        </p:txBody>
      </p:sp>
      <p:sp>
        <p:nvSpPr>
          <p:cNvPr id="3" name="Content Placeholder 2">
            <a:extLst>
              <a:ext uri="{FF2B5EF4-FFF2-40B4-BE49-F238E27FC236}">
                <a16:creationId xmlns:a16="http://schemas.microsoft.com/office/drawing/2014/main" id="{73A2C72E-2D03-4472-BEBB-A7CB93451128}"/>
              </a:ext>
            </a:extLst>
          </p:cNvPr>
          <p:cNvSpPr>
            <a:spLocks noGrp="1"/>
          </p:cNvSpPr>
          <p:nvPr>
            <p:ph idx="1"/>
          </p:nvPr>
        </p:nvSpPr>
        <p:spPr/>
        <p:txBody>
          <a:bodyPr vert="horz" lIns="91440" tIns="45720" rIns="91440" bIns="45720" rtlCol="0" anchor="t">
            <a:normAutofit/>
          </a:bodyPr>
          <a:lstStyle/>
          <a:p>
            <a:r>
              <a:rPr lang="en-US" dirty="0">
                <a:ea typeface="+mn-lt"/>
                <a:cs typeface="+mn-lt"/>
              </a:rPr>
              <a:t>Internet Protocols</a:t>
            </a:r>
            <a:endParaRPr lang="en-US" dirty="0"/>
          </a:p>
          <a:p>
            <a:r>
              <a:rPr lang="en-US" dirty="0">
                <a:ea typeface="+mn-lt"/>
                <a:cs typeface="+mn-lt"/>
              </a:rPr>
              <a:t>Network Address Translation Protocol(NAT)</a:t>
            </a:r>
            <a:endParaRPr lang="en-US" dirty="0"/>
          </a:p>
          <a:p>
            <a:r>
              <a:rPr lang="en-US" dirty="0">
                <a:ea typeface="+mn-lt"/>
                <a:cs typeface="+mn-lt"/>
              </a:rPr>
              <a:t>Hypertext Transfer Protocol(HTTP)</a:t>
            </a:r>
            <a:endParaRPr lang="en-US" dirty="0"/>
          </a:p>
          <a:p>
            <a:r>
              <a:rPr lang="en-US" dirty="0">
                <a:ea typeface="+mn-lt"/>
                <a:cs typeface="+mn-lt"/>
              </a:rPr>
              <a:t>Simple object Access Protocol(SOAP)</a:t>
            </a:r>
            <a:endParaRPr lang="en-US" dirty="0"/>
          </a:p>
          <a:p>
            <a:r>
              <a:rPr lang="en-US" dirty="0">
                <a:ea typeface="+mn-lt"/>
                <a:cs typeface="+mn-lt"/>
              </a:rPr>
              <a:t>Representative State Transfer Protocol(REST)</a:t>
            </a:r>
            <a:endParaRPr lang="en-US" dirty="0"/>
          </a:p>
          <a:p>
            <a:endParaRPr lang="en-US" dirty="0"/>
          </a:p>
        </p:txBody>
      </p:sp>
    </p:spTree>
    <p:extLst>
      <p:ext uri="{BB962C8B-B14F-4D97-AF65-F5344CB8AC3E}">
        <p14:creationId xmlns:p14="http://schemas.microsoft.com/office/powerpoint/2010/main" val="2841151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FBE90-2CE9-4990-8DF3-EEFAD3B41D55}"/>
              </a:ext>
            </a:extLst>
          </p:cNvPr>
          <p:cNvSpPr>
            <a:spLocks noGrp="1"/>
          </p:cNvSpPr>
          <p:nvPr>
            <p:ph type="title"/>
          </p:nvPr>
        </p:nvSpPr>
        <p:spPr/>
        <p:txBody>
          <a:bodyPr/>
          <a:lstStyle/>
          <a:p>
            <a:r>
              <a:rPr lang="en-US" dirty="0">
                <a:ea typeface="+mj-lt"/>
                <a:cs typeface="+mj-lt"/>
              </a:rPr>
              <a:t>Software/Operating System used:</a:t>
            </a:r>
            <a:endParaRPr lang="en-US" dirty="0"/>
          </a:p>
        </p:txBody>
      </p:sp>
      <p:sp>
        <p:nvSpPr>
          <p:cNvPr id="3" name="Content Placeholder 2">
            <a:extLst>
              <a:ext uri="{FF2B5EF4-FFF2-40B4-BE49-F238E27FC236}">
                <a16:creationId xmlns:a16="http://schemas.microsoft.com/office/drawing/2014/main" id="{CFFA2030-D405-45A1-8858-BC46816DCD17}"/>
              </a:ext>
            </a:extLst>
          </p:cNvPr>
          <p:cNvSpPr>
            <a:spLocks noGrp="1"/>
          </p:cNvSpPr>
          <p:nvPr>
            <p:ph idx="1"/>
          </p:nvPr>
        </p:nvSpPr>
        <p:spPr/>
        <p:txBody>
          <a:bodyPr vert="horz" lIns="91440" tIns="45720" rIns="91440" bIns="45720" rtlCol="0" anchor="t">
            <a:normAutofit lnSpcReduction="10000"/>
          </a:bodyPr>
          <a:lstStyle/>
          <a:p>
            <a:pPr marL="0" indent="0" algn="just">
              <a:buNone/>
            </a:pPr>
            <a:r>
              <a:rPr lang="en-US" b="1" dirty="0">
                <a:ea typeface="+mn-lt"/>
                <a:cs typeface="+mn-lt"/>
              </a:rPr>
              <a:t>1)</a:t>
            </a:r>
            <a:r>
              <a:rPr lang="en-US" dirty="0">
                <a:ea typeface="+mn-lt"/>
                <a:cs typeface="+mn-lt"/>
              </a:rPr>
              <a:t>    </a:t>
            </a:r>
            <a:r>
              <a:rPr lang="en-US" b="1" dirty="0">
                <a:ea typeface="+mn-lt"/>
                <a:cs typeface="+mn-lt"/>
              </a:rPr>
              <a:t>Operating System:</a:t>
            </a:r>
            <a:endParaRPr lang="en-US" dirty="0"/>
          </a:p>
          <a:p>
            <a:pPr algn="just"/>
            <a:r>
              <a:rPr lang="en-US" dirty="0">
                <a:ea typeface="+mn-lt"/>
                <a:cs typeface="+mn-lt"/>
              </a:rPr>
              <a:t>Operating System: Windows (Vista/7 or above) </a:t>
            </a:r>
            <a:endParaRPr lang="en-US" dirty="0"/>
          </a:p>
          <a:p>
            <a:pPr algn="just"/>
            <a:r>
              <a:rPr lang="en-US" dirty="0">
                <a:ea typeface="+mn-lt"/>
                <a:cs typeface="+mn-lt"/>
              </a:rPr>
              <a:t>Web Browser: IE 10 or above, Mozilla FF 31 and above or Google Chrome </a:t>
            </a:r>
            <a:endParaRPr lang="en-US"/>
          </a:p>
          <a:p>
            <a:pPr algn="just"/>
            <a:r>
              <a:rPr lang="en-US" dirty="0">
                <a:ea typeface="+mn-lt"/>
                <a:cs typeface="+mn-lt"/>
              </a:rPr>
              <a:t>Drivers: Java Runtime Environment </a:t>
            </a:r>
            <a:endParaRPr lang="en-US" dirty="0"/>
          </a:p>
          <a:p>
            <a:r>
              <a:rPr lang="en-US" dirty="0">
                <a:ea typeface="+mn-lt"/>
                <a:cs typeface="+mn-lt"/>
              </a:rPr>
              <a:t>Integrated Development Environment: Eclipse J2EE or Apache Tomcat</a:t>
            </a:r>
            <a:endParaRPr lang="en-US" dirty="0"/>
          </a:p>
        </p:txBody>
      </p:sp>
    </p:spTree>
    <p:extLst>
      <p:ext uri="{BB962C8B-B14F-4D97-AF65-F5344CB8AC3E}">
        <p14:creationId xmlns:p14="http://schemas.microsoft.com/office/powerpoint/2010/main" val="3913041849"/>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BrushVTI">
  <a:themeElements>
    <a:clrScheme name="AnalogousFromRegularSeed_2SEEDS">
      <a:dk1>
        <a:srgbClr val="000000"/>
      </a:dk1>
      <a:lt1>
        <a:srgbClr val="FFFFFF"/>
      </a:lt1>
      <a:dk2>
        <a:srgbClr val="243441"/>
      </a:dk2>
      <a:lt2>
        <a:srgbClr val="E2E8E7"/>
      </a:lt2>
      <a:accent1>
        <a:srgbClr val="D51730"/>
      </a:accent1>
      <a:accent2>
        <a:srgbClr val="E72991"/>
      </a:accent2>
      <a:accent3>
        <a:srgbClr val="E75F29"/>
      </a:accent3>
      <a:accent4>
        <a:srgbClr val="14B96F"/>
      </a:accent4>
      <a:accent5>
        <a:srgbClr val="20B6B1"/>
      </a:accent5>
      <a:accent6>
        <a:srgbClr val="178CD5"/>
      </a:accent6>
      <a:hlink>
        <a:srgbClr val="309285"/>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AccentBoxVTI</vt:lpstr>
      <vt:lpstr>BrushVTI</vt:lpstr>
      <vt:lpstr>15CSE312- COMPUTER NETWORK</vt:lpstr>
      <vt:lpstr>PowerPoint Presentation</vt:lpstr>
      <vt:lpstr>Why Networking is required for the application: </vt:lpstr>
      <vt:lpstr>Why Networking is required for the application: </vt:lpstr>
      <vt:lpstr>Case Study</vt:lpstr>
      <vt:lpstr>Problem statement:</vt:lpstr>
      <vt:lpstr>Benefits of computer networks in Online Food ordering:</vt:lpstr>
      <vt:lpstr>Protocols in Online Food ordering system:</vt:lpstr>
      <vt:lpstr>Software/Operating System used:</vt:lpstr>
      <vt:lpstr>Software/Operating System used:</vt:lpstr>
      <vt:lpstr>Hardware/Devices used:</vt:lpstr>
      <vt:lpstr>PowerPoint Presentation</vt:lpstr>
      <vt:lpstr>Architecture diagram: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262</cp:revision>
  <dcterms:created xsi:type="dcterms:W3CDTF">2021-01-29T16:15:48Z</dcterms:created>
  <dcterms:modified xsi:type="dcterms:W3CDTF">2021-01-29T18:07:08Z</dcterms:modified>
</cp:coreProperties>
</file>