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2" r:id="rId6"/>
    <p:sldId id="270" r:id="rId7"/>
    <p:sldId id="273" r:id="rId8"/>
    <p:sldId id="271" r:id="rId9"/>
    <p:sldId id="279" r:id="rId10"/>
    <p:sldId id="280" r:id="rId11"/>
    <p:sldId id="274" r:id="rId12"/>
    <p:sldId id="267" r:id="rId13"/>
    <p:sldId id="268" r:id="rId14"/>
    <p:sldId id="275" r:id="rId15"/>
    <p:sldId id="276" r:id="rId16"/>
    <p:sldId id="277" r:id="rId17"/>
    <p:sldId id="261" r:id="rId18"/>
    <p:sldId id="260" r:id="rId19"/>
    <p:sldId id="263" r:id="rId20"/>
    <p:sldId id="278" r:id="rId21"/>
    <p:sldId id="269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7D1EA-FDA1-46B0-B141-DE1F3F7846D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4AF3F-E75A-467B-8F21-179702481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230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https://www.youtube.com/watch?v=YPE2dO5sII0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4AF3F-E75A-467B-8F21-17970248136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198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https://www.youtube.com/watch?v=dU1xS07N-FA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4AF3F-E75A-467B-8F21-17970248136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227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https://www.youtube.com/watch?v=6owLE0_GW8U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4AF3F-E75A-467B-8F21-179702481368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816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8288" y="494741"/>
            <a:ext cx="1041542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536"/>
                </a:lnTo>
                <a:lnTo>
                  <a:pt x="3703320" y="97536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41291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9"/>
                </a:lnTo>
                <a:lnTo>
                  <a:pt x="3703319" y="91439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A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13B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241291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9"/>
                </a:lnTo>
                <a:lnTo>
                  <a:pt x="3703319" y="91439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A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536"/>
                </a:lnTo>
                <a:lnTo>
                  <a:pt x="3703320" y="97536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9993" y="1204975"/>
            <a:ext cx="1087201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0293" y="2332037"/>
            <a:ext cx="11053445" cy="3834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PE2dO5sII0?feature=oembed" TargetMode="Externa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U1xS07N-FA?feature=oembed" TargetMode="Externa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s50.harvard.edu/python/2022/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owLE0_GW8U?feature=oembed" TargetMode="External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838200"/>
            <a:ext cx="6286500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spc="409" dirty="0">
                <a:solidFill>
                  <a:srgbClr val="FFFFFF"/>
                </a:solidFill>
              </a:rPr>
              <a:t>COMPU</a:t>
            </a:r>
            <a:r>
              <a:rPr sz="6000" spc="-475" dirty="0">
                <a:solidFill>
                  <a:srgbClr val="FFFFFF"/>
                </a:solidFill>
              </a:rPr>
              <a:t>T</a:t>
            </a:r>
            <a:r>
              <a:rPr sz="6000" spc="-150" dirty="0">
                <a:solidFill>
                  <a:srgbClr val="FFFFFF"/>
                </a:solidFill>
              </a:rPr>
              <a:t>A</a:t>
            </a:r>
            <a:r>
              <a:rPr sz="6000" spc="310" dirty="0">
                <a:solidFill>
                  <a:srgbClr val="FFFFFF"/>
                </a:solidFill>
              </a:rPr>
              <a:t>TIONAL  </a:t>
            </a:r>
            <a:r>
              <a:rPr sz="6000" spc="350" dirty="0">
                <a:solidFill>
                  <a:srgbClr val="FFFFFF"/>
                </a:solidFill>
              </a:rPr>
              <a:t>THINKING </a:t>
            </a:r>
            <a:r>
              <a:rPr sz="6000" spc="390" dirty="0">
                <a:solidFill>
                  <a:srgbClr val="FFFFFF"/>
                </a:solidFill>
              </a:rPr>
              <a:t>WITH  </a:t>
            </a:r>
            <a:r>
              <a:rPr lang="en-IN" sz="6000" spc="290">
                <a:solidFill>
                  <a:srgbClr val="FFFFFF"/>
                </a:solidFill>
              </a:rPr>
              <a:t>PYTHON</a:t>
            </a:r>
            <a:endParaRPr sz="6000" dirty="0"/>
          </a:p>
        </p:txBody>
      </p:sp>
      <p:sp>
        <p:nvSpPr>
          <p:cNvPr id="3" name="object 3"/>
          <p:cNvSpPr/>
          <p:nvPr/>
        </p:nvSpPr>
        <p:spPr>
          <a:xfrm>
            <a:off x="638555" y="457200"/>
            <a:ext cx="6766559" cy="91440"/>
          </a:xfrm>
          <a:custGeom>
            <a:avLst/>
            <a:gdLst/>
            <a:ahLst/>
            <a:cxnLst/>
            <a:rect l="l" t="t" r="r" b="b"/>
            <a:pathLst>
              <a:path w="6766559" h="91440">
                <a:moveTo>
                  <a:pt x="6766559" y="0"/>
                </a:moveTo>
                <a:lnTo>
                  <a:pt x="0" y="0"/>
                </a:lnTo>
                <a:lnTo>
                  <a:pt x="0" y="91439"/>
                </a:lnTo>
                <a:lnTo>
                  <a:pt x="6766559" y="91439"/>
                </a:lnTo>
                <a:lnTo>
                  <a:pt x="6766559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39683" y="0"/>
            <a:ext cx="4052316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4E37FDA-3D45-4298-90D8-C3315BCFDC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645" y="4953000"/>
            <a:ext cx="1437195" cy="1574840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B5E989CC-A6CD-4294-82E2-3DA8325A68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6050582"/>
            <a:ext cx="2097188" cy="7004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840A0B-5ADD-4E44-ACF6-BF6CEEAF5835}"/>
              </a:ext>
            </a:extLst>
          </p:cNvPr>
          <p:cNvSpPr txBox="1"/>
          <p:nvPr/>
        </p:nvSpPr>
        <p:spPr>
          <a:xfrm>
            <a:off x="2888843" y="3876528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LECTURE 0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A6B1C8-658C-D2D3-E000-2404CB909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93" y="609601"/>
            <a:ext cx="10872012" cy="615553"/>
          </a:xfrm>
        </p:spPr>
        <p:txBody>
          <a:bodyPr/>
          <a:lstStyle/>
          <a:p>
            <a:r>
              <a:rPr lang="en-IN" dirty="0"/>
              <a:t>There are 14 squares are present in the figure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821CFB9-C54E-F3F0-1D26-2082B55846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993" y="1225154"/>
            <a:ext cx="10872012" cy="532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83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ogramming code. Coding or Hacker background. Programming code icon made  with binary code. Digital binary data and streaming digital code. 2099443  Vector Art at Vecteezy">
            <a:extLst>
              <a:ext uri="{FF2B5EF4-FFF2-40B4-BE49-F238E27FC236}">
                <a16:creationId xmlns:a16="http://schemas.microsoft.com/office/drawing/2014/main" id="{6222869B-8BD3-4026-F057-076942264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9829799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241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8853-F673-4CDB-AD32-9D4284BDB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1834"/>
            <a:ext cx="10872012" cy="635000"/>
          </a:xfrm>
        </p:spPr>
        <p:txBody>
          <a:bodyPr/>
          <a:lstStyle/>
          <a:p>
            <a:r>
              <a:rPr lang="en-US" dirty="0"/>
              <a:t>Why Learn Coding?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C1247-61FC-4DA8-BAF7-F7BC8F3AA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74" y="1447800"/>
            <a:ext cx="11053445" cy="553998"/>
          </a:xfrm>
        </p:spPr>
        <p:txBody>
          <a:bodyPr/>
          <a:lstStyle/>
          <a:p>
            <a:pPr algn="l"/>
            <a:r>
              <a:rPr lang="en-US" dirty="0">
                <a:latin typeface="Roboto" panose="02000000000000000000" pitchFamily="2" charset="0"/>
              </a:rPr>
              <a:t>- </a:t>
            </a:r>
            <a:r>
              <a:rPr lang="en-US" b="0" i="0" dirty="0">
                <a:effectLst/>
                <a:latin typeface="Roboto" panose="02000000000000000000" pitchFamily="2" charset="0"/>
              </a:rPr>
              <a:t>Steve Jobs, Bill Gates, Mark Zuckerberg, Mark Cuban, Elon Musk |</a:t>
            </a:r>
          </a:p>
          <a:p>
            <a:endParaRPr lang="en-IN" dirty="0"/>
          </a:p>
        </p:txBody>
      </p:sp>
      <p:pic>
        <p:nvPicPr>
          <p:cNvPr id="4" name="Online Media 3" title="Why Learn Coding? - Steve Jobs, Bill Gates, Mark Zuckerberg, Mark Cuban, Elon Musk | Simplilearn">
            <a:hlinkClick r:id="" action="ppaction://media"/>
            <a:extLst>
              <a:ext uri="{FF2B5EF4-FFF2-40B4-BE49-F238E27FC236}">
                <a16:creationId xmlns:a16="http://schemas.microsoft.com/office/drawing/2014/main" id="{8CC65976-65C7-4C8E-9EC8-37B0EF860E8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57400" y="1984213"/>
            <a:ext cx="8256319" cy="46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9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3589-9A22-445E-B3CC-D2B4BCE3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15280"/>
            <a:ext cx="10872012" cy="635000"/>
          </a:xfrm>
        </p:spPr>
        <p:txBody>
          <a:bodyPr/>
          <a:lstStyle/>
          <a:p>
            <a:r>
              <a:rPr lang="en-US" dirty="0"/>
              <a:t>Code Stars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06F43-908C-46B5-A392-104057FD4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197" y="1377243"/>
            <a:ext cx="11053445" cy="553998"/>
          </a:xfrm>
        </p:spPr>
        <p:txBody>
          <a:bodyPr/>
          <a:lstStyle/>
          <a:p>
            <a:pPr algn="l"/>
            <a:r>
              <a:rPr lang="en-IN" b="0" i="0" dirty="0">
                <a:effectLst/>
                <a:latin typeface="Roboto" panose="02000000000000000000" pitchFamily="2" charset="0"/>
              </a:rPr>
              <a:t>Short Film</a:t>
            </a:r>
          </a:p>
          <a:p>
            <a:endParaRPr lang="en-IN" dirty="0"/>
          </a:p>
        </p:txBody>
      </p:sp>
      <p:pic>
        <p:nvPicPr>
          <p:cNvPr id="6" name="Online Media 5" title="&quot;Code Stars&quot; - Short Film">
            <a:hlinkClick r:id="" action="ppaction://media"/>
            <a:extLst>
              <a:ext uri="{FF2B5EF4-FFF2-40B4-BE49-F238E27FC236}">
                <a16:creationId xmlns:a16="http://schemas.microsoft.com/office/drawing/2014/main" id="{F0E9F2F2-A585-4CD6-9948-0F2D5D4FD7F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981200" y="1914829"/>
            <a:ext cx="8534400" cy="482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3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5 Myths around Python programming language that every programmer must know  | TechGig">
            <a:extLst>
              <a:ext uri="{FF2B5EF4-FFF2-40B4-BE49-F238E27FC236}">
                <a16:creationId xmlns:a16="http://schemas.microsoft.com/office/drawing/2014/main" id="{4E3E9AD1-0BED-E8F6-DF15-14D1FA2F7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67056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3C37FF7-1520-B310-38A8-02F8ECD57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838200"/>
            <a:ext cx="30861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21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A3EA-5E9E-C11A-A752-38D23D92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93" y="758553"/>
            <a:ext cx="10872012" cy="994048"/>
          </a:xfrm>
        </p:spPr>
        <p:txBody>
          <a:bodyPr/>
          <a:lstStyle/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What is Python?</a:t>
            </a:r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E091F-C615-49ED-28E8-11D62DC79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447800"/>
            <a:ext cx="11353800" cy="5201424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was created by 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Guido van Rossum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released in 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1991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en-US" sz="2800" dirty="0">
              <a:solidFill>
                <a:srgbClr val="33333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800" dirty="0">
              <a:solidFill>
                <a:srgbClr val="33333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800" dirty="0">
              <a:solidFill>
                <a:srgbClr val="33333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800" dirty="0">
              <a:solidFill>
                <a:srgbClr val="33333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Python is an interpreted, object-oriented, high-level programming language.</a:t>
            </a:r>
          </a:p>
          <a:p>
            <a:pPr marL="457200" indent="-4572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Python is compatible with different platforms like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inter-bold"/>
              </a:rPr>
              <a:t>Windows, Mac, Linux, Raspberry Pi,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etc.</a:t>
            </a:r>
          </a:p>
          <a:p>
            <a:pPr marL="457200" indent="-4572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Python has a simple syntax as compared to other languages.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8D412-30FF-B329-5232-DB08DE68B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880" y="1905000"/>
            <a:ext cx="21431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61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ython Interview Questions">
            <a:extLst>
              <a:ext uri="{FF2B5EF4-FFF2-40B4-BE49-F238E27FC236}">
                <a16:creationId xmlns:a16="http://schemas.microsoft.com/office/drawing/2014/main" id="{C36F6221-E548-C7B2-D585-35BC427AD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112014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10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531" y="597408"/>
            <a:ext cx="3703320" cy="5793105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750" dirty="0">
              <a:latin typeface="Times New Roman"/>
              <a:cs typeface="Times New Roman"/>
            </a:endParaRPr>
          </a:p>
          <a:p>
            <a:pPr marL="415925">
              <a:lnSpc>
                <a:spcPct val="100000"/>
              </a:lnSpc>
            </a:pPr>
            <a:r>
              <a:rPr sz="2800" spc="45" dirty="0">
                <a:solidFill>
                  <a:srgbClr val="FFFDFF"/>
                </a:solidFill>
                <a:latin typeface="Trebuchet MS"/>
                <a:cs typeface="Trebuchet MS"/>
              </a:rPr>
              <a:t>LAB</a:t>
            </a:r>
            <a:r>
              <a:rPr sz="2800" spc="-425" dirty="0">
                <a:solidFill>
                  <a:srgbClr val="FFFDFF"/>
                </a:solidFill>
                <a:latin typeface="Trebuchet MS"/>
                <a:cs typeface="Trebuchet MS"/>
              </a:rPr>
              <a:t> </a:t>
            </a:r>
            <a:r>
              <a:rPr sz="2800" spc="160" dirty="0">
                <a:solidFill>
                  <a:srgbClr val="FFFDFF"/>
                </a:solidFill>
                <a:latin typeface="Trebuchet MS"/>
                <a:cs typeface="Trebuchet MS"/>
              </a:rPr>
              <a:t>TOOL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14164" y="987958"/>
            <a:ext cx="6170930" cy="1635063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370"/>
              </a:spcBef>
              <a:buClr>
                <a:srgbClr val="E77A29"/>
              </a:buClr>
              <a:buSzPct val="91071"/>
              <a:buFont typeface="Arial"/>
              <a:buChar char=""/>
              <a:tabLst>
                <a:tab pos="319405" algn="l"/>
              </a:tabLst>
            </a:pPr>
            <a:r>
              <a:rPr sz="2800" b="1" spc="-55" dirty="0">
                <a:solidFill>
                  <a:srgbClr val="404040"/>
                </a:solidFill>
                <a:latin typeface="Arial"/>
                <a:cs typeface="Arial"/>
              </a:rPr>
              <a:t>Lab</a:t>
            </a:r>
            <a:r>
              <a:rPr sz="2800" b="1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spc="30" dirty="0">
                <a:solidFill>
                  <a:srgbClr val="404040"/>
                </a:solidFill>
                <a:latin typeface="Arial"/>
                <a:cs typeface="Arial"/>
              </a:rPr>
              <a:t>Platform</a:t>
            </a:r>
            <a:endParaRPr sz="2800" dirty="0">
              <a:latin typeface="Arial"/>
              <a:cs typeface="Arial"/>
            </a:endParaRPr>
          </a:p>
          <a:p>
            <a:pPr marL="318770" indent="-306705">
              <a:lnSpc>
                <a:spcPct val="100000"/>
              </a:lnSpc>
              <a:spcBef>
                <a:spcPts val="1275"/>
              </a:spcBef>
              <a:buClr>
                <a:srgbClr val="E77A29"/>
              </a:buClr>
              <a:buSzPct val="91071"/>
              <a:buFont typeface="Arial"/>
              <a:buChar char=""/>
              <a:tabLst>
                <a:tab pos="319405" algn="l"/>
              </a:tabLst>
            </a:pPr>
            <a:r>
              <a:rPr lang="en-US" sz="2800" spc="-45" dirty="0" err="1">
                <a:solidFill>
                  <a:srgbClr val="404040"/>
                </a:solidFill>
                <a:latin typeface="Trebuchet MS"/>
                <a:cs typeface="Trebuchet MS"/>
              </a:rPr>
              <a:t>CodeTantra</a:t>
            </a:r>
            <a:r>
              <a:rPr sz="2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70" dirty="0">
                <a:solidFill>
                  <a:srgbClr val="404040"/>
                </a:solidFill>
                <a:latin typeface="Trebuchet MS"/>
                <a:cs typeface="Trebuchet MS"/>
              </a:rPr>
              <a:t>(Continuous </a:t>
            </a:r>
            <a:r>
              <a:rPr sz="2800" spc="-140" dirty="0">
                <a:solidFill>
                  <a:srgbClr val="404040"/>
                </a:solidFill>
                <a:latin typeface="Trebuchet MS"/>
                <a:cs typeface="Trebuchet MS"/>
              </a:rPr>
              <a:t>Labs </a:t>
            </a:r>
            <a:r>
              <a:rPr sz="2800" spc="-229" dirty="0">
                <a:solidFill>
                  <a:srgbClr val="404040"/>
                </a:solidFill>
                <a:latin typeface="Trebuchet MS"/>
                <a:cs typeface="Trebuchet MS"/>
              </a:rPr>
              <a:t>&amp;</a:t>
            </a:r>
            <a:r>
              <a:rPr sz="2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2800" spc="-190" dirty="0" err="1">
                <a:solidFill>
                  <a:srgbClr val="404040"/>
                </a:solidFill>
                <a:latin typeface="Trebuchet MS"/>
                <a:cs typeface="Trebuchet MS"/>
              </a:rPr>
              <a:t>Codathon</a:t>
            </a:r>
            <a:r>
              <a:rPr sz="2800" spc="-190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4164" y="2753447"/>
            <a:ext cx="5932805" cy="237871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370"/>
              </a:spcBef>
              <a:buClr>
                <a:srgbClr val="E77A29"/>
              </a:buClr>
              <a:buSzPct val="91071"/>
              <a:buFont typeface="Arial"/>
              <a:buChar char=""/>
              <a:tabLst>
                <a:tab pos="319405" algn="l"/>
              </a:tabLst>
            </a:pPr>
            <a:r>
              <a:rPr sz="2800" b="1" spc="90" dirty="0">
                <a:solidFill>
                  <a:srgbClr val="404040"/>
                </a:solidFill>
                <a:latin typeface="Arial"/>
                <a:cs typeface="Arial"/>
              </a:rPr>
              <a:t>IDE</a:t>
            </a:r>
            <a:endParaRPr sz="2800" dirty="0">
              <a:latin typeface="Arial"/>
              <a:cs typeface="Arial"/>
            </a:endParaRPr>
          </a:p>
          <a:p>
            <a:pPr marL="318770" indent="-306705">
              <a:lnSpc>
                <a:spcPct val="100000"/>
              </a:lnSpc>
              <a:spcBef>
                <a:spcPts val="1270"/>
              </a:spcBef>
              <a:buClr>
                <a:srgbClr val="E77A29"/>
              </a:buClr>
              <a:buSzPct val="91071"/>
              <a:buFont typeface="Arial"/>
              <a:buChar char=""/>
              <a:tabLst>
                <a:tab pos="319405" algn="l"/>
              </a:tabLst>
            </a:pPr>
            <a:r>
              <a:rPr sz="2800" spc="-229" dirty="0">
                <a:solidFill>
                  <a:srgbClr val="404040"/>
                </a:solidFill>
                <a:latin typeface="Trebuchet MS"/>
                <a:cs typeface="Trebuchet MS"/>
              </a:rPr>
              <a:t>Jupyter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Notebook </a:t>
            </a:r>
            <a:r>
              <a:rPr sz="2800" spc="-114" dirty="0">
                <a:solidFill>
                  <a:srgbClr val="404040"/>
                </a:solidFill>
                <a:latin typeface="Trebuchet MS"/>
                <a:cs typeface="Trebuchet MS"/>
              </a:rPr>
              <a:t>(Anaconda</a:t>
            </a:r>
            <a:r>
              <a:rPr sz="2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235" dirty="0">
                <a:solidFill>
                  <a:srgbClr val="404040"/>
                </a:solidFill>
                <a:latin typeface="Trebuchet MS"/>
                <a:cs typeface="Trebuchet MS"/>
              </a:rPr>
              <a:t>Package)</a:t>
            </a:r>
            <a:endParaRPr sz="2800" dirty="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275"/>
              </a:spcBef>
              <a:buClr>
                <a:srgbClr val="E77A29"/>
              </a:buClr>
              <a:buSzPct val="91071"/>
              <a:buFont typeface="Arial"/>
              <a:buChar char=""/>
              <a:tabLst>
                <a:tab pos="319405" algn="l"/>
              </a:tabLst>
            </a:pPr>
            <a:r>
              <a:rPr sz="2800" spc="-65" dirty="0">
                <a:solidFill>
                  <a:srgbClr val="404040"/>
                </a:solidFill>
                <a:latin typeface="Trebuchet MS"/>
                <a:cs typeface="Trebuchet MS"/>
              </a:rPr>
              <a:t>Colab</a:t>
            </a:r>
            <a:r>
              <a:rPr sz="2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85" dirty="0">
                <a:solidFill>
                  <a:srgbClr val="404040"/>
                </a:solidFill>
                <a:latin typeface="Trebuchet MS"/>
                <a:cs typeface="Trebuchet MS"/>
              </a:rPr>
              <a:t>(Google)</a:t>
            </a:r>
            <a:endParaRPr sz="2800" dirty="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270"/>
              </a:spcBef>
              <a:buClr>
                <a:srgbClr val="E77A29"/>
              </a:buClr>
              <a:buSzPct val="91071"/>
              <a:buFont typeface="Arial"/>
              <a:buChar char=""/>
              <a:tabLst>
                <a:tab pos="319405" algn="l"/>
              </a:tabLst>
            </a:pPr>
            <a:r>
              <a:rPr sz="2800" spc="-45" dirty="0">
                <a:solidFill>
                  <a:srgbClr val="404040"/>
                </a:solidFill>
                <a:latin typeface="Trebuchet MS"/>
                <a:cs typeface="Trebuchet MS"/>
              </a:rPr>
              <a:t>Asure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Notebook</a:t>
            </a:r>
            <a:r>
              <a:rPr sz="2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90" dirty="0">
                <a:solidFill>
                  <a:srgbClr val="404040"/>
                </a:solidFill>
                <a:latin typeface="Trebuchet MS"/>
                <a:cs typeface="Trebuchet MS"/>
              </a:rPr>
              <a:t>(Microsoft)</a:t>
            </a:r>
            <a:endParaRPr sz="2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35155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531" y="597408"/>
            <a:ext cx="3703320" cy="5793105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750">
              <a:latin typeface="Times New Roman"/>
              <a:cs typeface="Times New Roman"/>
            </a:endParaRPr>
          </a:p>
          <a:p>
            <a:pPr marL="415925">
              <a:lnSpc>
                <a:spcPct val="100000"/>
              </a:lnSpc>
            </a:pPr>
            <a:r>
              <a:rPr sz="2800" spc="229" dirty="0">
                <a:solidFill>
                  <a:srgbClr val="FFFDFF"/>
                </a:solidFill>
                <a:latin typeface="Trebuchet MS"/>
                <a:cs typeface="Trebuchet MS"/>
              </a:rPr>
              <a:t>EDX</a:t>
            </a:r>
            <a:r>
              <a:rPr sz="2800" spc="-80" dirty="0">
                <a:solidFill>
                  <a:srgbClr val="FFFDFF"/>
                </a:solidFill>
                <a:latin typeface="Trebuchet MS"/>
                <a:cs typeface="Trebuchet MS"/>
              </a:rPr>
              <a:t> </a:t>
            </a:r>
            <a:r>
              <a:rPr sz="2800" spc="100" dirty="0">
                <a:solidFill>
                  <a:srgbClr val="FFFDFF"/>
                </a:solidFill>
                <a:latin typeface="Trebuchet MS"/>
                <a:cs typeface="Trebuchet MS"/>
              </a:rPr>
              <a:t>COURSES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43400" y="2283366"/>
            <a:ext cx="7131305" cy="22912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8770" marR="918210" indent="-306705">
              <a:lnSpc>
                <a:spcPct val="100000"/>
              </a:lnSpc>
              <a:spcBef>
                <a:spcPts val="95"/>
              </a:spcBef>
              <a:buClr>
                <a:srgbClr val="E77A29"/>
              </a:buClr>
              <a:buSzPct val="90909"/>
              <a:buFont typeface="Arial"/>
              <a:buChar char=""/>
              <a:tabLst>
                <a:tab pos="318770" algn="l"/>
                <a:tab pos="319405" algn="l"/>
              </a:tabLst>
            </a:pPr>
            <a:r>
              <a:rPr lang="en-US" sz="2200" spc="-65" dirty="0">
                <a:solidFill>
                  <a:srgbClr val="404040"/>
                </a:solidFill>
                <a:latin typeface="Trebuchet MS"/>
                <a:cs typeface="Trebuchet MS"/>
              </a:rPr>
              <a:t>edX: CS50’s Introduction to Programming with Python (Harvard) </a:t>
            </a:r>
            <a:r>
              <a:rPr lang="en-US" sz="2200" spc="-65" dirty="0">
                <a:solidFill>
                  <a:srgbClr val="404040"/>
                </a:solidFill>
                <a:latin typeface="Trebuchet MS"/>
                <a:cs typeface="Trebuchet MS"/>
                <a:hlinkClick r:id="rId2"/>
              </a:rPr>
              <a:t>https://cs50.harvard.edu/python/2022/</a:t>
            </a:r>
            <a:endParaRPr lang="en-US" sz="2200" spc="-65" dirty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318770" marR="918210" indent="-306705">
              <a:lnSpc>
                <a:spcPct val="100000"/>
              </a:lnSpc>
              <a:spcBef>
                <a:spcPts val="95"/>
              </a:spcBef>
              <a:buClr>
                <a:srgbClr val="E77A29"/>
              </a:buClr>
              <a:buSzPct val="90909"/>
              <a:buFont typeface="Arial"/>
              <a:buChar char=""/>
              <a:tabLst>
                <a:tab pos="318770" algn="l"/>
                <a:tab pos="319405" algn="l"/>
              </a:tabLst>
            </a:pPr>
            <a:endParaRPr sz="2200" dirty="0">
              <a:latin typeface="Trebuchet MS"/>
              <a:cs typeface="Trebuchet MS"/>
            </a:endParaRPr>
          </a:p>
          <a:p>
            <a:pPr marL="12700" marR="5080">
              <a:lnSpc>
                <a:spcPct val="142700"/>
              </a:lnSpc>
              <a:spcBef>
                <a:spcPts val="5"/>
              </a:spcBef>
              <a:buClr>
                <a:srgbClr val="E77A29"/>
              </a:buClr>
              <a:buSzPct val="90909"/>
              <a:buFont typeface="Arial"/>
              <a:buChar char=""/>
              <a:tabLst>
                <a:tab pos="318770" algn="l"/>
                <a:tab pos="319405" algn="l"/>
              </a:tabLst>
            </a:pPr>
            <a:r>
              <a:rPr lang="en-US" sz="2200" spc="-65" dirty="0">
                <a:solidFill>
                  <a:srgbClr val="404040"/>
                </a:solidFill>
                <a:latin typeface="Trebuchet MS"/>
                <a:cs typeface="Trebuchet MS"/>
              </a:rPr>
              <a:t> Coursera: </a:t>
            </a:r>
            <a:r>
              <a:rPr lang="en-IN" sz="2200" u="heavy" spc="-140" dirty="0">
                <a:solidFill>
                  <a:srgbClr val="468BC1"/>
                </a:solidFill>
                <a:uFill>
                  <a:solidFill>
                    <a:srgbClr val="468BC1"/>
                  </a:solidFill>
                </a:uFill>
                <a:latin typeface="Trebuchet MS"/>
                <a:cs typeface="Trebuchet MS"/>
              </a:rPr>
              <a:t>https://www.coursera.org/specializations/python-3-programming</a:t>
            </a:r>
            <a:endParaRPr sz="2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80437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2A47D2-CDEF-4D15-A3B1-D18E2E5FA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7408"/>
          <a:stretch/>
        </p:blipFill>
        <p:spPr>
          <a:xfrm>
            <a:off x="120650" y="620713"/>
            <a:ext cx="11950700" cy="6169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872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483" y="4431791"/>
            <a:ext cx="11275060" cy="1969135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430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</a:pPr>
            <a:r>
              <a:rPr sz="3600" spc="165" dirty="0">
                <a:solidFill>
                  <a:srgbClr val="FFFFFF"/>
                </a:solidFill>
                <a:latin typeface="Trebuchet MS"/>
                <a:cs typeface="Trebuchet MS"/>
              </a:rPr>
              <a:t>COURSE</a:t>
            </a:r>
            <a:r>
              <a:rPr sz="36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105" dirty="0">
                <a:solidFill>
                  <a:srgbClr val="FFFFFF"/>
                </a:solidFill>
                <a:latin typeface="Trebuchet MS"/>
                <a:cs typeface="Trebuchet MS"/>
              </a:rPr>
              <a:t>CREDITS</a:t>
            </a:r>
            <a:endParaRPr sz="36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94600" y="1632839"/>
          <a:ext cx="10358116" cy="1709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8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7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926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06424">
                <a:tc>
                  <a:txBody>
                    <a:bodyPr/>
                    <a:lstStyle/>
                    <a:p>
                      <a:pPr marL="188595">
                        <a:lnSpc>
                          <a:spcPts val="3835"/>
                        </a:lnSpc>
                      </a:pPr>
                      <a:r>
                        <a:rPr sz="33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Course</a:t>
                      </a:r>
                      <a:endParaRPr sz="3300">
                        <a:latin typeface="Arial"/>
                        <a:cs typeface="Arial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3300" b="1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Type: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77A29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ts val="3845"/>
                        </a:lnSpc>
                      </a:pPr>
                      <a:r>
                        <a:rPr sz="33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Foundation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77A2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77A2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845"/>
                        </a:lnSpc>
                      </a:pPr>
                      <a:r>
                        <a:rPr sz="3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77A2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45"/>
                        </a:lnSpc>
                      </a:pPr>
                      <a:r>
                        <a:rPr sz="3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77A29"/>
                    </a:solidFill>
                  </a:tcPr>
                </a:tc>
                <a:tc>
                  <a:txBody>
                    <a:bodyPr/>
                    <a:lstStyle/>
                    <a:p>
                      <a:pPr marR="328930" algn="r">
                        <a:lnSpc>
                          <a:spcPts val="3845"/>
                        </a:lnSpc>
                      </a:pPr>
                      <a:r>
                        <a:rPr sz="3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77A2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845"/>
                        </a:lnSpc>
                      </a:pPr>
                      <a:r>
                        <a:rPr sz="33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Credits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77A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50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7A2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77A2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845"/>
                        </a:lnSpc>
                      </a:pPr>
                      <a:r>
                        <a:rPr lang="en-IN" sz="3300" dirty="0">
                          <a:latin typeface="Trebuchet MS"/>
                          <a:cs typeface="Trebuchet MS"/>
                        </a:rPr>
                        <a:t>3</a:t>
                      </a:r>
                      <a:endParaRPr sz="33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6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45"/>
                        </a:lnSpc>
                      </a:pPr>
                      <a:r>
                        <a:rPr sz="33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6CD"/>
                    </a:solidFill>
                  </a:tcPr>
                </a:tc>
                <a:tc>
                  <a:txBody>
                    <a:bodyPr/>
                    <a:lstStyle/>
                    <a:p>
                      <a:pPr marR="361950" algn="r">
                        <a:lnSpc>
                          <a:spcPts val="3845"/>
                        </a:lnSpc>
                      </a:pPr>
                      <a:r>
                        <a:rPr lang="en-IN" sz="3300" dirty="0">
                          <a:latin typeface="Trebuchet MS"/>
                          <a:cs typeface="Trebuchet MS"/>
                        </a:rPr>
                        <a:t>6</a:t>
                      </a:r>
                      <a:endParaRPr sz="33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6C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845"/>
                        </a:lnSpc>
                      </a:pPr>
                      <a:r>
                        <a:rPr sz="3300" dirty="0">
                          <a:latin typeface="Trebuchet MS"/>
                          <a:cs typeface="Trebuchet MS"/>
                        </a:rPr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282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13BB-93E2-C0B5-E8C4-AD5DEEB6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93" y="1204974"/>
            <a:ext cx="10872012" cy="2462213"/>
          </a:xfrm>
        </p:spPr>
        <p:txBody>
          <a:bodyPr/>
          <a:lstStyle/>
          <a:p>
            <a:pPr algn="ctr"/>
            <a:br>
              <a:rPr lang="en-IN" dirty="0">
                <a:solidFill>
                  <a:schemeClr val="bg1"/>
                </a:solidFill>
              </a:rPr>
            </a:br>
            <a:br>
              <a:rPr lang="en-IN" dirty="0">
                <a:solidFill>
                  <a:schemeClr val="bg1"/>
                </a:solidFill>
              </a:rPr>
            </a:b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28706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0255-E18C-4725-8473-95C5E70ED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10872012" cy="635000"/>
          </a:xfrm>
        </p:spPr>
        <p:txBody>
          <a:bodyPr/>
          <a:lstStyle/>
          <a:p>
            <a:r>
              <a:rPr lang="en-US" dirty="0"/>
              <a:t>Evolution of Computers</a:t>
            </a:r>
            <a:endParaRPr lang="en-IN" dirty="0"/>
          </a:p>
        </p:txBody>
      </p:sp>
      <p:pic>
        <p:nvPicPr>
          <p:cNvPr id="4" name="Online Media 3" title="Evolution of COMPUTER 1930 To 2021 || The Untold History of the COMPUTERS">
            <a:hlinkClick r:id="" action="ppaction://media"/>
            <a:extLst>
              <a:ext uri="{FF2B5EF4-FFF2-40B4-BE49-F238E27FC236}">
                <a16:creationId xmlns:a16="http://schemas.microsoft.com/office/drawing/2014/main" id="{C6168B97-7F9C-4568-B80F-7EA645CA1E1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28800" y="1676400"/>
            <a:ext cx="8763000" cy="495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1204975"/>
            <a:ext cx="46075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85" dirty="0"/>
              <a:t>COURSE</a:t>
            </a:r>
            <a:r>
              <a:rPr spc="-150" dirty="0"/>
              <a:t> </a:t>
            </a:r>
            <a:r>
              <a:rPr spc="290" dirty="0"/>
              <a:t>OUTCOME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0293" y="2332037"/>
          <a:ext cx="11052810" cy="3833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3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99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6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600" spc="-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Solve</a:t>
                      </a:r>
                      <a:endParaRPr sz="2600" dirty="0">
                        <a:latin typeface="Trebuchet MS"/>
                        <a:cs typeface="Trebuchet MS"/>
                      </a:endParaRPr>
                    </a:p>
                  </a:txBody>
                  <a:tcPr marL="0" marR="0" marT="635" marB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20BB30"/>
                    </a:solidFill>
                  </a:tcPr>
                </a:tc>
                <a:tc>
                  <a:txBody>
                    <a:bodyPr/>
                    <a:lstStyle/>
                    <a:p>
                      <a:pPr marL="159385" marR="540385">
                        <a:lnSpc>
                          <a:spcPct val="86700"/>
                        </a:lnSpc>
                        <a:spcBef>
                          <a:spcPts val="1720"/>
                        </a:spcBef>
                      </a:pPr>
                      <a:r>
                        <a:rPr sz="2000" spc="25" dirty="0">
                          <a:latin typeface="Trebuchet MS"/>
                          <a:cs typeface="Trebuchet MS"/>
                        </a:rPr>
                        <a:t>CLO1:</a:t>
                      </a:r>
                      <a:r>
                        <a:rPr lang="en-US" sz="2000" spc="25" dirty="0">
                          <a:latin typeface="Trebuchet MS"/>
                          <a:cs typeface="Trebuchet MS"/>
                        </a:rPr>
                        <a:t> Solve given problem in Python by using standard programming constructs.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218440" marB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1E9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600" spc="-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Build</a:t>
                      </a:r>
                      <a:endParaRPr sz="2600" dirty="0">
                        <a:latin typeface="Trebuchet MS"/>
                        <a:cs typeface="Trebuchet MS"/>
                      </a:endParaRPr>
                    </a:p>
                  </a:txBody>
                  <a:tcPr marL="0" marR="0" marT="4445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1ABA4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450" dirty="0">
                        <a:latin typeface="Times New Roman"/>
                        <a:cs typeface="Times New Roman"/>
                      </a:endParaRPr>
                    </a:p>
                    <a:p>
                      <a:pPr marL="159385" marR="584835">
                        <a:lnSpc>
                          <a:spcPts val="2200"/>
                        </a:lnSpc>
                        <a:spcBef>
                          <a:spcPts val="5"/>
                        </a:spcBef>
                      </a:pPr>
                      <a:r>
                        <a:rPr sz="2100" spc="30" dirty="0">
                          <a:latin typeface="Trebuchet MS"/>
                          <a:cs typeface="Trebuchet MS"/>
                        </a:rPr>
                        <a:t>CLO2:</a:t>
                      </a:r>
                      <a:r>
                        <a:rPr lang="en-US" sz="2100" spc="30" dirty="0">
                          <a:latin typeface="Trebuchet MS"/>
                          <a:cs typeface="Trebuchet MS"/>
                        </a:rPr>
                        <a:t> Build programs using the features of object-oriented programming languages</a:t>
                      </a:r>
                      <a:endParaRPr sz="2100" dirty="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1E9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Develop</a:t>
                      </a:r>
                      <a:endParaRPr sz="2600" dirty="0">
                        <a:latin typeface="Trebuchet MS"/>
                        <a:cs typeface="Trebuchet MS"/>
                      </a:endParaRPr>
                    </a:p>
                  </a:txBody>
                  <a:tcPr marL="0" marR="0" marT="4445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13B96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450" dirty="0">
                        <a:latin typeface="Times New Roman"/>
                        <a:cs typeface="Times New Roman"/>
                      </a:endParaRPr>
                    </a:p>
                    <a:p>
                      <a:pPr marL="159385" marR="371475">
                        <a:lnSpc>
                          <a:spcPts val="2200"/>
                        </a:lnSpc>
                        <a:spcBef>
                          <a:spcPts val="5"/>
                        </a:spcBef>
                      </a:pPr>
                      <a:r>
                        <a:rPr sz="2100" spc="20" dirty="0">
                          <a:latin typeface="Trebuchet MS"/>
                          <a:cs typeface="Trebuchet MS"/>
                        </a:rPr>
                        <a:t>CLO3:</a:t>
                      </a:r>
                      <a:r>
                        <a:rPr lang="en-US" sz="2100" spc="20" dirty="0">
                          <a:latin typeface="Trebuchet MS"/>
                          <a:cs typeface="Trebuchet MS"/>
                        </a:rPr>
                        <a:t> Make use of Python inbuilt APIs to write functions. </a:t>
                      </a:r>
                      <a:endParaRPr sz="2100" dirty="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D1E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82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483" y="4431791"/>
            <a:ext cx="11275060" cy="1969135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430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</a:pPr>
            <a:r>
              <a:rPr sz="3600" spc="90" dirty="0">
                <a:solidFill>
                  <a:srgbClr val="FFFFFF"/>
                </a:solidFill>
                <a:latin typeface="Trebuchet MS"/>
                <a:cs typeface="Trebuchet MS"/>
              </a:rPr>
              <a:t>EVALUATION</a:t>
            </a:r>
            <a:r>
              <a:rPr sz="36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280" dirty="0">
                <a:solidFill>
                  <a:srgbClr val="FFFFFF"/>
                </a:solidFill>
                <a:latin typeface="Trebuchet MS"/>
                <a:cs typeface="Trebuchet MS"/>
              </a:rPr>
              <a:t>COMPONENT</a:t>
            </a:r>
            <a:endParaRPr sz="36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047939"/>
              </p:ext>
            </p:extLst>
          </p:nvPr>
        </p:nvGraphicFramePr>
        <p:xfrm>
          <a:off x="2291842" y="1139571"/>
          <a:ext cx="7408545" cy="30690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28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9229">
                <a:tc>
                  <a:txBody>
                    <a:bodyPr/>
                    <a:lstStyle/>
                    <a:p>
                      <a:pPr marL="3175" algn="ctr">
                        <a:lnSpc>
                          <a:spcPts val="2860"/>
                        </a:lnSpc>
                        <a:spcBef>
                          <a:spcPts val="2475"/>
                        </a:spcBef>
                      </a:pPr>
                      <a:r>
                        <a:rPr sz="2400" b="1" spc="-15" dirty="0">
                          <a:latin typeface="Arial"/>
                          <a:cs typeface="Arial"/>
                        </a:rPr>
                        <a:t>Components </a:t>
                      </a:r>
                      <a:r>
                        <a:rPr sz="2400" b="1" spc="-6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400" b="1" spc="-30" dirty="0">
                          <a:latin typeface="Arial"/>
                          <a:cs typeface="Arial"/>
                        </a:rPr>
                        <a:t>Course</a:t>
                      </a:r>
                      <a:r>
                        <a:rPr sz="2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35" dirty="0">
                          <a:latin typeface="Arial"/>
                          <a:cs typeface="Arial"/>
                        </a:rPr>
                        <a:t>Evaluation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314325" marB="0">
                    <a:lnL w="12700">
                      <a:solidFill>
                        <a:srgbClr val="E77A29"/>
                      </a:solidFill>
                      <a:prstDash val="solid"/>
                    </a:lnL>
                    <a:lnR w="12700">
                      <a:solidFill>
                        <a:srgbClr val="E77A29"/>
                      </a:solidFill>
                      <a:prstDash val="solid"/>
                    </a:lnR>
                    <a:lnT w="12700">
                      <a:solidFill>
                        <a:srgbClr val="E77A29"/>
                      </a:solidFill>
                      <a:prstDash val="solid"/>
                    </a:lnT>
                    <a:lnB w="12700">
                      <a:solidFill>
                        <a:srgbClr val="E77A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860"/>
                        </a:lnSpc>
                        <a:spcBef>
                          <a:spcPts val="2475"/>
                        </a:spcBef>
                      </a:pPr>
                      <a:r>
                        <a:rPr sz="2400" b="1" spc="-55" dirty="0">
                          <a:latin typeface="Arial"/>
                          <a:cs typeface="Arial"/>
                        </a:rPr>
                        <a:t>Percentage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4325" marB="0">
                    <a:lnL w="12700">
                      <a:solidFill>
                        <a:srgbClr val="E77A29"/>
                      </a:solidFill>
                      <a:prstDash val="solid"/>
                    </a:lnL>
                    <a:lnR w="12700">
                      <a:solidFill>
                        <a:srgbClr val="E77A29"/>
                      </a:solidFill>
                      <a:prstDash val="solid"/>
                    </a:lnR>
                    <a:lnT w="12700">
                      <a:solidFill>
                        <a:srgbClr val="E77A29"/>
                      </a:solidFill>
                      <a:prstDash val="solid"/>
                    </a:lnT>
                    <a:lnB w="12700">
                      <a:solidFill>
                        <a:srgbClr val="E77A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69">
                <a:tc>
                  <a:txBody>
                    <a:bodyPr/>
                    <a:lstStyle/>
                    <a:p>
                      <a:pPr algn="ctr">
                        <a:lnSpc>
                          <a:spcPts val="2860"/>
                        </a:lnSpc>
                        <a:spcBef>
                          <a:spcPts val="85"/>
                        </a:spcBef>
                      </a:pPr>
                      <a:r>
                        <a:rPr lang="en-IN" sz="2400" spc="-50" dirty="0">
                          <a:latin typeface="Trebuchet MS"/>
                          <a:cs typeface="Trebuchet MS"/>
                        </a:rPr>
                        <a:t>Continuous </a:t>
                      </a:r>
                      <a:r>
                        <a:rPr lang="en-IN" sz="2400" spc="-145" dirty="0">
                          <a:latin typeface="Trebuchet MS"/>
                          <a:cs typeface="Trebuchet MS"/>
                        </a:rPr>
                        <a:t>Lab</a:t>
                      </a:r>
                      <a:r>
                        <a:rPr lang="en-IN" sz="24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IN" sz="2400" spc="-140" dirty="0">
                          <a:latin typeface="Trebuchet MS"/>
                          <a:cs typeface="Trebuchet MS"/>
                        </a:rPr>
                        <a:t>Evaluation</a:t>
                      </a:r>
                      <a:endParaRPr lang="en-IN"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E77A29"/>
                      </a:solidFill>
                      <a:prstDash val="solid"/>
                    </a:lnL>
                    <a:lnR w="12700">
                      <a:solidFill>
                        <a:srgbClr val="E77A29"/>
                      </a:solidFill>
                      <a:prstDash val="solid"/>
                    </a:lnR>
                    <a:lnT w="12700">
                      <a:solidFill>
                        <a:srgbClr val="E77A29"/>
                      </a:solidFill>
                      <a:prstDash val="solid"/>
                    </a:lnT>
                    <a:lnB w="12700">
                      <a:solidFill>
                        <a:srgbClr val="E77A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60"/>
                        </a:lnSpc>
                        <a:spcBef>
                          <a:spcPts val="85"/>
                        </a:spcBef>
                      </a:pPr>
                      <a:r>
                        <a:rPr lang="en-US" sz="2400" dirty="0">
                          <a:latin typeface="Trebuchet MS"/>
                          <a:cs typeface="Trebuchet MS"/>
                        </a:rPr>
                        <a:t>30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E77A29"/>
                      </a:solidFill>
                      <a:prstDash val="solid"/>
                    </a:lnL>
                    <a:lnR w="12700">
                      <a:solidFill>
                        <a:srgbClr val="E77A29"/>
                      </a:solidFill>
                      <a:prstDash val="solid"/>
                    </a:lnR>
                    <a:lnT w="12700">
                      <a:solidFill>
                        <a:srgbClr val="E77A29"/>
                      </a:solidFill>
                      <a:prstDash val="solid"/>
                    </a:lnT>
                    <a:lnB w="12700">
                      <a:solidFill>
                        <a:srgbClr val="E77A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841">
                <a:tc>
                  <a:txBody>
                    <a:bodyPr/>
                    <a:lstStyle/>
                    <a:p>
                      <a:pPr algn="ctr">
                        <a:lnSpc>
                          <a:spcPts val="2860"/>
                        </a:lnSpc>
                        <a:spcBef>
                          <a:spcPts val="85"/>
                        </a:spcBef>
                      </a:pPr>
                      <a:r>
                        <a:rPr sz="2400" spc="-105" dirty="0">
                          <a:latin typeface="Trebuchet MS"/>
                          <a:cs typeface="Trebuchet MS"/>
                        </a:rPr>
                        <a:t>End </a:t>
                      </a:r>
                      <a:r>
                        <a:rPr sz="2400" spc="-150" dirty="0">
                          <a:latin typeface="Trebuchet MS"/>
                          <a:cs typeface="Trebuchet MS"/>
                        </a:rPr>
                        <a:t>Term</a:t>
                      </a:r>
                      <a:r>
                        <a:rPr sz="2400" spc="-3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-130" dirty="0">
                          <a:latin typeface="Trebuchet MS"/>
                          <a:cs typeface="Trebuchet MS"/>
                        </a:rPr>
                        <a:t>Examination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E77A29"/>
                      </a:solidFill>
                      <a:prstDash val="solid"/>
                    </a:lnL>
                    <a:lnR w="12700">
                      <a:solidFill>
                        <a:srgbClr val="E77A29"/>
                      </a:solidFill>
                      <a:prstDash val="solid"/>
                    </a:lnR>
                    <a:lnT w="12700">
                      <a:solidFill>
                        <a:srgbClr val="E77A29"/>
                      </a:solidFill>
                      <a:prstDash val="solid"/>
                    </a:lnT>
                    <a:lnB w="12700">
                      <a:solidFill>
                        <a:srgbClr val="E77A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60"/>
                        </a:lnSpc>
                        <a:spcBef>
                          <a:spcPts val="85"/>
                        </a:spcBef>
                      </a:pPr>
                      <a:r>
                        <a:rPr lang="en-US" sz="2400" dirty="0">
                          <a:latin typeface="Trebuchet MS"/>
                          <a:cs typeface="Trebuchet MS"/>
                        </a:rPr>
                        <a:t>30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E77A29"/>
                      </a:solidFill>
                      <a:prstDash val="solid"/>
                    </a:lnL>
                    <a:lnR w="12700">
                      <a:solidFill>
                        <a:srgbClr val="E77A29"/>
                      </a:solidFill>
                      <a:prstDash val="solid"/>
                    </a:lnR>
                    <a:lnT w="12700">
                      <a:solidFill>
                        <a:srgbClr val="E77A29"/>
                      </a:solidFill>
                      <a:prstDash val="solid"/>
                    </a:lnT>
                    <a:lnB w="12700">
                      <a:solidFill>
                        <a:srgbClr val="E77A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390">
                <a:tc>
                  <a:txBody>
                    <a:bodyPr/>
                    <a:lstStyle/>
                    <a:p>
                      <a:pPr algn="ctr">
                        <a:lnSpc>
                          <a:spcPts val="2860"/>
                        </a:lnSpc>
                        <a:spcBef>
                          <a:spcPts val="85"/>
                        </a:spcBef>
                      </a:pPr>
                      <a:r>
                        <a:rPr lang="en-US" sz="2400" spc="-50" dirty="0">
                          <a:latin typeface="Trebuchet MS"/>
                          <a:cs typeface="Trebuchet MS"/>
                        </a:rPr>
                        <a:t>Surprise Quiz (Lectures)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E77A29"/>
                      </a:solidFill>
                      <a:prstDash val="solid"/>
                    </a:lnL>
                    <a:lnR w="12700">
                      <a:solidFill>
                        <a:srgbClr val="E77A29"/>
                      </a:solidFill>
                      <a:prstDash val="solid"/>
                    </a:lnR>
                    <a:lnT w="12700">
                      <a:solidFill>
                        <a:srgbClr val="E77A29"/>
                      </a:solidFill>
                      <a:prstDash val="solid"/>
                    </a:lnT>
                    <a:lnB w="12700">
                      <a:solidFill>
                        <a:srgbClr val="E77A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60"/>
                        </a:lnSpc>
                        <a:spcBef>
                          <a:spcPts val="85"/>
                        </a:spcBef>
                      </a:pPr>
                      <a:r>
                        <a:rPr lang="en-US" sz="2400" dirty="0">
                          <a:latin typeface="Trebuchet MS"/>
                          <a:cs typeface="Trebuchet MS"/>
                        </a:rPr>
                        <a:t>10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E77A29"/>
                      </a:solidFill>
                      <a:prstDash val="solid"/>
                    </a:lnL>
                    <a:lnR w="12700">
                      <a:solidFill>
                        <a:srgbClr val="E77A29"/>
                      </a:solidFill>
                      <a:prstDash val="solid"/>
                    </a:lnR>
                    <a:lnT w="12700">
                      <a:solidFill>
                        <a:srgbClr val="E77A29"/>
                      </a:solidFill>
                      <a:prstDash val="solid"/>
                    </a:lnT>
                    <a:lnB w="12700">
                      <a:solidFill>
                        <a:srgbClr val="E77A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841">
                <a:tc>
                  <a:txBody>
                    <a:bodyPr/>
                    <a:lstStyle/>
                    <a:p>
                      <a:pPr algn="ctr">
                        <a:lnSpc>
                          <a:spcPts val="2855"/>
                        </a:lnSpc>
                        <a:spcBef>
                          <a:spcPts val="85"/>
                        </a:spcBef>
                      </a:pPr>
                      <a:r>
                        <a:rPr lang="en-US" sz="2400" spc="-20" dirty="0">
                          <a:latin typeface="Trebuchet MS"/>
                          <a:cs typeface="Trebuchet MS"/>
                        </a:rPr>
                        <a:t>Tutorials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E77A29"/>
                      </a:solidFill>
                      <a:prstDash val="solid"/>
                    </a:lnL>
                    <a:lnR w="12700">
                      <a:solidFill>
                        <a:srgbClr val="E77A29"/>
                      </a:solidFill>
                      <a:prstDash val="solid"/>
                    </a:lnR>
                    <a:lnT w="12700">
                      <a:solidFill>
                        <a:srgbClr val="E77A29"/>
                      </a:solidFill>
                      <a:prstDash val="solid"/>
                    </a:lnT>
                    <a:lnB w="12700">
                      <a:solidFill>
                        <a:srgbClr val="E77A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5"/>
                        </a:lnSpc>
                        <a:spcBef>
                          <a:spcPts val="85"/>
                        </a:spcBef>
                      </a:pPr>
                      <a:r>
                        <a:rPr lang="en-US" sz="2400" dirty="0">
                          <a:latin typeface="Trebuchet MS"/>
                          <a:cs typeface="Trebuchet MS"/>
                        </a:rPr>
                        <a:t>10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E77A29"/>
                      </a:solidFill>
                      <a:prstDash val="solid"/>
                    </a:lnL>
                    <a:lnR w="12700">
                      <a:solidFill>
                        <a:srgbClr val="E77A29"/>
                      </a:solidFill>
                      <a:prstDash val="solid"/>
                    </a:lnR>
                    <a:lnT w="12700">
                      <a:solidFill>
                        <a:srgbClr val="E77A29"/>
                      </a:solidFill>
                      <a:prstDash val="solid"/>
                    </a:lnT>
                    <a:lnB w="12700">
                      <a:solidFill>
                        <a:srgbClr val="E77A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969">
                <a:tc>
                  <a:txBody>
                    <a:bodyPr/>
                    <a:lstStyle/>
                    <a:p>
                      <a:pPr marL="635" algn="ctr">
                        <a:lnSpc>
                          <a:spcPts val="2860"/>
                        </a:lnSpc>
                        <a:spcBef>
                          <a:spcPts val="85"/>
                        </a:spcBef>
                      </a:pPr>
                      <a:r>
                        <a:rPr lang="en-US" sz="2400" spc="-95" dirty="0" err="1">
                          <a:latin typeface="Trebuchet MS"/>
                          <a:cs typeface="Trebuchet MS"/>
                        </a:rPr>
                        <a:t>Codathon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E77A29"/>
                      </a:solidFill>
                      <a:prstDash val="solid"/>
                    </a:lnL>
                    <a:lnR w="12700">
                      <a:solidFill>
                        <a:srgbClr val="E77A29"/>
                      </a:solidFill>
                      <a:prstDash val="solid"/>
                    </a:lnR>
                    <a:lnT w="12700">
                      <a:solidFill>
                        <a:srgbClr val="E77A29"/>
                      </a:solidFill>
                      <a:prstDash val="solid"/>
                    </a:lnT>
                    <a:lnB w="12700">
                      <a:solidFill>
                        <a:srgbClr val="E77A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60"/>
                        </a:lnSpc>
                        <a:spcBef>
                          <a:spcPts val="85"/>
                        </a:spcBef>
                      </a:pPr>
                      <a:r>
                        <a:rPr lang="en-US" sz="2400" dirty="0">
                          <a:latin typeface="Trebuchet MS"/>
                          <a:cs typeface="Trebuchet MS"/>
                        </a:rPr>
                        <a:t>10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E77A29"/>
                      </a:solidFill>
                      <a:prstDash val="solid"/>
                    </a:lnL>
                    <a:lnR w="12700">
                      <a:solidFill>
                        <a:srgbClr val="E77A29"/>
                      </a:solidFill>
                      <a:prstDash val="solid"/>
                    </a:lnR>
                    <a:lnT w="12700">
                      <a:solidFill>
                        <a:srgbClr val="E77A29"/>
                      </a:solidFill>
                      <a:prstDash val="solid"/>
                    </a:lnT>
                    <a:lnB w="12700">
                      <a:solidFill>
                        <a:srgbClr val="E77A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842">
                <a:tc>
                  <a:txBody>
                    <a:bodyPr/>
                    <a:lstStyle/>
                    <a:p>
                      <a:pPr algn="ctr">
                        <a:lnSpc>
                          <a:spcPts val="2855"/>
                        </a:lnSpc>
                        <a:spcBef>
                          <a:spcPts val="85"/>
                        </a:spcBef>
                      </a:pPr>
                      <a:r>
                        <a:rPr lang="en-US" sz="2400" dirty="0">
                          <a:latin typeface="Trebuchet MS"/>
                          <a:cs typeface="Trebuchet MS"/>
                        </a:rPr>
                        <a:t>Hackathon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E77A29"/>
                      </a:solidFill>
                      <a:prstDash val="solid"/>
                    </a:lnL>
                    <a:lnR w="12700">
                      <a:solidFill>
                        <a:srgbClr val="E77A29"/>
                      </a:solidFill>
                      <a:prstDash val="solid"/>
                    </a:lnR>
                    <a:lnT w="12700">
                      <a:solidFill>
                        <a:srgbClr val="E77A29"/>
                      </a:solidFill>
                      <a:prstDash val="solid"/>
                    </a:lnT>
                    <a:lnB w="12700">
                      <a:solidFill>
                        <a:srgbClr val="E77A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5"/>
                        </a:lnSpc>
                        <a:spcBef>
                          <a:spcPts val="85"/>
                        </a:spcBef>
                      </a:pPr>
                      <a:r>
                        <a:rPr lang="en-US" sz="2400" dirty="0">
                          <a:latin typeface="Trebuchet MS"/>
                          <a:cs typeface="Trebuchet MS"/>
                        </a:rPr>
                        <a:t>10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E77A29"/>
                      </a:solidFill>
                      <a:prstDash val="solid"/>
                    </a:lnL>
                    <a:lnR w="12700">
                      <a:solidFill>
                        <a:srgbClr val="E77A29"/>
                      </a:solidFill>
                      <a:prstDash val="solid"/>
                    </a:lnR>
                    <a:lnT w="12700">
                      <a:solidFill>
                        <a:srgbClr val="E77A29"/>
                      </a:solidFill>
                      <a:prstDash val="solid"/>
                    </a:lnT>
                    <a:lnB w="12700">
                      <a:solidFill>
                        <a:srgbClr val="E77A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52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ve reasons why computational thinking is an essential tool for teachers  and students. — Innovative Teaching Ideas">
            <a:extLst>
              <a:ext uri="{FF2B5EF4-FFF2-40B4-BE49-F238E27FC236}">
                <a16:creationId xmlns:a16="http://schemas.microsoft.com/office/drawing/2014/main" id="{F658FD64-6DBB-17ED-A4D2-822F0540E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0"/>
            <a:ext cx="104394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13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CE3121-4129-101F-75B8-F6F944C4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Universal Machine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C944B-3D3D-A887-B675-ACDBB0F2D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0293" y="2332036"/>
            <a:ext cx="11053445" cy="387798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Almost everyone has used a computer at one time or another, like: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Computer games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Computer used to </a:t>
            </a:r>
            <a:r>
              <a:rPr lang="en-IN" sz="2800" dirty="0"/>
              <a:t>perform financial transactions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Have you ever stopped to wonder how can one device perform so many different tasks? 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These basic questions are the starting point for learning about computers and computer programming.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6004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00D68F-723D-1AF6-054E-5D8F04B75029}"/>
              </a:ext>
            </a:extLst>
          </p:cNvPr>
          <p:cNvSpPr txBox="1"/>
          <p:nvPr/>
        </p:nvSpPr>
        <p:spPr>
          <a:xfrm>
            <a:off x="1066800" y="2057400"/>
            <a:ext cx="10058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/>
            <a:r>
              <a:rPr lang="en-US" sz="3600" b="0" i="0" u="none" strike="noStrike" dirty="0">
                <a:solidFill>
                  <a:srgbClr val="303545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do you define a modern computer?</a:t>
            </a:r>
          </a:p>
          <a:p>
            <a:pPr algn="l" fontAlgn="t"/>
            <a:endParaRPr lang="en-US" sz="3600" b="0" i="0" dirty="0">
              <a:solidFill>
                <a:srgbClr val="303545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fontAlgn="t"/>
            <a:r>
              <a:rPr lang="en-US" sz="3600" b="0" i="0" u="none" strike="noStrike" dirty="0">
                <a:solidFill>
                  <a:srgbClr val="303545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“A machine that stores and manipulates information under the control of a changeable program."</a:t>
            </a:r>
            <a:endParaRPr lang="en-US" sz="3600" b="0" i="0" dirty="0">
              <a:solidFill>
                <a:srgbClr val="303545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9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A32205-7BC4-11FE-8820-C5A68416A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90600"/>
            <a:ext cx="99822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3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CEFBA-F868-509E-40F5-01DDFC48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0293" y="762001"/>
            <a:ext cx="11053445" cy="58674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0F0312-5264-2FC2-EC15-DD4AE00CC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0" t="44578" r="43750" b="19278"/>
          <a:stretch/>
        </p:blipFill>
        <p:spPr>
          <a:xfrm>
            <a:off x="568262" y="838200"/>
            <a:ext cx="11053444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06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4214</TotalTime>
  <Words>378</Words>
  <Application>Microsoft Office PowerPoint</Application>
  <PresentationFormat>Widescreen</PresentationFormat>
  <Paragraphs>97</Paragraphs>
  <Slides>21</Slides>
  <Notes>3</Notes>
  <HiddenSlides>0</HiddenSlides>
  <MMClips>3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erdana</vt:lpstr>
      <vt:lpstr>inter-bold</vt:lpstr>
      <vt:lpstr>inter-regular</vt:lpstr>
      <vt:lpstr>Roboto</vt:lpstr>
      <vt:lpstr>Tahoma</vt:lpstr>
      <vt:lpstr>Times New Roman</vt:lpstr>
      <vt:lpstr>Trebuchet MS</vt:lpstr>
      <vt:lpstr>Wingdings</vt:lpstr>
      <vt:lpstr>Office Theme</vt:lpstr>
      <vt:lpstr>COMPUTATIONAL  THINKING WITH  PYTHON</vt:lpstr>
      <vt:lpstr>PowerPoint Presentation</vt:lpstr>
      <vt:lpstr>COURSE OUTCOME</vt:lpstr>
      <vt:lpstr>PowerPoint Presentation</vt:lpstr>
      <vt:lpstr>PowerPoint Presentation</vt:lpstr>
      <vt:lpstr>The Universal Machine</vt:lpstr>
      <vt:lpstr>PowerPoint Presentation</vt:lpstr>
      <vt:lpstr>PowerPoint Presentation</vt:lpstr>
      <vt:lpstr>PowerPoint Presentation</vt:lpstr>
      <vt:lpstr>There are 14 squares are present in the figure</vt:lpstr>
      <vt:lpstr>PowerPoint Presentation</vt:lpstr>
      <vt:lpstr>Why Learn Coding?</vt:lpstr>
      <vt:lpstr>Code Stars</vt:lpstr>
      <vt:lpstr>PowerPoint Presentation</vt:lpstr>
      <vt:lpstr>What is Python? </vt:lpstr>
      <vt:lpstr>PowerPoint Presentation</vt:lpstr>
      <vt:lpstr>PowerPoint Presentation</vt:lpstr>
      <vt:lpstr>PowerPoint Presentation</vt:lpstr>
      <vt:lpstr>PowerPoint Presentation</vt:lpstr>
      <vt:lpstr>   Thank You</vt:lpstr>
      <vt:lpstr>Evolution of Computers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 with Programming</dc:title>
  <dc:creator>Sridhar Swaminathan</dc:creator>
  <cp:lastModifiedBy>Shachi Mall</cp:lastModifiedBy>
  <cp:revision>18</cp:revision>
  <dcterms:created xsi:type="dcterms:W3CDTF">2021-08-27T05:18:56Z</dcterms:created>
  <dcterms:modified xsi:type="dcterms:W3CDTF">2022-09-28T01:25:41Z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2021-08-27T00:00:00Z</vt:filetime>
  </property>
</Properties>
</file>