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607" r:id="rId5"/>
    <p:sldId id="316" r:id="rId6"/>
    <p:sldId id="330" r:id="rId7"/>
    <p:sldId id="337" r:id="rId8"/>
    <p:sldId id="338" r:id="rId9"/>
    <p:sldId id="339" r:id="rId10"/>
    <p:sldId id="340" r:id="rId11"/>
    <p:sldId id="569" r:id="rId12"/>
    <p:sldId id="570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2" r:id="rId23"/>
    <p:sldId id="581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33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E9576-BDBE-4AA5-87A1-46C316E50C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A6399-802B-4EAC-8E4E-B0C9A7AAFD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Computer Science</a:t>
          </a:r>
        </a:p>
      </dgm:t>
    </dgm:pt>
    <dgm:pt modelId="{0D34528F-FE32-4A06-90C7-6418177F4F06}" type="parTrans" cxnId="{CE8917A0-CF87-4D3B-AF0E-C2E7AD016941}">
      <dgm:prSet/>
      <dgm:spPr/>
      <dgm:t>
        <a:bodyPr/>
        <a:lstStyle/>
        <a:p>
          <a:endParaRPr lang="en-US"/>
        </a:p>
      </dgm:t>
    </dgm:pt>
    <dgm:pt modelId="{53DCE46F-E929-4295-9882-D3A5B6778E5E}" type="sibTrans" cxnId="{CE8917A0-CF87-4D3B-AF0E-C2E7AD016941}">
      <dgm:prSet/>
      <dgm:spPr/>
      <dgm:t>
        <a:bodyPr/>
        <a:lstStyle/>
        <a:p>
          <a:endParaRPr lang="en-US"/>
        </a:p>
      </dgm:t>
    </dgm:pt>
    <dgm:pt modelId="{3DF3B316-78F2-42DB-A910-9D2151F2A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</a:t>
          </a:r>
        </a:p>
      </dgm:t>
    </dgm:pt>
    <dgm:pt modelId="{7F169CA6-D8B3-4A79-BBD6-EE4014AB998D}" type="parTrans" cxnId="{A71C28BD-635D-486B-A09F-204B8E1BB29C}">
      <dgm:prSet/>
      <dgm:spPr/>
      <dgm:t>
        <a:bodyPr/>
        <a:lstStyle/>
        <a:p>
          <a:endParaRPr lang="en-US"/>
        </a:p>
      </dgm:t>
    </dgm:pt>
    <dgm:pt modelId="{6C646901-C55C-4203-B38B-4A0C84EA7592}" type="sibTrans" cxnId="{A71C28BD-635D-486B-A09F-204B8E1BB29C}">
      <dgm:prSet/>
      <dgm:spPr/>
      <dgm:t>
        <a:bodyPr/>
        <a:lstStyle/>
        <a:p>
          <a:endParaRPr lang="en-US"/>
        </a:p>
      </dgm:t>
    </dgm:pt>
    <dgm:pt modelId="{163CCD0F-B5A8-4420-8DDF-29BF2F9AA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</a:t>
          </a:r>
        </a:p>
      </dgm:t>
    </dgm:pt>
    <dgm:pt modelId="{0D0A3385-40CD-49EC-9E7C-A52BF7F43FD2}" type="parTrans" cxnId="{D36DC6EB-0211-4A18-8B1B-96743EC0EEEF}">
      <dgm:prSet/>
      <dgm:spPr/>
      <dgm:t>
        <a:bodyPr/>
        <a:lstStyle/>
        <a:p>
          <a:endParaRPr lang="en-US"/>
        </a:p>
      </dgm:t>
    </dgm:pt>
    <dgm:pt modelId="{DD92A449-1BE8-40B0-B1B0-DACAC49D24F8}" type="sibTrans" cxnId="{D36DC6EB-0211-4A18-8B1B-96743EC0EEEF}">
      <dgm:prSet/>
      <dgm:spPr/>
      <dgm:t>
        <a:bodyPr/>
        <a:lstStyle/>
        <a:p>
          <a:endParaRPr lang="en-US"/>
        </a:p>
      </dgm:t>
    </dgm:pt>
    <dgm:pt modelId="{6D760097-6075-4483-8B36-4A3D46CAB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</a:t>
          </a:r>
        </a:p>
      </dgm:t>
    </dgm:pt>
    <dgm:pt modelId="{FEE3F5B6-2721-4CCF-B70C-B131DB4F3117}" type="parTrans" cxnId="{4601A873-F8F6-42CF-B766-72838679781C}">
      <dgm:prSet/>
      <dgm:spPr/>
      <dgm:t>
        <a:bodyPr/>
        <a:lstStyle/>
        <a:p>
          <a:endParaRPr lang="en-US"/>
        </a:p>
      </dgm:t>
    </dgm:pt>
    <dgm:pt modelId="{C2BBFA31-780D-4079-9E32-A30D3B09FF53}" type="sibTrans" cxnId="{4601A873-F8F6-42CF-B766-72838679781C}">
      <dgm:prSet/>
      <dgm:spPr/>
      <dgm:t>
        <a:bodyPr/>
        <a:lstStyle/>
        <a:p>
          <a:endParaRPr lang="en-US"/>
        </a:p>
      </dgm:t>
    </dgm:pt>
    <dgm:pt modelId="{CFE1055D-6911-4B82-9996-96F49B3AE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Languages</a:t>
          </a:r>
        </a:p>
      </dgm:t>
    </dgm:pt>
    <dgm:pt modelId="{E5119670-B32F-4D91-8693-720328FB554C}" type="parTrans" cxnId="{61C56F72-6B02-4A49-8AC0-1E451078F214}">
      <dgm:prSet/>
      <dgm:spPr/>
      <dgm:t>
        <a:bodyPr/>
        <a:lstStyle/>
        <a:p>
          <a:endParaRPr lang="en-US"/>
        </a:p>
      </dgm:t>
    </dgm:pt>
    <dgm:pt modelId="{AF215A3B-590C-43BC-AA8F-0B44AEF1A14E}" type="sibTrans" cxnId="{61C56F72-6B02-4A49-8AC0-1E451078F214}">
      <dgm:prSet/>
      <dgm:spPr/>
      <dgm:t>
        <a:bodyPr/>
        <a:lstStyle/>
        <a:p>
          <a:endParaRPr lang="en-US"/>
        </a:p>
      </dgm:t>
    </dgm:pt>
    <dgm:pt modelId="{F0CBAED6-5CB4-48F2-8CF2-1F036477C645}" type="pres">
      <dgm:prSet presAssocID="{D5AE9576-BDBE-4AA5-87A1-46C316E50CA8}" presName="root" presStyleCnt="0">
        <dgm:presLayoutVars>
          <dgm:dir/>
          <dgm:resizeHandles val="exact"/>
        </dgm:presLayoutVars>
      </dgm:prSet>
      <dgm:spPr/>
    </dgm:pt>
    <dgm:pt modelId="{79B4E22F-14AD-42D7-9D3D-700CAD4442C4}" type="pres">
      <dgm:prSet presAssocID="{227A6399-802B-4EAC-8E4E-B0C9A7AAFD6E}" presName="compNode" presStyleCnt="0"/>
      <dgm:spPr/>
    </dgm:pt>
    <dgm:pt modelId="{C3812497-AF90-49A1-AFE1-AED060E3D627}" type="pres">
      <dgm:prSet presAssocID="{227A6399-802B-4EAC-8E4E-B0C9A7AAFD6E}" presName="bgRect" presStyleLbl="bgShp" presStyleIdx="0" presStyleCnt="5"/>
      <dgm:spPr/>
    </dgm:pt>
    <dgm:pt modelId="{E2B41434-FEC5-4690-BF66-71495D3F88D3}" type="pres">
      <dgm:prSet presAssocID="{227A6399-802B-4EAC-8E4E-B0C9A7AAFD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5C600AB-2DE3-4FE9-A142-FFA55AC8EA28}" type="pres">
      <dgm:prSet presAssocID="{227A6399-802B-4EAC-8E4E-B0C9A7AAFD6E}" presName="spaceRect" presStyleCnt="0"/>
      <dgm:spPr/>
    </dgm:pt>
    <dgm:pt modelId="{5A23258D-6F3C-4BED-9E47-DEFD42ED8663}" type="pres">
      <dgm:prSet presAssocID="{227A6399-802B-4EAC-8E4E-B0C9A7AAFD6E}" presName="parTx" presStyleLbl="revTx" presStyleIdx="0" presStyleCnt="5">
        <dgm:presLayoutVars>
          <dgm:chMax val="0"/>
          <dgm:chPref val="0"/>
        </dgm:presLayoutVars>
      </dgm:prSet>
      <dgm:spPr/>
    </dgm:pt>
    <dgm:pt modelId="{1C7ECC58-29ED-463B-959D-2B022FE2A83D}" type="pres">
      <dgm:prSet presAssocID="{53DCE46F-E929-4295-9882-D3A5B6778E5E}" presName="sibTrans" presStyleCnt="0"/>
      <dgm:spPr/>
    </dgm:pt>
    <dgm:pt modelId="{2C35EA70-2AF0-4453-8218-5DC4B932AB59}" type="pres">
      <dgm:prSet presAssocID="{3DF3B316-78F2-42DB-A910-9D2151F2A797}" presName="compNode" presStyleCnt="0"/>
      <dgm:spPr/>
    </dgm:pt>
    <dgm:pt modelId="{6DA68286-005E-4A9C-ADC2-AD00894DE122}" type="pres">
      <dgm:prSet presAssocID="{3DF3B316-78F2-42DB-A910-9D2151F2A797}" presName="bgRect" presStyleLbl="bgShp" presStyleIdx="1" presStyleCnt="5"/>
      <dgm:spPr/>
    </dgm:pt>
    <dgm:pt modelId="{DDED4105-86F8-46C7-8DF1-04E986777197}" type="pres">
      <dgm:prSet presAssocID="{3DF3B316-78F2-42DB-A910-9D2151F2A7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62F70E-709D-4254-897F-2A9FCDBB3423}" type="pres">
      <dgm:prSet presAssocID="{3DF3B316-78F2-42DB-A910-9D2151F2A797}" presName="spaceRect" presStyleCnt="0"/>
      <dgm:spPr/>
    </dgm:pt>
    <dgm:pt modelId="{659F9C5A-61F6-4F88-A444-CF685341C950}" type="pres">
      <dgm:prSet presAssocID="{3DF3B316-78F2-42DB-A910-9D2151F2A797}" presName="parTx" presStyleLbl="revTx" presStyleIdx="1" presStyleCnt="5">
        <dgm:presLayoutVars>
          <dgm:chMax val="0"/>
          <dgm:chPref val="0"/>
        </dgm:presLayoutVars>
      </dgm:prSet>
      <dgm:spPr/>
    </dgm:pt>
    <dgm:pt modelId="{41BE4DA5-30DE-4953-A60F-FD9FED6CDBFA}" type="pres">
      <dgm:prSet presAssocID="{6C646901-C55C-4203-B38B-4A0C84EA7592}" presName="sibTrans" presStyleCnt="0"/>
      <dgm:spPr/>
    </dgm:pt>
    <dgm:pt modelId="{CDAA7CBB-F297-4AA2-81F1-6E23067F14C2}" type="pres">
      <dgm:prSet presAssocID="{163CCD0F-B5A8-4420-8DDF-29BF2F9AA621}" presName="compNode" presStyleCnt="0"/>
      <dgm:spPr/>
    </dgm:pt>
    <dgm:pt modelId="{23B31640-A4A0-43E1-8B47-74E35CAAB71E}" type="pres">
      <dgm:prSet presAssocID="{163CCD0F-B5A8-4420-8DDF-29BF2F9AA621}" presName="bgRect" presStyleLbl="bgShp" presStyleIdx="2" presStyleCnt="5"/>
      <dgm:spPr/>
    </dgm:pt>
    <dgm:pt modelId="{32F50F51-86FD-496D-8215-A6DF4C373838}" type="pres">
      <dgm:prSet presAssocID="{163CCD0F-B5A8-4420-8DDF-29BF2F9AA6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0057EB5-3E21-40CA-AF9B-B746F366F893}" type="pres">
      <dgm:prSet presAssocID="{163CCD0F-B5A8-4420-8DDF-29BF2F9AA621}" presName="spaceRect" presStyleCnt="0"/>
      <dgm:spPr/>
    </dgm:pt>
    <dgm:pt modelId="{04688BEE-3BD0-40C7-B791-EED10A51A51D}" type="pres">
      <dgm:prSet presAssocID="{163CCD0F-B5A8-4420-8DDF-29BF2F9AA621}" presName="parTx" presStyleLbl="revTx" presStyleIdx="2" presStyleCnt="5">
        <dgm:presLayoutVars>
          <dgm:chMax val="0"/>
          <dgm:chPref val="0"/>
        </dgm:presLayoutVars>
      </dgm:prSet>
      <dgm:spPr/>
    </dgm:pt>
    <dgm:pt modelId="{B2439F1F-0A21-4EA4-9C21-D95FEEA274EF}" type="pres">
      <dgm:prSet presAssocID="{DD92A449-1BE8-40B0-B1B0-DACAC49D24F8}" presName="sibTrans" presStyleCnt="0"/>
      <dgm:spPr/>
    </dgm:pt>
    <dgm:pt modelId="{1E0BFC44-7960-4FFE-99F8-31C7EAA5BF50}" type="pres">
      <dgm:prSet presAssocID="{6D760097-6075-4483-8B36-4A3D46CAB34F}" presName="compNode" presStyleCnt="0"/>
      <dgm:spPr/>
    </dgm:pt>
    <dgm:pt modelId="{E0E43C08-0459-4CB3-9061-DF68BBBF6047}" type="pres">
      <dgm:prSet presAssocID="{6D760097-6075-4483-8B36-4A3D46CAB34F}" presName="bgRect" presStyleLbl="bgShp" presStyleIdx="3" presStyleCnt="5"/>
      <dgm:spPr/>
    </dgm:pt>
    <dgm:pt modelId="{C8FD2DA2-06F4-4015-9654-04C1E5C65DC9}" type="pres">
      <dgm:prSet presAssocID="{6D760097-6075-4483-8B36-4A3D46CAB3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93014BB-D4FD-4DB9-96DD-746C44D165FD}" type="pres">
      <dgm:prSet presAssocID="{6D760097-6075-4483-8B36-4A3D46CAB34F}" presName="spaceRect" presStyleCnt="0"/>
      <dgm:spPr/>
    </dgm:pt>
    <dgm:pt modelId="{E35C29D2-9030-433D-9E29-A3BA624034DC}" type="pres">
      <dgm:prSet presAssocID="{6D760097-6075-4483-8B36-4A3D46CAB34F}" presName="parTx" presStyleLbl="revTx" presStyleIdx="3" presStyleCnt="5">
        <dgm:presLayoutVars>
          <dgm:chMax val="0"/>
          <dgm:chPref val="0"/>
        </dgm:presLayoutVars>
      </dgm:prSet>
      <dgm:spPr/>
    </dgm:pt>
    <dgm:pt modelId="{BA0D4F58-77D0-47E5-A684-E2CC76CAF414}" type="pres">
      <dgm:prSet presAssocID="{C2BBFA31-780D-4079-9E32-A30D3B09FF53}" presName="sibTrans" presStyleCnt="0"/>
      <dgm:spPr/>
    </dgm:pt>
    <dgm:pt modelId="{F2020327-650F-4C66-996C-8A18F2C56D28}" type="pres">
      <dgm:prSet presAssocID="{CFE1055D-6911-4B82-9996-96F49B3AE2AC}" presName="compNode" presStyleCnt="0"/>
      <dgm:spPr/>
    </dgm:pt>
    <dgm:pt modelId="{65485B10-68FD-41E7-B4D2-00EFE47DF145}" type="pres">
      <dgm:prSet presAssocID="{CFE1055D-6911-4B82-9996-96F49B3AE2AC}" presName="bgRect" presStyleLbl="bgShp" presStyleIdx="4" presStyleCnt="5"/>
      <dgm:spPr/>
    </dgm:pt>
    <dgm:pt modelId="{01B1A63D-0570-4E77-8430-501CEB6BB6C0}" type="pres">
      <dgm:prSet presAssocID="{CFE1055D-6911-4B82-9996-96F49B3AE2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755926A-C3DB-4F16-A1E3-270AA2EC61C2}" type="pres">
      <dgm:prSet presAssocID="{CFE1055D-6911-4B82-9996-96F49B3AE2AC}" presName="spaceRect" presStyleCnt="0"/>
      <dgm:spPr/>
    </dgm:pt>
    <dgm:pt modelId="{60F44EA4-6981-4260-8A1A-38BFA718C578}" type="pres">
      <dgm:prSet presAssocID="{CFE1055D-6911-4B82-9996-96F49B3AE2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B29EB0B-FE33-4BF1-A2C1-B40214348B8D}" type="presOf" srcId="{CFE1055D-6911-4B82-9996-96F49B3AE2AC}" destId="{60F44EA4-6981-4260-8A1A-38BFA718C578}" srcOrd="0" destOrd="0" presId="urn:microsoft.com/office/officeart/2018/2/layout/IconVerticalSolidList"/>
    <dgm:cxn modelId="{23566B71-CEAD-454F-90C4-30CB3F63285D}" type="presOf" srcId="{163CCD0F-B5A8-4420-8DDF-29BF2F9AA621}" destId="{04688BEE-3BD0-40C7-B791-EED10A51A51D}" srcOrd="0" destOrd="0" presId="urn:microsoft.com/office/officeart/2018/2/layout/IconVerticalSolidList"/>
    <dgm:cxn modelId="{61C56F72-6B02-4A49-8AC0-1E451078F214}" srcId="{D5AE9576-BDBE-4AA5-87A1-46C316E50CA8}" destId="{CFE1055D-6911-4B82-9996-96F49B3AE2AC}" srcOrd="4" destOrd="0" parTransId="{E5119670-B32F-4D91-8693-720328FB554C}" sibTransId="{AF215A3B-590C-43BC-AA8F-0B44AEF1A14E}"/>
    <dgm:cxn modelId="{4601A873-F8F6-42CF-B766-72838679781C}" srcId="{D5AE9576-BDBE-4AA5-87A1-46C316E50CA8}" destId="{6D760097-6075-4483-8B36-4A3D46CAB34F}" srcOrd="3" destOrd="0" parTransId="{FEE3F5B6-2721-4CCF-B70C-B131DB4F3117}" sibTransId="{C2BBFA31-780D-4079-9E32-A30D3B09FF53}"/>
    <dgm:cxn modelId="{DB066A8D-CE8C-4BB9-82F5-485856F83ECA}" type="presOf" srcId="{6D760097-6075-4483-8B36-4A3D46CAB34F}" destId="{E35C29D2-9030-433D-9E29-A3BA624034DC}" srcOrd="0" destOrd="0" presId="urn:microsoft.com/office/officeart/2018/2/layout/IconVerticalSolidList"/>
    <dgm:cxn modelId="{66F21391-2678-4E5D-A0B2-77BB3A9CBAAD}" type="presOf" srcId="{3DF3B316-78F2-42DB-A910-9D2151F2A797}" destId="{659F9C5A-61F6-4F88-A444-CF685341C950}" srcOrd="0" destOrd="0" presId="urn:microsoft.com/office/officeart/2018/2/layout/IconVerticalSolidList"/>
    <dgm:cxn modelId="{CE8917A0-CF87-4D3B-AF0E-C2E7AD016941}" srcId="{D5AE9576-BDBE-4AA5-87A1-46C316E50CA8}" destId="{227A6399-802B-4EAC-8E4E-B0C9A7AAFD6E}" srcOrd="0" destOrd="0" parTransId="{0D34528F-FE32-4A06-90C7-6418177F4F06}" sibTransId="{53DCE46F-E929-4295-9882-D3A5B6778E5E}"/>
    <dgm:cxn modelId="{2AB63BAD-75BE-4B7B-B585-7EB0779C3C48}" type="presOf" srcId="{D5AE9576-BDBE-4AA5-87A1-46C316E50CA8}" destId="{F0CBAED6-5CB4-48F2-8CF2-1F036477C645}" srcOrd="0" destOrd="0" presId="urn:microsoft.com/office/officeart/2018/2/layout/IconVerticalSolidList"/>
    <dgm:cxn modelId="{AD7D60B9-1D2A-4E85-BAA6-5C209D18A840}" type="presOf" srcId="{227A6399-802B-4EAC-8E4E-B0C9A7AAFD6E}" destId="{5A23258D-6F3C-4BED-9E47-DEFD42ED8663}" srcOrd="0" destOrd="0" presId="urn:microsoft.com/office/officeart/2018/2/layout/IconVerticalSolidList"/>
    <dgm:cxn modelId="{A71C28BD-635D-486B-A09F-204B8E1BB29C}" srcId="{D5AE9576-BDBE-4AA5-87A1-46C316E50CA8}" destId="{3DF3B316-78F2-42DB-A910-9D2151F2A797}" srcOrd="1" destOrd="0" parTransId="{7F169CA6-D8B3-4A79-BBD6-EE4014AB998D}" sibTransId="{6C646901-C55C-4203-B38B-4A0C84EA7592}"/>
    <dgm:cxn modelId="{D36DC6EB-0211-4A18-8B1B-96743EC0EEEF}" srcId="{D5AE9576-BDBE-4AA5-87A1-46C316E50CA8}" destId="{163CCD0F-B5A8-4420-8DDF-29BF2F9AA621}" srcOrd="2" destOrd="0" parTransId="{0D0A3385-40CD-49EC-9E7C-A52BF7F43FD2}" sibTransId="{DD92A449-1BE8-40B0-B1B0-DACAC49D24F8}"/>
    <dgm:cxn modelId="{557CCD22-E2D2-4597-9299-3D59E16FDBAB}" type="presParOf" srcId="{F0CBAED6-5CB4-48F2-8CF2-1F036477C645}" destId="{79B4E22F-14AD-42D7-9D3D-700CAD4442C4}" srcOrd="0" destOrd="0" presId="urn:microsoft.com/office/officeart/2018/2/layout/IconVerticalSolidList"/>
    <dgm:cxn modelId="{E4DC6C9B-78BD-40CE-9A9C-A1783FB05957}" type="presParOf" srcId="{79B4E22F-14AD-42D7-9D3D-700CAD4442C4}" destId="{C3812497-AF90-49A1-AFE1-AED060E3D627}" srcOrd="0" destOrd="0" presId="urn:microsoft.com/office/officeart/2018/2/layout/IconVerticalSolidList"/>
    <dgm:cxn modelId="{4F7C75B9-BB81-4279-9C51-0180E85409F3}" type="presParOf" srcId="{79B4E22F-14AD-42D7-9D3D-700CAD4442C4}" destId="{E2B41434-FEC5-4690-BF66-71495D3F88D3}" srcOrd="1" destOrd="0" presId="urn:microsoft.com/office/officeart/2018/2/layout/IconVerticalSolidList"/>
    <dgm:cxn modelId="{CAE7E4F6-E4AF-4226-9FEC-054FAFEE2E0E}" type="presParOf" srcId="{79B4E22F-14AD-42D7-9D3D-700CAD4442C4}" destId="{95C600AB-2DE3-4FE9-A142-FFA55AC8EA28}" srcOrd="2" destOrd="0" presId="urn:microsoft.com/office/officeart/2018/2/layout/IconVerticalSolidList"/>
    <dgm:cxn modelId="{35961D17-730D-4070-80B9-8B8C6DE3DF29}" type="presParOf" srcId="{79B4E22F-14AD-42D7-9D3D-700CAD4442C4}" destId="{5A23258D-6F3C-4BED-9E47-DEFD42ED8663}" srcOrd="3" destOrd="0" presId="urn:microsoft.com/office/officeart/2018/2/layout/IconVerticalSolidList"/>
    <dgm:cxn modelId="{B3866D03-DA29-4480-BBCA-021813AABD74}" type="presParOf" srcId="{F0CBAED6-5CB4-48F2-8CF2-1F036477C645}" destId="{1C7ECC58-29ED-463B-959D-2B022FE2A83D}" srcOrd="1" destOrd="0" presId="urn:microsoft.com/office/officeart/2018/2/layout/IconVerticalSolidList"/>
    <dgm:cxn modelId="{4F81BA3C-B024-42E0-A978-C08511C94EAE}" type="presParOf" srcId="{F0CBAED6-5CB4-48F2-8CF2-1F036477C645}" destId="{2C35EA70-2AF0-4453-8218-5DC4B932AB59}" srcOrd="2" destOrd="0" presId="urn:microsoft.com/office/officeart/2018/2/layout/IconVerticalSolidList"/>
    <dgm:cxn modelId="{9580D175-ADF2-4D57-A982-C7A1B2ABAE24}" type="presParOf" srcId="{2C35EA70-2AF0-4453-8218-5DC4B932AB59}" destId="{6DA68286-005E-4A9C-ADC2-AD00894DE122}" srcOrd="0" destOrd="0" presId="urn:microsoft.com/office/officeart/2018/2/layout/IconVerticalSolidList"/>
    <dgm:cxn modelId="{7242DFE5-AE8E-40C3-B7E4-58B42C0F727D}" type="presParOf" srcId="{2C35EA70-2AF0-4453-8218-5DC4B932AB59}" destId="{DDED4105-86F8-46C7-8DF1-04E986777197}" srcOrd="1" destOrd="0" presId="urn:microsoft.com/office/officeart/2018/2/layout/IconVerticalSolidList"/>
    <dgm:cxn modelId="{F420C4ED-92AF-4F49-8938-4A84A991A005}" type="presParOf" srcId="{2C35EA70-2AF0-4453-8218-5DC4B932AB59}" destId="{5B62F70E-709D-4254-897F-2A9FCDBB3423}" srcOrd="2" destOrd="0" presId="urn:microsoft.com/office/officeart/2018/2/layout/IconVerticalSolidList"/>
    <dgm:cxn modelId="{F4FA838C-317B-456F-838E-BC433A761068}" type="presParOf" srcId="{2C35EA70-2AF0-4453-8218-5DC4B932AB59}" destId="{659F9C5A-61F6-4F88-A444-CF685341C950}" srcOrd="3" destOrd="0" presId="urn:microsoft.com/office/officeart/2018/2/layout/IconVerticalSolidList"/>
    <dgm:cxn modelId="{6484B3A9-D5BE-4CA7-B131-3FA118A9D2BF}" type="presParOf" srcId="{F0CBAED6-5CB4-48F2-8CF2-1F036477C645}" destId="{41BE4DA5-30DE-4953-A60F-FD9FED6CDBFA}" srcOrd="3" destOrd="0" presId="urn:microsoft.com/office/officeart/2018/2/layout/IconVerticalSolidList"/>
    <dgm:cxn modelId="{EC5CD4D6-95CC-44D1-8C8A-30BC81750035}" type="presParOf" srcId="{F0CBAED6-5CB4-48F2-8CF2-1F036477C645}" destId="{CDAA7CBB-F297-4AA2-81F1-6E23067F14C2}" srcOrd="4" destOrd="0" presId="urn:microsoft.com/office/officeart/2018/2/layout/IconVerticalSolidList"/>
    <dgm:cxn modelId="{AEE51423-4BE6-4319-B288-FC5468435D2F}" type="presParOf" srcId="{CDAA7CBB-F297-4AA2-81F1-6E23067F14C2}" destId="{23B31640-A4A0-43E1-8B47-74E35CAAB71E}" srcOrd="0" destOrd="0" presId="urn:microsoft.com/office/officeart/2018/2/layout/IconVerticalSolidList"/>
    <dgm:cxn modelId="{D7B86914-EDE6-4A05-B7A3-5B2A421C9EBF}" type="presParOf" srcId="{CDAA7CBB-F297-4AA2-81F1-6E23067F14C2}" destId="{32F50F51-86FD-496D-8215-A6DF4C373838}" srcOrd="1" destOrd="0" presId="urn:microsoft.com/office/officeart/2018/2/layout/IconVerticalSolidList"/>
    <dgm:cxn modelId="{7748CF3D-F9F8-4107-83A0-AC2BFC7BAAF9}" type="presParOf" srcId="{CDAA7CBB-F297-4AA2-81F1-6E23067F14C2}" destId="{D0057EB5-3E21-40CA-AF9B-B746F366F893}" srcOrd="2" destOrd="0" presId="urn:microsoft.com/office/officeart/2018/2/layout/IconVerticalSolidList"/>
    <dgm:cxn modelId="{730DE0E9-D0DA-43B8-998F-1003B89946EC}" type="presParOf" srcId="{CDAA7CBB-F297-4AA2-81F1-6E23067F14C2}" destId="{04688BEE-3BD0-40C7-B791-EED10A51A51D}" srcOrd="3" destOrd="0" presId="urn:microsoft.com/office/officeart/2018/2/layout/IconVerticalSolidList"/>
    <dgm:cxn modelId="{700FBE3B-40E8-40C6-A6DA-F02ABC30C4FB}" type="presParOf" srcId="{F0CBAED6-5CB4-48F2-8CF2-1F036477C645}" destId="{B2439F1F-0A21-4EA4-9C21-D95FEEA274EF}" srcOrd="5" destOrd="0" presId="urn:microsoft.com/office/officeart/2018/2/layout/IconVerticalSolidList"/>
    <dgm:cxn modelId="{68754B26-46A7-421A-BC11-08A196C471AB}" type="presParOf" srcId="{F0CBAED6-5CB4-48F2-8CF2-1F036477C645}" destId="{1E0BFC44-7960-4FFE-99F8-31C7EAA5BF50}" srcOrd="6" destOrd="0" presId="urn:microsoft.com/office/officeart/2018/2/layout/IconVerticalSolidList"/>
    <dgm:cxn modelId="{F346CE32-819A-4515-9B39-B4DFDB128B4D}" type="presParOf" srcId="{1E0BFC44-7960-4FFE-99F8-31C7EAA5BF50}" destId="{E0E43C08-0459-4CB3-9061-DF68BBBF6047}" srcOrd="0" destOrd="0" presId="urn:microsoft.com/office/officeart/2018/2/layout/IconVerticalSolidList"/>
    <dgm:cxn modelId="{2C2751EC-FFAD-47DE-98A8-2A4A7D541FC9}" type="presParOf" srcId="{1E0BFC44-7960-4FFE-99F8-31C7EAA5BF50}" destId="{C8FD2DA2-06F4-4015-9654-04C1E5C65DC9}" srcOrd="1" destOrd="0" presId="urn:microsoft.com/office/officeart/2018/2/layout/IconVerticalSolidList"/>
    <dgm:cxn modelId="{B8D64FA5-42C4-4DAE-A512-E1827F82AC03}" type="presParOf" srcId="{1E0BFC44-7960-4FFE-99F8-31C7EAA5BF50}" destId="{E93014BB-D4FD-4DB9-96DD-746C44D165FD}" srcOrd="2" destOrd="0" presId="urn:microsoft.com/office/officeart/2018/2/layout/IconVerticalSolidList"/>
    <dgm:cxn modelId="{67652AB4-6A30-4B25-B481-CC1F6B9FB01C}" type="presParOf" srcId="{1E0BFC44-7960-4FFE-99F8-31C7EAA5BF50}" destId="{E35C29D2-9030-433D-9E29-A3BA624034DC}" srcOrd="3" destOrd="0" presId="urn:microsoft.com/office/officeart/2018/2/layout/IconVerticalSolidList"/>
    <dgm:cxn modelId="{F16DCF58-AB5B-4F55-8784-FDD477F5E788}" type="presParOf" srcId="{F0CBAED6-5CB4-48F2-8CF2-1F036477C645}" destId="{BA0D4F58-77D0-47E5-A684-E2CC76CAF414}" srcOrd="7" destOrd="0" presId="urn:microsoft.com/office/officeart/2018/2/layout/IconVerticalSolidList"/>
    <dgm:cxn modelId="{1CB07FD8-8630-46EF-AE10-70C043F03D6D}" type="presParOf" srcId="{F0CBAED6-5CB4-48F2-8CF2-1F036477C645}" destId="{F2020327-650F-4C66-996C-8A18F2C56D28}" srcOrd="8" destOrd="0" presId="urn:microsoft.com/office/officeart/2018/2/layout/IconVerticalSolidList"/>
    <dgm:cxn modelId="{ABFC23C7-03A0-43BA-A2B5-0E143DDF2814}" type="presParOf" srcId="{F2020327-650F-4C66-996C-8A18F2C56D28}" destId="{65485B10-68FD-41E7-B4D2-00EFE47DF145}" srcOrd="0" destOrd="0" presId="urn:microsoft.com/office/officeart/2018/2/layout/IconVerticalSolidList"/>
    <dgm:cxn modelId="{35A23B48-B300-40F8-B8AF-8CAE98F67E12}" type="presParOf" srcId="{F2020327-650F-4C66-996C-8A18F2C56D28}" destId="{01B1A63D-0570-4E77-8430-501CEB6BB6C0}" srcOrd="1" destOrd="0" presId="urn:microsoft.com/office/officeart/2018/2/layout/IconVerticalSolidList"/>
    <dgm:cxn modelId="{F007430C-7CCB-4F92-8E79-D0723F309C40}" type="presParOf" srcId="{F2020327-650F-4C66-996C-8A18F2C56D28}" destId="{5755926A-C3DB-4F16-A1E3-270AA2EC61C2}" srcOrd="2" destOrd="0" presId="urn:microsoft.com/office/officeart/2018/2/layout/IconVerticalSolidList"/>
    <dgm:cxn modelId="{5F3CAC8B-78F5-42A3-BBE6-651CAB70EAEF}" type="presParOf" srcId="{F2020327-650F-4C66-996C-8A18F2C56D28}" destId="{60F44EA4-6981-4260-8A1A-38BFA718C5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12497-AF90-49A1-AFE1-AED060E3D627}">
      <dsp:nvSpPr>
        <dsp:cNvPr id="0" name=""/>
        <dsp:cNvSpPr/>
      </dsp:nvSpPr>
      <dsp:spPr>
        <a:xfrm>
          <a:off x="0" y="3399"/>
          <a:ext cx="5218113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41434-FEC5-4690-BF66-71495D3F88D3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3258D-6F3C-4BED-9E47-DEFD42ED8663}">
      <dsp:nvSpPr>
        <dsp:cNvPr id="0" name=""/>
        <dsp:cNvSpPr/>
      </dsp:nvSpPr>
      <dsp:spPr>
        <a:xfrm>
          <a:off x="836323" y="3399"/>
          <a:ext cx="4381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Computer Science</a:t>
          </a:r>
        </a:p>
      </dsp:txBody>
      <dsp:txXfrm>
        <a:off x="836323" y="3399"/>
        <a:ext cx="4381789" cy="724089"/>
      </dsp:txXfrm>
    </dsp:sp>
    <dsp:sp modelId="{6DA68286-005E-4A9C-ADC2-AD00894DE122}">
      <dsp:nvSpPr>
        <dsp:cNvPr id="0" name=""/>
        <dsp:cNvSpPr/>
      </dsp:nvSpPr>
      <dsp:spPr>
        <a:xfrm>
          <a:off x="0" y="908511"/>
          <a:ext cx="5218113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D4105-86F8-46C7-8DF1-04E98677719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F9C5A-61F6-4F88-A444-CF685341C950}">
      <dsp:nvSpPr>
        <dsp:cNvPr id="0" name=""/>
        <dsp:cNvSpPr/>
      </dsp:nvSpPr>
      <dsp:spPr>
        <a:xfrm>
          <a:off x="836323" y="908511"/>
          <a:ext cx="4381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</a:t>
          </a:r>
        </a:p>
      </dsp:txBody>
      <dsp:txXfrm>
        <a:off x="836323" y="908511"/>
        <a:ext cx="4381789" cy="724089"/>
      </dsp:txXfrm>
    </dsp:sp>
    <dsp:sp modelId="{23B31640-A4A0-43E1-8B47-74E35CAAB71E}">
      <dsp:nvSpPr>
        <dsp:cNvPr id="0" name=""/>
        <dsp:cNvSpPr/>
      </dsp:nvSpPr>
      <dsp:spPr>
        <a:xfrm>
          <a:off x="0" y="1813623"/>
          <a:ext cx="5218113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50F51-86FD-496D-8215-A6DF4C373838}">
      <dsp:nvSpPr>
        <dsp:cNvPr id="0" name=""/>
        <dsp:cNvSpPr/>
      </dsp:nvSpPr>
      <dsp:spPr>
        <a:xfrm>
          <a:off x="219037" y="1976543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8BEE-3BD0-40C7-B791-EED10A51A51D}">
      <dsp:nvSpPr>
        <dsp:cNvPr id="0" name=""/>
        <dsp:cNvSpPr/>
      </dsp:nvSpPr>
      <dsp:spPr>
        <a:xfrm>
          <a:off x="836323" y="1813623"/>
          <a:ext cx="4381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Hardware</a:t>
          </a:r>
        </a:p>
      </dsp:txBody>
      <dsp:txXfrm>
        <a:off x="836323" y="1813623"/>
        <a:ext cx="4381789" cy="724089"/>
      </dsp:txXfrm>
    </dsp:sp>
    <dsp:sp modelId="{E0E43C08-0459-4CB3-9061-DF68BBBF6047}">
      <dsp:nvSpPr>
        <dsp:cNvPr id="0" name=""/>
        <dsp:cNvSpPr/>
      </dsp:nvSpPr>
      <dsp:spPr>
        <a:xfrm>
          <a:off x="0" y="2718735"/>
          <a:ext cx="5218113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D2DA2-06F4-4015-9654-04C1E5C65DC9}">
      <dsp:nvSpPr>
        <dsp:cNvPr id="0" name=""/>
        <dsp:cNvSpPr/>
      </dsp:nvSpPr>
      <dsp:spPr>
        <a:xfrm>
          <a:off x="219037" y="2881655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C29D2-9030-433D-9E29-A3BA624034DC}">
      <dsp:nvSpPr>
        <dsp:cNvPr id="0" name=""/>
        <dsp:cNvSpPr/>
      </dsp:nvSpPr>
      <dsp:spPr>
        <a:xfrm>
          <a:off x="836323" y="2718735"/>
          <a:ext cx="4381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</a:t>
          </a:r>
        </a:p>
      </dsp:txBody>
      <dsp:txXfrm>
        <a:off x="836323" y="2718735"/>
        <a:ext cx="4381789" cy="724089"/>
      </dsp:txXfrm>
    </dsp:sp>
    <dsp:sp modelId="{65485B10-68FD-41E7-B4D2-00EFE47DF145}">
      <dsp:nvSpPr>
        <dsp:cNvPr id="0" name=""/>
        <dsp:cNvSpPr/>
      </dsp:nvSpPr>
      <dsp:spPr>
        <a:xfrm>
          <a:off x="0" y="3623847"/>
          <a:ext cx="5218113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1A63D-0570-4E77-8430-501CEB6BB6C0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44EA4-6981-4260-8A1A-38BFA718C578}">
      <dsp:nvSpPr>
        <dsp:cNvPr id="0" name=""/>
        <dsp:cNvSpPr/>
      </dsp:nvSpPr>
      <dsp:spPr>
        <a:xfrm>
          <a:off x="836323" y="3623847"/>
          <a:ext cx="4381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Programming Languages</a:t>
          </a:r>
        </a:p>
      </dsp:txBody>
      <dsp:txXfrm>
        <a:off x="836323" y="3623847"/>
        <a:ext cx="4381789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04706C-4341-4475-AC7E-E8C28D8B3B27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876E6-3046-4EA9-959A-E7FB50575A99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7DD08-EA01-4EC4-9758-87768DCC31A1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AB6539-35F5-4D6F-947E-1B293CA40C5F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014EEEF-BB72-41DA-A0CB-C69625A16C0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Introduction to Computer Science, Algorithm, H/W and S/W</a:t>
            </a:r>
            <a:endParaRPr lang="en-US" dirty="0"/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5B6BDD-343B-4AA4-BB35-FC1792C56A2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Introduction to Computer Science, Algorithm, H/W and S/W</a:t>
            </a:r>
            <a:endParaRPr lang="en-US" dirty="0"/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0E077-0570-4277-AB46-A00D3FE60BB4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24794-E1C2-4F68-AB8B-4ACC716B055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BBE20-7911-4711-A3D5-975759C66F7E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7765A-7460-475C-964A-1AC5840001E0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7DCD8-E7D9-4D4B-883A-7B476C44774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00B05E3-FAD7-44B1-A987-79713237928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Introduction to Computer Science, Algorithm, H/W and S/W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50EE-9867-44D3-83C3-3A17CBC5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93" y="579181"/>
            <a:ext cx="10130744" cy="11249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Computational Thinking and Programming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04A68-E74B-4C19-964A-B74269AC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7765A-7460-475C-964A-1AC5840001E0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69AF1-6867-4DC0-AF26-1A42162E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37F33-589B-4E5C-B370-E1825E35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2E808-7810-4F4A-A4A2-998D9C2674D4}"/>
              </a:ext>
            </a:extLst>
          </p:cNvPr>
          <p:cNvSpPr txBox="1"/>
          <p:nvPr/>
        </p:nvSpPr>
        <p:spPr>
          <a:xfrm>
            <a:off x="963559" y="1704130"/>
            <a:ext cx="10264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Introduction to Computer Science, Algorithm, H/W and S/W</a:t>
            </a:r>
          </a:p>
        </p:txBody>
      </p:sp>
      <p:pic>
        <p:nvPicPr>
          <p:cNvPr id="8" name="Picture 4" descr="It's Time to Learn Computer Science! - TryEngineering.org Powered by IEEE">
            <a:extLst>
              <a:ext uri="{FF2B5EF4-FFF2-40B4-BE49-F238E27FC236}">
                <a16:creationId xmlns:a16="http://schemas.microsoft.com/office/drawing/2014/main" id="{D1606935-AD0C-4A0A-99AD-756B3FDE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367" y="2569686"/>
            <a:ext cx="5573959" cy="350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1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981E2-DCE5-4044-BE5E-F203633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811C8-2ECB-406C-8E3F-21BD5694D90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469B4-8B50-4299-A275-F2CA0E07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4B3D2-E9EE-4C4F-80E8-2697521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A596F-AE15-4A41-BB7F-7E201DC68C5B}"/>
              </a:ext>
            </a:extLst>
          </p:cNvPr>
          <p:cNvSpPr txBox="1"/>
          <p:nvPr/>
        </p:nvSpPr>
        <p:spPr>
          <a:xfrm>
            <a:off x="838200" y="1723847"/>
            <a:ext cx="10187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Brute force approach: </a:t>
            </a:r>
            <a:r>
              <a:rPr lang="en-US" sz="2000" dirty="0"/>
              <a:t>The lengths of all  possible routes  would be calculated and  compared to find the shortest one.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10 cities, the number of possible routes is 10!, whereas for 20 cities, the number of possible routes is 20!.</a:t>
            </a:r>
          </a:p>
          <a:p>
            <a:endParaRPr lang="en-US" sz="2000" dirty="0"/>
          </a:p>
          <a:p>
            <a:r>
              <a:rPr lang="en-US" sz="2000" dirty="0"/>
              <a:t>If a computer could compute the lengths of one million routes per second, it would  take over 77,000 years to find the shortest route for twenty cities by this approach. Therefore, brute-force approach is impractical for this problem. </a:t>
            </a:r>
          </a:p>
          <a:p>
            <a:endParaRPr lang="en-US" sz="2000" dirty="0"/>
          </a:p>
          <a:p>
            <a:r>
              <a:rPr lang="en-US" sz="2000" b="1" i="1" dirty="0"/>
              <a:t>Any algorithm that correctly solves a given problem must solve the problem in a reasonable amount of time, otherwise it is of limited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26535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4E4E7D-F272-4994-A6C7-52700D29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5582A-C427-4999-9AE8-6E73056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061AA-9968-4A1B-906E-F560180BA9DF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482DC-FA2B-455B-8D11-CF6A8B7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1127-65C8-4D88-8788-97562118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D780508-1340-4281-830A-C4E0BE4C6CD8}"/>
              </a:ext>
            </a:extLst>
          </p:cNvPr>
          <p:cNvSpPr txBox="1">
            <a:spLocks/>
          </p:cNvSpPr>
          <p:nvPr/>
        </p:nvSpPr>
        <p:spPr>
          <a:xfrm>
            <a:off x="1292868" y="1296203"/>
            <a:ext cx="10060932" cy="467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000" dirty="0"/>
              <a:t>A good definition of computer science is “the science of programming computers.”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Which of the following areas of study are included within the field of computer science?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Software engineering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Database management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Information security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In order to computationally solve a problem, two things are needed: a representation of the problem, and an _________ that solves it.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29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CF65E-88E2-4F48-9B9C-DC0BC877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C2D89-F80B-40E0-9B4D-8EB4283ADA59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8D763-1300-40BC-8E02-284251F0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DC98-D82F-415A-B4EB-8F545774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ECB3BB-1FF2-4DCA-817B-1F6F258E2B36}"/>
              </a:ext>
            </a:extLst>
          </p:cNvPr>
          <p:cNvSpPr txBox="1">
            <a:spLocks/>
          </p:cNvSpPr>
          <p:nvPr/>
        </p:nvSpPr>
        <p:spPr>
          <a:xfrm>
            <a:off x="1400910" y="1153765"/>
            <a:ext cx="9944099" cy="5202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000" dirty="0"/>
              <a:t>Leaving out detail in a given representation is a form of _______________. </a:t>
            </a:r>
          </a:p>
          <a:p>
            <a:pPr marL="0" indent="0">
              <a:buSzPct val="100000"/>
              <a:buNone/>
            </a:pPr>
            <a:endParaRPr lang="en-US" sz="2000" dirty="0"/>
          </a:p>
          <a:p>
            <a:pPr marL="0" indent="0">
              <a:buSzPct val="100000"/>
              <a:buNone/>
            </a:pPr>
            <a:r>
              <a:rPr lang="en-US" sz="2000" dirty="0"/>
              <a:t>5. A “brute-force” approach for solving a given problem is to: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Try all possible algorithms for solving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Try all possible solutions for solving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Try various representations of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All of the above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0" indent="0">
              <a:buSzPct val="100000"/>
              <a:buNone/>
            </a:pPr>
            <a:r>
              <a:rPr lang="en-US" sz="2000" dirty="0"/>
              <a:t>6. For which of the following problems is a brute-force approach practical to use?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Man, Cabbage, Goat, Wolf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Traveling Salesman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Chess-playing program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All of the above </a:t>
            </a:r>
          </a:p>
        </p:txBody>
      </p:sp>
    </p:spTree>
    <p:extLst>
      <p:ext uri="{BB962C8B-B14F-4D97-AF65-F5344CB8AC3E}">
        <p14:creationId xmlns:p14="http://schemas.microsoft.com/office/powerpoint/2010/main" val="236617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75B9D-51D0-45B8-8201-480F2DF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AE0B1-C8D3-4D40-A3FC-5A55643D12F9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DD7AC-E50C-4D28-9F85-487CFCE2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E1825-C328-437B-BE14-9C57330B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CB70EE0-EE1C-4D59-84CA-A164793F6F21}"/>
              </a:ext>
            </a:extLst>
          </p:cNvPr>
          <p:cNvSpPr txBox="1">
            <a:spLocks/>
          </p:cNvSpPr>
          <p:nvPr/>
        </p:nvSpPr>
        <p:spPr>
          <a:xfrm>
            <a:off x="1238843" y="1252239"/>
            <a:ext cx="9350612" cy="5104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 A good definition of computer science is “the science of programming computers.”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000" b="1" dirty="0"/>
              <a:t>FALSE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Which of the following areas of study are included within the field of computer science?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Software engineering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Database management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Information security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b="1" dirty="0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In order to computationally solve a problem, two things are needed: a representation of the problem, and an </a:t>
            </a:r>
            <a:r>
              <a:rPr lang="en-US" sz="2000" b="1" dirty="0"/>
              <a:t>algorithm</a:t>
            </a:r>
            <a:r>
              <a:rPr lang="en-US" sz="2000" dirty="0"/>
              <a:t> that solves it.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579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9A42A-ABE5-4E5D-8EFD-56FF79B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0A6FB-B5E5-4437-8140-7B9C689FF2D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F9B17-B806-48FA-B689-C25FB2A3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5C8BE-9EBD-4DAC-8D0E-A2DF7090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B6327-2F07-4F90-AC70-DEF87DD28697}"/>
              </a:ext>
            </a:extLst>
          </p:cNvPr>
          <p:cNvSpPr txBox="1">
            <a:spLocks/>
          </p:cNvSpPr>
          <p:nvPr/>
        </p:nvSpPr>
        <p:spPr>
          <a:xfrm>
            <a:off x="1342649" y="593304"/>
            <a:ext cx="10011151" cy="54874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Leaving out detail in a given representation is a form </a:t>
            </a:r>
            <a:r>
              <a:rPr lang="en-US" sz="2400" b="1" dirty="0"/>
              <a:t>of abstraction.</a:t>
            </a:r>
          </a:p>
          <a:p>
            <a:pPr marL="0" indent="0">
              <a:buSzPct val="100000"/>
              <a:buNone/>
            </a:pPr>
            <a:endParaRPr lang="en-US" sz="2400" b="1" dirty="0"/>
          </a:p>
          <a:p>
            <a:pPr marL="0" indent="0">
              <a:buSzPct val="100000"/>
              <a:buNone/>
            </a:pPr>
            <a:r>
              <a:rPr lang="en-US" sz="2400" dirty="0"/>
              <a:t>5.   A “brute-force” approach for solving a given problem is to: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all possible algorithms for solving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b="1" dirty="0"/>
              <a:t>Try all possible solutions for solving the problem</a:t>
            </a:r>
            <a:r>
              <a:rPr lang="en-US" sz="2200" dirty="0"/>
              <a:t>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various representations of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All of the above </a:t>
            </a:r>
          </a:p>
          <a:p>
            <a:pPr marL="532899" lvl="1" indent="0">
              <a:buSzPct val="100000"/>
              <a:buNone/>
            </a:pPr>
            <a:endParaRPr lang="en-US" sz="1857" dirty="0"/>
          </a:p>
          <a:p>
            <a:pPr marL="0" indent="0">
              <a:buSzPct val="100000"/>
              <a:buNone/>
            </a:pPr>
            <a:r>
              <a:rPr lang="en-US" sz="2400" dirty="0"/>
              <a:t>6. For which of the following problems is a brute-force approach practical to use?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b="1" dirty="0"/>
              <a:t>Man, Cabbage, Goat, Wolf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Traveling Salesman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Chess-playing program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All of the above </a:t>
            </a:r>
          </a:p>
        </p:txBody>
      </p:sp>
    </p:spTree>
    <p:extLst>
      <p:ext uri="{BB962C8B-B14F-4D97-AF65-F5344CB8AC3E}">
        <p14:creationId xmlns:p14="http://schemas.microsoft.com/office/powerpoint/2010/main" val="124649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3E44-474C-4DDA-9018-60F1739F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F55AB-7D19-458C-B8C5-AED8138B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E428B-083E-434F-9AF0-EF9B09908207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F945-6C85-4F2B-8A0F-33F6603C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BF7-0C5C-4352-AF2B-F1E1429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CED76-D76B-480F-927D-312C0DE6994C}"/>
              </a:ext>
            </a:extLst>
          </p:cNvPr>
          <p:cNvSpPr txBox="1"/>
          <p:nvPr/>
        </p:nvSpPr>
        <p:spPr>
          <a:xfrm>
            <a:off x="1331087" y="1690688"/>
            <a:ext cx="9745883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algorithm is a </a:t>
            </a: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 of clearly described, unambiguous “doable” steps that can be systematically followed to produce a desired result for given input in a </a:t>
            </a: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amount of time. (that is, it eventually terminates).</a:t>
            </a:r>
          </a:p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Computer algorithms are central to computer science. They provide step-by-step methods of computation that a machine can carry out.</a:t>
            </a:r>
          </a:p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Write an algorithm to check a given number is even or odd.</a:t>
            </a:r>
          </a:p>
        </p:txBody>
      </p:sp>
    </p:spTree>
    <p:extLst>
      <p:ext uri="{BB962C8B-B14F-4D97-AF65-F5344CB8AC3E}">
        <p14:creationId xmlns:p14="http://schemas.microsoft.com/office/powerpoint/2010/main" val="216182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49BB3B-3F13-42D0-A138-51792171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709" y="1295446"/>
            <a:ext cx="5217173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sz="2400" dirty="0">
                <a:latin typeface="+mn-lt"/>
              </a:rPr>
              <a:t>Let </a:t>
            </a:r>
            <a:r>
              <a:rPr lang="en-IN" sz="2400" b="1" i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be the number to check whether it is even or odd.</a:t>
            </a:r>
          </a:p>
          <a:p>
            <a:pPr marL="342900" indent="-342900">
              <a:buAutoNum type="arabicPeriod"/>
            </a:pP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2. Divides the </a:t>
            </a:r>
            <a:r>
              <a:rPr lang="en-IN" sz="2400" b="1" i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by </a:t>
            </a:r>
            <a:r>
              <a:rPr lang="en-IN" sz="2400" b="1" dirty="0">
                <a:latin typeface="+mn-lt"/>
              </a:rPr>
              <a:t>2</a:t>
            </a:r>
            <a:r>
              <a:rPr lang="en-IN" sz="2400" dirty="0">
                <a:latin typeface="+mn-lt"/>
              </a:rPr>
              <a:t> and check the remainder</a:t>
            </a:r>
          </a:p>
          <a:p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3. If </a:t>
            </a:r>
            <a:r>
              <a:rPr lang="en-IN" sz="2400" b="1" i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divided by </a:t>
            </a:r>
            <a:r>
              <a:rPr lang="en-IN" sz="2400" b="1" dirty="0">
                <a:latin typeface="+mn-lt"/>
              </a:rPr>
              <a:t>2</a:t>
            </a:r>
            <a:r>
              <a:rPr lang="en-IN" sz="2400" dirty="0">
                <a:latin typeface="+mn-lt"/>
              </a:rPr>
              <a:t> provides 0 remainder, then N is</a:t>
            </a:r>
            <a:r>
              <a:rPr lang="en-IN" sz="2400" b="1" dirty="0">
                <a:latin typeface="+mn-lt"/>
              </a:rPr>
              <a:t> even</a:t>
            </a:r>
            <a:r>
              <a:rPr lang="en-IN" sz="2400" dirty="0">
                <a:latin typeface="+mn-lt"/>
              </a:rPr>
              <a:t>,</a:t>
            </a:r>
          </a:p>
          <a:p>
            <a:r>
              <a:rPr lang="en-IN" sz="2400" dirty="0">
                <a:latin typeface="+mn-lt"/>
              </a:rPr>
              <a:t> </a:t>
            </a:r>
          </a:p>
          <a:p>
            <a:r>
              <a:rPr lang="en-IN" sz="2400" dirty="0">
                <a:latin typeface="+mn-lt"/>
              </a:rPr>
              <a:t>4. Else </a:t>
            </a:r>
            <a:r>
              <a:rPr lang="en-IN" sz="2400" b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is </a:t>
            </a:r>
            <a:r>
              <a:rPr lang="en-IN" sz="2400" b="1" dirty="0">
                <a:latin typeface="+mn-lt"/>
              </a:rPr>
              <a:t>odd.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0D5AA-D64E-45F8-BC31-8388D918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5DD427-2447-4491-A36F-C6A745158851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5193F-70DB-4999-A4CB-EC241686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B0B6B-3C93-4EBF-8FCE-CB31A358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69745-6541-4AEF-B219-927137B85A3F}"/>
              </a:ext>
            </a:extLst>
          </p:cNvPr>
          <p:cNvGrpSpPr/>
          <p:nvPr/>
        </p:nvGrpSpPr>
        <p:grpSpPr>
          <a:xfrm>
            <a:off x="1994283" y="1631836"/>
            <a:ext cx="3174233" cy="3594327"/>
            <a:chOff x="10293088" y="3896862"/>
            <a:chExt cx="3174233" cy="3594327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3005A71C-5945-4FA2-BD7E-21B744496BE9}"/>
                </a:ext>
              </a:extLst>
            </p:cNvPr>
            <p:cNvSpPr/>
            <p:nvPr/>
          </p:nvSpPr>
          <p:spPr>
            <a:xfrm>
              <a:off x="10293088" y="4955522"/>
              <a:ext cx="1944213" cy="1561239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CCC4E8-1CF5-421D-B3CB-9F594892FC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857" y="4266194"/>
              <a:ext cx="0" cy="6893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511900-5109-4389-9CB8-C7AB36ECE756}"/>
                </a:ext>
              </a:extLst>
            </p:cNvPr>
            <p:cNvSpPr txBox="1"/>
            <p:nvPr/>
          </p:nvSpPr>
          <p:spPr>
            <a:xfrm>
              <a:off x="10828595" y="389686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Input 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88B67-EA31-4E11-9E78-7433CA3B180B}"/>
                </a:ext>
              </a:extLst>
            </p:cNvPr>
            <p:cNvSpPr txBox="1"/>
            <p:nvPr/>
          </p:nvSpPr>
          <p:spPr>
            <a:xfrm>
              <a:off x="10672796" y="5412976"/>
              <a:ext cx="1197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Is N%2</a:t>
              </a:r>
            </a:p>
            <a:p>
              <a:pPr algn="ctr"/>
              <a:r>
                <a:rPr lang="en-IN" dirty="0"/>
                <a:t>equal to 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EBFA47-881B-4681-934D-F7F043576E8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1256857" y="6516761"/>
              <a:ext cx="0" cy="624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A172B0-1A7A-43A7-968B-5009A7F3B468}"/>
                </a:ext>
              </a:extLst>
            </p:cNvPr>
            <p:cNvSpPr txBox="1"/>
            <p:nvPr/>
          </p:nvSpPr>
          <p:spPr>
            <a:xfrm>
              <a:off x="10762157" y="7121857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/>
                <a:t>N</a:t>
              </a:r>
              <a:r>
                <a:rPr lang="en-IN" b="1" dirty="0"/>
                <a:t> is Even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4817306-292F-408E-8828-5D8641087A1E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12237301" y="5736142"/>
              <a:ext cx="645720" cy="10931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58C56-3A54-4DFB-BA68-70F7DEA950BF}"/>
                </a:ext>
              </a:extLst>
            </p:cNvPr>
            <p:cNvSpPr txBox="1"/>
            <p:nvPr/>
          </p:nvSpPr>
          <p:spPr>
            <a:xfrm>
              <a:off x="12333677" y="692088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/>
                <a:t>N</a:t>
              </a:r>
              <a:r>
                <a:rPr lang="en-IN" b="1" dirty="0"/>
                <a:t> is Odd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33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12DE-2294-465B-9E97-1D90F369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4" y="518634"/>
            <a:ext cx="5365746" cy="738666"/>
          </a:xfrm>
        </p:spPr>
        <p:txBody>
          <a:bodyPr/>
          <a:lstStyle/>
          <a:p>
            <a:r>
              <a:rPr lang="en-US" dirty="0"/>
              <a:t>Computer Algorithms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CA0F2-F79F-4518-8498-46F560B8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56FC08-3585-496F-A407-00623419E9F1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7F50-5677-4DA7-BC7A-D619FBB4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CEB1D-1EF2-45D5-98BF-D82CB7E5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3D8EF-6881-4241-9110-752C74B1BC7B}"/>
              </a:ext>
            </a:extLst>
          </p:cNvPr>
          <p:cNvSpPr txBox="1"/>
          <p:nvPr/>
        </p:nvSpPr>
        <p:spPr>
          <a:xfrm>
            <a:off x="784227" y="1315857"/>
            <a:ext cx="10623546" cy="422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computation that a given computer performs is only as good as the underlying algorithm used.</a:t>
            </a:r>
          </a:p>
          <a:p>
            <a:endParaRPr lang="en-US" sz="2600" dirty="0"/>
          </a:p>
          <a:p>
            <a:r>
              <a:rPr lang="en-US" sz="2600" dirty="0"/>
              <a:t>Since computers can execute instructions very quickly and reliably without error, algorithms and computers are a perfect match.</a:t>
            </a:r>
          </a:p>
          <a:p>
            <a:endParaRPr lang="en-US" sz="2600" dirty="0"/>
          </a:p>
          <a:p>
            <a:r>
              <a:rPr lang="en-US" sz="2600" b="1" dirty="0"/>
              <a:t>Exercises: </a:t>
            </a:r>
          </a:p>
          <a:p>
            <a:pPr marL="990099" lvl="1" indent="-457200">
              <a:buSzPct val="100000"/>
              <a:buFont typeface="+mj-lt"/>
              <a:buAutoNum type="arabicPeriod"/>
            </a:pPr>
            <a:r>
              <a:rPr lang="en-US" sz="2166" b="1" dirty="0"/>
              <a:t>Write an Algorithm to check whether a given number is prime</a:t>
            </a:r>
          </a:p>
          <a:p>
            <a:pPr marL="990099" lvl="1" indent="-457200">
              <a:buSzPct val="100000"/>
              <a:buFont typeface="+mj-lt"/>
              <a:buAutoNum type="arabicPeriod"/>
            </a:pPr>
            <a:endParaRPr lang="en-US" sz="2166" b="1" dirty="0"/>
          </a:p>
          <a:p>
            <a:pPr marL="990099" lvl="1" indent="-457200">
              <a:buSzPct val="100000"/>
              <a:buFont typeface="+mj-lt"/>
              <a:buAutoNum type="arabicPeriod"/>
            </a:pPr>
            <a:r>
              <a:rPr lang="en-US" sz="2166" b="1" dirty="0"/>
              <a:t>Write an algorithm for determining the day of the week for any date between January 1, 1800 and December 31, 2099.</a:t>
            </a:r>
            <a:endParaRPr lang="en-IN" sz="2166" b="1" dirty="0"/>
          </a:p>
        </p:txBody>
      </p:sp>
    </p:spTree>
    <p:extLst>
      <p:ext uri="{BB962C8B-B14F-4D97-AF65-F5344CB8AC3E}">
        <p14:creationId xmlns:p14="http://schemas.microsoft.com/office/powerpoint/2010/main" val="40162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5903-49DD-4758-B596-CA8E5B88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71254-21EA-4987-B9E4-6ADAB91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78985B-667D-4816-A160-8B7AEAD51D11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6933-8C77-4AEF-9308-4366FE2F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46F0-7630-4FB4-9614-58712506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3DE008F-86D5-48CE-B1BA-C3F8E9DC74D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6015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Which of the following are true of an algorithm?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Has a finite number of steps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Produces a result in a finite amount of time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Solves a general problem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Algorithms were first developed in the 1930–1940s when the first computing machines appeared.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77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5903-49DD-4758-B596-CA8E5B88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71254-21EA-4987-B9E4-6ADAB91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BC7F7-31BA-47C5-991B-A35D21286FEA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6933-8C77-4AEF-9308-4366FE2F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46F0-7630-4FB4-9614-58712506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16ADF7B-FCA4-45DA-8017-383F7477F45B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412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Which of the following are true of an algorithm?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Has a finite number of steps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Produces a result in a finite amount of time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Solves a general problem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Algorithms were first developed in the 1930–1940s when the first computing machines appeared.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91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052" name="Content Placeholder 2">
            <a:extLst>
              <a:ext uri="{FF2B5EF4-FFF2-40B4-BE49-F238E27FC236}">
                <a16:creationId xmlns:a16="http://schemas.microsoft.com/office/drawing/2014/main" id="{E45034FC-3EF5-B6B7-D882-9BAF5E077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98906"/>
              </p:ext>
            </p:extLst>
          </p:nvPr>
        </p:nvGraphicFramePr>
        <p:xfrm>
          <a:off x="5956300" y="1747838"/>
          <a:ext cx="521811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41DE-02F3-4139-8EA9-83202C37802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Science, Algorithm, H/W and S/W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4" descr="computer science - Wikidata">
            <a:extLst>
              <a:ext uri="{FF2B5EF4-FFF2-40B4-BE49-F238E27FC236}">
                <a16:creationId xmlns:a16="http://schemas.microsoft.com/office/drawing/2014/main" id="{8E3623F6-B410-4B4A-BD0C-C5DDAC4A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78" y="1727223"/>
            <a:ext cx="3239927" cy="32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5903-49DD-4758-B596-CA8E5B88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71254-21EA-4987-B9E4-6ADAB91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7CDA39-F114-41F9-939A-2D6AA8B55F8F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6933-8C77-4AEF-9308-4366FE2F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46F0-7630-4FB4-9614-58712506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1B88D7-8EA8-40B2-B959-C4E45BCAA667}"/>
              </a:ext>
            </a:extLst>
          </p:cNvPr>
          <p:cNvSpPr txBox="1">
            <a:spLocks/>
          </p:cNvSpPr>
          <p:nvPr/>
        </p:nvSpPr>
        <p:spPr>
          <a:xfrm>
            <a:off x="640081" y="1690687"/>
            <a:ext cx="10949939" cy="4252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en-US" sz="2400" dirty="0"/>
              <a:t>Algorithms and computers are a “perfect match” because: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dirty="0"/>
              <a:t>Computers can execute a large number of instructions very quickly.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dirty="0"/>
              <a:t>Computers can execute instructions reliably without error.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dirty="0"/>
              <a:t>Computers can determine which algorithms are the best to use for a given problem. </a:t>
            </a:r>
          </a:p>
          <a:p>
            <a:pPr marL="466286" lvl="1" indent="0">
              <a:buSzPct val="100000"/>
              <a:buNone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400" dirty="0"/>
              <a:t> Which of the following is an example of an algorithm?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dirty="0"/>
              <a:t>A means of sorting any list of numbers.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dirty="0"/>
              <a:t>Directions for getting from your home to a friend’s house.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dirty="0"/>
              <a:t>A means of finding the shortest route from your house to a friend’s house.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6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5903-49DD-4758-B596-CA8E5B88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71254-21EA-4987-B9E4-6ADAB91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24157-3D5B-4EB5-8AB1-FEE4B81C014E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6933-8C77-4AEF-9308-4366FE2F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46F0-7630-4FB4-9614-58712506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028A9-4C79-44FC-AED2-D2F68F9C6C3A}"/>
              </a:ext>
            </a:extLst>
          </p:cNvPr>
          <p:cNvSpPr txBox="1"/>
          <p:nvPr/>
        </p:nvSpPr>
        <p:spPr>
          <a:xfrm>
            <a:off x="571500" y="1598613"/>
            <a:ext cx="10782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en-US" sz="2400" dirty="0"/>
              <a:t>Algorithms and computers are a “perfect match” because: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Computers can execute a large number of instructions very quickly.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Computers can execute instructions reliably without error.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Computers can determine which algorithms are the best to use for a given problem. </a:t>
            </a:r>
          </a:p>
          <a:p>
            <a:pPr marL="466286" lvl="1">
              <a:buSzPct val="100000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400" dirty="0"/>
              <a:t> Which of the following is an example of an algorithm?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A means of sorting any list of numbers.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Directions for getting from your home to a friend’s house.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A means of finding the shortest route from your house to a friend’s house.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6049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218C8-2F6F-4583-AE63-F371FAD5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032" y="396117"/>
            <a:ext cx="4969923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Computer Hardware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62712C08-31D4-4A78-A86A-EB0E02B6516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502"/>
          <a:stretch/>
        </p:blipFill>
        <p:spPr bwMode="auto">
          <a:xfrm>
            <a:off x="430823" y="883552"/>
            <a:ext cx="2627123" cy="23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raphic 212">
            <a:extLst>
              <a:ext uri="{FF2B5EF4-FFF2-40B4-BE49-F238E27FC236}">
                <a16:creationId xmlns:a16="http://schemas.microsoft.com/office/drawing/2014/main" id="{76F599C2-D383-4550-8766-299FB703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89373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E1F2B4E-E76E-4D67-AE91-6FB62BED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89373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90">
            <a:extLst>
              <a:ext uri="{FF2B5EF4-FFF2-40B4-BE49-F238E27FC236}">
                <a16:creationId xmlns:a16="http://schemas.microsoft.com/office/drawing/2014/main" id="{0F7ECD47-E4A6-4F90-AE61-07F93E2F0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36249" y="128932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6" name="Freeform: Shape 32">
              <a:extLst>
                <a:ext uri="{FF2B5EF4-FFF2-40B4-BE49-F238E27FC236}">
                  <a16:creationId xmlns:a16="http://schemas.microsoft.com/office/drawing/2014/main" id="{1F25530C-699A-4C78-BAF8-68942C96B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B15E96A-D45A-44FE-860B-EAFD489F3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1D7F4880-D7DA-4B83-803E-D2BE09041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235"/>
          <a:stretch/>
        </p:blipFill>
        <p:spPr bwMode="auto">
          <a:xfrm>
            <a:off x="416702" y="3484611"/>
            <a:ext cx="2627123" cy="23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puter Hardware">
            <a:extLst>
              <a:ext uri="{FF2B5EF4-FFF2-40B4-BE49-F238E27FC236}">
                <a16:creationId xmlns:a16="http://schemas.microsoft.com/office/drawing/2014/main" id="{FBC8E0A5-5DED-4781-8528-FC2D3291315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2" r="-3" b="-3"/>
          <a:stretch/>
        </p:blipFill>
        <p:spPr bwMode="auto">
          <a:xfrm>
            <a:off x="3180703" y="2083091"/>
            <a:ext cx="2625080" cy="23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aphic 4">
            <a:extLst>
              <a:ext uri="{FF2B5EF4-FFF2-40B4-BE49-F238E27FC236}">
                <a16:creationId xmlns:a16="http://schemas.microsoft.com/office/drawing/2014/main" id="{4CEDC362-D5E0-4498-A8F5-F91B729C4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5309" y="4723844"/>
            <a:ext cx="1443501" cy="1443815"/>
            <a:chOff x="5733988" y="3066862"/>
            <a:chExt cx="724532" cy="724658"/>
          </a:xfrm>
          <a:solidFill>
            <a:schemeClr val="tx1"/>
          </a:solidFill>
        </p:grpSpPr>
        <p:sp>
          <p:nvSpPr>
            <p:cNvPr id="377" name="Freeform: Shape 36">
              <a:extLst>
                <a:ext uri="{FF2B5EF4-FFF2-40B4-BE49-F238E27FC236}">
                  <a16:creationId xmlns:a16="http://schemas.microsoft.com/office/drawing/2014/main" id="{D29B2FAA-67CA-42FD-A2B3-57292873A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066862"/>
              <a:ext cx="14192" cy="14096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69871E-09E7-4430-9D6B-98307AC2C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066862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162939C-25C6-4400-9E84-6C39AE264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587869-3194-4962-B75D-915D82066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6CDAA27-3684-49F7-B581-D889491FE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1151F2-A203-4BE3-A18F-60026B25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066862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C1AE5B9-BB16-49DA-9581-0F26C4B2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6D0BB3-DE33-481F-BBBC-074926E70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126103"/>
              <a:ext cx="14192" cy="14096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FAE96A-B252-4ADF-B000-060ED2EE5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126101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FC3600-77F6-4F4F-BD28-589C62C70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46">
              <a:extLst>
                <a:ext uri="{FF2B5EF4-FFF2-40B4-BE49-F238E27FC236}">
                  <a16:creationId xmlns:a16="http://schemas.microsoft.com/office/drawing/2014/main" id="{9B1F7A36-7877-479A-AFF3-AA33E0FBA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47">
              <a:extLst>
                <a:ext uri="{FF2B5EF4-FFF2-40B4-BE49-F238E27FC236}">
                  <a16:creationId xmlns:a16="http://schemas.microsoft.com/office/drawing/2014/main" id="{B54E33FB-B6A5-430A-A477-5F6F5B270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48">
              <a:extLst>
                <a:ext uri="{FF2B5EF4-FFF2-40B4-BE49-F238E27FC236}">
                  <a16:creationId xmlns:a16="http://schemas.microsoft.com/office/drawing/2014/main" id="{487EF518-2581-4B66-8B7B-FEA8EE09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126103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49">
              <a:extLst>
                <a:ext uri="{FF2B5EF4-FFF2-40B4-BE49-F238E27FC236}">
                  <a16:creationId xmlns:a16="http://schemas.microsoft.com/office/drawing/2014/main" id="{7C4F17B9-1149-4E8E-A2A3-1099873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50">
              <a:extLst>
                <a:ext uri="{FF2B5EF4-FFF2-40B4-BE49-F238E27FC236}">
                  <a16:creationId xmlns:a16="http://schemas.microsoft.com/office/drawing/2014/main" id="{6D6F940B-98B1-4DD6-9B6C-97C0E35A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185250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51">
              <a:extLst>
                <a:ext uri="{FF2B5EF4-FFF2-40B4-BE49-F238E27FC236}">
                  <a16:creationId xmlns:a16="http://schemas.microsoft.com/office/drawing/2014/main" id="{29056B38-541F-45CB-B948-594BAB33A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185250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52">
              <a:extLst>
                <a:ext uri="{FF2B5EF4-FFF2-40B4-BE49-F238E27FC236}">
                  <a16:creationId xmlns:a16="http://schemas.microsoft.com/office/drawing/2014/main" id="{6990FCC3-0952-4799-A4B6-BF87F372E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53">
              <a:extLst>
                <a:ext uri="{FF2B5EF4-FFF2-40B4-BE49-F238E27FC236}">
                  <a16:creationId xmlns:a16="http://schemas.microsoft.com/office/drawing/2014/main" id="{4F93E300-8413-4BEE-81AA-364021E07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54">
              <a:extLst>
                <a:ext uri="{FF2B5EF4-FFF2-40B4-BE49-F238E27FC236}">
                  <a16:creationId xmlns:a16="http://schemas.microsoft.com/office/drawing/2014/main" id="{D4C8BAA9-3C9B-4B91-90C4-5110C9120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55">
              <a:extLst>
                <a:ext uri="{FF2B5EF4-FFF2-40B4-BE49-F238E27FC236}">
                  <a16:creationId xmlns:a16="http://schemas.microsoft.com/office/drawing/2014/main" id="{DFEA509A-5B3E-4B86-9EFB-840D52251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185250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56">
              <a:extLst>
                <a:ext uri="{FF2B5EF4-FFF2-40B4-BE49-F238E27FC236}">
                  <a16:creationId xmlns:a16="http://schemas.microsoft.com/office/drawing/2014/main" id="{938572F9-4F87-4EC2-9938-8AD859AE1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57">
              <a:extLst>
                <a:ext uri="{FF2B5EF4-FFF2-40B4-BE49-F238E27FC236}">
                  <a16:creationId xmlns:a16="http://schemas.microsoft.com/office/drawing/2014/main" id="{BE738404-5A06-49D1-AFCA-1604EB27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244492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58">
              <a:extLst>
                <a:ext uri="{FF2B5EF4-FFF2-40B4-BE49-F238E27FC236}">
                  <a16:creationId xmlns:a16="http://schemas.microsoft.com/office/drawing/2014/main" id="{F5DB130A-5DCC-4A6D-9DB4-87B04CB72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244490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59">
              <a:extLst>
                <a:ext uri="{FF2B5EF4-FFF2-40B4-BE49-F238E27FC236}">
                  <a16:creationId xmlns:a16="http://schemas.microsoft.com/office/drawing/2014/main" id="{A13F658F-4E85-43F3-B4BA-4AC4F3F46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60">
              <a:extLst>
                <a:ext uri="{FF2B5EF4-FFF2-40B4-BE49-F238E27FC236}">
                  <a16:creationId xmlns:a16="http://schemas.microsoft.com/office/drawing/2014/main" id="{70AA051C-7535-499C-892B-F99EF1E04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61">
              <a:extLst>
                <a:ext uri="{FF2B5EF4-FFF2-40B4-BE49-F238E27FC236}">
                  <a16:creationId xmlns:a16="http://schemas.microsoft.com/office/drawing/2014/main" id="{4763F534-6ABB-4D9A-89F3-6D8AD748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62">
              <a:extLst>
                <a:ext uri="{FF2B5EF4-FFF2-40B4-BE49-F238E27FC236}">
                  <a16:creationId xmlns:a16="http://schemas.microsoft.com/office/drawing/2014/main" id="{D14F935F-3F84-4D1B-8E98-F9E777382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24449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63">
              <a:extLst>
                <a:ext uri="{FF2B5EF4-FFF2-40B4-BE49-F238E27FC236}">
                  <a16:creationId xmlns:a16="http://schemas.microsoft.com/office/drawing/2014/main" id="{B65DF0E4-9B4A-46CD-9A9D-458C87A59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64">
              <a:extLst>
                <a:ext uri="{FF2B5EF4-FFF2-40B4-BE49-F238E27FC236}">
                  <a16:creationId xmlns:a16="http://schemas.microsoft.com/office/drawing/2014/main" id="{58FF2C31-CF84-4D29-847D-2DB9AF4BF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303638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65">
              <a:extLst>
                <a:ext uri="{FF2B5EF4-FFF2-40B4-BE49-F238E27FC236}">
                  <a16:creationId xmlns:a16="http://schemas.microsoft.com/office/drawing/2014/main" id="{4C21B385-E2F9-488E-806C-46016410F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303638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8CB3AF-A6C8-47DA-A3D0-234587FA1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861574E-A5E6-42A1-B830-9809B9F39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98919E8-9EB7-441C-AEC3-A9CE1E0A0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2E4786E-8920-4FBA-8BC7-B3A835FB0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303638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F7290A9-B708-400B-8CB0-0554B94D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34073C9-34B7-43BA-BA12-4222EDE5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362880"/>
              <a:ext cx="14192" cy="14096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3570C5A-A42F-4D61-8FDB-51102430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362878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6BA38B9-E3CF-48A1-983D-289A392D3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77940EE-A25B-4F5F-9C1F-581ADD6BB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3DA8A18-C80E-4B78-B240-9A1007DFC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426C3CC-10C1-4544-B9C5-5D682D34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362880"/>
              <a:ext cx="14097" cy="14096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017CAD5-F7A6-48B1-913B-F8B98BA7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26845C-FDEE-4D06-A23E-CFE4D3106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422027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31F99EF-78F2-44CA-B076-1A27FFCE2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42202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73EF932-58C7-4841-8F5D-50109B670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3DDE1B7-F0C0-4163-AFE1-508C4E3E9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B85CD5-899C-4F17-A49C-436AD8F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FA0204B-E978-4C7B-9EAF-61A95A153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42202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AC91630-8FA2-4359-B4A5-996D7AC1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5A2900-490D-40A9-BE41-41E187B53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066862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1AB5E29-52A2-46C0-A2DD-2DD8433D0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4105130-A80E-47C9-A22B-35A0E3E97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9707DE7-BDED-4F4C-BC65-D917CC694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C8716D0-16D9-43E6-952D-73323E477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9BF38A4-53B0-4281-8D87-47957C623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E1CF737-4BC5-4A9D-BEAC-95CAEC8C2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126100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905B25D-D354-44A1-BF0C-94008F11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E4EE506-16BB-4ED6-84A4-10E529A0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4A62103-443C-46B0-AF47-2829C70A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994B920-0469-45C4-965B-3771CADB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D04A73E-37D3-40C7-A418-7A72840E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12610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A47EA7-7A1F-42BA-B380-F944A27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185249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A6FB2E-6F1B-4B03-B042-31F8C2EA3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AABDFBB-99C5-4210-AD8E-7E31712C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1E15E49-04A6-4A0C-BB70-84FCFA84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E80DFEF-C671-4D55-9BFF-8CC8CDC9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CDC8BD0-2BE7-4C18-A55A-CADFE1337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185248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9F42A3F-20FE-434D-887C-59035EF60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244489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AEC682-A58A-477F-BB01-5FB68E798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244489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C1EE4EC-304C-4162-B602-BDB6E3D36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244489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99C0698-FD31-4265-A68F-DA155038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244489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B9BBA9B-F42D-467D-BE55-E349A8B9F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24448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AB981FB-3361-446E-ADA9-34BA6C597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24449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6E435C0-F8D7-4E6A-AAFF-85629D67E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303639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FBB2786-AC45-42FC-9A09-315DC9593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96ED90D-D390-4361-9933-CE488747F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9BAB288-8AF2-4C31-9D71-CC25AB12A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4A3F82E-5523-44A3-BBB4-25CEF2AF1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A1714B-EF94-4433-827D-C0834305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05D693C-EA76-4B8D-B027-C880C5802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362877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A2F7AAD-B13F-438F-B4FD-39EFE6F2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3035F65-60C4-4D3D-BAFF-B5DF08608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17698E8-92F2-4851-90BF-32318C55C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3AE1509-EA70-472D-90CE-82D6F9D7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FB9D6B5-1F70-486A-BB6D-1E2362596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362879"/>
              <a:ext cx="14096" cy="14096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8DEAC9-3116-4176-981D-3467FD509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42202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44DFABA-3DE3-46E1-830F-F4D684835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19D739D-A7D2-434E-A2E0-507C3D173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BCBE865-4325-4AC0-8776-833AD3A5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C36544F-B20A-4DD3-B4C1-AF1A24788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CBC01B1-9005-45AB-8EAB-4BDEEB4BC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42202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CD1C3D-D56E-4B08-A273-66A660C0E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481173"/>
              <a:ext cx="14192" cy="14095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38E3365-85EE-43CD-84C4-DCF14BB77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481173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0FFD47B-902B-4DC7-8808-B78BD4ED1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D5393D4-ED7B-45AE-BA4F-AD6A68B29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9E0B0EA-EE59-4B22-ADC2-D81C536D4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EAC9122-14E8-4EE8-ADFE-E746EFEB8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481173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1853BF3-6190-48CC-9DA8-908656FAA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8EAB809-DED1-42E8-812C-7FC3D7081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540416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ABC405-365A-4424-ADA0-2B501FF2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540416"/>
              <a:ext cx="14097" cy="14096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E8BC2E-26E2-455B-8BD5-215A33E9C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E0517A0-739A-45D6-A4B3-E7FE30C0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E7A6CC3-FD60-4300-9DF6-EDF6F7713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6C5B040-9BD0-4B9B-B905-FA43452D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540416"/>
              <a:ext cx="14097" cy="14096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20971C8-EF55-4053-BF49-C6462D83F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0543937-060A-47A8-849A-DDD73EFAD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599562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15A5C86-ABE7-43B3-8B07-042F0FBCC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59956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9B60719-E408-4E63-A72A-448880672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0BEB3E7-28A0-40F1-9D33-EDDE15975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D703B89-17E9-4BA0-AF84-092BA037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FCEF350-F7FD-4C31-AE85-E93B9BA12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59956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56F991F-7300-4897-83AC-D0B308C3A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3F83891-F9FA-44EA-83BF-3B61F0B3F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8" y="3658803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A8A2664-4A4A-40B1-9152-20F65E66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2" y="3658803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44E0215-674E-45C9-AF98-A95793FA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2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5417E6F-42D5-4D53-9844-E839ACA36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E0C4FE9-3257-4075-B8B7-A7D69F710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ED82F4-DF1B-4720-982D-3B85D0D9F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658803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096929-05F8-456D-BC89-7FC8F106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70F630C-ED97-488C-AC01-A7C770E3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90" y="3717950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6FC5054-3B43-484D-B1B1-8829FE3B6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4" y="3717950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687DC2-7B0D-45DE-A83D-1B8A3711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4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A59A74D-70BB-43DA-8375-126FACDE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8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4EA2E87-3412-49D7-83A9-378F2B2C3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8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3B94B8E-4AF5-4229-B7C6-987D9BE5D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717950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958E20-9A30-44DD-8553-30F0933BF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3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91A221-9216-45A4-9095-D29F65FA9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90" y="3777192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755BFEB-9F99-4492-8FEE-4F18B41F5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5" y="377719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465649-C321-4C37-A07C-19831B29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5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B09C7B1-F3A9-4B33-AED2-98B659869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31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2DE8E73-DEC1-480A-87DA-61D64AEE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82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E7FC5AA-BD0C-4FA7-97EA-943942D5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8" y="377719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DB63289-9129-4F93-9554-DDDCA7BFB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4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E36B019-45C6-45B2-9B6B-1CF9D52EF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481173"/>
              <a:ext cx="14097" cy="14095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2C462D8-7865-4768-A7DB-3BB576846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DF75DED-D09C-472C-B35B-04726E09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9F443CC-DDDA-4644-8690-DB5FC0C80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FD15DD5-361C-44E0-9D5D-B5AB7CADA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79BD9C2-3060-4C46-8EB0-B7BC4A65A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481171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DF83398-0F44-409B-B5B2-90AD49D89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54041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E323A20-ED60-46A2-A06D-EBEC360E5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54041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6E39F2B-AC20-4BB0-AED8-D4A43BA65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54042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01F5ED6-CD4E-4FCC-8982-9F7E30252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54042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5AB15D4-D251-45E9-B1C4-6EEBE0735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54042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6CC189D-CBA9-4938-A66C-6CB54425F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540426"/>
              <a:ext cx="14096" cy="14096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6085CA-38C0-4115-98B5-A9B58E316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599574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301EEFE-FBAB-4CDB-A026-5CC3A5BDD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59957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3FB0B32-5706-4559-B673-863CE97C2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59957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68CBE-6F75-49E2-BFE0-914A6A52F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59957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2673A83-A8F2-4DE5-8148-C09CE2E6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59957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1E4E64-5A90-4A00-9561-6F740F287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59957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0349AC6-1356-4939-8990-B16FA47A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658813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E7B3051-FB94-4EFF-89CF-01B3B321D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31B6D74-D6F9-4C3D-9E18-5F6AE8632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54F4553-5993-4DAC-A214-52AE2637D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E322066-263F-4510-A417-C898FFD06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65881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3649B52-8B95-436B-A477-B74622CB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DA02261-263B-41A9-B1F6-D265211F4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717961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B1AABD0-3C0E-491D-95CF-6E9CDEE13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71796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E5C2950-6DFC-425A-BDDF-04C0568C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71796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BBAB04B-BF0E-411A-998E-B17228DC4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71796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C971FD7-32B4-446B-86BF-B451063EC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71795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676B20A-596E-4D8B-9713-D0B1EB739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71797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5CE4231-11CE-4B1E-B8B8-7589CB34C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4" y="3777245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151C3EF-8A90-43F7-9B2D-5C6932A26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59" y="37772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08AAA6C-2BAB-4AFC-BF1C-FBF3CF4E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03" y="377730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DCD6C20-4A85-4283-8097-3FD23DFB3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54" y="37773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AA50D46-9B4D-4CC7-861D-DD54A8835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37" y="377740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BBBF520-1297-4494-877C-46E7922DF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7" name="Graphic 4">
            <a:extLst>
              <a:ext uri="{FF2B5EF4-FFF2-40B4-BE49-F238E27FC236}">
                <a16:creationId xmlns:a16="http://schemas.microsoft.com/office/drawing/2014/main" id="{50863D5E-6C2A-45DA-B671-D8B527A8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5309" y="4723844"/>
            <a:ext cx="1443501" cy="1443815"/>
            <a:chOff x="5733988" y="3066862"/>
            <a:chExt cx="724532" cy="724658"/>
          </a:xfrm>
          <a:solidFill>
            <a:schemeClr val="tx1">
              <a:alpha val="60000"/>
            </a:schemeClr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7B1F8C4-561D-4B0E-8E56-AFBB9DF8D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066862"/>
              <a:ext cx="14192" cy="14096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0C3B5AE-5385-496A-A6DC-A68614961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066862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4189642-9282-421E-8AD2-41974427D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A1A3EE3-497B-48A9-B617-1D20CEEDA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87BDB8D-F042-495D-84BA-67886C051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2B0F48A-145D-4661-AE81-E43E277E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066862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7218ECB-7516-49E9-922A-F43C8FFD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2169A93-8960-41FF-A3A4-33A85EAD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126103"/>
              <a:ext cx="14192" cy="14096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A0DC44E-658E-4765-964F-8D83CA67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126101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4F5AD4C-C383-4E28-BF82-9F05E5739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3968063-6513-4FF6-932E-873D98720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135FC48-3270-450E-867F-E753FFF5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C9AFFA5-D60A-4039-B224-7234AAC05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126103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4A8B7C2-8F7E-4519-BBEC-06ECCC17D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126101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64887FB-AC3A-4428-83BD-0BE584DCA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185250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799087A-A540-4759-A9D8-870D2235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185250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7E8A4B-E7A7-4AF9-BD5B-96260571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E8FB47A-BD9F-4198-9007-C215EEAD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2551692-5101-464F-A226-17FB5A460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E2C9FD1-7E9C-4D89-BAE9-05EDF3FF4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185250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A6226B1-7F24-44A1-B1F4-BC83A3FFE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1852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8B6ADC4-AD3B-4791-9D08-B5709D8D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244492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E6C7D68-ACF6-4288-921F-30602D505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244490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8EEEEFF-5B09-4307-BC19-A30EC60FD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128E6CF-FF70-4D58-A696-3A114397E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060F9C8-0356-457A-AB89-7A106943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1A59BC5-F66F-4AE2-8CC1-D7B1C1492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24449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DF3FB-434D-4208-8871-7B1FD3693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2444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A2CE75A-C708-410C-8059-14848BE2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303638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59CBB9B-02EE-4FC8-92C1-8D1C19439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303638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1EF9220-2653-4B31-AC64-7C424122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B7B49E4-C726-47BD-AE55-8EE3FB0E0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D2B39D4-3EC2-4804-B548-1B4F58EC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853E691-8B33-4F78-B4D9-E949CF7C9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303638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5F8D55-C7F8-4C19-A5A9-5E5765E06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BA05A06-03EF-43EB-AA28-F41138100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362880"/>
              <a:ext cx="14192" cy="14096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7A34072-F7B9-492C-B70A-ADA0E1A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362878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C518A74-68AB-4C19-A45D-7053460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02CC709-545D-4A57-84E1-CD686F84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49B8D04-9D49-4405-8484-D6BF01125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742C37C-5E33-44D3-8555-7A1E61FF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362880"/>
              <a:ext cx="14097" cy="14096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05620F0-AB23-4E03-BC54-C6BFE6E51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36287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832D519-D380-4C83-9AAF-5F54E8A5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422027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C624EF9-120D-4B6E-B530-A06603887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42202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C1D4558-63DE-490A-BF17-30C574F54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EADA2ED-0026-471B-8CA6-780ADC05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0A827F-5F59-4EEB-8735-F917D8E57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D0317AA-957A-44D3-8AEC-643BF241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42202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E6AE069-2CF9-49BD-B21A-AD0FCE29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21A4C04-C61F-444C-9211-179630C7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066862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CC4BC88-233F-4B74-968F-62C403620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5A7E444-856C-4A21-9810-27CD3F029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D79D3C58-50F9-4849-8430-5260D797E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420334C-1A7E-4503-8B1D-D4EAA75AF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8C275AC8-B8B5-4F8E-B892-3073CFDF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06686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B251EFE-B70B-400C-AB0C-82BE57653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126100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406A09A-70D5-4E91-9944-A433A2479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66F07FE-4C7E-481F-B057-26552808E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18A95FA-5039-42C3-ABBB-EC2E8D914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9860351-22C5-47AE-9270-D248C5BE6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12610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AAD96E7-6015-47E9-A9EC-629416B87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126102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59B5334-1F25-4EE5-A568-AF35C4F7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185249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C9E3398-FA58-4857-B85B-15F8A49A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6F27206-56A7-403E-8F3F-C697D9D56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A85E547-B0F8-4952-BCD1-B7F5E5CE1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57BF0E1-F2CE-4414-AABC-5B2671941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18524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34C81D6-30E3-4CE7-B531-2425E5080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185248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17A4FA0-0C32-46A7-B4C5-981501239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244489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B7BE84C-887F-48E7-9CA1-7D2BC8843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244489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853E9B7-279C-44B2-B72C-E2324125A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244489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091C36B-3220-4184-AEAA-2E2CBEB86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244489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3912991-03D8-4260-9B9A-CFFF0D8B5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244488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E975F7-C2BA-45F7-AB24-71255DAA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24449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80B733C-87A6-496A-9C11-B9E890ACF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303639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39E68B9-5FD2-4B7C-A78D-6F4B0F90C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87CDC57-8C78-45DE-91E9-C8159065C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6B0AE69-D8FA-4E5A-82F9-8F8E8E1E8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6BBD721-4F12-43B3-827D-D58705E54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303639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7F1560C4-0BB9-4107-ABCF-A920744E7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30363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8EF8484-57BB-4822-912D-66FCD98AA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362877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D1473C5-C23F-4A8F-A39C-F1CBC156A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6CE55760-AA80-4113-A356-46232B31B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C21E7FD-E583-4AD9-B639-0D10C7BDD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E9744D2-ADFF-4AF3-9BF1-CE7608E1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362877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C668647-547C-4973-8EAA-182741886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362879"/>
              <a:ext cx="14096" cy="14096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09FB6F2-ED26-4C2C-8F12-0B54BCA94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6" y="342202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F4B5789-FBC2-435C-997D-3DE9DC10E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7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971CF9CB-D0DC-420D-9417-2D325035C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1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431184E-57EB-4CEB-B9B4-EDB8A76EC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0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671F127-4156-4D14-8941-B2DA5EB2B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5" y="3422027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762DB24-52ED-430C-B3D8-8F4075D04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5" y="342202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C079268-883B-4063-A2F9-A468EEFD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481173"/>
              <a:ext cx="14192" cy="14095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7B6CD79-66DE-441F-A3FA-F8EB6D39B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481173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19969AB-4D8B-4629-A2BD-BC3C3DBC3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FD24A29-393D-4610-A3BA-44524DA09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D817713-B58D-4648-B3B1-02527F2A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8F89E51A-636D-4F17-9F04-EE85D946A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481173"/>
              <a:ext cx="14097" cy="14096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F8B4AE0-D607-48D8-844D-8BF957C98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DCD58D6-D834-4390-A69B-4D27F0D97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540416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DD4B013B-0EEA-4A03-8FE3-E90B956E6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540416"/>
              <a:ext cx="14097" cy="14096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730426A-7D1E-4DF8-882A-404C365C4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25C0DD8-9DC8-45D2-8EC4-DFC93DCBC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CEF2D4A-1937-4A88-88DD-72AFBD618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6F79960-EE48-457D-B68B-E58643E70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540416"/>
              <a:ext cx="14097" cy="14096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2741906-C82E-4AEB-B7DD-7F58BD95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540416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44B891B-5AB7-44DB-922D-2D56EA50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9" y="3599562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C642CB2-F79B-4058-AD33-2D99EA1C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3" y="359956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881A561-52FB-4947-8384-2395E5A8C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3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332B771-DEE3-4E77-A48B-F9BC77677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C78587C-3173-47E3-99AC-F4E179F36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532B7C2-A468-40AC-9BF6-FE42FC5F9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59956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5303B70-B045-49D6-9265-D162233A0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59956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58D7A5-C71D-4FD5-9BA0-E810F240E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88" y="3658803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A53E3AC-FB01-4AE1-8AF3-11AA83365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2" y="3658803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30F864A-8A4A-4348-9ADD-5DED1383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2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BE940E6-A4B1-4534-9C3B-A172F0172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7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9C8FA32-23F5-4784-998D-62E46FB4C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7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EF5E987-A706-4860-845B-6AA9C284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1" y="3658803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C10C51A-5532-4BC5-86D4-68409FCE6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2" y="365880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66B05B59-33BB-4876-8311-92A9A45A4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90" y="3717950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F44DCC7-9861-49A3-AD93-F065616F1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4" y="3717950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F704FE6-2557-432A-AE48-41E8B008B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4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EF132C6-BFCE-419A-A02F-2C828A22F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28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536FDA0B-CF52-4649-A505-0E66D6AB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78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67895A4-65E3-4E1E-9D0B-9B4E136D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2" y="3717950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8BC7C8E-31A7-45AD-9C37-3505AD4CA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3" y="3717950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0D0B9EA2-BB2B-4723-808C-6D32F96A8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3990" y="3777192"/>
              <a:ext cx="14192" cy="14095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C0D58E4-A0A6-4878-9475-78DF78668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35" y="377719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BC26BA7D-4E83-4DC4-AA44-85DEE0ABF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385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62E4B962-084D-4ADD-8F62-155A7311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31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AB38BCE-67F4-48F3-BA91-21C04B8CE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782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2E97C13-85F8-4DE4-A304-23282E7F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28" y="3777192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9E960C6-6CEE-4408-8613-E1370733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174" y="3777190"/>
              <a:ext cx="14096" cy="14098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93D5DF7-238C-4F08-A4E1-4C2B58E9E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481173"/>
              <a:ext cx="14097" cy="14095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620E852-CFBF-429E-90CB-3E99384D9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EEE81D3-B446-4E6E-87CF-314A70BD1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7BF08C4-C0DC-404D-9003-2DE1CFB1A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2F9611B-18FA-4955-BCCC-043F6CF9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481173"/>
              <a:ext cx="14096" cy="14095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5890AAA-85C0-4C85-B4B5-4752D0105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481171"/>
              <a:ext cx="14096" cy="14096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496BB4A-6411-4ACB-80E7-EF261C7E7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540417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C900755-267A-4D6B-81B8-5FA9C832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54041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6E11D40-C319-4CA3-B7C9-499EC9469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54042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A7B8A31-9F53-4D90-B53A-A049E7084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54042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C5EDECAF-749C-4C2D-808B-7238DF8A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54042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CE3F7E5-8785-4D00-A0C6-8022973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540426"/>
              <a:ext cx="14096" cy="14096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FFAC9E-F74D-4FC9-8B8F-9776735B1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599574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D5E45A6-5D7D-474A-BFEF-83241FBAF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59957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DD8F7D7-CDA8-4E88-ACAE-2064422D6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59957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5298AB4-BB5A-4027-AEE7-03730F8B7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599574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59A04D4-8FF1-4B34-8FEF-7FE7F8D8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59957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522BF7E-4A16-4328-8429-E3C13D62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59957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4038FE7-8955-45EC-A6E6-5DAE2694D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658813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F742C95-0903-445D-8744-ED3C187D8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E05647B-2C76-40B6-9329-164FBB715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92461A2-366C-4D3A-BCCA-3D8F8468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EF3CC38-BF88-4779-9F69-B5390802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658812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1A4E237-66C5-4B91-81DD-A85386C2A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65881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E658A8A-D826-452A-827E-0D5443777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9" y="3717961"/>
              <a:ext cx="14097" cy="14095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004C99D-BF31-47B5-A034-6DB3E179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69" y="371796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9F5805D-034C-4CAA-9BAF-1DF678878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13" y="371796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87DCD0E-3D18-4EFD-B682-753C00DD1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63" y="3717961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B95D5E6-5EC8-4F00-8150-FF802284A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08" y="3717958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E3C3AF3-0187-46BA-8D64-FCD60B1E1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357" y="3717973"/>
              <a:ext cx="14096" cy="14095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DA281C9-3E05-4E5A-83D7-573A7FA8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14" y="3777245"/>
              <a:ext cx="14097" cy="14098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87EF008-48CC-4D69-95F9-06C9DC977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559" y="37772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FE1312D-2289-4CAB-8241-CBD2658FC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03" y="377730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1E710D6-D609-4554-862B-24B782E14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5954" y="37773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12FC8363-D650-48EF-93D7-F211CAE14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37" y="377740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5ACC523-6B54-400F-BCDF-A4D6D789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157E-4614-4138-8A42-EAAE2FB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032" y="1747592"/>
            <a:ext cx="4969924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Computer hardware comprises the physical part of a computer system.  It includes the all-important components of the central processing unit (CPU) and main memory. </a:t>
            </a:r>
          </a:p>
          <a:p>
            <a:pPr>
              <a:lnSpc>
                <a:spcPct val="90000"/>
              </a:lnSpc>
            </a:pPr>
            <a:endParaRPr lang="en-US" sz="1700" i="1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It basically includes following peripheral components: </a:t>
            </a:r>
            <a:endParaRPr lang="en-US" sz="2000" dirty="0"/>
          </a:p>
          <a:p>
            <a:pPr lvl="1">
              <a:buSzPct val="100000"/>
            </a:pPr>
            <a:r>
              <a:rPr lang="en-US" sz="2000" b="1" i="0" dirty="0">
                <a:effectLst/>
              </a:rPr>
              <a:t>Input devices</a:t>
            </a:r>
            <a:r>
              <a:rPr lang="en-US" sz="2000" b="0" i="0" dirty="0">
                <a:effectLst/>
              </a:rPr>
              <a:t> − keyboard, mouse, etc.</a:t>
            </a:r>
          </a:p>
          <a:p>
            <a:pPr lvl="1">
              <a:buSzPct val="100000"/>
            </a:pPr>
            <a:r>
              <a:rPr lang="en-US" sz="2000" b="1" i="0" dirty="0">
                <a:effectLst/>
              </a:rPr>
              <a:t>Output devices</a:t>
            </a:r>
            <a:r>
              <a:rPr lang="en-US" sz="2000" b="0" i="0" dirty="0">
                <a:effectLst/>
              </a:rPr>
              <a:t> − printer, monitor, etc.</a:t>
            </a:r>
          </a:p>
          <a:p>
            <a:pPr lvl="1">
              <a:buSzPct val="100000"/>
            </a:pPr>
            <a:r>
              <a:rPr lang="en-US" sz="2000" b="1" i="0" dirty="0">
                <a:effectLst/>
              </a:rPr>
              <a:t>Secondary storage devices</a:t>
            </a:r>
            <a:r>
              <a:rPr lang="en-US" sz="2000" b="0" i="0" dirty="0">
                <a:effectLst/>
              </a:rPr>
              <a:t> − Hard disk, CD, DVD, etc.</a:t>
            </a:r>
          </a:p>
          <a:p>
            <a:pPr lvl="1">
              <a:buSzPct val="100000"/>
            </a:pPr>
            <a:r>
              <a:rPr lang="en-US" sz="2000" b="1" i="0" dirty="0">
                <a:effectLst/>
              </a:rPr>
              <a:t>Internal components</a:t>
            </a:r>
            <a:r>
              <a:rPr lang="en-US" sz="2000" b="0" i="0" dirty="0">
                <a:effectLst/>
              </a:rPr>
              <a:t> − CPU, motherboard, RAM, etc.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5427-0D2E-4CAB-B8E2-5F8C9BF0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AEE3FAD-458B-41AC-863F-7FEB7B068CE3}" type="datetime1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t>9/28/2022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817A9-9F21-459F-BF44-D3300A46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all" spc="10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Source Sans Pro SemiBold" panose="020B0603030403020204" pitchFamily="34" charset="0"/>
                <a:cs typeface="+mn-cs"/>
              </a:rPr>
              <a:t>Introduction to Computer Science, Algorithm, H/W and S/W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3F2BF-8B73-49F1-9548-6745959B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382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D104-AC93-437B-96F4-1DAFC578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29" y="319984"/>
            <a:ext cx="5248610" cy="583921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Hardware </a:t>
            </a:r>
            <a:br>
              <a:rPr lang="en-US" dirty="0"/>
            </a:br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750B4-E957-487E-9A51-A46CEECA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24E231-8A93-460A-9093-8B3D579E8EBF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C4539-4162-4BBA-BC62-88540C4E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00EE9-3651-40DF-A55D-FCBEF882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A305C-3395-4ED7-8E97-6FC09848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69" y="1420838"/>
            <a:ext cx="8883588" cy="48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Oval 1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EBF67-D90F-48AA-93BF-37ABAC7D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Bridging Hardware and Software</a:t>
            </a:r>
          </a:p>
        </p:txBody>
      </p:sp>
      <p:grpSp>
        <p:nvGrpSpPr>
          <p:cNvPr id="54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Oval 27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29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58A3659-FF5B-4518-8D81-D2A44461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680" y="1883814"/>
            <a:ext cx="5159423" cy="297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9" name="Freeform: Shape 32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3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4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5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6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C841B2-43EF-4B34-B240-094710CF3DDF}"/>
              </a:ext>
            </a:extLst>
          </p:cNvPr>
          <p:cNvSpPr txBox="1"/>
          <p:nvPr/>
        </p:nvSpPr>
        <p:spPr>
          <a:xfrm>
            <a:off x="5956783" y="1747592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/>
              <a:t>The </a:t>
            </a:r>
            <a:r>
              <a:rPr lang="en-US" sz="1700" b="1" i="1" dirty="0"/>
              <a:t>central processing unit </a:t>
            </a:r>
            <a:r>
              <a:rPr lang="en-US" sz="1700" i="1" dirty="0"/>
              <a:t>(CPU) is the “brain” of a computer, containing digital logic circuitry able to interpret and execute instructions.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Main</a:t>
            </a:r>
            <a:r>
              <a:rPr lang="en-US" sz="1700" dirty="0"/>
              <a:t> memory is where currently executing programs reside, which the CPU can directly and very quickly access.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Secondary</a:t>
            </a:r>
            <a:r>
              <a:rPr lang="en-US" sz="1700" dirty="0"/>
              <a:t> memory is nonvolatile,  and therefore provides long-term storage of programs and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Input/output </a:t>
            </a:r>
            <a:r>
              <a:rPr lang="en-US" sz="1700" dirty="0"/>
              <a:t>devices include anything that allows for input or output.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Buses </a:t>
            </a:r>
            <a:r>
              <a:rPr lang="en-US" sz="1700" dirty="0"/>
              <a:t>transfer data between components within a computer system, such as between the CPU and main memory.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F2FB-1FA7-4A29-A3A5-7CB0754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570BD9-08BB-4566-84F6-7C3996A44284}" type="datetime1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t>9/28/2022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CDB9A-AF07-4EF4-A26A-B5B0F613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all" spc="10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Source Sans Pro SemiBold" panose="020B0603030403020204" pitchFamily="34" charset="0"/>
                <a:cs typeface="+mn-cs"/>
              </a:rPr>
              <a:t>Introduction to Computer Science, Algorithm, H/W and S/W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D9A3D-DE85-4C3A-A766-9FE43EC7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41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0" name="Freeform: Shape 1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1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1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1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1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5" name="Oval 1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6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00AA3-49B6-4123-91A0-50FD95B6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75" y="471232"/>
            <a:ext cx="5217173" cy="1541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Bridging Hardware and Software</a:t>
            </a:r>
          </a:p>
        </p:txBody>
      </p:sp>
      <p:sp>
        <p:nvSpPr>
          <p:cNvPr id="407" name="Freeform: Shape 23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8" name="Freeform: Shape 25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9" name="Group 27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31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32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33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35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F8E9CBA-2952-4DE8-8365-0CD78A2D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52" y="1869246"/>
            <a:ext cx="2968189" cy="4393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14A32-30D5-48B1-85FB-3220ABF49C7E}"/>
              </a:ext>
            </a:extLst>
          </p:cNvPr>
          <p:cNvSpPr txBox="1"/>
          <p:nvPr/>
        </p:nvSpPr>
        <p:spPr>
          <a:xfrm>
            <a:off x="5715858" y="1130845"/>
            <a:ext cx="5736183" cy="508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Hardware and software are mutually dependent on each other. Both of them must work together to make a computer produce a useful output.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operating system </a:t>
            </a:r>
            <a:r>
              <a:rPr lang="en-US" dirty="0"/>
              <a:t>is software that has the job of managing the hardware resources of a given computer and providing a particular user interface (interacting with the hardware resources).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 operating system is intrinsic to the operation of a computer, it is referred to as </a:t>
            </a:r>
            <a:r>
              <a:rPr lang="en-US" b="1" dirty="0"/>
              <a:t>system software</a:t>
            </a:r>
            <a:r>
              <a:rPr lang="en-US" dirty="0"/>
              <a:t>. Operating system acts as the “middle man” between the hardware and executing application programs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Limits of Integrated Circuits Technology: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Moore’s Law states that the number of transistors that  can be placed on a single silicon chip doubles roughly every two years.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B0C39-2838-4EC7-981B-F873A39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2BB96BF-FBBF-4B85-9F65-D6D2FCFF86C6}" type="datetime1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t>9/28/2022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79ACE-B6A4-4ACB-9C23-C404202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all" spc="10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Source Sans Pro SemiBold" panose="020B0603030403020204" pitchFamily="34" charset="0"/>
                <a:cs typeface="+mn-cs"/>
              </a:rPr>
              <a:t>Introduction to Computer Science, Algorithm, H/W and S/W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92C9F-B7F5-4920-A0F9-5F3B4D1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920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E771-A256-47F3-AA78-700BD23B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Computing: Information Representation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FDA37-439A-44C9-B518-B08EB32F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E86EB-AA52-4BFA-888C-DA6AFA96AA9F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E9715-4736-4E16-AA76-EBD4BB82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38EEC-0888-477D-880C-801B6DB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824D9-A628-45A5-BAC1-65A6A1052F22}"/>
              </a:ext>
            </a:extLst>
          </p:cNvPr>
          <p:cNvSpPr txBox="1"/>
          <p:nvPr/>
        </p:nvSpPr>
        <p:spPr>
          <a:xfrm>
            <a:off x="1331088" y="1832035"/>
            <a:ext cx="10022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 digital computing, all information is represented as a series of digits.</a:t>
            </a:r>
          </a:p>
          <a:p>
            <a:endParaRPr lang="en-US" sz="1800" dirty="0"/>
          </a:p>
          <a:p>
            <a:r>
              <a:rPr lang="en-US" sz="1800" dirty="0"/>
              <a:t>We are used to representing numbers using base 10 with digits 0–9. Since in current electronic computing, each digit is represented by a different voltage level, the information can be represented within a computer system as given follows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The more voltage levels (digits) that the hardware must utilize and distinguish, the more complex the hardware design becomes.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976DB-6B68-444B-BE14-1415465F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41749"/>
            <a:ext cx="6752354" cy="22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7831-C3CC-4F4C-A83F-DAD82344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Representation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FFC54-5634-4278-8F3D-EB72105F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6AD6C-F291-4FE0-8FDB-2705A9ECB494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ED661-9A05-48E8-B7F1-EE16777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AB14C-7AF2-40B3-A31A-5315626F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7E10B-95D1-4A65-9928-7842D9A8A8B7}"/>
              </a:ext>
            </a:extLst>
          </p:cNvPr>
          <p:cNvSpPr txBox="1"/>
          <p:nvPr/>
        </p:nvSpPr>
        <p:spPr>
          <a:xfrm>
            <a:off x="1331088" y="1690688"/>
            <a:ext cx="99225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 is a fact of information theory, that any information can be represented using only two symbols.</a:t>
            </a:r>
          </a:p>
          <a:p>
            <a:r>
              <a:rPr lang="en-US" sz="1800" dirty="0"/>
              <a:t>Therefore, all information within a computer system is represented using only two digits, 0 and 1, called </a:t>
            </a:r>
            <a:r>
              <a:rPr lang="en-US" sz="1800" b="1" dirty="0"/>
              <a:t>binary representation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Computer hardware, therefore, is based on the use of simple electronic “on/off” switches called </a:t>
            </a:r>
            <a:r>
              <a:rPr lang="en-US" sz="1800" b="1" dirty="0"/>
              <a:t>transistors</a:t>
            </a:r>
            <a:r>
              <a:rPr lang="en-US" sz="1800" dirty="0"/>
              <a:t> that switch at very high speed.</a:t>
            </a:r>
          </a:p>
          <a:p>
            <a:endParaRPr lang="en-US" sz="1800" dirty="0"/>
          </a:p>
          <a:p>
            <a:r>
              <a:rPr lang="en-US" sz="1800" b="1" dirty="0"/>
              <a:t>Integrated circuits </a:t>
            </a:r>
            <a:r>
              <a:rPr lang="en-US" sz="1800" dirty="0"/>
              <a:t>(“chips”), the building blocks of computer hardware, are comprised of millions or even billions of transistors.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5B1A8-534F-4BC6-92E9-8DFD143E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5" y="2663031"/>
            <a:ext cx="8452990" cy="17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846-ECF8-4748-999D-9889F5DF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05E2E-656D-40C3-9919-245295A7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A8CDAB-A6BA-4DF7-8E1A-2E9EF91E3651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8215-C66E-4486-B895-B6880AF3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D8445-B911-45D8-AA09-2B99E949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DFD4B-B3BD-4C1C-926C-B84BE3B2FD87}"/>
              </a:ext>
            </a:extLst>
          </p:cNvPr>
          <p:cNvSpPr txBox="1"/>
          <p:nvPr/>
        </p:nvSpPr>
        <p:spPr>
          <a:xfrm>
            <a:off x="1292868" y="1789614"/>
            <a:ext cx="1006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For representing numbers, any base (radix) can be used. In base 10, there are ten possible digits (0, 1, . . ., 9), in which each column value is a power of ten, as shown below.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1AA35-1ED2-481B-BF86-36972024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02" y="2625079"/>
            <a:ext cx="7830196" cy="1397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D9C42D-4AE6-4DAF-8F19-07E6BED02456}"/>
              </a:ext>
            </a:extLst>
          </p:cNvPr>
          <p:cNvSpPr txBox="1"/>
          <p:nvPr/>
        </p:nvSpPr>
        <p:spPr>
          <a:xfrm>
            <a:off x="1290067" y="4133260"/>
            <a:ext cx="983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Other radix systems work in a similar manner. Base 2has digits 0 and 1, with place values that are powers of two, as given below.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F08F95-AECF-4CC6-B85E-FF08E9B3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23" y="4847708"/>
            <a:ext cx="7745754" cy="15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0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D94E-4E45-4FFC-A949-89FA551D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1831804"/>
            <a:ext cx="8746435" cy="371363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The term </a:t>
            </a:r>
            <a:r>
              <a:rPr lang="en-US" sz="4400" b="1" dirty="0"/>
              <a:t>bit</a:t>
            </a:r>
            <a:r>
              <a:rPr lang="en-US" sz="4400" dirty="0"/>
              <a:t> stands for binary  digit. Therefore, every bit has the value 0 or 1.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A </a:t>
            </a:r>
            <a:r>
              <a:rPr lang="en-US" sz="4400" b="1" dirty="0"/>
              <a:t>byte</a:t>
            </a:r>
            <a:r>
              <a:rPr lang="en-US" sz="4400" dirty="0"/>
              <a:t> is a group of bits operated on as a single unit in a computer system, usually consisting of eight bits.</a:t>
            </a:r>
            <a:br>
              <a:rPr lang="en-IN" sz="4000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54DF-102D-4BDF-9981-B173E765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B04C0-BA66-40E8-92C1-97415F1FC353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595B-7C94-4FB0-B37F-5E85FC1E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74A4-0A07-4CD9-BEF2-3F455B1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6" y="324901"/>
            <a:ext cx="6673473" cy="1390249"/>
          </a:xfrm>
        </p:spPr>
        <p:txBody>
          <a:bodyPr>
            <a:normAutofit/>
          </a:bodyPr>
          <a:lstStyle/>
          <a:p>
            <a:r>
              <a:rPr lang="en-US" dirty="0"/>
              <a:t>What is Computer </a:t>
            </a:r>
            <a:br>
              <a:rPr lang="en-US" dirty="0"/>
            </a:br>
            <a:r>
              <a:rPr lang="en-US" dirty="0"/>
              <a:t>Science?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906451"/>
            <a:ext cx="58329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800" i="1" dirty="0"/>
              <a:t>C</a:t>
            </a:r>
            <a:r>
              <a:rPr lang="en-IN" sz="2800" i="1" dirty="0" err="1"/>
              <a:t>omputer</a:t>
            </a:r>
            <a:r>
              <a:rPr lang="en-IN" sz="2800" i="1" dirty="0"/>
              <a:t> science is fundamentally </a:t>
            </a:r>
            <a:r>
              <a:rPr lang="en-US" sz="2800" i="1" dirty="0"/>
              <a:t>about is computational problem solving.</a:t>
            </a:r>
          </a:p>
          <a:p>
            <a:pPr lvl="1"/>
            <a:r>
              <a:rPr lang="en-US" sz="2400" dirty="0"/>
              <a:t>Solving problems by the use of computation</a:t>
            </a:r>
          </a:p>
          <a:p>
            <a:pPr lvl="1"/>
            <a:endParaRPr lang="en-IN" sz="2366" dirty="0"/>
          </a:p>
          <a:p>
            <a:pPr marL="532899" lvl="1" indent="0">
              <a:buNone/>
            </a:pPr>
            <a:endParaRPr lang="en-IN" sz="2366" dirty="0"/>
          </a:p>
          <a:p>
            <a:r>
              <a:rPr lang="en-US" sz="2600" b="1" dirty="0"/>
              <a:t>Areas of study in computer science includes: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Software engineering, database management, computer networks, data mining, information security, programming language design, computer architecture, human–computer interaction, robotics, and artificial intelligence, among others.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i="1" dirty="0"/>
              <a:t>Characterization of computation can be given by the notion of an algorithm.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1D601DD-761A-4959-A37B-1321EE2DF9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96A9D82-D265-4FF1-860C-A71925B26607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Introduction to Computer Science, Algorithm, H/W and S/W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0A54710-9904-4F6A-BD94-FBE73A96BE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45" b="3145"/>
          <a:stretch>
            <a:fillRect/>
          </a:stretch>
        </p:blipFill>
        <p:spPr>
          <a:xfrm>
            <a:off x="7239000" y="2425557"/>
            <a:ext cx="4114800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02E-733E-49FF-B1C4-31D7030C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Decimal to Binary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95940-3A5B-42E1-B24B-CD8EBB81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E0E6B2-6BF7-424A-8A10-5E5D3EC72168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B9A1-F529-4C6D-AE79-93714A2C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1AA23-E6DF-49B4-A0C0-E1992D3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6432-DFCF-4FE8-88BF-B7693A19E38C}"/>
              </a:ext>
            </a:extLst>
          </p:cNvPr>
          <p:cNvSpPr txBox="1"/>
          <p:nvPr/>
        </p:nvSpPr>
        <p:spPr>
          <a:xfrm>
            <a:off x="1331087" y="1568985"/>
            <a:ext cx="8820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algorithm for the conversion from base 10 to base 2 is to successively divide a number by two until the remainder becomes 0. </a:t>
            </a:r>
          </a:p>
          <a:p>
            <a:endParaRPr lang="en-US" sz="1800" dirty="0"/>
          </a:p>
          <a:p>
            <a:r>
              <a:rPr lang="en-US" sz="1800" dirty="0"/>
              <a:t>The remainder of each division provides the next higher-order (binary) digit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01C53-EC44-4F6A-9F25-404A2783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6" y="2769314"/>
            <a:ext cx="8084072" cy="3063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B92E7A-B5C8-4544-A656-1FB03CCEE8CF}"/>
              </a:ext>
            </a:extLst>
          </p:cNvPr>
          <p:cNvSpPr txBox="1"/>
          <p:nvPr/>
        </p:nvSpPr>
        <p:spPr>
          <a:xfrm>
            <a:off x="1485415" y="603314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binary representation of 99 to be 1100011.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05305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99F0-3311-44A1-9DA5-FA5264A0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688308"/>
          </a:xfrm>
        </p:spPr>
        <p:txBody>
          <a:bodyPr>
            <a:normAutofit fontScale="90000"/>
          </a:bodyPr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ED34D-0CE5-4547-B09A-708A71D5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51D977-E400-4895-95C2-4199BD8525AD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99668-09B8-4F89-9A30-801FE68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D31D8-4A33-4607-8079-46314BB0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7ABF426-48BA-4989-A151-45A0ACAEB92F}"/>
              </a:ext>
            </a:extLst>
          </p:cNvPr>
          <p:cNvSpPr txBox="1">
            <a:spLocks/>
          </p:cNvSpPr>
          <p:nvPr/>
        </p:nvSpPr>
        <p:spPr>
          <a:xfrm>
            <a:off x="967409" y="1470991"/>
            <a:ext cx="10933042" cy="4664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All information in a computer system is in binary representation.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Computer hardware is based on the use of electronic switches called _______________.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How many of these electronic switches can be placed on a single IC, or “chip”?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Thousands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Millions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Billions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The term “bit” stands for _______________.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A bit is generally a group of eight bytes.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733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2599-BED9-472D-B8C3-7F26703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BA03F-7432-4ED8-A4BE-58A54505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CECAB-F4FB-4E6E-BD9A-45DB8F3B465B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E08B1-14DA-4D22-8124-A7232A12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8FD2B-BED3-432B-9CA1-2FD2E4D8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E0379E5-0FCA-4DD8-A660-4CF686B5595E}"/>
              </a:ext>
            </a:extLst>
          </p:cNvPr>
          <p:cNvSpPr txBox="1">
            <a:spLocks/>
          </p:cNvSpPr>
          <p:nvPr/>
        </p:nvSpPr>
        <p:spPr>
          <a:xfrm>
            <a:off x="838200" y="1391477"/>
            <a:ext cx="11062251" cy="4964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All information in a computer system is in binary representation.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Computer hardware is based on the use of electronic switches called </a:t>
            </a:r>
            <a:r>
              <a:rPr lang="en-US" sz="2400" b="1" u="sng"/>
              <a:t>transistors</a:t>
            </a:r>
            <a:r>
              <a:rPr lang="en-US" sz="2400"/>
              <a:t>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How many of these electronic switches can be placed on a single IC, or “chip”?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Thousands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Millions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Billions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The term “bit” stands for </a:t>
            </a:r>
            <a:r>
              <a:rPr lang="en-US" sz="2400" b="1" u="sng"/>
              <a:t>binary digit</a:t>
            </a:r>
            <a:r>
              <a:rPr lang="en-US" sz="2400"/>
              <a:t>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/>
              <a:t>A bit is generally a group of eight bytes.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094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501B-4DD1-44D1-A333-0CF6BDB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B4B7C-3859-45C6-B307-D0DA6E93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E1B5C-BAD1-48C2-8F93-5E5B0E04E052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2F1-EA87-48B2-84EA-7C3213FB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96037-0280-4E08-839F-756C38BF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B8F33E-423A-4631-A1AB-16D6661937BB}"/>
              </a:ext>
            </a:extLst>
          </p:cNvPr>
          <p:cNvSpPr txBox="1">
            <a:spLocks/>
          </p:cNvSpPr>
          <p:nvPr/>
        </p:nvSpPr>
        <p:spPr>
          <a:xfrm>
            <a:off x="1328532" y="1372816"/>
            <a:ext cx="10465904" cy="4823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000" dirty="0"/>
              <a:t>The value of the binary representation 0110 is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12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3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6 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000" dirty="0"/>
              <a:t>The _______________ interprets and executes instructions in a computer system.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000" dirty="0"/>
              <a:t>An OS manages the hardware resources of a computer system, as well as provides a particular user interface.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en-US" sz="2000" dirty="0"/>
              <a:t>Moore’s Law predicts that the number of transistors that can fit on a chip doubles about every ten years.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68010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CE86-C85C-4F74-97C8-289FBF78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B13AD-3A02-410C-A455-4B1C3F0B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F28C8-3FC9-4EDC-936C-AEF989CDEA5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4CA20-B3C7-4A5A-A24C-9BEE4D5A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85D43-2BDE-42BC-B2B5-30AEE683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152D1-2D63-47BE-8829-CF6169659C91}"/>
              </a:ext>
            </a:extLst>
          </p:cNvPr>
          <p:cNvSpPr txBox="1">
            <a:spLocks/>
          </p:cNvSpPr>
          <p:nvPr/>
        </p:nvSpPr>
        <p:spPr>
          <a:xfrm>
            <a:off x="1457740" y="1245703"/>
            <a:ext cx="10336696" cy="5253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/>
              <a:t>The value of the binary representation 0110 is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/>
              <a:t>12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/>
              <a:t>3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b="1"/>
              <a:t>6 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/>
              <a:t>The </a:t>
            </a:r>
            <a:r>
              <a:rPr lang="en-US" sz="2400" b="1" u="sng"/>
              <a:t>CPU </a:t>
            </a:r>
            <a:r>
              <a:rPr lang="en-US" sz="2400"/>
              <a:t>interprets and executes instructions in a computer system.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/>
              <a:t>An OS manages the hardware resources of a computer system, as well as provides a particular user interface.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FALSE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en-US" sz="2400"/>
              <a:t>Moore’s Law predicts that the number of transistors that can fit on a chip doubles about every ten years.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b="1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0836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A864-1482-482D-AFA8-7641C965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Software?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95005-14BE-4882-BC4A-0BD78B2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5BCBF-F1CA-4345-AD38-EA01F6591B0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D707-5F4D-4017-84A0-1DBF39C4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156D-31C7-4AC3-80A2-FD4B7B17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18CDD-5BD5-4FD4-A4C5-54BEB9B36C40}"/>
              </a:ext>
            </a:extLst>
          </p:cNvPr>
          <p:cNvSpPr txBox="1"/>
          <p:nvPr/>
        </p:nvSpPr>
        <p:spPr>
          <a:xfrm>
            <a:off x="1331088" y="1822916"/>
            <a:ext cx="100981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Computer software </a:t>
            </a:r>
            <a:r>
              <a:rPr lang="en-US" sz="2000" i="1" dirty="0"/>
              <a:t>is a set of program instructions, including related data and documentation, that can be executed by computer.</a:t>
            </a:r>
          </a:p>
          <a:p>
            <a:r>
              <a:rPr lang="en-US" sz="2000" b="1" i="1" dirty="0"/>
              <a:t>Software</a:t>
            </a:r>
            <a:r>
              <a:rPr lang="en-US" sz="2000" i="1" dirty="0"/>
              <a:t> can be in the form of instructions on paper, or in digital form.</a:t>
            </a:r>
          </a:p>
          <a:p>
            <a:endParaRPr lang="en-US" sz="2000" i="1" dirty="0"/>
          </a:p>
          <a:p>
            <a:r>
              <a:rPr lang="en-US" sz="2000" b="1" i="1" dirty="0"/>
              <a:t>Types of Software:</a:t>
            </a:r>
          </a:p>
          <a:p>
            <a:pPr lvl="1"/>
            <a:r>
              <a:rPr lang="en-US" sz="2000" b="1" i="1" dirty="0"/>
              <a:t>System Software: </a:t>
            </a:r>
            <a:r>
              <a:rPr lang="en-US" sz="2000" i="1" dirty="0"/>
              <a:t>intrinsic to a computer system or platform for executing application software. Example: OS, Compiler, Interpreter, etc.</a:t>
            </a:r>
          </a:p>
          <a:p>
            <a:pPr lvl="1"/>
            <a:endParaRPr lang="en-US" sz="2000" i="1" dirty="0"/>
          </a:p>
          <a:p>
            <a:pPr lvl="1"/>
            <a:r>
              <a:rPr lang="en-US" sz="2000" b="1" i="1" dirty="0"/>
              <a:t>Application software: </a:t>
            </a:r>
            <a:r>
              <a:rPr lang="en-US" sz="2000" i="1" dirty="0"/>
              <a:t>Fulfills users’ needs, such as a photo-editing program, MS office, etc.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Programming languages (called “artificial languages”) are languages just as “natural languages” such as English and Mandarin (Chinese). </a:t>
            </a:r>
          </a:p>
          <a:p>
            <a:endParaRPr lang="en-US" sz="2000" dirty="0"/>
          </a:p>
          <a:p>
            <a:r>
              <a:rPr lang="en-US" sz="2000" dirty="0"/>
              <a:t>Syntax and semantics are important concepts that apply to all languages.</a:t>
            </a:r>
          </a:p>
        </p:txBody>
      </p:sp>
    </p:spTree>
    <p:extLst>
      <p:ext uri="{BB962C8B-B14F-4D97-AF65-F5344CB8AC3E}">
        <p14:creationId xmlns:p14="http://schemas.microsoft.com/office/powerpoint/2010/main" val="33373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4DDA-873B-47AB-A7D7-6182BFB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Semantics of Language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079FC-7BC8-4FE3-B357-660447DD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DE5CD-338F-49D7-835A-45CCB27C0196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C016-50E3-415D-BB61-1558C77E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B8F0-60B7-41EC-B0BC-D30CDE84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EE29B-AEE3-4F8C-A351-13367FC340C7}"/>
              </a:ext>
            </a:extLst>
          </p:cNvPr>
          <p:cNvSpPr txBox="1"/>
          <p:nvPr/>
        </p:nvSpPr>
        <p:spPr>
          <a:xfrm>
            <a:off x="1331088" y="1878127"/>
            <a:ext cx="102174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syntax </a:t>
            </a:r>
            <a:r>
              <a:rPr lang="en-US" sz="2600" dirty="0"/>
              <a:t>of a language is a set of characters and the acceptable sequences of those characters. 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semantics</a:t>
            </a:r>
            <a:r>
              <a:rPr lang="en-US" sz="2600" dirty="0"/>
              <a:t> of a language is the meaning associated with each syntactically correct sequence of characters.</a:t>
            </a:r>
          </a:p>
          <a:p>
            <a:endParaRPr lang="en-US" sz="2600" dirty="0"/>
          </a:p>
          <a:p>
            <a:r>
              <a:rPr lang="en-US" sz="2600" b="1" dirty="0"/>
              <a:t>Example: </a:t>
            </a:r>
          </a:p>
          <a:p>
            <a:pPr lvl="1"/>
            <a:r>
              <a:rPr lang="en-US" sz="2400" b="0" i="0" dirty="0">
                <a:effectLst/>
                <a:latin typeface="Helvetica Neue"/>
              </a:rPr>
              <a:t>The most basic syntax follows a subject + verb + direct object formula.</a:t>
            </a:r>
          </a:p>
          <a:p>
            <a:pPr lvl="1"/>
            <a:endParaRPr lang="en-US" sz="2400" dirty="0">
              <a:latin typeface="Helvetica Neue"/>
            </a:endParaRPr>
          </a:p>
          <a:p>
            <a:pPr lvl="1"/>
            <a:r>
              <a:rPr lang="en-US" sz="2400" b="0" i="0" dirty="0">
                <a:effectLst/>
                <a:latin typeface="Helvetica Neue"/>
              </a:rPr>
              <a:t>That is, </a:t>
            </a:r>
            <a:r>
              <a:rPr lang="en-US" sz="2400" b="1" i="0" dirty="0">
                <a:effectLst/>
                <a:latin typeface="Helvetica Neue"/>
              </a:rPr>
              <a:t>"Jillian hit the ball." </a:t>
            </a:r>
            <a:r>
              <a:rPr lang="en-US" sz="2400" b="0" i="0" dirty="0">
                <a:effectLst/>
                <a:latin typeface="Helvetica Neue"/>
              </a:rPr>
              <a:t>Syntax allows us to understand that we wouldn't write, </a:t>
            </a:r>
            <a:r>
              <a:rPr lang="en-US" sz="2400" b="1" i="0" dirty="0">
                <a:effectLst/>
                <a:latin typeface="Helvetica Neue"/>
              </a:rPr>
              <a:t>"Hit Jillian the ball."</a:t>
            </a:r>
            <a:endParaRPr lang="en-US" sz="2166" b="1" dirty="0"/>
          </a:p>
        </p:txBody>
      </p:sp>
    </p:spTree>
    <p:extLst>
      <p:ext uri="{BB962C8B-B14F-4D97-AF65-F5344CB8AC3E}">
        <p14:creationId xmlns:p14="http://schemas.microsoft.com/office/powerpoint/2010/main" val="227455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56F7-3798-49CA-AA93-3F7E926C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52" y="185965"/>
            <a:ext cx="4601495" cy="1431000"/>
          </a:xfrm>
        </p:spPr>
        <p:txBody>
          <a:bodyPr/>
          <a:lstStyle/>
          <a:p>
            <a:r>
              <a:rPr lang="en-US" dirty="0"/>
              <a:t>Program Translation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9063-17A4-4FD0-8D0F-5DE398C8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C7FD62-DAF5-40DC-B8B2-1909D298E20E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12299-932D-4689-9D31-7A2BB4A6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59B16-2626-4378-8D83-E71BEDC2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80597-BC04-457A-B81B-2572FBED7AC1}"/>
              </a:ext>
            </a:extLst>
          </p:cNvPr>
          <p:cNvSpPr txBox="1"/>
          <p:nvPr/>
        </p:nvSpPr>
        <p:spPr>
          <a:xfrm>
            <a:off x="1292868" y="1616965"/>
            <a:ext cx="1006093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central processing unit (CPU) is designed to interpret and execute a specific set of instructions represented in binary form (i.e., 1s and 0s) called </a:t>
            </a:r>
            <a:r>
              <a:rPr lang="en-US" sz="1800" b="1" dirty="0"/>
              <a:t>machine code</a:t>
            </a:r>
            <a:r>
              <a:rPr lang="en-US" sz="1800" dirty="0"/>
              <a:t>. </a:t>
            </a:r>
          </a:p>
          <a:p>
            <a:r>
              <a:rPr lang="en-US" sz="1800" dirty="0"/>
              <a:t>Only programs in machine code can be executed by a CPU.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Writing programs at this “low level” is tedious and error-prone. Therefore, most programs are written in a “high-level” programming language such as Python.</a:t>
            </a:r>
          </a:p>
          <a:p>
            <a:endParaRPr lang="en-US" sz="1800" dirty="0"/>
          </a:p>
          <a:p>
            <a:r>
              <a:rPr lang="en-US" sz="1800" dirty="0"/>
              <a:t>Since the instructions of such programs are not in machine code that a CPU can execute, a translator program must be used.</a:t>
            </a:r>
          </a:p>
          <a:p>
            <a:endParaRPr lang="en-US" sz="1800" dirty="0"/>
          </a:p>
          <a:p>
            <a:r>
              <a:rPr lang="en-US" sz="1600" dirty="0"/>
              <a:t>There are two fundamental types of translators:</a:t>
            </a:r>
            <a:r>
              <a:rPr lang="en-IN" sz="1600" dirty="0"/>
              <a:t> </a:t>
            </a:r>
            <a:r>
              <a:rPr lang="en-IN" sz="1600" b="1" dirty="0"/>
              <a:t>compiler</a:t>
            </a:r>
            <a:r>
              <a:rPr lang="en-IN" sz="1600" dirty="0"/>
              <a:t> and</a:t>
            </a:r>
            <a:r>
              <a:rPr lang="en-IN" sz="1600" b="1" dirty="0"/>
              <a:t> interpreter</a:t>
            </a:r>
            <a:r>
              <a:rPr lang="en-IN" sz="1600" dirty="0"/>
              <a:t>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147D8-15CA-474B-A36C-4715450D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70" y="2628518"/>
            <a:ext cx="4937424" cy="16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8CF3-B82E-4539-983B-C8F30F95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Translation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1DBCD-18C0-427B-B5D3-CB5C080E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B1DD9-0D15-43D1-885A-56AFF3EB2ECF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FDAE-DB14-4245-87EE-3C1EC4F9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409AE-C633-4C71-A9A3-345824EC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0C9F9-E62C-4E15-A1B4-AC744E399C50}"/>
              </a:ext>
            </a:extLst>
          </p:cNvPr>
          <p:cNvSpPr txBox="1"/>
          <p:nvPr/>
        </p:nvSpPr>
        <p:spPr>
          <a:xfrm>
            <a:off x="1460084" y="1789614"/>
            <a:ext cx="98683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compiler is a translator program that translates programs directly into machine code to be executed by the CPU.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An interpreter executes program instructions in place of (“running on top of”) the CPU. It can immediately execute instructions as they are entered.</a:t>
            </a:r>
          </a:p>
          <a:p>
            <a:endParaRPr lang="en-US" sz="1800" dirty="0"/>
          </a:p>
          <a:p>
            <a:r>
              <a:rPr lang="en-US" sz="1800" dirty="0"/>
              <a:t>Python, as we shall see, is executed by an interpreter.</a:t>
            </a:r>
          </a:p>
          <a:p>
            <a:endParaRPr lang="en-US" sz="1800" dirty="0"/>
          </a:p>
          <a:p>
            <a:r>
              <a:rPr lang="en-US" sz="1800" dirty="0"/>
              <a:t>Compiled programs generally execute faster than </a:t>
            </a:r>
          </a:p>
          <a:p>
            <a:pPr marL="0" indent="0">
              <a:buNone/>
            </a:pPr>
            <a:r>
              <a:rPr lang="en-US" sz="1800" dirty="0"/>
              <a:t>      interpreted programs.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A1077-8A86-4D80-83CA-17C65E46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82" y="2484548"/>
            <a:ext cx="6337650" cy="1428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337637-293B-4986-A80E-EB03C829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36" y="4443243"/>
            <a:ext cx="3724632" cy="19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8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7E4B-63E6-4E1C-AEA2-33347198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Debugging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79963-E90B-4C87-AD00-94427F5C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D81B96-E64B-46E9-A345-B87FDD228CEC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D562-AF27-4BB2-B97B-B4F280A3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50664-C217-4D92-A8A3-4538DE5E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F472-CE2D-4A8C-B8C2-79F33D13F703}"/>
              </a:ext>
            </a:extLst>
          </p:cNvPr>
          <p:cNvSpPr txBox="1"/>
          <p:nvPr/>
        </p:nvSpPr>
        <p:spPr>
          <a:xfrm>
            <a:off x="1292868" y="1789614"/>
            <a:ext cx="10336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Program debugging</a:t>
            </a:r>
            <a:r>
              <a:rPr lang="en-US" sz="1800" dirty="0"/>
              <a:t> is the process of finding and correcting errors </a:t>
            </a:r>
            <a:r>
              <a:rPr lang="en-US" sz="1800" b="1" dirty="0"/>
              <a:t>( “bugs”) </a:t>
            </a:r>
            <a:r>
              <a:rPr lang="en-US" sz="1800" dirty="0"/>
              <a:t>in a computer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Syntax errors </a:t>
            </a:r>
            <a:r>
              <a:rPr lang="en-US" sz="1800" dirty="0"/>
              <a:t>are caused by invalid syntax (for </a:t>
            </a:r>
            <a:r>
              <a:rPr lang="en-US" sz="1800" b="1" dirty="0"/>
              <a:t>E.g., </a:t>
            </a:r>
            <a:r>
              <a:rPr lang="en-US" sz="1800" dirty="0"/>
              <a:t>entering </a:t>
            </a:r>
            <a:r>
              <a:rPr lang="en-US" sz="1800" dirty="0" err="1"/>
              <a:t>prnt</a:t>
            </a:r>
            <a:r>
              <a:rPr lang="en-US" sz="1800" dirty="0"/>
              <a:t> instead of 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Since a translator cannot understand instructions containing syntax errors, translators terminate when encountering such errors indicating where the problem occurred in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Semantic errors </a:t>
            </a:r>
            <a:r>
              <a:rPr lang="en-US" sz="1800" dirty="0"/>
              <a:t>(generally called logic errors) are caused by errors in program logic. These errors cannot be automatically detected, as translators cannot understand the intent of a given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Example: </a:t>
            </a:r>
            <a:r>
              <a:rPr lang="en-US" sz="1800" dirty="0"/>
              <a:t>if a program computed the average of three numbers as follows,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b="1" i="1" dirty="0"/>
              <a:t>(num1 + 1num2 + 1num3) / 2.0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translator would have no means of determining that the divisor should be 3 and not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Computers do not understand what a program is meant to do, they only follow the instructions given.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79775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BF25-16AE-4B17-A4F0-013D8B8C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405719"/>
            <a:ext cx="9745883" cy="1124949"/>
          </a:xfrm>
        </p:spPr>
        <p:txBody>
          <a:bodyPr/>
          <a:lstStyle/>
          <a:p>
            <a:r>
              <a:rPr lang="en-US" dirty="0"/>
              <a:t>Computational Problem Solving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CE87D-AC27-4000-8C01-197F34DD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7F4FE-C2D5-4CE0-8567-CA0DC93C7BEA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3E281-F380-46C9-AF7C-30C1D34F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6B838-319F-4202-85B1-72E2B8E2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68FA-7F38-445D-99A4-7C1937ED9D8E}"/>
              </a:ext>
            </a:extLst>
          </p:cNvPr>
          <p:cNvSpPr txBox="1"/>
          <p:nvPr/>
        </p:nvSpPr>
        <p:spPr>
          <a:xfrm>
            <a:off x="1331088" y="2215911"/>
            <a:ext cx="9270652" cy="242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Two things are needed to solve a problem computationally: </a:t>
            </a:r>
          </a:p>
          <a:p>
            <a:endParaRPr lang="en-US" sz="2800" i="1" dirty="0"/>
          </a:p>
          <a:p>
            <a:pPr lvl="1"/>
            <a:r>
              <a:rPr lang="en-US" sz="2400" b="1" i="1" dirty="0"/>
              <a:t>Representation: </a:t>
            </a:r>
            <a:r>
              <a:rPr lang="en-US" sz="2400" i="1" dirty="0"/>
              <a:t>captures all  the relevant aspects of the problem,</a:t>
            </a:r>
          </a:p>
          <a:p>
            <a:pPr lvl="1"/>
            <a:r>
              <a:rPr lang="en-US" sz="2400" i="1" dirty="0"/>
              <a:t> </a:t>
            </a:r>
          </a:p>
          <a:p>
            <a:pPr lvl="1"/>
            <a:r>
              <a:rPr lang="en-US" sz="2400" b="1" i="1" dirty="0"/>
              <a:t>Algorithm:</a:t>
            </a:r>
            <a:r>
              <a:rPr lang="en-US" sz="2400" i="1" dirty="0"/>
              <a:t> solves the problem by use of the representation</a:t>
            </a:r>
          </a:p>
          <a:p>
            <a:pPr lvl="1"/>
            <a:endParaRPr lang="en-IN" sz="2366" dirty="0"/>
          </a:p>
        </p:txBody>
      </p:sp>
    </p:spTree>
    <p:extLst>
      <p:ext uri="{BB962C8B-B14F-4D97-AF65-F5344CB8AC3E}">
        <p14:creationId xmlns:p14="http://schemas.microsoft.com/office/powerpoint/2010/main" val="1031335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741B5-4983-4B52-A87E-03B166C1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Procedural vs Object Oriented Programming</a:t>
            </a:r>
          </a:p>
        </p:txBody>
      </p:sp>
      <p:pic>
        <p:nvPicPr>
          <p:cNvPr id="9" name="Picture 8" descr="Computer script on a screen">
            <a:extLst>
              <a:ext uri="{FF2B5EF4-FFF2-40B4-BE49-F238E27FC236}">
                <a16:creationId xmlns:a16="http://schemas.microsoft.com/office/drawing/2014/main" id="{86491073-6570-FA53-D8D4-4DE81D14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E67D99-2823-4197-93A3-921D56998F3C}"/>
              </a:ext>
            </a:extLst>
          </p:cNvPr>
          <p:cNvSpPr txBox="1"/>
          <p:nvPr/>
        </p:nvSpPr>
        <p:spPr>
          <a:xfrm>
            <a:off x="6234868" y="182036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Procedural programming </a:t>
            </a:r>
            <a:r>
              <a:rPr lang="en-US"/>
              <a:t>and </a:t>
            </a:r>
            <a:r>
              <a:rPr lang="en-US" b="1"/>
              <a:t>object-oriented programming</a:t>
            </a:r>
            <a:r>
              <a:rPr lang="en-US"/>
              <a:t> are two major programming paradigms in use today.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Each provides a different way of thinking about computation.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While most programming languages only support one paradigm.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Python supports both procedural and object-oriented programming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B372-C1BC-489C-95B6-5589A4F8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192FEF4-BCB5-4C41-9F33-BE04E8DBDA55}" type="datetime1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t>9/28/2022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6521F-6F7A-43A0-AB65-2409383A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all" spc="10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Source Sans Pro SemiBold" panose="020B0603030403020204" pitchFamily="34" charset="0"/>
                <a:cs typeface="+mn-cs"/>
              </a:rPr>
              <a:t>Introduction to Computer Science, Algorithm, H/W and S/W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A2486-BFFD-44BB-B2C6-9B090D9B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141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05-70F8-4B3D-B63E-A5012760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7379-5B53-4B91-9BEE-90C8F16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56111-D152-4C8A-8267-61EEA62B8995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4B450-8E7C-4826-BAFB-D051C1D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9035-8ED6-4804-B9F7-D4226DC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CF64750-9F4E-4496-923F-FF6C119A5DC7}"/>
              </a:ext>
            </a:extLst>
          </p:cNvPr>
          <p:cNvSpPr txBox="1">
            <a:spLocks/>
          </p:cNvSpPr>
          <p:nvPr/>
        </p:nvSpPr>
        <p:spPr>
          <a:xfrm>
            <a:off x="1292868" y="1284771"/>
            <a:ext cx="10214503" cy="5214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Two general types of software are system software and _______________ software.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The syntax of a given language is,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the set of symbols in the language.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the acceptable arrangement of symbols.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both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The semantics of a given language is the meaning associated with any arrangement of symbols in the language.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CPUs can only execute instructions that are in binary form called</a:t>
            </a:r>
            <a:r>
              <a:rPr lang="en-US" sz="2400" dirty="0"/>
              <a:t> _______________. </a:t>
            </a:r>
          </a:p>
        </p:txBody>
      </p:sp>
    </p:spTree>
    <p:extLst>
      <p:ext uri="{BB962C8B-B14F-4D97-AF65-F5344CB8AC3E}">
        <p14:creationId xmlns:p14="http://schemas.microsoft.com/office/powerpoint/2010/main" val="1601013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05-70F8-4B3D-B63E-A5012760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7379-5B53-4B91-9BEE-90C8F16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AB8EE6-4DE3-487F-A879-E26150563ACA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4B450-8E7C-4826-BAFB-D051C1D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9035-8ED6-4804-B9F7-D4226DC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00F5FB-2DBE-4F22-A5C1-2BF3FBA28ADA}"/>
              </a:ext>
            </a:extLst>
          </p:cNvPr>
          <p:cNvSpPr txBox="1">
            <a:spLocks/>
          </p:cNvSpPr>
          <p:nvPr/>
        </p:nvSpPr>
        <p:spPr>
          <a:xfrm>
            <a:off x="1292868" y="1338683"/>
            <a:ext cx="10509926" cy="4791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The two types of translation programs for the execution of computer programs are _______________ and _______________.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The process of finding and correcting errors in a computer program is called _______________.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Which kinds of errors can a translator program detect?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Syntax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Semantic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Neither of the above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Two major programming paradigms in use today are _______________  programming and _______________ programming. </a:t>
            </a:r>
          </a:p>
        </p:txBody>
      </p:sp>
    </p:spTree>
    <p:extLst>
      <p:ext uri="{BB962C8B-B14F-4D97-AF65-F5344CB8AC3E}">
        <p14:creationId xmlns:p14="http://schemas.microsoft.com/office/powerpoint/2010/main" val="498131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05-70F8-4B3D-B63E-A5012760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7379-5B53-4B91-9BEE-90C8F16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4B159-5C73-4F39-AD78-E9F5D91356B7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4B450-8E7C-4826-BAFB-D051C1D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9035-8ED6-4804-B9F7-D4226DC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E762B14-6235-4D42-BDC0-9F4D8931C71E}"/>
              </a:ext>
            </a:extLst>
          </p:cNvPr>
          <p:cNvSpPr txBox="1">
            <a:spLocks/>
          </p:cNvSpPr>
          <p:nvPr/>
        </p:nvSpPr>
        <p:spPr>
          <a:xfrm>
            <a:off x="1292868" y="1284771"/>
            <a:ext cx="10302783" cy="5214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Two general types of software are system software and  </a:t>
            </a:r>
            <a:r>
              <a:rPr lang="en-US" sz="2000" b="1" u="sng" dirty="0"/>
              <a:t>application</a:t>
            </a:r>
            <a:r>
              <a:rPr lang="en-US" sz="2000" dirty="0"/>
              <a:t> software.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The syntax of a given language is,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the set of symbols in the language.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the acceptable arrangement of symbols.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b="1" dirty="0"/>
              <a:t>both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The semantics of a given language is the meaning associated with any arrangement of symbols in the language.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000" b="1" dirty="0"/>
              <a:t>FALSE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CPUs can only execute instructions that are in binary form called  </a:t>
            </a:r>
            <a:r>
              <a:rPr lang="en-US" sz="2000" b="1" u="sng" dirty="0"/>
              <a:t>machine code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0193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05-70F8-4B3D-B63E-A5012760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7379-5B53-4B91-9BEE-90C8F16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87F22-A8DB-4CE0-8C76-453D658A5A1E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4B450-8E7C-4826-BAFB-D051C1D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9035-8ED6-4804-B9F7-D4226DC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3CE695-4B8C-4C54-86BB-03720CCAAB1B}"/>
              </a:ext>
            </a:extLst>
          </p:cNvPr>
          <p:cNvSpPr txBox="1">
            <a:spLocks/>
          </p:cNvSpPr>
          <p:nvPr/>
        </p:nvSpPr>
        <p:spPr>
          <a:xfrm>
            <a:off x="1431235" y="1363824"/>
            <a:ext cx="10336695" cy="53576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The two types of translation programs for the execution of computer programs are</a:t>
            </a:r>
          </a:p>
          <a:p>
            <a:pPr marL="0" indent="0">
              <a:buSzPct val="100000"/>
              <a:buFont typeface="Arial" panose="020B0604020202020204" pitchFamily="34" charset="0"/>
              <a:buNone/>
            </a:pPr>
            <a:r>
              <a:rPr lang="en-US" sz="2000" b="1" dirty="0"/>
              <a:t>        </a:t>
            </a:r>
            <a:r>
              <a:rPr lang="en-US" sz="2000" b="1" u="sng" dirty="0"/>
              <a:t>compilers </a:t>
            </a:r>
            <a:r>
              <a:rPr lang="en-US" sz="2000" dirty="0"/>
              <a:t>and </a:t>
            </a:r>
            <a:r>
              <a:rPr lang="en-US" sz="2000" b="1" u="sng" dirty="0"/>
              <a:t>interpreters</a:t>
            </a:r>
            <a:r>
              <a:rPr lang="en-US" sz="2000" dirty="0"/>
              <a:t>.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The process of finding and correcting errors in a computer program is called </a:t>
            </a:r>
            <a:r>
              <a:rPr lang="en-US" sz="2000" b="1" u="sng" dirty="0"/>
              <a:t>program debugging</a:t>
            </a:r>
            <a:r>
              <a:rPr lang="en-US" sz="2000" dirty="0"/>
              <a:t>.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Which kinds of errors can a translator program detect?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b="1" dirty="0"/>
              <a:t>Syntax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Semantic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000" dirty="0"/>
              <a:t>Neither of the above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000" dirty="0"/>
              <a:t>Two major programming paradigms in use today are </a:t>
            </a:r>
            <a:r>
              <a:rPr lang="en-US" sz="2000" b="1" u="sng" dirty="0"/>
              <a:t>procedural</a:t>
            </a:r>
            <a:r>
              <a:rPr lang="en-US" sz="2000" dirty="0"/>
              <a:t> programming and  </a:t>
            </a:r>
            <a:r>
              <a:rPr lang="en-US" sz="2000" b="1" u="sng" dirty="0"/>
              <a:t>object-oriented</a:t>
            </a:r>
            <a:r>
              <a:rPr lang="en-US" sz="2000" dirty="0"/>
              <a:t>  programming. </a:t>
            </a:r>
          </a:p>
        </p:txBody>
      </p:sp>
    </p:spTree>
    <p:extLst>
      <p:ext uri="{BB962C8B-B14F-4D97-AF65-F5344CB8AC3E}">
        <p14:creationId xmlns:p14="http://schemas.microsoft.com/office/powerpoint/2010/main" val="1011883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1"/>
            <a:ext cx="4203323" cy="29273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0BE5AE7-0A6C-4369-BD8C-2F815E4F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449" y="3970527"/>
            <a:ext cx="4767991" cy="1647919"/>
          </a:xfrm>
        </p:spPr>
        <p:txBody>
          <a:bodyPr>
            <a:normAutofit/>
          </a:bodyPr>
          <a:lstStyle/>
          <a:p>
            <a:r>
              <a:rPr lang="en-US" dirty="0"/>
              <a:t>Dr. Sonal Kukreja</a:t>
            </a:r>
          </a:p>
          <a:p>
            <a:r>
              <a:rPr lang="en-US" sz="1800" dirty="0"/>
              <a:t>sonal.kukreja@bennett.edu.in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fld id="{80ABA0ED-6631-44B3-B802-804A495A33F3}" type="datetime1">
              <a:rPr lang="en-US" noProof="0" smtClean="0"/>
              <a:t>9/28/2022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Introduction to Computer Science, Algorithm, H/W and S/W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F3450C42-9A0B-4425-92C2-70FCF7C45734}" type="slidenum">
              <a:rPr lang="en-US" noProof="0" smtClean="0"/>
              <a:pPr lvl="0"/>
              <a:t>45</a:t>
            </a:fld>
            <a:endParaRPr lang="en-US" noProof="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FCBC102-5B0C-4542-9C5B-361D7EDD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62" y="1139483"/>
            <a:ext cx="3934891" cy="43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8C17-7CBE-4844-BB59-4923852A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874643"/>
            <a:ext cx="5217173" cy="5191846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Example: Man, Cabbage, Goat, Wolf problem</a:t>
            </a:r>
          </a:p>
          <a:p>
            <a:pPr lvl="1"/>
            <a:r>
              <a:rPr lang="en-US" sz="2400" dirty="0"/>
              <a:t>A man lives on the east side of a river. He wishes to bring a cabbage, a goat, and a wolf to a village on the west side of the river to sell.</a:t>
            </a:r>
          </a:p>
          <a:p>
            <a:pPr marL="532899" lvl="1" indent="0">
              <a:buNone/>
            </a:pPr>
            <a:endParaRPr lang="en-US" sz="2400" dirty="0"/>
          </a:p>
          <a:p>
            <a:pPr marL="532899" lvl="1" indent="0">
              <a:buNone/>
            </a:pPr>
            <a:endParaRPr lang="en-US" sz="2400" dirty="0"/>
          </a:p>
          <a:p>
            <a:r>
              <a:rPr lang="en-US" sz="2400" b="1" dirty="0"/>
              <a:t>Constraints: </a:t>
            </a:r>
          </a:p>
          <a:p>
            <a:pPr lvl="1"/>
            <a:r>
              <a:rPr lang="en-US" sz="2400" dirty="0"/>
              <a:t>Boat can only hold himself, and either the cabbage, goat, or wolf.</a:t>
            </a:r>
          </a:p>
          <a:p>
            <a:pPr lvl="1"/>
            <a:r>
              <a:rPr lang="en-US" sz="2400" dirty="0"/>
              <a:t>Man cannot leave the goat/ wolf alone with Cabbage/goat, as the goat/wolf will eat the Cabbage /goat.</a:t>
            </a:r>
            <a:endParaRPr lang="en-US" sz="2400" b="1" i="1" dirty="0"/>
          </a:p>
          <a:p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A55348-ED2C-41C9-B0A8-F79D4F2925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EB34C7-28A2-4635-BE7B-4C7DFAF642C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0F9F43-3C4E-4756-B2FF-4AC01B417E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Introduction to Computer Science, Algorithm, H/W and S/W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049CE1-F26D-4FAD-BD71-1C524110C8C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BA11254-BA9C-445A-B4C8-BF3E9F95D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257" b="12257"/>
          <a:stretch>
            <a:fillRect/>
          </a:stretch>
        </p:blipFill>
        <p:spPr>
          <a:xfrm>
            <a:off x="6388307" y="1979989"/>
            <a:ext cx="4962318" cy="35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92A-533D-4B1A-92A2-89AB39BC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649962"/>
            <a:ext cx="9745883" cy="794525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A75F-0821-4F51-BDDF-990D10DC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BE4571-83DB-4D75-81A1-693756998FD3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0879B-016E-460B-BF44-A55A9BF9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63ADD-132A-4837-B849-8F74FB28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AD502-4E52-4956-8B7E-40F6602520BD}"/>
              </a:ext>
            </a:extLst>
          </p:cNvPr>
          <p:cNvSpPr txBox="1"/>
          <p:nvPr/>
        </p:nvSpPr>
        <p:spPr>
          <a:xfrm>
            <a:off x="1456984" y="1444487"/>
            <a:ext cx="9896816" cy="3927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algorithmic approach for solving this problem is trying all possible combinations of items that may be rowed back 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called brute force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tabLst/>
              <a:defRPr/>
            </a:pPr>
            <a:endParaRPr kumimoji="0" lang="en-IN" sz="23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99675" marR="0" lvl="0" indent="-399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2"/>
              </a:buBlip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Representation for this problem:</a:t>
            </a:r>
          </a:p>
          <a:p>
            <a:pPr marL="865961" marR="0" lvl="1" indent="-33306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aspects of problem need to be represented, all irrelevant details can be omitted.</a:t>
            </a:r>
          </a:p>
          <a:p>
            <a:pPr marL="865961" marR="0" lvl="1" indent="-33306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information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item is at each step,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each item at each step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06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4442E-C974-42C7-9930-DF4CA950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C6017-8AD5-4444-B7E9-8B52C2296890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C6BBF-E1C8-4000-A764-956926CA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28C4-0CD7-4056-AD6F-5EC7D221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F994D7-6690-4671-8DD0-17A460792CDE}"/>
              </a:ext>
            </a:extLst>
          </p:cNvPr>
          <p:cNvGrpSpPr/>
          <p:nvPr/>
        </p:nvGrpSpPr>
        <p:grpSpPr>
          <a:xfrm>
            <a:off x="4038600" y="3286863"/>
            <a:ext cx="3620969" cy="2280827"/>
            <a:chOff x="4360183" y="4879923"/>
            <a:chExt cx="3620969" cy="22808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D4C2BB-8504-4A47-8E36-40CBDC8D8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0183" y="4879923"/>
              <a:ext cx="3620969" cy="7920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B1B37B-B655-42AD-AA18-805215FF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527" y="6625406"/>
              <a:ext cx="3471625" cy="535344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5336509-1F33-4910-816B-AA1DC4013DA8}"/>
                </a:ext>
              </a:extLst>
            </p:cNvPr>
            <p:cNvSpPr/>
            <p:nvPr/>
          </p:nvSpPr>
          <p:spPr>
            <a:xfrm rot="5400000">
              <a:off x="5820441" y="5944808"/>
              <a:ext cx="792089" cy="3840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EDB51E-22D2-4EB3-9134-3A4688D61723}"/>
              </a:ext>
            </a:extLst>
          </p:cNvPr>
          <p:cNvSpPr txBox="1"/>
          <p:nvPr/>
        </p:nvSpPr>
        <p:spPr>
          <a:xfrm>
            <a:off x="1344339" y="1963497"/>
            <a:ext cx="9840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 state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problem can be represented as follows:</a:t>
            </a:r>
          </a:p>
        </p:txBody>
      </p:sp>
    </p:spTree>
    <p:extLst>
      <p:ext uri="{BB962C8B-B14F-4D97-AF65-F5344CB8AC3E}">
        <p14:creationId xmlns:p14="http://schemas.microsoft.com/office/powerpoint/2010/main" val="203856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AB3A-99D6-457F-89D2-0C17C6BA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Limits of Computational Problem Solving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E79C8-15B2-40FE-943A-53A73065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B8C32-7AF3-4950-BA94-9A24226C3BA9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008FE-EE45-411C-9C41-6902A43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25B2C-FEF7-4850-AC60-58A5F50C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6F6C5-2ED8-48D7-824C-9227FEA13953}"/>
              </a:ext>
            </a:extLst>
          </p:cNvPr>
          <p:cNvSpPr txBox="1"/>
          <p:nvPr/>
        </p:nvSpPr>
        <p:spPr>
          <a:xfrm>
            <a:off x="1331088" y="2026428"/>
            <a:ext cx="1002271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After the development of an algorithm for solving a given problem, an important question is, </a:t>
            </a:r>
          </a:p>
          <a:p>
            <a:pPr marL="0" indent="0">
              <a:buNone/>
            </a:pPr>
            <a:r>
              <a:rPr lang="en-US" sz="2800" b="1" i="1" dirty="0"/>
              <a:t>	“Can a solution to the problem be found in a reasonable amount of time?”</a:t>
            </a:r>
            <a:r>
              <a:rPr lang="en-US" sz="2800" i="1" dirty="0"/>
              <a:t> 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i="1" dirty="0"/>
              <a:t>If not, then the particular algorithm is of limited practical use. </a:t>
            </a:r>
          </a:p>
          <a:p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311835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32E0-833D-41DF-8CD3-86A8A22A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620" y="396117"/>
            <a:ext cx="8499336" cy="1158857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Example: </a:t>
            </a:r>
            <a:r>
              <a:rPr lang="en-US" sz="4400" b="1" dirty="0"/>
              <a:t>Traveling Salesman Problem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83673-F357-403C-B288-2E6A8595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89F2-BF0A-4C2C-984C-FDFE903F8F19}" type="datetime1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9/28/2022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4FFC7-6287-4AC0-BCB3-1D4592A3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Introduction to Computer Science, Algorithm, H/W and S/W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27DA8-1997-4C3A-8F88-9B0F7B0C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D5228AC-CFF1-4FB1-9872-6C2E10ED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21295"/>
            <a:ext cx="7317015" cy="40687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48AFD1-5E81-4F7F-9D26-0EE3DE916B93}"/>
              </a:ext>
            </a:extLst>
          </p:cNvPr>
          <p:cNvSpPr txBox="1"/>
          <p:nvPr/>
        </p:nvSpPr>
        <p:spPr>
          <a:xfrm>
            <a:off x="152400" y="2213937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The problem is to find the shortest  Route of travel for a salesman  needing to visit a given set of cities.</a:t>
            </a:r>
          </a:p>
        </p:txBody>
      </p:sp>
    </p:spTree>
    <p:extLst>
      <p:ext uri="{BB962C8B-B14F-4D97-AF65-F5344CB8AC3E}">
        <p14:creationId xmlns:p14="http://schemas.microsoft.com/office/powerpoint/2010/main" val="3997057041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4303</TotalTime>
  <Words>3902</Words>
  <Application>Microsoft Office PowerPoint</Application>
  <PresentationFormat>Widescreen</PresentationFormat>
  <Paragraphs>544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1_FunkyShapesVTI</vt:lpstr>
      <vt:lpstr>Computational Thinking and Programming</vt:lpstr>
      <vt:lpstr>Agenda</vt:lpstr>
      <vt:lpstr>What is Computer  Science?</vt:lpstr>
      <vt:lpstr>Computational Problem Solving</vt:lpstr>
      <vt:lpstr>PowerPoint Presentation</vt:lpstr>
      <vt:lpstr>Solution</vt:lpstr>
      <vt:lpstr>PowerPoint Presentation</vt:lpstr>
      <vt:lpstr>Limits of Computational Problem Solving </vt:lpstr>
      <vt:lpstr>Example: Traveling Salesman Problem</vt:lpstr>
      <vt:lpstr>PowerPoint Presentation</vt:lpstr>
      <vt:lpstr>MCQs</vt:lpstr>
      <vt:lpstr>PowerPoint Presentation</vt:lpstr>
      <vt:lpstr>PowerPoint Presentation</vt:lpstr>
      <vt:lpstr>PowerPoint Presentation</vt:lpstr>
      <vt:lpstr>What is an Algorithm?</vt:lpstr>
      <vt:lpstr>PowerPoint Presentation</vt:lpstr>
      <vt:lpstr>Computer Algorithms</vt:lpstr>
      <vt:lpstr>MCQs</vt:lpstr>
      <vt:lpstr>MCQs</vt:lpstr>
      <vt:lpstr>MCQs</vt:lpstr>
      <vt:lpstr>MCQs</vt:lpstr>
      <vt:lpstr>Computer Hardware</vt:lpstr>
      <vt:lpstr>Fundamental Hardware  Components</vt:lpstr>
      <vt:lpstr>Bridging Hardware and Software</vt:lpstr>
      <vt:lpstr>Bridging Hardware and Software</vt:lpstr>
      <vt:lpstr>Digital Computing: Information Representation</vt:lpstr>
      <vt:lpstr>Information Representation</vt:lpstr>
      <vt:lpstr>Binary Number System</vt:lpstr>
      <vt:lpstr>The term bit stands for binary  digit. Therefore, every bit has the value 0 or 1.   A byte is a group of bits operated on as a single unit in a computer system, usually consisting of eight bits. </vt:lpstr>
      <vt:lpstr>Conversion From Decimal to Binary</vt:lpstr>
      <vt:lpstr>MCQs</vt:lpstr>
      <vt:lpstr>MCQs</vt:lpstr>
      <vt:lpstr>MCQs</vt:lpstr>
      <vt:lpstr>MCQs</vt:lpstr>
      <vt:lpstr>What is Computer Software?</vt:lpstr>
      <vt:lpstr>Syntax, Semantics of Language</vt:lpstr>
      <vt:lpstr>Program Translation</vt:lpstr>
      <vt:lpstr>Program Translation</vt:lpstr>
      <vt:lpstr>Program Debugging</vt:lpstr>
      <vt:lpstr>Procedural vs Object Oriented Programming</vt:lpstr>
      <vt:lpstr>MCQs</vt:lpstr>
      <vt:lpstr>MCQs</vt:lpstr>
      <vt:lpstr>MCQs</vt:lpstr>
      <vt:lpstr>MCQs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and Programming</dc:title>
  <dc:creator>Sonal Kukreja</dc:creator>
  <cp:lastModifiedBy>Sonal Kukreja</cp:lastModifiedBy>
  <cp:revision>2</cp:revision>
  <dcterms:created xsi:type="dcterms:W3CDTF">2022-09-25T02:39:39Z</dcterms:created>
  <dcterms:modified xsi:type="dcterms:W3CDTF">2022-09-29T01:48:00Z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