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chi Mall" userId="6e8a2df2-4b47-49d9-80d1-87e093c7e642" providerId="ADAL" clId="{02A7C7AB-7799-402A-9A87-1712FABBF898}"/>
    <pc:docChg chg="custSel modSld">
      <pc:chgData name="Shachi Mall" userId="6e8a2df2-4b47-49d9-80d1-87e093c7e642" providerId="ADAL" clId="{02A7C7AB-7799-402A-9A87-1712FABBF898}" dt="2022-10-06T07:41:55.494" v="9" actId="13926"/>
      <pc:docMkLst>
        <pc:docMk/>
      </pc:docMkLst>
      <pc:sldChg chg="modSp mod">
        <pc:chgData name="Shachi Mall" userId="6e8a2df2-4b47-49d9-80d1-87e093c7e642" providerId="ADAL" clId="{02A7C7AB-7799-402A-9A87-1712FABBF898}" dt="2022-10-06T07:39:04.074" v="1"/>
        <pc:sldMkLst>
          <pc:docMk/>
          <pc:sldMk cId="4213655584" sldId="263"/>
        </pc:sldMkLst>
        <pc:spChg chg="mod">
          <ac:chgData name="Shachi Mall" userId="6e8a2df2-4b47-49d9-80d1-87e093c7e642" providerId="ADAL" clId="{02A7C7AB-7799-402A-9A87-1712FABBF898}" dt="2022-10-06T07:39:04.074" v="1"/>
          <ac:spMkLst>
            <pc:docMk/>
            <pc:sldMk cId="4213655584" sldId="263"/>
            <ac:spMk id="3" creationId="{A3353FC1-9D15-A950-0415-137C80C143B6}"/>
          </ac:spMkLst>
        </pc:spChg>
      </pc:sldChg>
      <pc:sldChg chg="modSp mod">
        <pc:chgData name="Shachi Mall" userId="6e8a2df2-4b47-49d9-80d1-87e093c7e642" providerId="ADAL" clId="{02A7C7AB-7799-402A-9A87-1712FABBF898}" dt="2022-10-06T07:39:55.296" v="2"/>
        <pc:sldMkLst>
          <pc:docMk/>
          <pc:sldMk cId="2730533899" sldId="264"/>
        </pc:sldMkLst>
        <pc:spChg chg="mod">
          <ac:chgData name="Shachi Mall" userId="6e8a2df2-4b47-49d9-80d1-87e093c7e642" providerId="ADAL" clId="{02A7C7AB-7799-402A-9A87-1712FABBF898}" dt="2022-10-06T07:39:55.296" v="2"/>
          <ac:spMkLst>
            <pc:docMk/>
            <pc:sldMk cId="2730533899" sldId="264"/>
            <ac:spMk id="3" creationId="{55DA8E4D-9788-3889-D44B-970D68DF7672}"/>
          </ac:spMkLst>
        </pc:spChg>
      </pc:sldChg>
      <pc:sldChg chg="modSp mod">
        <pc:chgData name="Shachi Mall" userId="6e8a2df2-4b47-49d9-80d1-87e093c7e642" providerId="ADAL" clId="{02A7C7AB-7799-402A-9A87-1712FABBF898}" dt="2022-10-06T07:41:22.820" v="4" actId="13926"/>
        <pc:sldMkLst>
          <pc:docMk/>
          <pc:sldMk cId="2006062258" sldId="268"/>
        </pc:sldMkLst>
        <pc:graphicFrameChg chg="modGraphic">
          <ac:chgData name="Shachi Mall" userId="6e8a2df2-4b47-49d9-80d1-87e093c7e642" providerId="ADAL" clId="{02A7C7AB-7799-402A-9A87-1712FABBF898}" dt="2022-10-06T07:41:22.820" v="4" actId="13926"/>
          <ac:graphicFrameMkLst>
            <pc:docMk/>
            <pc:sldMk cId="2006062258" sldId="268"/>
            <ac:graphicFrameMk id="4" creationId="{90B41EC8-ED4C-352C-4C43-640C7E2B2CD4}"/>
          </ac:graphicFrameMkLst>
        </pc:graphicFrameChg>
      </pc:sldChg>
      <pc:sldChg chg="modSp mod">
        <pc:chgData name="Shachi Mall" userId="6e8a2df2-4b47-49d9-80d1-87e093c7e642" providerId="ADAL" clId="{02A7C7AB-7799-402A-9A87-1712FABBF898}" dt="2022-10-06T07:41:55.494" v="9" actId="13926"/>
        <pc:sldMkLst>
          <pc:docMk/>
          <pc:sldMk cId="566979669" sldId="270"/>
        </pc:sldMkLst>
        <pc:graphicFrameChg chg="modGraphic">
          <ac:chgData name="Shachi Mall" userId="6e8a2df2-4b47-49d9-80d1-87e093c7e642" providerId="ADAL" clId="{02A7C7AB-7799-402A-9A87-1712FABBF898}" dt="2022-10-06T07:41:55.494" v="9" actId="13926"/>
          <ac:graphicFrameMkLst>
            <pc:docMk/>
            <pc:sldMk cId="566979669" sldId="270"/>
            <ac:graphicFrameMk id="4" creationId="{95B8C75C-FC62-A9BE-9B90-3A265AF59B8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5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0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4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0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0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3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8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8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C313-18BA-434C-9719-416D8EA8474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601D04-B213-45E4-9056-0F49DD8357A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1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BDD1-7192-9825-2D16-AEA8CDEF3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Number system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F229B-DCFA-F7BF-3E23-C063FB7F5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Lecture-4</a:t>
            </a:r>
          </a:p>
        </p:txBody>
      </p:sp>
    </p:spTree>
    <p:extLst>
      <p:ext uri="{BB962C8B-B14F-4D97-AF65-F5344CB8AC3E}">
        <p14:creationId xmlns:p14="http://schemas.microsoft.com/office/powerpoint/2010/main" val="424113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2B88-43FE-B635-7087-1ADA8115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65044"/>
            <a:ext cx="9603275" cy="980660"/>
          </a:xfrm>
        </p:spPr>
        <p:txBody>
          <a:bodyPr>
            <a:normAutofit/>
          </a:bodyPr>
          <a:lstStyle/>
          <a:p>
            <a:r>
              <a:rPr lang="en-US" dirty="0"/>
              <a:t>Other Base System to Decimal Conversion</a:t>
            </a:r>
            <a:br>
              <a:rPr lang="en-US" dirty="0"/>
            </a:br>
            <a:r>
              <a:rPr lang="en-US" dirty="0"/>
              <a:t>Binary to Decimal: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9320-125C-C6F8-EDD6-8371C045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9" y="1444488"/>
            <a:ext cx="10458506" cy="402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1. Convert 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(1101)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baseline="-250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dirty="0"/>
              <a:t>into a decimal number.</a:t>
            </a:r>
          </a:p>
          <a:p>
            <a:pPr marL="0" indent="0">
              <a:buNone/>
            </a:pPr>
            <a:r>
              <a:rPr lang="en-US" dirty="0"/>
              <a:t>Now, multiplying each digit from MSB to LSB with reducing the power of the base number 2.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Now, multiplying each digit from MSB to LSB with reducing the power of the base number 2.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 × 2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+ 1 × 2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+ 0 × 2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+ 1 × 2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0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8 + 4 + 0 + 1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13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Therefore, (1101)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2 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(13)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9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CEF4-F62B-C59D-4EBF-214F9BB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5531"/>
            <a:ext cx="9603275" cy="914399"/>
          </a:xfrm>
        </p:spPr>
        <p:txBody>
          <a:bodyPr/>
          <a:lstStyle/>
          <a:p>
            <a:r>
              <a:rPr lang="en-IN" dirty="0"/>
              <a:t>Octal to Decimal: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FF1C-2DF9-F7F7-ACDE-3E95F713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099930"/>
            <a:ext cx="10378993" cy="436641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 2: Convert 22</a:t>
            </a:r>
            <a:r>
              <a:rPr lang="en-US" b="1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8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to decimal number.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Solution: Given, 22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8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 x 8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+ 2 x 8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0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16 + 2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18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Therefore, 22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8 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18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29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9CD4-FAA4-BBC0-876E-9A2F810A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to Decimal: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8B48-D029-4EEC-E84F-479F608B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 3: Convert 121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16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to decimal number.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Solution: 1 x 16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+ 2 x 16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+ 1 x 16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0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16 x 16 + 2 x 16 + 1 x 1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289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Therefore, 121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16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= 289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66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EFF2-A537-862C-C9DC-F1E9F952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5775"/>
            <a:ext cx="9603275" cy="834886"/>
          </a:xfrm>
        </p:spPr>
        <p:txBody>
          <a:bodyPr/>
          <a:lstStyle/>
          <a:p>
            <a:r>
              <a:rPr lang="en-US" dirty="0"/>
              <a:t>Hexadecimal to Binary Shortcut Method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B41EC8-ED4C-352C-4C43-640C7E2B2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850155"/>
              </p:ext>
            </p:extLst>
          </p:nvPr>
        </p:nvGraphicFramePr>
        <p:xfrm>
          <a:off x="1137145" y="755374"/>
          <a:ext cx="9603276" cy="5181601"/>
        </p:xfrm>
        <a:graphic>
          <a:graphicData uri="http://schemas.openxmlformats.org/drawingml/2006/table">
            <a:tbl>
              <a:tblPr/>
              <a:tblGrid>
                <a:gridCol w="4801638">
                  <a:extLst>
                    <a:ext uri="{9D8B030D-6E8A-4147-A177-3AD203B41FA5}">
                      <a16:colId xmlns:a16="http://schemas.microsoft.com/office/drawing/2014/main" val="1843590734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2197736298"/>
                    </a:ext>
                  </a:extLst>
                </a:gridCol>
              </a:tblGrid>
              <a:tr h="2271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Hexadecimal Number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6872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0000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75269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0001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80693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0010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55175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0011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52980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0100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06712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0101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46726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6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0110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003426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0111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80278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1000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15006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  <a:highlight>
                            <a:srgbClr val="00FF00"/>
                          </a:highlight>
                        </a:rPr>
                        <a:t>9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  <a:highlight>
                            <a:srgbClr val="00FF00"/>
                          </a:highlight>
                        </a:rPr>
                        <a:t>1001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8724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A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1010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81663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B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1011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86754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C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1100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18467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D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1101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042057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E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1110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57876"/>
                  </a:ext>
                </a:extLst>
              </a:tr>
              <a:tr h="3096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F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1111</a:t>
                      </a:r>
                    </a:p>
                  </a:txBody>
                  <a:tcPr marL="36236" marR="36236" marT="36236" marB="362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1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6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A00-E258-3905-1CE3-466077BA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Convert (89)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16 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into a binary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04A7-BDF9-2C57-B8B5-F7442394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Solution: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From the table, we can get the binary value of 8 and 9, hexadecimal base numbers.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8 = 1000 and 9 = 1001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Therefore, (89)</a:t>
            </a:r>
            <a:r>
              <a:rPr lang="en-US" sz="2800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16 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(10001001)</a:t>
            </a:r>
            <a:r>
              <a:rPr lang="en-US" sz="2800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endParaRPr lang="en-US" sz="28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39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A24-CE8F-18D3-70F2-901E77AC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9027"/>
            <a:ext cx="9603275" cy="808382"/>
          </a:xfrm>
        </p:spPr>
        <p:txBody>
          <a:bodyPr/>
          <a:lstStyle/>
          <a:p>
            <a:r>
              <a:rPr lang="en-US" dirty="0"/>
              <a:t>Octal to Binary Shortcut Method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B8C75C-FC62-A9BE-9B90-3A265AF59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695130"/>
              </p:ext>
            </p:extLst>
          </p:nvPr>
        </p:nvGraphicFramePr>
        <p:xfrm>
          <a:off x="1451579" y="821635"/>
          <a:ext cx="8858612" cy="4929804"/>
        </p:xfrm>
        <a:graphic>
          <a:graphicData uri="http://schemas.openxmlformats.org/drawingml/2006/table">
            <a:tbl>
              <a:tblPr/>
              <a:tblGrid>
                <a:gridCol w="4429306">
                  <a:extLst>
                    <a:ext uri="{9D8B030D-6E8A-4147-A177-3AD203B41FA5}">
                      <a16:colId xmlns:a16="http://schemas.microsoft.com/office/drawing/2014/main" val="3084633258"/>
                    </a:ext>
                  </a:extLst>
                </a:gridCol>
                <a:gridCol w="4429306">
                  <a:extLst>
                    <a:ext uri="{9D8B030D-6E8A-4147-A177-3AD203B41FA5}">
                      <a16:colId xmlns:a16="http://schemas.microsoft.com/office/drawing/2014/main" val="3745782696"/>
                    </a:ext>
                  </a:extLst>
                </a:gridCol>
              </a:tblGrid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Octal Number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>
                          <a:effectLst/>
                        </a:rPr>
                        <a:t>Binary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23840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81020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538518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87441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06989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  <a:highlight>
                            <a:srgbClr val="00FFFF"/>
                          </a:highlight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  <a:highlight>
                            <a:srgbClr val="00FFFF"/>
                          </a:highlight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21840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6130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356236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2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7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7948-1755-C533-F0D3-90DA506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Convert (214)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8 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into a binary number.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1958-8DF1-090C-DF2B-BA3AE19C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Solution: From the table, we know,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 → 010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 → 001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 → 100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Therefore,(214)</a:t>
            </a:r>
            <a:r>
              <a:rPr lang="en-US" sz="2800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8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= (010001100)</a:t>
            </a:r>
            <a:r>
              <a:rPr lang="en-US" sz="2800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endParaRPr lang="en-US" sz="28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1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4E8C-3C18-C1B2-236F-12EE9323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91549"/>
            <a:ext cx="9603275" cy="1099930"/>
          </a:xfrm>
        </p:spPr>
        <p:txBody>
          <a:bodyPr/>
          <a:lstStyle/>
          <a:p>
            <a:r>
              <a:rPr lang="en-IN" dirty="0"/>
              <a:t>The decimal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1E1E-BDE5-F26B-A8A6-4D7FB0AC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27" y="1855304"/>
            <a:ext cx="11482543" cy="382987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decimal system is the most widely used number system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decimal system is base 10 (ten symbols, 0-9, are used to represent a number) and similarly, binary is base 2, octal is base 8 and hexadecimal is base 16.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computers only understand binary. Binary, octal and hexadecimal number systems are closely related, and we may require to convert decimal into these systems.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decimal system is base 10 (ten symbols, 0-9, are used to represent a number) and similarly, binary is base 2, octal is base 8 and hexadecimal is base 16.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49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9A19-4F7B-ABFC-374E-B244AA9B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 &amp;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67E5-8979-FE40-56ED-F30C3FBC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	Binary Number System</a:t>
            </a:r>
          </a:p>
          <a:p>
            <a:pPr marL="0" indent="0">
              <a:buNone/>
            </a:pPr>
            <a:r>
              <a:rPr lang="en-US" dirty="0"/>
              <a:t>                Base 2. Digits used: 0, 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 Octal Number System</a:t>
            </a:r>
          </a:p>
          <a:p>
            <a:pPr marL="0" indent="0">
              <a:buNone/>
            </a:pPr>
            <a:r>
              <a:rPr lang="en-US" dirty="0"/>
              <a:t>             Base 8. Digits used: 0 to 7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 err="1"/>
              <a:t>Hexa</a:t>
            </a:r>
            <a:r>
              <a:rPr lang="en-US" dirty="0"/>
              <a:t> Decimal Number System</a:t>
            </a:r>
          </a:p>
          <a:p>
            <a:pPr marL="0" indent="0">
              <a:buNone/>
            </a:pPr>
            <a:r>
              <a:rPr lang="en-US" dirty="0"/>
              <a:t>            Base 16. Digits used: 0 to 9, Letters used: A- 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6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36D3-5314-B67D-8B88-A7CBCC6D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9632-516E-80A1-7A34-3AD234A4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Binary to Decimal Number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Decimal to Binary Number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Octal to Binary Number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Binary to Octal Number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Binary to Hexadecimal Number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Hexadecimal to Binary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51074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A5E7-052E-FC11-D208-5307FF70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general representation of number systems are;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C89F-899C-B40D-DE3D-E6148999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Decimal Number – Base 10 – N</a:t>
            </a:r>
            <a:r>
              <a:rPr lang="pt-BR" sz="2800" b="0" i="0" baseline="-25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10</a:t>
            </a:r>
            <a:endParaRPr lang="pt-BR" sz="28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Binary Number – Base 2 – N</a:t>
            </a:r>
            <a:r>
              <a:rPr lang="pt-BR" sz="2800" b="0" i="0" baseline="-25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2</a:t>
            </a:r>
            <a:endParaRPr lang="pt-BR" sz="28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Octal Number – Base 8 – N</a:t>
            </a:r>
            <a:r>
              <a:rPr lang="pt-BR" sz="2800" b="0" i="0" baseline="-25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8</a:t>
            </a:r>
            <a:endParaRPr lang="pt-BR" sz="28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Hexadecimal Number – Base 16 – N</a:t>
            </a:r>
            <a:r>
              <a:rPr lang="pt-BR" sz="2800" b="0" i="0" baseline="-25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16</a:t>
            </a:r>
            <a:endParaRPr lang="pt-BR" sz="28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39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A1BF-ADFB-7034-67BC-C9866082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523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Number System Conversion Table</a:t>
            </a:r>
            <a:b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3C08E2-BC95-3619-DC43-020CEEDA9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353422"/>
              </p:ext>
            </p:extLst>
          </p:nvPr>
        </p:nvGraphicFramePr>
        <p:xfrm>
          <a:off x="1137146" y="574330"/>
          <a:ext cx="9917708" cy="4939856"/>
        </p:xfrm>
        <a:graphic>
          <a:graphicData uri="http://schemas.openxmlformats.org/drawingml/2006/table">
            <a:tbl>
              <a:tblPr/>
              <a:tblGrid>
                <a:gridCol w="2479427">
                  <a:extLst>
                    <a:ext uri="{9D8B030D-6E8A-4147-A177-3AD203B41FA5}">
                      <a16:colId xmlns:a16="http://schemas.microsoft.com/office/drawing/2014/main" val="2733386561"/>
                    </a:ext>
                  </a:extLst>
                </a:gridCol>
                <a:gridCol w="2479427">
                  <a:extLst>
                    <a:ext uri="{9D8B030D-6E8A-4147-A177-3AD203B41FA5}">
                      <a16:colId xmlns:a16="http://schemas.microsoft.com/office/drawing/2014/main" val="2520197739"/>
                    </a:ext>
                  </a:extLst>
                </a:gridCol>
                <a:gridCol w="2479427">
                  <a:extLst>
                    <a:ext uri="{9D8B030D-6E8A-4147-A177-3AD203B41FA5}">
                      <a16:colId xmlns:a16="http://schemas.microsoft.com/office/drawing/2014/main" val="3519262856"/>
                    </a:ext>
                  </a:extLst>
                </a:gridCol>
                <a:gridCol w="2479427">
                  <a:extLst>
                    <a:ext uri="{9D8B030D-6E8A-4147-A177-3AD203B41FA5}">
                      <a16:colId xmlns:a16="http://schemas.microsoft.com/office/drawing/2014/main" val="1175224126"/>
                    </a:ext>
                  </a:extLst>
                </a:gridCol>
              </a:tblGrid>
              <a:tr h="449680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Binary Numbers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Octal Numbers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Decimal Numbers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Hexadecimal Numbers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59566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0000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08597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0001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373605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0010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58821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0011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3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3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3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27043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0100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62949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0101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5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5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5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585978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0110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6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6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6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02288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0111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7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7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7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39237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1000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8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8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7245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1001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9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9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518179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1010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12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A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32639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1011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13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B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41991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1100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14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12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C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72407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1101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15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13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D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73543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1110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16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14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E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66905"/>
                  </a:ext>
                </a:extLst>
              </a:tr>
              <a:tr h="273718"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1111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17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</a:rPr>
                        <a:t>15</a:t>
                      </a:r>
                      <a:endParaRPr lang="en-IN" sz="120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</a:rPr>
                        <a:t>F</a:t>
                      </a:r>
                      <a:endParaRPr lang="en-IN" sz="1200" dirty="0">
                        <a:effectLst/>
                      </a:endParaRPr>
                    </a:p>
                  </a:txBody>
                  <a:tcPr marL="67208" marR="67208" marT="48878" marB="4887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8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2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867E-BC71-9A28-7358-53FC81F0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523"/>
            <a:ext cx="9603275" cy="795129"/>
          </a:xfrm>
        </p:spPr>
        <p:txBody>
          <a:bodyPr/>
          <a:lstStyle/>
          <a:p>
            <a:r>
              <a:rPr lang="en-IN" dirty="0"/>
              <a:t>Decimal to Binary Number: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E12C-0AF9-3A54-649B-009F4F3A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927652"/>
            <a:ext cx="10405497" cy="4538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1. Convert (25)10 Solution: Let us create a table based on this question.</a:t>
            </a:r>
          </a:p>
          <a:p>
            <a:pPr marL="0" indent="0">
              <a:buNone/>
            </a:pPr>
            <a:r>
              <a:rPr lang="en-US" dirty="0"/>
              <a:t>Operation	Output	Remainder</a:t>
            </a:r>
          </a:p>
          <a:p>
            <a:pPr marL="0" indent="0">
              <a:buNone/>
            </a:pPr>
            <a:r>
              <a:rPr lang="en-US" dirty="0"/>
              <a:t>25 ÷ 2		12		1(MSB)</a:t>
            </a:r>
          </a:p>
          <a:p>
            <a:pPr marL="0" indent="0">
              <a:buNone/>
            </a:pPr>
            <a:r>
              <a:rPr lang="en-US" dirty="0"/>
              <a:t>12 ÷ 2`		6		0</a:t>
            </a:r>
          </a:p>
          <a:p>
            <a:pPr marL="0" indent="0">
              <a:buNone/>
            </a:pPr>
            <a:r>
              <a:rPr lang="en-US" dirty="0"/>
              <a:t>6 ÷ 2		3		0</a:t>
            </a:r>
          </a:p>
          <a:p>
            <a:pPr marL="0" indent="0">
              <a:buNone/>
            </a:pPr>
            <a:r>
              <a:rPr lang="en-US" dirty="0"/>
              <a:t>3 ÷ 2		1		1</a:t>
            </a:r>
          </a:p>
          <a:p>
            <a:pPr marL="0" indent="0">
              <a:buNone/>
            </a:pPr>
            <a:r>
              <a:rPr lang="en-US" dirty="0"/>
              <a:t>1 ÷ 2		0		1(LSB)</a:t>
            </a:r>
          </a:p>
          <a:p>
            <a:pPr marL="0" indent="0">
              <a:buNone/>
            </a:pPr>
            <a:r>
              <a:rPr lang="en-US" dirty="0"/>
              <a:t>Therefore, from the above table, we can write,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(25)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10 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(11001)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o binary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3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29EC-3D06-3849-DF26-CEA5E0C2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017"/>
            <a:ext cx="9603275" cy="490331"/>
          </a:xfrm>
        </p:spPr>
        <p:txBody>
          <a:bodyPr>
            <a:normAutofit fontScale="90000"/>
          </a:bodyPr>
          <a:lstStyle/>
          <a:p>
            <a:r>
              <a:rPr lang="en-IN" dirty="0"/>
              <a:t>Decimal to Octal Number: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FC1-9D15-A950-0415-137C80C1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795130"/>
            <a:ext cx="10100697" cy="4671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2: Convert </a:t>
            </a:r>
            <a: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128</a:t>
            </a:r>
            <a:r>
              <a:rPr lang="en-IN" b="1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en-US" dirty="0"/>
              <a:t> to octal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Let us represent the conversion in tabular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	Output 	Remainder</a:t>
            </a:r>
          </a:p>
          <a:p>
            <a:pPr marL="0" indent="0">
              <a:buNone/>
            </a:pPr>
            <a:r>
              <a:rPr lang="en-US" dirty="0"/>
              <a:t>128÷8		16	0(MSB)</a:t>
            </a:r>
          </a:p>
          <a:p>
            <a:pPr marL="0" indent="0">
              <a:buNone/>
            </a:pPr>
            <a:r>
              <a:rPr lang="en-US" dirty="0"/>
              <a:t>16÷8		2	0</a:t>
            </a:r>
          </a:p>
          <a:p>
            <a:pPr marL="0" indent="0">
              <a:buNone/>
            </a:pPr>
            <a:r>
              <a:rPr lang="en-US" dirty="0"/>
              <a:t>2÷8		0	2(LSB)</a:t>
            </a:r>
          </a:p>
          <a:p>
            <a:pPr marL="0" indent="0">
              <a:buNone/>
            </a:pPr>
            <a:r>
              <a:rPr lang="en-US" dirty="0"/>
              <a:t>Therefore, the equivalent octal number = 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200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65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C1-A015-EA32-41D0-231C8050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887895"/>
          </a:xfrm>
        </p:spPr>
        <p:txBody>
          <a:bodyPr/>
          <a:lstStyle/>
          <a:p>
            <a:r>
              <a:rPr lang="en-IN" dirty="0"/>
              <a:t>Decimal to Hexadecimal: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8E4D-9788-3889-D44B-970D68D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887896"/>
            <a:ext cx="10219967" cy="4578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3: Convert  </a:t>
            </a:r>
            <a: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128</a:t>
            </a:r>
            <a:r>
              <a:rPr lang="en-IN" b="1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 to hex.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As per the method, we can create a table;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	Output 		Remainder</a:t>
            </a:r>
          </a:p>
          <a:p>
            <a:pPr marL="0" indent="0">
              <a:buNone/>
            </a:pPr>
            <a:r>
              <a:rPr lang="en-US" dirty="0"/>
              <a:t>128÷16		8		0(MSB)</a:t>
            </a:r>
          </a:p>
          <a:p>
            <a:pPr marL="0" indent="0">
              <a:buNone/>
            </a:pPr>
            <a:r>
              <a:rPr lang="en-US" dirty="0"/>
              <a:t>8÷16		0		8(LSB)</a:t>
            </a:r>
          </a:p>
          <a:p>
            <a:pPr marL="0" indent="0">
              <a:buNone/>
            </a:pPr>
            <a:r>
              <a:rPr lang="en-US" dirty="0"/>
              <a:t>Therefore, the equivalent hexadecimal number is 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80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MSB stands for a Most significant bit and LSB stands for a least significant bit.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5338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870</Words>
  <Application>Microsoft Office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Roboto</vt:lpstr>
      <vt:lpstr>Times New Roman</vt:lpstr>
      <vt:lpstr>Gallery</vt:lpstr>
      <vt:lpstr>Number system Conversion</vt:lpstr>
      <vt:lpstr>The decimal system </vt:lpstr>
      <vt:lpstr>Number System &amp; Description</vt:lpstr>
      <vt:lpstr>Number System Conversion</vt:lpstr>
      <vt:lpstr>The general representation of number systems are;</vt:lpstr>
      <vt:lpstr>Number System Conversion Table </vt:lpstr>
      <vt:lpstr>Decimal to Binary Number:</vt:lpstr>
      <vt:lpstr>Decimal to Octal Number:</vt:lpstr>
      <vt:lpstr>Decimal to Hexadecimal:</vt:lpstr>
      <vt:lpstr>Other Base System to Decimal Conversion Binary to Decimal:</vt:lpstr>
      <vt:lpstr>Octal to Decimal:</vt:lpstr>
      <vt:lpstr>Hexadecimal to Decimal:</vt:lpstr>
      <vt:lpstr>Hexadecimal to Binary Shortcut Method</vt:lpstr>
      <vt:lpstr>Example: Convert (89)16 into a binary number</vt:lpstr>
      <vt:lpstr>Octal to Binary Shortcut Method</vt:lpstr>
      <vt:lpstr>Example: Convert (214)8 into a binary number.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 Conversion</dc:title>
  <dc:creator>Shachi Mall</dc:creator>
  <cp:lastModifiedBy>Shachi Mall</cp:lastModifiedBy>
  <cp:revision>2</cp:revision>
  <dcterms:created xsi:type="dcterms:W3CDTF">2022-10-05T14:17:04Z</dcterms:created>
  <dcterms:modified xsi:type="dcterms:W3CDTF">2022-10-06T07:41:58Z</dcterms:modified>
</cp:coreProperties>
</file>