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72" r:id="rId19"/>
    <p:sldId id="273" r:id="rId20"/>
    <p:sldId id="274" r:id="rId21"/>
    <p:sldId id="275"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8304A-D53F-4939-ACB8-B30F283DC9F5}" v="34" dt="2022-10-09T13:52:55.5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chi Mall" userId="6e8a2df2-4b47-49d9-80d1-87e093c7e642" providerId="ADAL" clId="{52063C2B-2BC0-4B6B-B797-1DA1D6731E42}"/>
    <pc:docChg chg="modSld">
      <pc:chgData name="Shachi Mall" userId="6e8a2df2-4b47-49d9-80d1-87e093c7e642" providerId="ADAL" clId="{52063C2B-2BC0-4B6B-B797-1DA1D6731E42}" dt="2022-10-10T06:11:18.583" v="1" actId="20577"/>
      <pc:docMkLst>
        <pc:docMk/>
      </pc:docMkLst>
      <pc:sldChg chg="modSp mod">
        <pc:chgData name="Shachi Mall" userId="6e8a2df2-4b47-49d9-80d1-87e093c7e642" providerId="ADAL" clId="{52063C2B-2BC0-4B6B-B797-1DA1D6731E42}" dt="2022-10-10T06:11:18.583" v="1" actId="20577"/>
        <pc:sldMkLst>
          <pc:docMk/>
          <pc:sldMk cId="2669853219" sldId="256"/>
        </pc:sldMkLst>
        <pc:spChg chg="mod">
          <ac:chgData name="Shachi Mall" userId="6e8a2df2-4b47-49d9-80d1-87e093c7e642" providerId="ADAL" clId="{52063C2B-2BC0-4B6B-B797-1DA1D6731E42}" dt="2022-10-10T06:11:18.583" v="1" actId="20577"/>
          <ac:spMkLst>
            <pc:docMk/>
            <pc:sldMk cId="2669853219" sldId="256"/>
            <ac:spMk id="3" creationId="{084713F9-8F84-508E-300D-9F5618778D9A}"/>
          </ac:spMkLst>
        </pc:spChg>
      </pc:sldChg>
    </pc:docChg>
  </pc:docChgLst>
  <pc:docChgLst>
    <pc:chgData name="Shachi Mall" userId="6e8a2df2-4b47-49d9-80d1-87e093c7e642" providerId="ADAL" clId="{F7AC87B0-BB2C-4CB9-B7A9-72C252A74B51}"/>
    <pc:docChg chg="modSld">
      <pc:chgData name="Shachi Mall" userId="6e8a2df2-4b47-49d9-80d1-87e093c7e642" providerId="ADAL" clId="{F7AC87B0-BB2C-4CB9-B7A9-72C252A74B51}" dt="2022-10-09T13:59:45.239" v="1" actId="20577"/>
      <pc:docMkLst>
        <pc:docMk/>
      </pc:docMkLst>
      <pc:sldChg chg="modSp mod">
        <pc:chgData name="Shachi Mall" userId="6e8a2df2-4b47-49d9-80d1-87e093c7e642" providerId="ADAL" clId="{F7AC87B0-BB2C-4CB9-B7A9-72C252A74B51}" dt="2022-10-09T13:59:45.239" v="1" actId="20577"/>
        <pc:sldMkLst>
          <pc:docMk/>
          <pc:sldMk cId="2669853219" sldId="256"/>
        </pc:sldMkLst>
        <pc:spChg chg="mod">
          <ac:chgData name="Shachi Mall" userId="6e8a2df2-4b47-49d9-80d1-87e093c7e642" providerId="ADAL" clId="{F7AC87B0-BB2C-4CB9-B7A9-72C252A74B51}" dt="2022-10-09T13:59:45.239" v="1" actId="20577"/>
          <ac:spMkLst>
            <pc:docMk/>
            <pc:sldMk cId="2669853219" sldId="256"/>
            <ac:spMk id="3" creationId="{084713F9-8F84-508E-300D-9F5618778D9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5E4F81-70AB-4079-94E5-8B8F55E12262}" type="datetimeFigureOut">
              <a:rPr lang="en-IN" smtClean="0"/>
              <a:t>10-10-2022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B983714-3859-4DAE-9BE0-630CFFB59D8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886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E4F81-70AB-4079-94E5-8B8F55E12262}"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83714-3859-4DAE-9BE0-630CFFB59D8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66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E4F81-70AB-4079-94E5-8B8F55E12262}"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83714-3859-4DAE-9BE0-630CFFB59D8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776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E4F81-70AB-4079-94E5-8B8F55E12262}"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83714-3859-4DAE-9BE0-630CFFB59D8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1870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E4F81-70AB-4079-94E5-8B8F55E12262}"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83714-3859-4DAE-9BE0-630CFFB59D8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140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5E4F81-70AB-4079-94E5-8B8F55E12262}"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983714-3859-4DAE-9BE0-630CFFB59D8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171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5E4F81-70AB-4079-94E5-8B8F55E12262}" type="datetimeFigureOut">
              <a:rPr lang="en-IN" smtClean="0"/>
              <a:t>10-10-2022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983714-3859-4DAE-9BE0-630CFFB59D8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448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5E4F81-70AB-4079-94E5-8B8F55E12262}" type="datetimeFigureOut">
              <a:rPr lang="en-IN" smtClean="0"/>
              <a:t>10-10-2022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983714-3859-4DAE-9BE0-630CFFB59D8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973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E4F81-70AB-4079-94E5-8B8F55E12262}" type="datetimeFigureOut">
              <a:rPr lang="en-IN" smtClean="0"/>
              <a:t>10-10-2022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983714-3859-4DAE-9BE0-630CFFB59D8C}" type="slidenum">
              <a:rPr lang="en-IN" smtClean="0"/>
              <a:t>‹#›</a:t>
            </a:fld>
            <a:endParaRPr lang="en-IN"/>
          </a:p>
        </p:txBody>
      </p:sp>
    </p:spTree>
    <p:extLst>
      <p:ext uri="{BB962C8B-B14F-4D97-AF65-F5344CB8AC3E}">
        <p14:creationId xmlns:p14="http://schemas.microsoft.com/office/powerpoint/2010/main" val="394368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E4F81-70AB-4079-94E5-8B8F55E12262}"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983714-3859-4DAE-9BE0-630CFFB59D8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38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45E4F81-70AB-4079-94E5-8B8F55E12262}" type="datetimeFigureOut">
              <a:rPr lang="en-IN" smtClean="0"/>
              <a:t>10-10-2022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B983714-3859-4DAE-9BE0-630CFFB59D8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626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45E4F81-70AB-4079-94E5-8B8F55E12262}" type="datetimeFigureOut">
              <a:rPr lang="en-IN" smtClean="0"/>
              <a:t>10-10-2022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983714-3859-4DAE-9BE0-630CFFB59D8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207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python-if-els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python/trypython.asp?filename=demo_if2"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ide.geeksforgeeks.org/cd342068-bbfe-4561-8626-d2a7275580c1"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ide.geeksforgeeks.org/070acf41-63ed-4161-b280-8ce98a96f0dd"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ide.geeksforgeeks.org/4f3f22eb-25d3-457b-ba34-277697694df0"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www.w3schools.com/python/trypython.asp?filename=demo_if_eli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www.w3schools.com/python/trypython.asp?filename=demo_while"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www.w3schools.com/python/trypython.asp?filename=demo_while_break"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www.w3schools.com/python/trypython.asp?filename=demo_while_continu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ide.geeksforgeeks.org/53770f01-8b56-46df-8c9f-32f4e819fd81"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ide.geeksforgeeks.org/eb8cc6fc-31b2-4b84-a4b3-bbe52231325c"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D8E8-9F3F-A923-C6FC-6B41DE1EF829}"/>
              </a:ext>
            </a:extLst>
          </p:cNvPr>
          <p:cNvSpPr>
            <a:spLocks noGrp="1"/>
          </p:cNvSpPr>
          <p:nvPr>
            <p:ph type="ctrTitle"/>
          </p:nvPr>
        </p:nvSpPr>
        <p:spPr/>
        <p:txBody>
          <a:bodyPr>
            <a:normAutofit fontScale="90000"/>
          </a:bodyPr>
          <a:lstStyle/>
          <a:p>
            <a:r>
              <a:rPr lang="en-IN" b="0" i="0" dirty="0">
                <a:solidFill>
                  <a:srgbClr val="303030"/>
                </a:solidFill>
                <a:effectLst/>
                <a:latin typeface="Heebo" pitchFamily="2" charset="-79"/>
                <a:cs typeface="Heebo" pitchFamily="2" charset="-79"/>
              </a:rPr>
              <a:t>Python -</a:t>
            </a:r>
            <a:br>
              <a:rPr lang="en-IN" b="0" i="0" dirty="0">
                <a:solidFill>
                  <a:srgbClr val="303030"/>
                </a:solidFill>
                <a:effectLst/>
                <a:latin typeface="Heebo" pitchFamily="2" charset="-79"/>
                <a:cs typeface="Heebo" pitchFamily="2" charset="-79"/>
              </a:rPr>
            </a:br>
            <a:r>
              <a:rPr lang="en-IN" dirty="0"/>
              <a:t>Control structure</a:t>
            </a:r>
          </a:p>
        </p:txBody>
      </p:sp>
      <p:sp>
        <p:nvSpPr>
          <p:cNvPr id="3" name="Subtitle 2">
            <a:extLst>
              <a:ext uri="{FF2B5EF4-FFF2-40B4-BE49-F238E27FC236}">
                <a16:creationId xmlns:a16="http://schemas.microsoft.com/office/drawing/2014/main" id="{084713F9-8F84-508E-300D-9F5618778D9A}"/>
              </a:ext>
            </a:extLst>
          </p:cNvPr>
          <p:cNvSpPr>
            <a:spLocks noGrp="1"/>
          </p:cNvSpPr>
          <p:nvPr>
            <p:ph type="subTitle" idx="1"/>
          </p:nvPr>
        </p:nvSpPr>
        <p:spPr/>
        <p:txBody>
          <a:bodyPr/>
          <a:lstStyle/>
          <a:p>
            <a:r>
              <a:rPr lang="en-IN"/>
              <a:t>Lecture-6</a:t>
            </a:r>
            <a:endParaRPr lang="en-IN" dirty="0"/>
          </a:p>
        </p:txBody>
      </p:sp>
    </p:spTree>
    <p:extLst>
      <p:ext uri="{BB962C8B-B14F-4D97-AF65-F5344CB8AC3E}">
        <p14:creationId xmlns:p14="http://schemas.microsoft.com/office/powerpoint/2010/main" val="2669853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0569A3D-337A-55B6-2CEE-BCC187DA4D24}"/>
              </a:ext>
            </a:extLst>
          </p:cNvPr>
          <p:cNvPicPr>
            <a:picLocks noGrp="1" noChangeAspect="1"/>
          </p:cNvPicPr>
          <p:nvPr>
            <p:ph idx="4294967295"/>
          </p:nvPr>
        </p:nvPicPr>
        <p:blipFill>
          <a:blip r:embed="rId2"/>
          <a:stretch>
            <a:fillRect/>
          </a:stretch>
        </p:blipFill>
        <p:spPr>
          <a:xfrm>
            <a:off x="834887" y="238539"/>
            <a:ext cx="10681252" cy="5486400"/>
          </a:xfrm>
          <a:prstGeom prst="rect">
            <a:avLst/>
          </a:prstGeom>
        </p:spPr>
      </p:pic>
    </p:spTree>
    <p:extLst>
      <p:ext uri="{BB962C8B-B14F-4D97-AF65-F5344CB8AC3E}">
        <p14:creationId xmlns:p14="http://schemas.microsoft.com/office/powerpoint/2010/main" val="4169890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4E23EB-73D7-EB19-9D2E-C40329019158}"/>
              </a:ext>
            </a:extLst>
          </p:cNvPr>
          <p:cNvPicPr>
            <a:picLocks noChangeAspect="1"/>
          </p:cNvPicPr>
          <p:nvPr/>
        </p:nvPicPr>
        <p:blipFill>
          <a:blip r:embed="rId2"/>
          <a:stretch>
            <a:fillRect/>
          </a:stretch>
        </p:blipFill>
        <p:spPr>
          <a:xfrm>
            <a:off x="1815548" y="583096"/>
            <a:ext cx="8388626" cy="5217629"/>
          </a:xfrm>
          <a:prstGeom prst="rect">
            <a:avLst/>
          </a:prstGeom>
        </p:spPr>
      </p:pic>
    </p:spTree>
    <p:extLst>
      <p:ext uri="{BB962C8B-B14F-4D97-AF65-F5344CB8AC3E}">
        <p14:creationId xmlns:p14="http://schemas.microsoft.com/office/powerpoint/2010/main" val="70260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DFF2864-3F60-8E52-774C-621C0E10C151}"/>
              </a:ext>
            </a:extLst>
          </p:cNvPr>
          <p:cNvSpPr>
            <a:spLocks noGrp="1"/>
          </p:cNvSpPr>
          <p:nvPr>
            <p:ph idx="1"/>
          </p:nvPr>
        </p:nvSpPr>
        <p:spPr/>
        <p:txBody>
          <a:bodyPr/>
          <a:lstStyle/>
          <a:p>
            <a:endParaRPr lang="en-IN"/>
          </a:p>
        </p:txBody>
      </p:sp>
      <p:pic>
        <p:nvPicPr>
          <p:cNvPr id="1026" name="Picture 2" descr="Python Control Flow Statements and Loops – PYnative">
            <a:extLst>
              <a:ext uri="{FF2B5EF4-FFF2-40B4-BE49-F238E27FC236}">
                <a16:creationId xmlns:a16="http://schemas.microsoft.com/office/drawing/2014/main" id="{0821C960-ED6F-3094-0484-F18EB524D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304800"/>
            <a:ext cx="9918786" cy="5161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479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43E0-1D27-8667-AE65-46AFD5756BC9}"/>
              </a:ext>
            </a:extLst>
          </p:cNvPr>
          <p:cNvSpPr>
            <a:spLocks noGrp="1"/>
          </p:cNvSpPr>
          <p:nvPr>
            <p:ph type="title"/>
          </p:nvPr>
        </p:nvSpPr>
        <p:spPr/>
        <p:txBody>
          <a:bodyPr/>
          <a:lstStyle/>
          <a:p>
            <a:r>
              <a:rPr lang="en-IN" dirty="0"/>
              <a:t>Conditional Statements</a:t>
            </a:r>
          </a:p>
        </p:txBody>
      </p:sp>
      <p:sp>
        <p:nvSpPr>
          <p:cNvPr id="3" name="Content Placeholder 2">
            <a:extLst>
              <a:ext uri="{FF2B5EF4-FFF2-40B4-BE49-F238E27FC236}">
                <a16:creationId xmlns:a16="http://schemas.microsoft.com/office/drawing/2014/main" id="{BE05A480-D471-333D-2FB6-32D61A28F50D}"/>
              </a:ext>
            </a:extLst>
          </p:cNvPr>
          <p:cNvSpPr>
            <a:spLocks noGrp="1"/>
          </p:cNvSpPr>
          <p:nvPr>
            <p:ph idx="1"/>
          </p:nvPr>
        </p:nvSpPr>
        <p:spPr>
          <a:xfrm>
            <a:off x="1451579" y="1853754"/>
            <a:ext cx="10223586" cy="3937446"/>
          </a:xfrm>
        </p:spPr>
        <p:txBody>
          <a:bodyPr>
            <a:normAutofit fontScale="85000" lnSpcReduction="20000"/>
          </a:bodyPr>
          <a:lstStyle/>
          <a:p>
            <a:r>
              <a:rPr lang="en-IN" sz="2800" b="1" i="0" dirty="0">
                <a:solidFill>
                  <a:srgbClr val="FF0000"/>
                </a:solidFill>
                <a:effectLst/>
                <a:latin typeface="urw-din"/>
              </a:rPr>
              <a:t>if statement</a:t>
            </a:r>
          </a:p>
          <a:p>
            <a:pPr algn="just">
              <a:buFont typeface="Wingdings" panose="05000000000000000000" pitchFamily="2" charset="2"/>
              <a:buChar char="Ø"/>
            </a:pPr>
            <a:r>
              <a:rPr lang="en-US" sz="2800" dirty="0"/>
              <a:t>if statement is the most simple decision-making statement.</a:t>
            </a:r>
          </a:p>
          <a:p>
            <a:pPr algn="just">
              <a:buFont typeface="Wingdings" panose="05000000000000000000" pitchFamily="2" charset="2"/>
              <a:buChar char="Ø"/>
            </a:pPr>
            <a:r>
              <a:rPr lang="en-US" sz="2800" dirty="0"/>
              <a:t>if a certain condition is true then a block of statement is executed otherwise not.</a:t>
            </a:r>
          </a:p>
          <a:p>
            <a:pPr algn="l" fontAlgn="base"/>
            <a:r>
              <a:rPr lang="en-IN" sz="2400" b="1" i="0" dirty="0">
                <a:solidFill>
                  <a:srgbClr val="273239"/>
                </a:solidFill>
                <a:effectLst/>
                <a:latin typeface="urw-din"/>
              </a:rPr>
              <a:t>Syntax</a:t>
            </a:r>
            <a:r>
              <a:rPr lang="en-IN" sz="2400" b="0" i="0" dirty="0">
                <a:solidFill>
                  <a:srgbClr val="273239"/>
                </a:solidFill>
                <a:effectLst/>
                <a:latin typeface="urw-din"/>
              </a:rPr>
              <a:t>: </a:t>
            </a:r>
          </a:p>
          <a:p>
            <a:pPr marL="0" indent="0">
              <a:buNone/>
            </a:pPr>
            <a:r>
              <a:rPr lang="en-US" sz="2800" dirty="0">
                <a:highlight>
                  <a:srgbClr val="FFFF00"/>
                </a:highlight>
              </a:rPr>
              <a:t>if condition:</a:t>
            </a:r>
          </a:p>
          <a:p>
            <a:pPr marL="0" indent="0">
              <a:buNone/>
            </a:pPr>
            <a:r>
              <a:rPr lang="en-US" sz="2800" dirty="0"/>
              <a:t>   # Statements to execute if</a:t>
            </a:r>
          </a:p>
          <a:p>
            <a:pPr marL="0" indent="0">
              <a:buNone/>
            </a:pPr>
            <a:r>
              <a:rPr lang="en-US" sz="2800" dirty="0"/>
              <a:t>   # condition is true</a:t>
            </a:r>
            <a:endParaRPr lang="en-IN" sz="2800" dirty="0"/>
          </a:p>
        </p:txBody>
      </p:sp>
    </p:spTree>
    <p:extLst>
      <p:ext uri="{BB962C8B-B14F-4D97-AF65-F5344CB8AC3E}">
        <p14:creationId xmlns:p14="http://schemas.microsoft.com/office/powerpoint/2010/main" val="1551819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B46048-CA0A-28D2-6477-5B809E4C967C}"/>
              </a:ext>
            </a:extLst>
          </p:cNvPr>
          <p:cNvSpPr txBox="1"/>
          <p:nvPr/>
        </p:nvSpPr>
        <p:spPr>
          <a:xfrm>
            <a:off x="347869" y="239404"/>
            <a:ext cx="6102626" cy="461665"/>
          </a:xfrm>
          <a:prstGeom prst="rect">
            <a:avLst/>
          </a:prstGeom>
          <a:noFill/>
        </p:spPr>
        <p:txBody>
          <a:bodyPr wrap="square">
            <a:spAutoFit/>
          </a:bodyPr>
          <a:lstStyle/>
          <a:p>
            <a:pPr algn="l" fontAlgn="base"/>
            <a:r>
              <a:rPr lang="en-US" sz="2400" b="1" i="0" dirty="0">
                <a:solidFill>
                  <a:srgbClr val="273239"/>
                </a:solidFill>
                <a:effectLst/>
                <a:latin typeface="urw-din"/>
              </a:rPr>
              <a:t>Flowchart of Python if statement</a:t>
            </a:r>
          </a:p>
        </p:txBody>
      </p:sp>
      <p:pic>
        <p:nvPicPr>
          <p:cNvPr id="6" name="Picture 5">
            <a:extLst>
              <a:ext uri="{FF2B5EF4-FFF2-40B4-BE49-F238E27FC236}">
                <a16:creationId xmlns:a16="http://schemas.microsoft.com/office/drawing/2014/main" id="{42FB9BE8-C231-6262-524B-ED8477FFE0EC}"/>
              </a:ext>
            </a:extLst>
          </p:cNvPr>
          <p:cNvPicPr>
            <a:picLocks noChangeAspect="1"/>
          </p:cNvPicPr>
          <p:nvPr/>
        </p:nvPicPr>
        <p:blipFill>
          <a:blip r:embed="rId2"/>
          <a:stretch>
            <a:fillRect/>
          </a:stretch>
        </p:blipFill>
        <p:spPr>
          <a:xfrm>
            <a:off x="5285457" y="170982"/>
            <a:ext cx="5130751" cy="5526157"/>
          </a:xfrm>
          <a:prstGeom prst="rect">
            <a:avLst/>
          </a:prstGeom>
        </p:spPr>
      </p:pic>
    </p:spTree>
    <p:extLst>
      <p:ext uri="{BB962C8B-B14F-4D97-AF65-F5344CB8AC3E}">
        <p14:creationId xmlns:p14="http://schemas.microsoft.com/office/powerpoint/2010/main" val="4114180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114002-E8D3-6C1A-BE8A-C1EC5122A354}"/>
              </a:ext>
            </a:extLst>
          </p:cNvPr>
          <p:cNvSpPr txBox="1"/>
          <p:nvPr/>
        </p:nvSpPr>
        <p:spPr>
          <a:xfrm>
            <a:off x="453887" y="332168"/>
            <a:ext cx="6102626" cy="461665"/>
          </a:xfrm>
          <a:prstGeom prst="rect">
            <a:avLst/>
          </a:prstGeom>
          <a:noFill/>
        </p:spPr>
        <p:txBody>
          <a:bodyPr wrap="square">
            <a:spAutoFit/>
          </a:bodyPr>
          <a:lstStyle/>
          <a:p>
            <a:r>
              <a:rPr lang="en-IN" sz="2400" dirty="0"/>
              <a:t>Example: Python if Statement</a:t>
            </a:r>
          </a:p>
        </p:txBody>
      </p:sp>
      <p:sp>
        <p:nvSpPr>
          <p:cNvPr id="5" name="TextBox 4">
            <a:extLst>
              <a:ext uri="{FF2B5EF4-FFF2-40B4-BE49-F238E27FC236}">
                <a16:creationId xmlns:a16="http://schemas.microsoft.com/office/drawing/2014/main" id="{5E5393D3-D19D-C30C-E0A6-A7CD18739C2A}"/>
              </a:ext>
            </a:extLst>
          </p:cNvPr>
          <p:cNvSpPr txBox="1"/>
          <p:nvPr/>
        </p:nvSpPr>
        <p:spPr>
          <a:xfrm>
            <a:off x="5330687" y="455329"/>
            <a:ext cx="6102626" cy="2677656"/>
          </a:xfrm>
          <a:prstGeom prst="rect">
            <a:avLst/>
          </a:prstGeom>
          <a:noFill/>
        </p:spPr>
        <p:txBody>
          <a:bodyPr wrap="square">
            <a:spAutoFit/>
          </a:bodyPr>
          <a:lstStyle/>
          <a:p>
            <a:r>
              <a:rPr lang="en-US" sz="2400" dirty="0">
                <a:solidFill>
                  <a:srgbClr val="FF0000"/>
                </a:solidFill>
              </a:rPr>
              <a:t># python program to illustrate If statement</a:t>
            </a:r>
          </a:p>
          <a:p>
            <a:endParaRPr lang="en-US" sz="2400" dirty="0">
              <a:solidFill>
                <a:srgbClr val="FF0000"/>
              </a:solidFill>
            </a:endParaRPr>
          </a:p>
          <a:p>
            <a:r>
              <a:rPr lang="en-US" sz="2400" dirty="0" err="1">
                <a:solidFill>
                  <a:srgbClr val="FF0000"/>
                </a:solidFill>
              </a:rPr>
              <a:t>i</a:t>
            </a:r>
            <a:r>
              <a:rPr lang="en-US" sz="2400" dirty="0">
                <a:solidFill>
                  <a:srgbClr val="FF0000"/>
                </a:solidFill>
              </a:rPr>
              <a:t> = 10</a:t>
            </a:r>
          </a:p>
          <a:p>
            <a:endParaRPr lang="en-US" sz="2400" dirty="0">
              <a:solidFill>
                <a:srgbClr val="FF0000"/>
              </a:solidFill>
            </a:endParaRPr>
          </a:p>
          <a:p>
            <a:r>
              <a:rPr lang="en-US" sz="2400" dirty="0">
                <a:solidFill>
                  <a:srgbClr val="FF0000"/>
                </a:solidFill>
              </a:rPr>
              <a:t>if (</a:t>
            </a:r>
            <a:r>
              <a:rPr lang="en-US" sz="2400" dirty="0" err="1">
                <a:solidFill>
                  <a:srgbClr val="FF0000"/>
                </a:solidFill>
              </a:rPr>
              <a:t>i</a:t>
            </a:r>
            <a:r>
              <a:rPr lang="en-US" sz="2400" dirty="0">
                <a:solidFill>
                  <a:srgbClr val="FF0000"/>
                </a:solidFill>
              </a:rPr>
              <a:t> &gt; 15):</a:t>
            </a:r>
          </a:p>
          <a:p>
            <a:r>
              <a:rPr lang="en-US" sz="2400" dirty="0">
                <a:solidFill>
                  <a:srgbClr val="FF0000"/>
                </a:solidFill>
              </a:rPr>
              <a:t>	print("10 is less than 15")</a:t>
            </a:r>
          </a:p>
          <a:p>
            <a:r>
              <a:rPr lang="en-US" sz="2400" dirty="0">
                <a:solidFill>
                  <a:srgbClr val="FF0000"/>
                </a:solidFill>
              </a:rPr>
              <a:t>print("I am Not in if")</a:t>
            </a:r>
          </a:p>
        </p:txBody>
      </p:sp>
      <p:sp>
        <p:nvSpPr>
          <p:cNvPr id="7" name="TextBox 6">
            <a:extLst>
              <a:ext uri="{FF2B5EF4-FFF2-40B4-BE49-F238E27FC236}">
                <a16:creationId xmlns:a16="http://schemas.microsoft.com/office/drawing/2014/main" id="{B0A8D6DD-39CB-9919-97DA-BB4507393F1C}"/>
              </a:ext>
            </a:extLst>
          </p:cNvPr>
          <p:cNvSpPr txBox="1"/>
          <p:nvPr/>
        </p:nvSpPr>
        <p:spPr>
          <a:xfrm>
            <a:off x="851453" y="3606752"/>
            <a:ext cx="6102626" cy="1200329"/>
          </a:xfrm>
          <a:prstGeom prst="rect">
            <a:avLst/>
          </a:prstGeom>
          <a:noFill/>
        </p:spPr>
        <p:txBody>
          <a:bodyPr wrap="square">
            <a:spAutoFit/>
          </a:bodyPr>
          <a:lstStyle/>
          <a:p>
            <a:r>
              <a:rPr lang="en-US" sz="2400" dirty="0">
                <a:highlight>
                  <a:srgbClr val="FFFF00"/>
                </a:highlight>
              </a:rPr>
              <a:t>Output: </a:t>
            </a:r>
          </a:p>
          <a:p>
            <a:endParaRPr lang="en-US" sz="2400" dirty="0">
              <a:highlight>
                <a:srgbClr val="FFFF00"/>
              </a:highlight>
            </a:endParaRPr>
          </a:p>
          <a:p>
            <a:r>
              <a:rPr lang="en-US" sz="2400" dirty="0">
                <a:highlight>
                  <a:srgbClr val="FFFF00"/>
                </a:highlight>
              </a:rPr>
              <a:t>I am Not in if</a:t>
            </a:r>
            <a:endParaRPr lang="en-IN" sz="2400" dirty="0">
              <a:highlight>
                <a:srgbClr val="FFFF00"/>
              </a:highlight>
            </a:endParaRPr>
          </a:p>
        </p:txBody>
      </p:sp>
      <p:sp>
        <p:nvSpPr>
          <p:cNvPr id="9" name="TextBox 8">
            <a:extLst>
              <a:ext uri="{FF2B5EF4-FFF2-40B4-BE49-F238E27FC236}">
                <a16:creationId xmlns:a16="http://schemas.microsoft.com/office/drawing/2014/main" id="{CA9394BD-A30C-77D5-4ADC-94AFA7E7D88D}"/>
              </a:ext>
            </a:extLst>
          </p:cNvPr>
          <p:cNvSpPr txBox="1"/>
          <p:nvPr/>
        </p:nvSpPr>
        <p:spPr>
          <a:xfrm>
            <a:off x="1394791" y="5096182"/>
            <a:ext cx="6102626" cy="923330"/>
          </a:xfrm>
          <a:prstGeom prst="rect">
            <a:avLst/>
          </a:prstGeom>
          <a:noFill/>
        </p:spPr>
        <p:txBody>
          <a:bodyPr wrap="square">
            <a:spAutoFit/>
          </a:bodyPr>
          <a:lstStyle/>
          <a:p>
            <a:r>
              <a:rPr lang="en-IN" dirty="0">
                <a:hlinkClick r:id="rId2"/>
              </a:rPr>
              <a:t>https://www.geeksforgeeks.org/python-if-else/</a:t>
            </a:r>
            <a:endParaRPr lang="en-IN" dirty="0"/>
          </a:p>
          <a:p>
            <a:r>
              <a:rPr lang="en-US" dirty="0">
                <a:hlinkClick r:id="rId2"/>
              </a:rPr>
              <a:t>Control Flow in Python – </a:t>
            </a:r>
            <a:r>
              <a:rPr lang="en-US" dirty="0" err="1">
                <a:hlinkClick r:id="rId2"/>
              </a:rPr>
              <a:t>GeeksforGeeks</a:t>
            </a:r>
            <a:endParaRPr lang="en-US" dirty="0"/>
          </a:p>
          <a:p>
            <a:endParaRPr lang="en-IN" dirty="0"/>
          </a:p>
        </p:txBody>
      </p:sp>
    </p:spTree>
    <p:extLst>
      <p:ext uri="{BB962C8B-B14F-4D97-AF65-F5344CB8AC3E}">
        <p14:creationId xmlns:p14="http://schemas.microsoft.com/office/powerpoint/2010/main" val="1493177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9AE3B0-B149-AEED-CAC1-3E8AB2F4395A}"/>
              </a:ext>
            </a:extLst>
          </p:cNvPr>
          <p:cNvSpPr txBox="1"/>
          <p:nvPr/>
        </p:nvSpPr>
        <p:spPr>
          <a:xfrm>
            <a:off x="785191" y="199647"/>
            <a:ext cx="6102626" cy="461665"/>
          </a:xfrm>
          <a:prstGeom prst="rect">
            <a:avLst/>
          </a:prstGeom>
          <a:noFill/>
        </p:spPr>
        <p:txBody>
          <a:bodyPr wrap="square">
            <a:spAutoFit/>
          </a:bodyPr>
          <a:lstStyle/>
          <a:p>
            <a:r>
              <a:rPr lang="en-US" sz="2400" dirty="0"/>
              <a:t>Python Conditions and If statements</a:t>
            </a:r>
            <a:endParaRPr lang="en-IN" sz="2400" dirty="0"/>
          </a:p>
        </p:txBody>
      </p:sp>
      <p:sp>
        <p:nvSpPr>
          <p:cNvPr id="5" name="TextBox 4">
            <a:extLst>
              <a:ext uri="{FF2B5EF4-FFF2-40B4-BE49-F238E27FC236}">
                <a16:creationId xmlns:a16="http://schemas.microsoft.com/office/drawing/2014/main" id="{5DD1EA7E-C756-8BFC-EA76-2C2F4AAA9363}"/>
              </a:ext>
            </a:extLst>
          </p:cNvPr>
          <p:cNvSpPr txBox="1"/>
          <p:nvPr/>
        </p:nvSpPr>
        <p:spPr>
          <a:xfrm>
            <a:off x="1470991" y="1035040"/>
            <a:ext cx="9621079" cy="4524315"/>
          </a:xfrm>
          <a:prstGeom prst="rect">
            <a:avLst/>
          </a:prstGeom>
          <a:noFill/>
        </p:spPr>
        <p:txBody>
          <a:bodyPr wrap="square">
            <a:spAutoFit/>
          </a:bodyPr>
          <a:lstStyle/>
          <a:p>
            <a:r>
              <a:rPr lang="en-US" sz="2400" dirty="0"/>
              <a:t>Python supports the usual logical conditions from mathematics:</a:t>
            </a:r>
          </a:p>
          <a:p>
            <a:endParaRPr lang="en-US" sz="2400" dirty="0"/>
          </a:p>
          <a:p>
            <a:pPr marL="342900" indent="-342900">
              <a:buFont typeface="Arial" panose="020B0604020202020204" pitchFamily="34" charset="0"/>
              <a:buChar char="•"/>
            </a:pPr>
            <a:r>
              <a:rPr lang="en-US" sz="2400" dirty="0"/>
              <a:t>Equals: </a:t>
            </a:r>
            <a:r>
              <a:rPr lang="en-US" sz="2400" dirty="0">
                <a:solidFill>
                  <a:srgbClr val="FF0000"/>
                </a:solidFill>
              </a:rPr>
              <a:t>a == b</a:t>
            </a:r>
          </a:p>
          <a:p>
            <a:pPr marL="342900" indent="-342900">
              <a:buFont typeface="Arial" panose="020B0604020202020204" pitchFamily="34" charset="0"/>
              <a:buChar char="•"/>
            </a:pPr>
            <a:r>
              <a:rPr lang="en-US" sz="2400" dirty="0"/>
              <a:t>Not Equals: </a:t>
            </a:r>
            <a:r>
              <a:rPr lang="en-US" sz="2400" dirty="0">
                <a:solidFill>
                  <a:srgbClr val="FF0000"/>
                </a:solidFill>
              </a:rPr>
              <a:t>a != b</a:t>
            </a:r>
          </a:p>
          <a:p>
            <a:pPr marL="342900" indent="-342900">
              <a:buFont typeface="Arial" panose="020B0604020202020204" pitchFamily="34" charset="0"/>
              <a:buChar char="•"/>
            </a:pPr>
            <a:r>
              <a:rPr lang="en-US" sz="2400" dirty="0"/>
              <a:t>Less than</a:t>
            </a:r>
            <a:r>
              <a:rPr lang="en-US" sz="2400" dirty="0">
                <a:solidFill>
                  <a:srgbClr val="FF0000"/>
                </a:solidFill>
              </a:rPr>
              <a:t>: a &lt; b</a:t>
            </a:r>
          </a:p>
          <a:p>
            <a:pPr marL="342900" indent="-342900">
              <a:buFont typeface="Arial" panose="020B0604020202020204" pitchFamily="34" charset="0"/>
              <a:buChar char="•"/>
            </a:pPr>
            <a:r>
              <a:rPr lang="en-US" sz="2400" dirty="0"/>
              <a:t>Less than or equal to: </a:t>
            </a:r>
            <a:r>
              <a:rPr lang="en-US" sz="2400" dirty="0">
                <a:solidFill>
                  <a:srgbClr val="FF0000"/>
                </a:solidFill>
              </a:rPr>
              <a:t>a &lt;= b</a:t>
            </a:r>
          </a:p>
          <a:p>
            <a:pPr marL="342900" indent="-342900">
              <a:buFont typeface="Arial" panose="020B0604020202020204" pitchFamily="34" charset="0"/>
              <a:buChar char="•"/>
            </a:pPr>
            <a:r>
              <a:rPr lang="en-US" sz="2400" dirty="0"/>
              <a:t>Greater than: </a:t>
            </a:r>
            <a:r>
              <a:rPr lang="en-US" sz="2400" dirty="0">
                <a:solidFill>
                  <a:srgbClr val="FF0000"/>
                </a:solidFill>
              </a:rPr>
              <a:t>a &gt; b</a:t>
            </a:r>
          </a:p>
          <a:p>
            <a:pPr marL="342900" indent="-342900">
              <a:buFont typeface="Arial" panose="020B0604020202020204" pitchFamily="34" charset="0"/>
              <a:buChar char="•"/>
            </a:pPr>
            <a:r>
              <a:rPr lang="en-US" sz="2400" dirty="0"/>
              <a:t>Greater than or equal to: </a:t>
            </a:r>
            <a:r>
              <a:rPr lang="en-US" sz="2400" dirty="0">
                <a:solidFill>
                  <a:srgbClr val="FF0000"/>
                </a:solidFill>
              </a:rPr>
              <a:t>a &gt;= b</a:t>
            </a:r>
          </a:p>
          <a:p>
            <a:pPr algn="just"/>
            <a:r>
              <a:rPr lang="en-US" sz="2400" dirty="0"/>
              <a:t>These conditions can be used in several ways, most commonly in "if statements" and loops.</a:t>
            </a:r>
          </a:p>
          <a:p>
            <a:endParaRPr lang="en-US" sz="2400" dirty="0"/>
          </a:p>
          <a:p>
            <a:r>
              <a:rPr lang="en-US" sz="2400" dirty="0">
                <a:highlight>
                  <a:srgbClr val="FFFF00"/>
                </a:highlight>
              </a:rPr>
              <a:t>An "if statement" is written by using the </a:t>
            </a:r>
            <a:r>
              <a:rPr lang="en-US" sz="2400" dirty="0">
                <a:solidFill>
                  <a:srgbClr val="FF0000"/>
                </a:solidFill>
                <a:highlight>
                  <a:srgbClr val="FFFF00"/>
                </a:highlight>
              </a:rPr>
              <a:t>if </a:t>
            </a:r>
            <a:r>
              <a:rPr lang="en-US" sz="2400" dirty="0">
                <a:highlight>
                  <a:srgbClr val="FFFF00"/>
                </a:highlight>
              </a:rPr>
              <a:t>keyword.</a:t>
            </a:r>
            <a:endParaRPr lang="en-IN" sz="2400" dirty="0">
              <a:highlight>
                <a:srgbClr val="FFFF00"/>
              </a:highlight>
            </a:endParaRPr>
          </a:p>
        </p:txBody>
      </p:sp>
    </p:spTree>
    <p:extLst>
      <p:ext uri="{BB962C8B-B14F-4D97-AF65-F5344CB8AC3E}">
        <p14:creationId xmlns:p14="http://schemas.microsoft.com/office/powerpoint/2010/main" val="70476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E02ACD-F869-EBB0-FAB0-5B8D17BBD714}"/>
              </a:ext>
            </a:extLst>
          </p:cNvPr>
          <p:cNvPicPr>
            <a:picLocks noChangeAspect="1"/>
          </p:cNvPicPr>
          <p:nvPr/>
        </p:nvPicPr>
        <p:blipFill>
          <a:blip r:embed="rId2"/>
          <a:stretch>
            <a:fillRect/>
          </a:stretch>
        </p:blipFill>
        <p:spPr>
          <a:xfrm>
            <a:off x="1060174" y="278297"/>
            <a:ext cx="9925878" cy="5250966"/>
          </a:xfrm>
          <a:prstGeom prst="rect">
            <a:avLst/>
          </a:prstGeom>
        </p:spPr>
      </p:pic>
    </p:spTree>
    <p:extLst>
      <p:ext uri="{BB962C8B-B14F-4D97-AF65-F5344CB8AC3E}">
        <p14:creationId xmlns:p14="http://schemas.microsoft.com/office/powerpoint/2010/main" val="171535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ED5805-B832-F867-0A14-7B475DE2EEBF}"/>
              </a:ext>
            </a:extLst>
          </p:cNvPr>
          <p:cNvSpPr txBox="1"/>
          <p:nvPr/>
        </p:nvSpPr>
        <p:spPr>
          <a:xfrm>
            <a:off x="1553817" y="549391"/>
            <a:ext cx="6102626" cy="4339650"/>
          </a:xfrm>
          <a:prstGeom prst="rect">
            <a:avLst/>
          </a:prstGeom>
          <a:noFill/>
        </p:spPr>
        <p:txBody>
          <a:bodyPr wrap="square">
            <a:spAutoFit/>
          </a:bodyPr>
          <a:lstStyle/>
          <a:p>
            <a:pPr algn="l"/>
            <a:r>
              <a:rPr lang="en-US" sz="2400" b="0" i="0" dirty="0">
                <a:solidFill>
                  <a:srgbClr val="000000"/>
                </a:solidFill>
                <a:effectLst/>
                <a:latin typeface="Segoe UI" panose="020B0502040204020203" pitchFamily="34" charset="0"/>
              </a:rPr>
              <a:t>Example</a:t>
            </a:r>
          </a:p>
          <a:p>
            <a:pPr algn="l"/>
            <a:r>
              <a:rPr lang="en-US" sz="2400" b="0" i="0" dirty="0">
                <a:solidFill>
                  <a:srgbClr val="000000"/>
                </a:solidFill>
                <a:effectLst/>
                <a:latin typeface="Verdana" panose="020B0604030504040204" pitchFamily="34" charset="0"/>
              </a:rPr>
              <a:t>If statement:</a:t>
            </a:r>
          </a:p>
          <a:p>
            <a:pPr algn="l"/>
            <a:r>
              <a:rPr lang="en-US" sz="2400" b="0" i="0" dirty="0">
                <a:solidFill>
                  <a:srgbClr val="000000"/>
                </a:solidFill>
                <a:effectLst/>
                <a:latin typeface="Consolas" panose="020B0609020204030204" pitchFamily="49" charset="0"/>
              </a:rPr>
              <a:t>a = </a:t>
            </a:r>
            <a:r>
              <a:rPr lang="en-US" sz="2400" b="0" i="0" dirty="0">
                <a:solidFill>
                  <a:srgbClr val="FF0000"/>
                </a:solidFill>
                <a:effectLst/>
                <a:latin typeface="Consolas" panose="020B0609020204030204" pitchFamily="49" charset="0"/>
              </a:rPr>
              <a:t>33</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b = </a:t>
            </a:r>
            <a:r>
              <a:rPr lang="en-US" sz="2400" b="0" i="0" dirty="0">
                <a:solidFill>
                  <a:srgbClr val="FF0000"/>
                </a:solidFill>
                <a:effectLst/>
                <a:latin typeface="Consolas" panose="020B0609020204030204" pitchFamily="49" charset="0"/>
              </a:rPr>
              <a:t>200</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if</a:t>
            </a:r>
            <a:r>
              <a:rPr lang="en-US" sz="2400" b="0" i="0" dirty="0">
                <a:solidFill>
                  <a:srgbClr val="000000"/>
                </a:solidFill>
                <a:effectLst/>
                <a:latin typeface="Consolas" panose="020B0609020204030204" pitchFamily="49" charset="0"/>
              </a:rPr>
              <a:t> b &gt; a:</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"b is greater than a"</a:t>
            </a:r>
            <a:r>
              <a:rPr lang="en-US" sz="2400" b="0" i="0" dirty="0">
                <a:solidFill>
                  <a:srgbClr val="000000"/>
                </a:solidFill>
                <a:effectLst/>
                <a:latin typeface="Consolas" panose="020B0609020204030204" pitchFamily="49" charset="0"/>
              </a:rPr>
              <a:t>)</a:t>
            </a:r>
          </a:p>
          <a:p>
            <a:pPr algn="l"/>
            <a:endParaRPr lang="en-US" sz="2400" b="0" i="0" u="none" strike="noStrike" dirty="0">
              <a:solidFill>
                <a:srgbClr val="FFFFFF"/>
              </a:solidFill>
              <a:effectLst/>
              <a:latin typeface="Source Sans Pro" panose="020B0503030403020204" pitchFamily="34" charset="0"/>
              <a:hlinkClick r:id="rId2"/>
            </a:endParaRPr>
          </a:p>
          <a:p>
            <a:pPr algn="l"/>
            <a:r>
              <a:rPr lang="en-US" sz="2400" dirty="0">
                <a:solidFill>
                  <a:srgbClr val="FFFFFF"/>
                </a:solidFill>
                <a:latin typeface="Source Sans Pro" panose="020B0503030403020204" pitchFamily="34" charset="0"/>
                <a:hlinkClick r:id="rId2"/>
              </a:rPr>
              <a:t>Output:</a:t>
            </a:r>
            <a:r>
              <a:rPr lang="en-US" sz="2400" dirty="0">
                <a:solidFill>
                  <a:srgbClr val="FFFFFF"/>
                </a:solidFill>
                <a:latin typeface="Source Sans Pro" panose="020B0503030403020204" pitchFamily="34" charset="0"/>
              </a:rPr>
              <a:t>  </a:t>
            </a:r>
            <a:r>
              <a:rPr lang="en-US" sz="2400" b="0" i="0" dirty="0">
                <a:solidFill>
                  <a:srgbClr val="FF0000"/>
                </a:solidFill>
                <a:effectLst/>
                <a:latin typeface="consolas" panose="020B0609020204030204" pitchFamily="49" charset="0"/>
              </a:rPr>
              <a:t>b is greater than a</a:t>
            </a:r>
            <a:endParaRPr lang="en-US" sz="2400" b="0" i="0" u="none" strike="noStrike" dirty="0">
              <a:solidFill>
                <a:srgbClr val="FF0000"/>
              </a:solidFill>
              <a:effectLst/>
              <a:latin typeface="Source Sans Pro" panose="020B0503030403020204" pitchFamily="34" charset="0"/>
              <a:hlinkClick r:id="rId2">
                <a:extLst>
                  <a:ext uri="{A12FA001-AC4F-418D-AE19-62706E023703}">
                    <ahyp:hlinkClr xmlns:ahyp="http://schemas.microsoft.com/office/drawing/2018/hyperlinkcolor" val="tx"/>
                  </a:ext>
                </a:extLst>
              </a:hlinkClick>
            </a:endParaRPr>
          </a:p>
          <a:p>
            <a:pPr algn="l"/>
            <a:endParaRPr lang="en-US" sz="2400" b="0" i="0" u="none" strike="noStrike" dirty="0">
              <a:solidFill>
                <a:srgbClr val="BC658E"/>
              </a:solidFill>
              <a:effectLst/>
              <a:latin typeface="Source Sans Pro" panose="020B0503030403020204" pitchFamily="34" charset="0"/>
              <a:hlinkClick r:id="rId2">
                <a:extLst>
                  <a:ext uri="{A12FA001-AC4F-418D-AE19-62706E023703}">
                    <ahyp:hlinkClr xmlns:ahyp="http://schemas.microsoft.com/office/drawing/2018/hyperlinkcolor" val="tx"/>
                  </a:ext>
                </a:extLst>
              </a:hlinkClick>
            </a:endParaRPr>
          </a:p>
          <a:p>
            <a:pPr algn="l"/>
            <a:r>
              <a:rPr lang="en-US" sz="2400" b="0" i="0" u="none" strike="noStrike" dirty="0">
                <a:solidFill>
                  <a:srgbClr val="BC658E"/>
                </a:solidFill>
                <a:effectLst/>
                <a:latin typeface="Source Sans Pro" panose="020B0503030403020204" pitchFamily="34" charset="0"/>
                <a:hlinkClick r:id="rId2">
                  <a:extLst>
                    <a:ext uri="{A12FA001-AC4F-418D-AE19-62706E023703}">
                      <ahyp:hlinkClr xmlns:ahyp="http://schemas.microsoft.com/office/drawing/2018/hyperlinkcolor" val="tx"/>
                    </a:ext>
                  </a:extLst>
                </a:hlinkClick>
              </a:rPr>
              <a:t>Try it Yourself »</a:t>
            </a:r>
            <a:endParaRPr lang="en-US" sz="2400" b="0" i="0" dirty="0">
              <a:solidFill>
                <a:srgbClr val="000000"/>
              </a:solidFill>
              <a:effectLst/>
              <a:latin typeface="Verdana" panose="020B0604030504040204" pitchFamily="34" charset="0"/>
            </a:endParaRPr>
          </a:p>
          <a:p>
            <a:br>
              <a:rPr lang="en-US" dirty="0"/>
            </a:br>
            <a:endParaRPr lang="en-IN" dirty="0"/>
          </a:p>
        </p:txBody>
      </p:sp>
    </p:spTree>
    <p:extLst>
      <p:ext uri="{BB962C8B-B14F-4D97-AF65-F5344CB8AC3E}">
        <p14:creationId xmlns:p14="http://schemas.microsoft.com/office/powerpoint/2010/main" val="151036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BA3337-EC24-029A-0F55-BAD956037438}"/>
              </a:ext>
            </a:extLst>
          </p:cNvPr>
          <p:cNvSpPr txBox="1"/>
          <p:nvPr/>
        </p:nvSpPr>
        <p:spPr>
          <a:xfrm>
            <a:off x="374374" y="212899"/>
            <a:ext cx="6102626" cy="523220"/>
          </a:xfrm>
          <a:prstGeom prst="rect">
            <a:avLst/>
          </a:prstGeom>
          <a:noFill/>
        </p:spPr>
        <p:txBody>
          <a:bodyPr wrap="square">
            <a:spAutoFit/>
          </a:bodyPr>
          <a:lstStyle/>
          <a:p>
            <a:r>
              <a:rPr lang="en-IN" sz="2800" b="1" dirty="0">
                <a:solidFill>
                  <a:srgbClr val="FF0000"/>
                </a:solidFill>
              </a:rPr>
              <a:t>if-else</a:t>
            </a:r>
          </a:p>
        </p:txBody>
      </p:sp>
      <p:sp>
        <p:nvSpPr>
          <p:cNvPr id="5" name="TextBox 4">
            <a:extLst>
              <a:ext uri="{FF2B5EF4-FFF2-40B4-BE49-F238E27FC236}">
                <a16:creationId xmlns:a16="http://schemas.microsoft.com/office/drawing/2014/main" id="{47F291AB-50DE-CC30-D568-93637A57EBF2}"/>
              </a:ext>
            </a:extLst>
          </p:cNvPr>
          <p:cNvSpPr txBox="1"/>
          <p:nvPr/>
        </p:nvSpPr>
        <p:spPr>
          <a:xfrm>
            <a:off x="599660" y="929813"/>
            <a:ext cx="10982740" cy="2539157"/>
          </a:xfrm>
          <a:prstGeom prst="rect">
            <a:avLst/>
          </a:prstGeom>
          <a:noFill/>
        </p:spPr>
        <p:txBody>
          <a:bodyPr wrap="square">
            <a:spAutoFit/>
          </a:bodyPr>
          <a:lstStyle/>
          <a:p>
            <a:pPr marL="342900" indent="-342900" algn="just">
              <a:spcAft>
                <a:spcPts val="600"/>
              </a:spcAft>
              <a:buFont typeface="Wingdings" panose="05000000000000000000" pitchFamily="2" charset="2"/>
              <a:buChar char="Ø"/>
            </a:pPr>
            <a:r>
              <a:rPr lang="en-US" sz="2400" dirty="0"/>
              <a:t>The if statement alone tells us that if a condition is true it will execute a block of statements and if the condition is false it won’t. </a:t>
            </a:r>
          </a:p>
          <a:p>
            <a:pPr marL="342900" indent="-342900" algn="just">
              <a:spcAft>
                <a:spcPts val="600"/>
              </a:spcAft>
              <a:buFont typeface="Wingdings" panose="05000000000000000000" pitchFamily="2" charset="2"/>
              <a:buChar char="Ø"/>
            </a:pPr>
            <a:r>
              <a:rPr lang="en-US" sz="2400" dirty="0"/>
              <a:t>If we want to do something else if the condition is false. </a:t>
            </a:r>
          </a:p>
          <a:p>
            <a:pPr marL="342900" indent="-342900" algn="just">
              <a:spcAft>
                <a:spcPts val="600"/>
              </a:spcAft>
              <a:buFont typeface="Wingdings" panose="05000000000000000000" pitchFamily="2" charset="2"/>
              <a:buChar char="Ø"/>
            </a:pPr>
            <a:r>
              <a:rPr lang="en-US" sz="2400" dirty="0"/>
              <a:t>We can use the else statement with if statement to execute a block of code when the condition is false. </a:t>
            </a:r>
          </a:p>
          <a:p>
            <a:pPr algn="just"/>
            <a:endParaRPr lang="en-IN" sz="2400" dirty="0"/>
          </a:p>
        </p:txBody>
      </p:sp>
      <p:sp>
        <p:nvSpPr>
          <p:cNvPr id="7" name="TextBox 6">
            <a:extLst>
              <a:ext uri="{FF2B5EF4-FFF2-40B4-BE49-F238E27FC236}">
                <a16:creationId xmlns:a16="http://schemas.microsoft.com/office/drawing/2014/main" id="{12AA7A08-6621-CEAF-5240-5A151452D3C4}"/>
              </a:ext>
            </a:extLst>
          </p:cNvPr>
          <p:cNvSpPr txBox="1"/>
          <p:nvPr/>
        </p:nvSpPr>
        <p:spPr>
          <a:xfrm>
            <a:off x="3039716" y="3285316"/>
            <a:ext cx="6422335" cy="2492990"/>
          </a:xfrm>
          <a:prstGeom prst="rect">
            <a:avLst/>
          </a:prstGeom>
          <a:noFill/>
        </p:spPr>
        <p:txBody>
          <a:bodyPr wrap="square">
            <a:spAutoFit/>
          </a:bodyPr>
          <a:lstStyle/>
          <a:p>
            <a:r>
              <a:rPr lang="en-US" b="1" dirty="0">
                <a:highlight>
                  <a:srgbClr val="FFFF00"/>
                </a:highlight>
              </a:rPr>
              <a:t>Syntax: </a:t>
            </a:r>
          </a:p>
          <a:p>
            <a:endParaRPr lang="en-US" dirty="0"/>
          </a:p>
          <a:p>
            <a:r>
              <a:rPr lang="en-US" sz="2400" dirty="0">
                <a:solidFill>
                  <a:srgbClr val="FF0000"/>
                </a:solidFill>
                <a:highlight>
                  <a:srgbClr val="FFFF00"/>
                </a:highlight>
              </a:rPr>
              <a:t>if (condition):</a:t>
            </a:r>
          </a:p>
          <a:p>
            <a:r>
              <a:rPr lang="en-US" dirty="0"/>
              <a:t>    # Executes this block if</a:t>
            </a:r>
          </a:p>
          <a:p>
            <a:r>
              <a:rPr lang="en-US" dirty="0"/>
              <a:t>    # condition is true</a:t>
            </a:r>
          </a:p>
          <a:p>
            <a:r>
              <a:rPr lang="en-US" sz="2400" dirty="0">
                <a:solidFill>
                  <a:srgbClr val="FF0000"/>
                </a:solidFill>
                <a:highlight>
                  <a:srgbClr val="FFFF00"/>
                </a:highlight>
              </a:rPr>
              <a:t>else:</a:t>
            </a:r>
          </a:p>
          <a:p>
            <a:r>
              <a:rPr lang="en-US" dirty="0"/>
              <a:t>    # Executes this block if</a:t>
            </a:r>
          </a:p>
          <a:p>
            <a:r>
              <a:rPr lang="en-US" dirty="0"/>
              <a:t>    # condition is false</a:t>
            </a:r>
            <a:endParaRPr lang="en-IN" dirty="0"/>
          </a:p>
        </p:txBody>
      </p:sp>
    </p:spTree>
    <p:extLst>
      <p:ext uri="{BB962C8B-B14F-4D97-AF65-F5344CB8AC3E}">
        <p14:creationId xmlns:p14="http://schemas.microsoft.com/office/powerpoint/2010/main" val="222660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C199-4C64-821D-FC55-E1033BA1095F}"/>
              </a:ext>
            </a:extLst>
          </p:cNvPr>
          <p:cNvSpPr>
            <a:spLocks noGrp="1"/>
          </p:cNvSpPr>
          <p:nvPr>
            <p:ph type="title"/>
          </p:nvPr>
        </p:nvSpPr>
        <p:spPr/>
        <p:txBody>
          <a:bodyPr/>
          <a:lstStyle/>
          <a:p>
            <a:r>
              <a:rPr lang="en-IN" dirty="0"/>
              <a:t>Content </a:t>
            </a:r>
          </a:p>
        </p:txBody>
      </p:sp>
      <p:sp>
        <p:nvSpPr>
          <p:cNvPr id="3" name="Content Placeholder 2">
            <a:extLst>
              <a:ext uri="{FF2B5EF4-FFF2-40B4-BE49-F238E27FC236}">
                <a16:creationId xmlns:a16="http://schemas.microsoft.com/office/drawing/2014/main" id="{B1F6AB45-59FD-5FF2-86B8-B6BDE76ED364}"/>
              </a:ext>
            </a:extLst>
          </p:cNvPr>
          <p:cNvSpPr>
            <a:spLocks noGrp="1"/>
          </p:cNvSpPr>
          <p:nvPr>
            <p:ph idx="1"/>
          </p:nvPr>
        </p:nvSpPr>
        <p:spPr/>
        <p:txBody>
          <a:bodyPr>
            <a:normAutofit fontScale="92500" lnSpcReduction="20000"/>
          </a:bodyPr>
          <a:lstStyle/>
          <a:p>
            <a:r>
              <a:rPr lang="en-IN" b="0" i="0" dirty="0">
                <a:solidFill>
                  <a:srgbClr val="303030"/>
                </a:solidFill>
                <a:effectLst/>
                <a:latin typeface="Heebo" pitchFamily="2" charset="-79"/>
                <a:cs typeface="Heebo" pitchFamily="2" charset="-79"/>
              </a:rPr>
              <a:t>Python - Decision Making</a:t>
            </a:r>
          </a:p>
          <a:p>
            <a:r>
              <a:rPr lang="en-IN" dirty="0">
                <a:solidFill>
                  <a:srgbClr val="303030"/>
                </a:solidFill>
                <a:latin typeface="Heebo" pitchFamily="2" charset="-79"/>
                <a:cs typeface="Heebo" pitchFamily="2" charset="-79"/>
              </a:rPr>
              <a:t>Conditional statements</a:t>
            </a:r>
          </a:p>
          <a:p>
            <a:pPr>
              <a:buFont typeface="Wingdings" panose="05000000000000000000" pitchFamily="2" charset="2"/>
              <a:buChar char="v"/>
            </a:pPr>
            <a:r>
              <a:rPr lang="en-IN" b="0" i="0" dirty="0">
                <a:solidFill>
                  <a:srgbClr val="303030"/>
                </a:solidFill>
                <a:effectLst/>
                <a:latin typeface="Heebo" pitchFamily="2" charset="-79"/>
                <a:cs typeface="Heebo" pitchFamily="2" charset="-79"/>
              </a:rPr>
              <a:t>If</a:t>
            </a:r>
          </a:p>
          <a:p>
            <a:pPr>
              <a:buFont typeface="Wingdings" panose="05000000000000000000" pitchFamily="2" charset="2"/>
              <a:buChar char="v"/>
            </a:pPr>
            <a:r>
              <a:rPr lang="en-IN" dirty="0">
                <a:solidFill>
                  <a:srgbClr val="303030"/>
                </a:solidFill>
                <a:latin typeface="Heebo" pitchFamily="2" charset="-79"/>
                <a:cs typeface="Heebo" pitchFamily="2" charset="-79"/>
              </a:rPr>
              <a:t>If-else</a:t>
            </a:r>
          </a:p>
          <a:p>
            <a:pPr>
              <a:buFont typeface="Wingdings" panose="05000000000000000000" pitchFamily="2" charset="2"/>
              <a:buChar char="v"/>
            </a:pPr>
            <a:r>
              <a:rPr lang="en-IN" dirty="0" err="1">
                <a:solidFill>
                  <a:srgbClr val="303030"/>
                </a:solidFill>
                <a:latin typeface="Heebo" pitchFamily="2" charset="-79"/>
                <a:cs typeface="Heebo" pitchFamily="2" charset="-79"/>
              </a:rPr>
              <a:t>e</a:t>
            </a:r>
            <a:r>
              <a:rPr lang="en-IN" b="0" i="0" dirty="0" err="1">
                <a:solidFill>
                  <a:srgbClr val="303030"/>
                </a:solidFill>
                <a:effectLst/>
                <a:latin typeface="Heebo" pitchFamily="2" charset="-79"/>
                <a:cs typeface="Heebo" pitchFamily="2" charset="-79"/>
              </a:rPr>
              <a:t>lif</a:t>
            </a:r>
            <a:endParaRPr lang="en-IN" b="0" i="0" dirty="0">
              <a:solidFill>
                <a:srgbClr val="303030"/>
              </a:solidFill>
              <a:effectLst/>
              <a:latin typeface="Heebo" pitchFamily="2" charset="-79"/>
              <a:cs typeface="Heebo" pitchFamily="2" charset="-79"/>
            </a:endParaRPr>
          </a:p>
          <a:p>
            <a:r>
              <a:rPr lang="en-IN" b="0" i="0" dirty="0">
                <a:solidFill>
                  <a:srgbClr val="303030"/>
                </a:solidFill>
                <a:effectLst/>
                <a:latin typeface="Heebo" pitchFamily="2" charset="-79"/>
                <a:cs typeface="Heebo" pitchFamily="2" charset="-79"/>
              </a:rPr>
              <a:t>Iterative Statement</a:t>
            </a:r>
          </a:p>
          <a:p>
            <a:pPr>
              <a:buFont typeface="Wingdings" panose="05000000000000000000" pitchFamily="2" charset="2"/>
              <a:buChar char="v"/>
            </a:pPr>
            <a:r>
              <a:rPr lang="en-IN" b="0" i="0" dirty="0">
                <a:solidFill>
                  <a:srgbClr val="303030"/>
                </a:solidFill>
                <a:effectLst/>
                <a:latin typeface="Heebo" pitchFamily="2" charset="-79"/>
                <a:cs typeface="Heebo" pitchFamily="2" charset="-79"/>
              </a:rPr>
              <a:t>While</a:t>
            </a:r>
          </a:p>
          <a:p>
            <a:pPr>
              <a:buFont typeface="Wingdings" panose="05000000000000000000" pitchFamily="2" charset="2"/>
              <a:buChar char="v"/>
            </a:pPr>
            <a:r>
              <a:rPr lang="en-IN" dirty="0">
                <a:solidFill>
                  <a:srgbClr val="303030"/>
                </a:solidFill>
                <a:latin typeface="Heebo" pitchFamily="2" charset="-79"/>
                <a:cs typeface="Heebo" pitchFamily="2" charset="-79"/>
              </a:rPr>
              <a:t>for</a:t>
            </a:r>
            <a:endParaRPr lang="en-IN" b="0" i="0" dirty="0">
              <a:solidFill>
                <a:srgbClr val="303030"/>
              </a:solidFill>
              <a:effectLst/>
              <a:latin typeface="Heebo" pitchFamily="2" charset="-79"/>
              <a:cs typeface="Heebo" pitchFamily="2" charset="-79"/>
            </a:endParaRPr>
          </a:p>
          <a:p>
            <a:endParaRPr lang="en-IN" dirty="0"/>
          </a:p>
        </p:txBody>
      </p:sp>
    </p:spTree>
    <p:extLst>
      <p:ext uri="{BB962C8B-B14F-4D97-AF65-F5344CB8AC3E}">
        <p14:creationId xmlns:p14="http://schemas.microsoft.com/office/powerpoint/2010/main" val="424930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DB9562-8B40-9562-288B-B15656060EEF}"/>
              </a:ext>
            </a:extLst>
          </p:cNvPr>
          <p:cNvSpPr txBox="1"/>
          <p:nvPr/>
        </p:nvSpPr>
        <p:spPr>
          <a:xfrm>
            <a:off x="718930" y="226152"/>
            <a:ext cx="6102626" cy="523220"/>
          </a:xfrm>
          <a:prstGeom prst="rect">
            <a:avLst/>
          </a:prstGeom>
          <a:noFill/>
        </p:spPr>
        <p:txBody>
          <a:bodyPr wrap="square">
            <a:spAutoFit/>
          </a:bodyPr>
          <a:lstStyle/>
          <a:p>
            <a:r>
              <a:rPr lang="en-US" sz="2800" dirty="0" err="1">
                <a:solidFill>
                  <a:srgbClr val="FF0000"/>
                </a:solidFill>
              </a:rPr>
              <a:t>FlowChart</a:t>
            </a:r>
            <a:r>
              <a:rPr lang="en-US" sz="2800" dirty="0">
                <a:solidFill>
                  <a:srgbClr val="FF0000"/>
                </a:solidFill>
              </a:rPr>
              <a:t> of Python if-else statement</a:t>
            </a:r>
            <a:endParaRPr lang="en-IN" sz="2800" dirty="0">
              <a:solidFill>
                <a:srgbClr val="FF0000"/>
              </a:solidFill>
            </a:endParaRPr>
          </a:p>
        </p:txBody>
      </p:sp>
      <p:pic>
        <p:nvPicPr>
          <p:cNvPr id="4" name="Picture 3">
            <a:extLst>
              <a:ext uri="{FF2B5EF4-FFF2-40B4-BE49-F238E27FC236}">
                <a16:creationId xmlns:a16="http://schemas.microsoft.com/office/drawing/2014/main" id="{BD238939-31EF-B113-1993-A6D6B60176DD}"/>
              </a:ext>
            </a:extLst>
          </p:cNvPr>
          <p:cNvPicPr>
            <a:picLocks noChangeAspect="1"/>
          </p:cNvPicPr>
          <p:nvPr/>
        </p:nvPicPr>
        <p:blipFill>
          <a:blip r:embed="rId2"/>
          <a:stretch>
            <a:fillRect/>
          </a:stretch>
        </p:blipFill>
        <p:spPr>
          <a:xfrm>
            <a:off x="6821556" y="0"/>
            <a:ext cx="4404040" cy="5976730"/>
          </a:xfrm>
          <a:prstGeom prst="rect">
            <a:avLst/>
          </a:prstGeom>
        </p:spPr>
      </p:pic>
    </p:spTree>
    <p:extLst>
      <p:ext uri="{BB962C8B-B14F-4D97-AF65-F5344CB8AC3E}">
        <p14:creationId xmlns:p14="http://schemas.microsoft.com/office/powerpoint/2010/main" val="930716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87BFC5-7456-6A99-6464-140FD0B67033}"/>
              </a:ext>
            </a:extLst>
          </p:cNvPr>
          <p:cNvSpPr txBox="1"/>
          <p:nvPr/>
        </p:nvSpPr>
        <p:spPr>
          <a:xfrm>
            <a:off x="467139" y="252656"/>
            <a:ext cx="6102626" cy="461665"/>
          </a:xfrm>
          <a:prstGeom prst="rect">
            <a:avLst/>
          </a:prstGeom>
          <a:noFill/>
        </p:spPr>
        <p:txBody>
          <a:bodyPr wrap="square">
            <a:spAutoFit/>
          </a:bodyPr>
          <a:lstStyle/>
          <a:p>
            <a:r>
              <a:rPr lang="en-US" sz="2400" dirty="0">
                <a:solidFill>
                  <a:srgbClr val="FF0000"/>
                </a:solidFill>
              </a:rPr>
              <a:t>Example 1: Python if-else statement</a:t>
            </a:r>
            <a:endParaRPr lang="en-IN" sz="2400" dirty="0">
              <a:solidFill>
                <a:srgbClr val="FF0000"/>
              </a:solidFill>
            </a:endParaRPr>
          </a:p>
        </p:txBody>
      </p:sp>
      <p:sp>
        <p:nvSpPr>
          <p:cNvPr id="5" name="TextBox 4">
            <a:extLst>
              <a:ext uri="{FF2B5EF4-FFF2-40B4-BE49-F238E27FC236}">
                <a16:creationId xmlns:a16="http://schemas.microsoft.com/office/drawing/2014/main" id="{8DEE575A-AF0E-A299-D890-DCDB9147F405}"/>
              </a:ext>
            </a:extLst>
          </p:cNvPr>
          <p:cNvSpPr txBox="1"/>
          <p:nvPr/>
        </p:nvSpPr>
        <p:spPr>
          <a:xfrm>
            <a:off x="5555974" y="418092"/>
            <a:ext cx="6102626" cy="4185761"/>
          </a:xfrm>
          <a:prstGeom prst="rect">
            <a:avLst/>
          </a:prstGeom>
          <a:noFill/>
        </p:spPr>
        <p:txBody>
          <a:bodyPr wrap="square">
            <a:spAutoFit/>
          </a:bodyPr>
          <a:lstStyle/>
          <a:p>
            <a:r>
              <a:rPr lang="en-US" sz="2400" dirty="0">
                <a:solidFill>
                  <a:srgbClr val="FF0000"/>
                </a:solidFill>
              </a:rPr>
              <a:t># python program to illustrate If else statement</a:t>
            </a:r>
          </a:p>
          <a:p>
            <a:endParaRPr lang="en-US" dirty="0"/>
          </a:p>
          <a:p>
            <a:r>
              <a:rPr lang="en-US" sz="2800" dirty="0" err="1">
                <a:solidFill>
                  <a:schemeClr val="accent2"/>
                </a:solidFill>
              </a:rPr>
              <a:t>i</a:t>
            </a:r>
            <a:r>
              <a:rPr lang="en-US" sz="2800" dirty="0">
                <a:solidFill>
                  <a:schemeClr val="accent2"/>
                </a:solidFill>
              </a:rPr>
              <a:t> = 20</a:t>
            </a:r>
          </a:p>
          <a:p>
            <a:r>
              <a:rPr lang="en-US" sz="2800" dirty="0">
                <a:solidFill>
                  <a:schemeClr val="accent2"/>
                </a:solidFill>
                <a:highlight>
                  <a:srgbClr val="FFFF00"/>
                </a:highlight>
              </a:rPr>
              <a:t>if (</a:t>
            </a:r>
            <a:r>
              <a:rPr lang="en-US" sz="2800" dirty="0" err="1">
                <a:solidFill>
                  <a:schemeClr val="accent2"/>
                </a:solidFill>
                <a:highlight>
                  <a:srgbClr val="FFFF00"/>
                </a:highlight>
              </a:rPr>
              <a:t>i</a:t>
            </a:r>
            <a:r>
              <a:rPr lang="en-US" sz="2800" dirty="0">
                <a:solidFill>
                  <a:schemeClr val="accent2"/>
                </a:solidFill>
                <a:highlight>
                  <a:srgbClr val="FFFF00"/>
                </a:highlight>
              </a:rPr>
              <a:t> &lt; 15):</a:t>
            </a:r>
          </a:p>
          <a:p>
            <a:r>
              <a:rPr lang="en-US" sz="2800" dirty="0">
                <a:solidFill>
                  <a:schemeClr val="accent2"/>
                </a:solidFill>
              </a:rPr>
              <a:t>	print("</a:t>
            </a:r>
            <a:r>
              <a:rPr lang="en-US" sz="2800" dirty="0" err="1">
                <a:solidFill>
                  <a:schemeClr val="accent2"/>
                </a:solidFill>
              </a:rPr>
              <a:t>i</a:t>
            </a:r>
            <a:r>
              <a:rPr lang="en-US" sz="2800" dirty="0">
                <a:solidFill>
                  <a:schemeClr val="accent2"/>
                </a:solidFill>
              </a:rPr>
              <a:t> is smaller than 15")</a:t>
            </a:r>
          </a:p>
          <a:p>
            <a:r>
              <a:rPr lang="en-US" sz="2800" dirty="0">
                <a:solidFill>
                  <a:schemeClr val="accent2"/>
                </a:solidFill>
              </a:rPr>
              <a:t>	print("</a:t>
            </a:r>
            <a:r>
              <a:rPr lang="en-US" sz="2800" dirty="0" err="1">
                <a:solidFill>
                  <a:schemeClr val="accent2"/>
                </a:solidFill>
              </a:rPr>
              <a:t>i'm</a:t>
            </a:r>
            <a:r>
              <a:rPr lang="en-US" sz="2800" dirty="0">
                <a:solidFill>
                  <a:schemeClr val="accent2"/>
                </a:solidFill>
              </a:rPr>
              <a:t> in if Block")</a:t>
            </a:r>
          </a:p>
          <a:p>
            <a:r>
              <a:rPr lang="en-US" sz="2800" dirty="0">
                <a:solidFill>
                  <a:schemeClr val="accent2"/>
                </a:solidFill>
                <a:highlight>
                  <a:srgbClr val="FFFF00"/>
                </a:highlight>
              </a:rPr>
              <a:t>else:</a:t>
            </a:r>
          </a:p>
          <a:p>
            <a:r>
              <a:rPr lang="en-US" sz="2800" dirty="0">
                <a:solidFill>
                  <a:schemeClr val="accent2"/>
                </a:solidFill>
              </a:rPr>
              <a:t>	print("</a:t>
            </a:r>
            <a:r>
              <a:rPr lang="en-US" sz="2800" dirty="0" err="1">
                <a:solidFill>
                  <a:schemeClr val="accent2"/>
                </a:solidFill>
              </a:rPr>
              <a:t>i</a:t>
            </a:r>
            <a:r>
              <a:rPr lang="en-US" sz="2800" dirty="0">
                <a:solidFill>
                  <a:schemeClr val="accent2"/>
                </a:solidFill>
              </a:rPr>
              <a:t> is greater than 15")</a:t>
            </a:r>
          </a:p>
          <a:p>
            <a:r>
              <a:rPr lang="en-US" sz="2800" dirty="0">
                <a:solidFill>
                  <a:schemeClr val="accent2"/>
                </a:solidFill>
              </a:rPr>
              <a:t>	print("</a:t>
            </a:r>
            <a:r>
              <a:rPr lang="en-US" sz="2800" dirty="0" err="1">
                <a:solidFill>
                  <a:schemeClr val="accent2"/>
                </a:solidFill>
              </a:rPr>
              <a:t>i'm</a:t>
            </a:r>
            <a:r>
              <a:rPr lang="en-US" sz="2800" dirty="0">
                <a:solidFill>
                  <a:schemeClr val="accent2"/>
                </a:solidFill>
              </a:rPr>
              <a:t> in else Block")</a:t>
            </a:r>
          </a:p>
          <a:p>
            <a:r>
              <a:rPr lang="en-US" sz="2800" dirty="0">
                <a:solidFill>
                  <a:schemeClr val="accent2"/>
                </a:solidFill>
              </a:rPr>
              <a:t>print("</a:t>
            </a:r>
            <a:r>
              <a:rPr lang="en-US" sz="2800" dirty="0" err="1">
                <a:solidFill>
                  <a:schemeClr val="accent2"/>
                </a:solidFill>
              </a:rPr>
              <a:t>i'm</a:t>
            </a:r>
            <a:r>
              <a:rPr lang="en-US" sz="2800" dirty="0">
                <a:solidFill>
                  <a:schemeClr val="accent2"/>
                </a:solidFill>
              </a:rPr>
              <a:t> not in if and not in else Block")</a:t>
            </a:r>
          </a:p>
        </p:txBody>
      </p:sp>
      <p:sp>
        <p:nvSpPr>
          <p:cNvPr id="7" name="TextBox 6">
            <a:extLst>
              <a:ext uri="{FF2B5EF4-FFF2-40B4-BE49-F238E27FC236}">
                <a16:creationId xmlns:a16="http://schemas.microsoft.com/office/drawing/2014/main" id="{5D237724-C449-58BF-6B16-E8113C484757}"/>
              </a:ext>
            </a:extLst>
          </p:cNvPr>
          <p:cNvSpPr txBox="1"/>
          <p:nvPr/>
        </p:nvSpPr>
        <p:spPr>
          <a:xfrm>
            <a:off x="241853" y="3172692"/>
            <a:ext cx="6102626" cy="3139321"/>
          </a:xfrm>
          <a:prstGeom prst="rect">
            <a:avLst/>
          </a:prstGeom>
          <a:noFill/>
        </p:spPr>
        <p:txBody>
          <a:bodyPr wrap="square">
            <a:spAutoFit/>
          </a:bodyPr>
          <a:lstStyle/>
          <a:p>
            <a:r>
              <a:rPr lang="en-US" b="1" dirty="0"/>
              <a:t>Output:</a:t>
            </a:r>
          </a:p>
          <a:p>
            <a:endParaRPr lang="en-US" b="1" dirty="0"/>
          </a:p>
          <a:p>
            <a:endParaRPr lang="en-US" b="1" dirty="0"/>
          </a:p>
          <a:p>
            <a:r>
              <a:rPr lang="en-US" b="1" dirty="0" err="1"/>
              <a:t>i</a:t>
            </a:r>
            <a:r>
              <a:rPr lang="en-US" b="1" dirty="0"/>
              <a:t> is greater than 15</a:t>
            </a:r>
          </a:p>
          <a:p>
            <a:r>
              <a:rPr lang="en-US" b="1" dirty="0" err="1"/>
              <a:t>i'm</a:t>
            </a:r>
            <a:r>
              <a:rPr lang="en-US" b="1" dirty="0"/>
              <a:t> in else Block</a:t>
            </a:r>
          </a:p>
          <a:p>
            <a:r>
              <a:rPr lang="en-US" b="1" dirty="0" err="1"/>
              <a:t>i'm</a:t>
            </a:r>
            <a:r>
              <a:rPr lang="en-US" b="1" dirty="0"/>
              <a:t> not in if and not in else Block</a:t>
            </a:r>
          </a:p>
          <a:p>
            <a:endParaRPr lang="en-US" b="1" dirty="0"/>
          </a:p>
          <a:p>
            <a:endParaRPr lang="en-US" b="1" dirty="0"/>
          </a:p>
          <a:p>
            <a:r>
              <a:rPr lang="en-IN" b="1" dirty="0">
                <a:hlinkClick r:id="rId2"/>
              </a:rPr>
              <a:t>https://ide.geeksforgeeks.org/cd342068-bbfe-4561-8626-d2a7275580c1</a:t>
            </a:r>
            <a:endParaRPr lang="en-IN" b="1" dirty="0"/>
          </a:p>
          <a:p>
            <a:endParaRPr lang="en-IN" b="1" dirty="0"/>
          </a:p>
        </p:txBody>
      </p:sp>
    </p:spTree>
    <p:extLst>
      <p:ext uri="{BB962C8B-B14F-4D97-AF65-F5344CB8AC3E}">
        <p14:creationId xmlns:p14="http://schemas.microsoft.com/office/powerpoint/2010/main" val="3343630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A1232E-0DA4-F793-6D73-7BB3F0FF69B5}"/>
              </a:ext>
            </a:extLst>
          </p:cNvPr>
          <p:cNvSpPr txBox="1"/>
          <p:nvPr/>
        </p:nvSpPr>
        <p:spPr>
          <a:xfrm>
            <a:off x="308113" y="173143"/>
            <a:ext cx="6102626" cy="461665"/>
          </a:xfrm>
          <a:prstGeom prst="rect">
            <a:avLst/>
          </a:prstGeom>
          <a:noFill/>
        </p:spPr>
        <p:txBody>
          <a:bodyPr wrap="square">
            <a:spAutoFit/>
          </a:bodyPr>
          <a:lstStyle/>
          <a:p>
            <a:r>
              <a:rPr lang="en-IN" sz="2400" b="1" dirty="0">
                <a:solidFill>
                  <a:schemeClr val="accent2"/>
                </a:solidFill>
              </a:rPr>
              <a:t>nested-if</a:t>
            </a:r>
          </a:p>
        </p:txBody>
      </p:sp>
      <p:sp>
        <p:nvSpPr>
          <p:cNvPr id="7" name="TextBox 6">
            <a:extLst>
              <a:ext uri="{FF2B5EF4-FFF2-40B4-BE49-F238E27FC236}">
                <a16:creationId xmlns:a16="http://schemas.microsoft.com/office/drawing/2014/main" id="{E9D543A7-A20D-032C-8670-A17B94F221D7}"/>
              </a:ext>
            </a:extLst>
          </p:cNvPr>
          <p:cNvSpPr txBox="1"/>
          <p:nvPr/>
        </p:nvSpPr>
        <p:spPr>
          <a:xfrm>
            <a:off x="718930" y="634808"/>
            <a:ext cx="10730948" cy="1723549"/>
          </a:xfrm>
          <a:prstGeom prst="rect">
            <a:avLst/>
          </a:prstGeom>
          <a:noFill/>
        </p:spPr>
        <p:txBody>
          <a:bodyPr wrap="square">
            <a:spAutoFit/>
          </a:bodyPr>
          <a:lstStyle/>
          <a:p>
            <a:pPr marL="342900" indent="-342900" algn="just">
              <a:spcAft>
                <a:spcPts val="600"/>
              </a:spcAft>
              <a:buFont typeface="Wingdings" panose="05000000000000000000" pitchFamily="2" charset="2"/>
              <a:buChar char="Ø"/>
            </a:pPr>
            <a:r>
              <a:rPr lang="en-US" sz="2400" dirty="0"/>
              <a:t>A nested if is an if statement that is the target of another if statement.</a:t>
            </a:r>
          </a:p>
          <a:p>
            <a:pPr marL="342900" indent="-342900" algn="just">
              <a:spcAft>
                <a:spcPts val="600"/>
              </a:spcAft>
              <a:buFont typeface="Wingdings" panose="05000000000000000000" pitchFamily="2" charset="2"/>
              <a:buChar char="Ø"/>
            </a:pPr>
            <a:r>
              <a:rPr lang="en-US" sz="2400" dirty="0"/>
              <a:t> Nested if statements mean an if statement inside another if statement. </a:t>
            </a:r>
          </a:p>
          <a:p>
            <a:pPr marL="342900" indent="-342900" algn="just">
              <a:spcAft>
                <a:spcPts val="600"/>
              </a:spcAft>
              <a:buFont typeface="Wingdings" panose="05000000000000000000" pitchFamily="2" charset="2"/>
              <a:buChar char="Ø"/>
            </a:pPr>
            <a:r>
              <a:rPr lang="en-US" sz="2400" dirty="0"/>
              <a:t> Python allows us to nest if statements within if statements. </a:t>
            </a:r>
            <a:r>
              <a:rPr lang="en-US" sz="2400" dirty="0" err="1"/>
              <a:t>i.e</a:t>
            </a:r>
            <a:r>
              <a:rPr lang="en-US" sz="2400" dirty="0"/>
              <a:t>, we can place an if statement inside another if statement.</a:t>
            </a:r>
            <a:endParaRPr lang="en-IN" sz="2400" dirty="0"/>
          </a:p>
        </p:txBody>
      </p:sp>
      <p:sp>
        <p:nvSpPr>
          <p:cNvPr id="9" name="TextBox 8">
            <a:extLst>
              <a:ext uri="{FF2B5EF4-FFF2-40B4-BE49-F238E27FC236}">
                <a16:creationId xmlns:a16="http://schemas.microsoft.com/office/drawing/2014/main" id="{21D45DA4-A429-B7E1-AADE-88715545F3C0}"/>
              </a:ext>
            </a:extLst>
          </p:cNvPr>
          <p:cNvSpPr txBox="1"/>
          <p:nvPr/>
        </p:nvSpPr>
        <p:spPr>
          <a:xfrm>
            <a:off x="1391478" y="2278151"/>
            <a:ext cx="7762461" cy="2308324"/>
          </a:xfrm>
          <a:prstGeom prst="rect">
            <a:avLst/>
          </a:prstGeom>
          <a:noFill/>
        </p:spPr>
        <p:txBody>
          <a:bodyPr wrap="square">
            <a:spAutoFit/>
          </a:bodyPr>
          <a:lstStyle/>
          <a:p>
            <a:r>
              <a:rPr lang="en-US" dirty="0"/>
              <a:t>Syntax: </a:t>
            </a:r>
          </a:p>
          <a:p>
            <a:endParaRPr lang="en-US" dirty="0"/>
          </a:p>
          <a:p>
            <a:r>
              <a:rPr lang="en-US" dirty="0"/>
              <a:t>if (condition1):</a:t>
            </a:r>
          </a:p>
          <a:p>
            <a:r>
              <a:rPr lang="en-US" dirty="0"/>
              <a:t>   # Executes when condition1 is true</a:t>
            </a:r>
          </a:p>
          <a:p>
            <a:r>
              <a:rPr lang="en-US" dirty="0"/>
              <a:t>   if (condition2): </a:t>
            </a:r>
          </a:p>
          <a:p>
            <a:r>
              <a:rPr lang="en-US" dirty="0"/>
              <a:t>      # Executes when condition2 is true</a:t>
            </a:r>
          </a:p>
          <a:p>
            <a:r>
              <a:rPr lang="en-US" dirty="0"/>
              <a:t>   # if Block is end here</a:t>
            </a:r>
          </a:p>
          <a:p>
            <a:r>
              <a:rPr lang="en-US" dirty="0"/>
              <a:t># if Block is end here</a:t>
            </a:r>
            <a:endParaRPr lang="en-IN" dirty="0"/>
          </a:p>
        </p:txBody>
      </p:sp>
    </p:spTree>
    <p:extLst>
      <p:ext uri="{BB962C8B-B14F-4D97-AF65-F5344CB8AC3E}">
        <p14:creationId xmlns:p14="http://schemas.microsoft.com/office/powerpoint/2010/main" val="1176564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95E939-579F-674B-50E2-45F5598FA3CF}"/>
              </a:ext>
            </a:extLst>
          </p:cNvPr>
          <p:cNvSpPr txBox="1"/>
          <p:nvPr/>
        </p:nvSpPr>
        <p:spPr>
          <a:xfrm>
            <a:off x="109330" y="0"/>
            <a:ext cx="3137453" cy="954107"/>
          </a:xfrm>
          <a:prstGeom prst="rect">
            <a:avLst/>
          </a:prstGeom>
          <a:noFill/>
        </p:spPr>
        <p:txBody>
          <a:bodyPr wrap="square">
            <a:spAutoFit/>
          </a:bodyPr>
          <a:lstStyle/>
          <a:p>
            <a:r>
              <a:rPr lang="en-US" sz="2800" dirty="0"/>
              <a:t>Flowchart of Python Nested if Statement</a:t>
            </a:r>
            <a:endParaRPr lang="en-IN" sz="2800" dirty="0"/>
          </a:p>
        </p:txBody>
      </p:sp>
      <p:pic>
        <p:nvPicPr>
          <p:cNvPr id="4" name="Picture 3">
            <a:extLst>
              <a:ext uri="{FF2B5EF4-FFF2-40B4-BE49-F238E27FC236}">
                <a16:creationId xmlns:a16="http://schemas.microsoft.com/office/drawing/2014/main" id="{90C76825-1AEC-A94B-444F-8EB3680E298B}"/>
              </a:ext>
            </a:extLst>
          </p:cNvPr>
          <p:cNvPicPr>
            <a:picLocks noChangeAspect="1"/>
          </p:cNvPicPr>
          <p:nvPr/>
        </p:nvPicPr>
        <p:blipFill>
          <a:blip r:embed="rId2"/>
          <a:stretch>
            <a:fillRect/>
          </a:stretch>
        </p:blipFill>
        <p:spPr>
          <a:xfrm>
            <a:off x="3140765" y="0"/>
            <a:ext cx="9051235" cy="6095999"/>
          </a:xfrm>
          <a:prstGeom prst="rect">
            <a:avLst/>
          </a:prstGeom>
        </p:spPr>
      </p:pic>
    </p:spTree>
    <p:extLst>
      <p:ext uri="{BB962C8B-B14F-4D97-AF65-F5344CB8AC3E}">
        <p14:creationId xmlns:p14="http://schemas.microsoft.com/office/powerpoint/2010/main" val="981175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B6485F-C897-FEAC-526F-24C15C35990D}"/>
              </a:ext>
            </a:extLst>
          </p:cNvPr>
          <p:cNvSpPr txBox="1"/>
          <p:nvPr/>
        </p:nvSpPr>
        <p:spPr>
          <a:xfrm>
            <a:off x="622852" y="0"/>
            <a:ext cx="9607826" cy="5632311"/>
          </a:xfrm>
          <a:prstGeom prst="rect">
            <a:avLst/>
          </a:prstGeom>
          <a:noFill/>
        </p:spPr>
        <p:txBody>
          <a:bodyPr wrap="square">
            <a:spAutoFit/>
          </a:bodyPr>
          <a:lstStyle/>
          <a:p>
            <a:r>
              <a:rPr lang="en-US" sz="2400" dirty="0"/>
              <a:t>Example - python program to illustrate nested If statement</a:t>
            </a:r>
          </a:p>
          <a:p>
            <a:r>
              <a:rPr lang="en-US" sz="2400" dirty="0" err="1">
                <a:solidFill>
                  <a:srgbClr val="FF0000"/>
                </a:solidFill>
              </a:rPr>
              <a:t>i</a:t>
            </a:r>
            <a:r>
              <a:rPr lang="en-US" sz="2400" dirty="0">
                <a:solidFill>
                  <a:srgbClr val="FF0000"/>
                </a:solidFill>
              </a:rPr>
              <a:t> = 10</a:t>
            </a:r>
          </a:p>
          <a:p>
            <a:r>
              <a:rPr lang="en-US" sz="2400" dirty="0">
                <a:solidFill>
                  <a:srgbClr val="FF0000"/>
                </a:solidFill>
                <a:highlight>
                  <a:srgbClr val="FFFF00"/>
                </a:highlight>
              </a:rPr>
              <a:t>if (</a:t>
            </a:r>
            <a:r>
              <a:rPr lang="en-US" sz="2400" dirty="0" err="1">
                <a:solidFill>
                  <a:srgbClr val="FF0000"/>
                </a:solidFill>
                <a:highlight>
                  <a:srgbClr val="FFFF00"/>
                </a:highlight>
              </a:rPr>
              <a:t>i</a:t>
            </a:r>
            <a:r>
              <a:rPr lang="en-US" sz="2400" dirty="0">
                <a:solidFill>
                  <a:srgbClr val="FF0000"/>
                </a:solidFill>
                <a:highlight>
                  <a:srgbClr val="FFFF00"/>
                </a:highlight>
              </a:rPr>
              <a:t> == 10):</a:t>
            </a:r>
          </a:p>
          <a:p>
            <a:r>
              <a:rPr lang="en-US" sz="2400" dirty="0">
                <a:solidFill>
                  <a:srgbClr val="FF0000"/>
                </a:solidFill>
              </a:rPr>
              <a:t>	</a:t>
            </a:r>
          </a:p>
          <a:p>
            <a:r>
              <a:rPr lang="en-US" sz="2400" dirty="0">
                <a:solidFill>
                  <a:srgbClr val="FF0000"/>
                </a:solidFill>
              </a:rPr>
              <a:t>	</a:t>
            </a:r>
            <a:r>
              <a:rPr lang="en-US" sz="2400" dirty="0">
                <a:solidFill>
                  <a:srgbClr val="FF0000"/>
                </a:solidFill>
                <a:highlight>
                  <a:srgbClr val="00FF00"/>
                </a:highlight>
              </a:rPr>
              <a:t># First if statement</a:t>
            </a:r>
          </a:p>
          <a:p>
            <a:r>
              <a:rPr lang="en-US" sz="2400" dirty="0">
                <a:solidFill>
                  <a:srgbClr val="FF0000"/>
                </a:solidFill>
              </a:rPr>
              <a:t>	</a:t>
            </a:r>
            <a:r>
              <a:rPr lang="en-US" sz="2400" dirty="0">
                <a:solidFill>
                  <a:srgbClr val="FF0000"/>
                </a:solidFill>
                <a:highlight>
                  <a:srgbClr val="FFFF00"/>
                </a:highlight>
              </a:rPr>
              <a:t>if (</a:t>
            </a:r>
            <a:r>
              <a:rPr lang="en-US" sz="2400" dirty="0" err="1">
                <a:solidFill>
                  <a:srgbClr val="FF0000"/>
                </a:solidFill>
                <a:highlight>
                  <a:srgbClr val="FFFF00"/>
                </a:highlight>
              </a:rPr>
              <a:t>i</a:t>
            </a:r>
            <a:r>
              <a:rPr lang="en-US" sz="2400" dirty="0">
                <a:solidFill>
                  <a:srgbClr val="FF0000"/>
                </a:solidFill>
                <a:highlight>
                  <a:srgbClr val="FFFF00"/>
                </a:highlight>
              </a:rPr>
              <a:t> &lt; 15):</a:t>
            </a:r>
          </a:p>
          <a:p>
            <a:r>
              <a:rPr lang="en-US" sz="2400" dirty="0">
                <a:solidFill>
                  <a:srgbClr val="FF0000"/>
                </a:solidFill>
              </a:rPr>
              <a:t>		print("</a:t>
            </a:r>
            <a:r>
              <a:rPr lang="en-US" sz="2400" dirty="0" err="1">
                <a:solidFill>
                  <a:srgbClr val="FF0000"/>
                </a:solidFill>
              </a:rPr>
              <a:t>i</a:t>
            </a:r>
            <a:r>
              <a:rPr lang="en-US" sz="2400" dirty="0">
                <a:solidFill>
                  <a:srgbClr val="FF0000"/>
                </a:solidFill>
              </a:rPr>
              <a:t> is smaller than 15")</a:t>
            </a:r>
          </a:p>
          <a:p>
            <a:r>
              <a:rPr lang="en-US" sz="2400" dirty="0">
                <a:solidFill>
                  <a:srgbClr val="FF0000"/>
                </a:solidFill>
              </a:rPr>
              <a:t>		</a:t>
            </a:r>
          </a:p>
          <a:p>
            <a:r>
              <a:rPr lang="en-US" sz="2400" dirty="0">
                <a:solidFill>
                  <a:srgbClr val="FF0000"/>
                </a:solidFill>
              </a:rPr>
              <a:t>	</a:t>
            </a:r>
            <a:r>
              <a:rPr lang="en-US" sz="2400" dirty="0">
                <a:solidFill>
                  <a:srgbClr val="FF0000"/>
                </a:solidFill>
                <a:highlight>
                  <a:srgbClr val="00FF00"/>
                </a:highlight>
              </a:rPr>
              <a:t># Nested - if statement</a:t>
            </a:r>
          </a:p>
          <a:p>
            <a:r>
              <a:rPr lang="en-US" sz="2400" dirty="0">
                <a:solidFill>
                  <a:srgbClr val="FF0000"/>
                </a:solidFill>
                <a:highlight>
                  <a:srgbClr val="00FF00"/>
                </a:highlight>
              </a:rPr>
              <a:t>	# Will only be executed if statement above</a:t>
            </a:r>
          </a:p>
          <a:p>
            <a:r>
              <a:rPr lang="en-US" sz="2400" dirty="0">
                <a:solidFill>
                  <a:srgbClr val="FF0000"/>
                </a:solidFill>
                <a:highlight>
                  <a:srgbClr val="00FF00"/>
                </a:highlight>
              </a:rPr>
              <a:t>	# it is true</a:t>
            </a:r>
          </a:p>
          <a:p>
            <a:r>
              <a:rPr lang="en-US" sz="2400" dirty="0">
                <a:solidFill>
                  <a:srgbClr val="FF0000"/>
                </a:solidFill>
              </a:rPr>
              <a:t>	</a:t>
            </a:r>
            <a:r>
              <a:rPr lang="en-US" sz="2400" dirty="0">
                <a:solidFill>
                  <a:srgbClr val="FF0000"/>
                </a:solidFill>
                <a:highlight>
                  <a:srgbClr val="FFFF00"/>
                </a:highlight>
              </a:rPr>
              <a:t>if (</a:t>
            </a:r>
            <a:r>
              <a:rPr lang="en-US" sz="2400" dirty="0" err="1">
                <a:solidFill>
                  <a:srgbClr val="FF0000"/>
                </a:solidFill>
                <a:highlight>
                  <a:srgbClr val="FFFF00"/>
                </a:highlight>
              </a:rPr>
              <a:t>i</a:t>
            </a:r>
            <a:r>
              <a:rPr lang="en-US" sz="2400" dirty="0">
                <a:solidFill>
                  <a:srgbClr val="FF0000"/>
                </a:solidFill>
                <a:highlight>
                  <a:srgbClr val="FFFF00"/>
                </a:highlight>
              </a:rPr>
              <a:t> &lt; 12):</a:t>
            </a:r>
          </a:p>
          <a:p>
            <a:r>
              <a:rPr lang="en-US" sz="2400" dirty="0">
                <a:solidFill>
                  <a:srgbClr val="FF0000"/>
                </a:solidFill>
              </a:rPr>
              <a:t>		print("</a:t>
            </a:r>
            <a:r>
              <a:rPr lang="en-US" sz="2400" dirty="0" err="1">
                <a:solidFill>
                  <a:srgbClr val="FF0000"/>
                </a:solidFill>
              </a:rPr>
              <a:t>i</a:t>
            </a:r>
            <a:r>
              <a:rPr lang="en-US" sz="2400" dirty="0">
                <a:solidFill>
                  <a:srgbClr val="FF0000"/>
                </a:solidFill>
              </a:rPr>
              <a:t> is smaller than 12 too")</a:t>
            </a:r>
          </a:p>
          <a:p>
            <a:r>
              <a:rPr lang="en-US" sz="2400" dirty="0">
                <a:solidFill>
                  <a:srgbClr val="FF0000"/>
                </a:solidFill>
              </a:rPr>
              <a:t>	else:</a:t>
            </a:r>
          </a:p>
          <a:p>
            <a:r>
              <a:rPr lang="en-US" sz="2400" dirty="0">
                <a:solidFill>
                  <a:srgbClr val="FF0000"/>
                </a:solidFill>
              </a:rPr>
              <a:t>		print("</a:t>
            </a:r>
            <a:r>
              <a:rPr lang="en-US" sz="2400" dirty="0" err="1">
                <a:solidFill>
                  <a:srgbClr val="FF0000"/>
                </a:solidFill>
              </a:rPr>
              <a:t>i</a:t>
            </a:r>
            <a:r>
              <a:rPr lang="en-US" sz="2400" dirty="0">
                <a:solidFill>
                  <a:srgbClr val="FF0000"/>
                </a:solidFill>
              </a:rPr>
              <a:t> is greater than 15")</a:t>
            </a:r>
          </a:p>
        </p:txBody>
      </p:sp>
    </p:spTree>
    <p:extLst>
      <p:ext uri="{BB962C8B-B14F-4D97-AF65-F5344CB8AC3E}">
        <p14:creationId xmlns:p14="http://schemas.microsoft.com/office/powerpoint/2010/main" val="731716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C74E87-38AD-3308-7E62-BE3FE0F04A4F}"/>
              </a:ext>
            </a:extLst>
          </p:cNvPr>
          <p:cNvSpPr txBox="1"/>
          <p:nvPr/>
        </p:nvSpPr>
        <p:spPr>
          <a:xfrm>
            <a:off x="453886" y="5269253"/>
            <a:ext cx="7603435" cy="646331"/>
          </a:xfrm>
          <a:prstGeom prst="rect">
            <a:avLst/>
          </a:prstGeom>
          <a:noFill/>
        </p:spPr>
        <p:txBody>
          <a:bodyPr wrap="square">
            <a:spAutoFit/>
          </a:bodyPr>
          <a:lstStyle/>
          <a:p>
            <a:r>
              <a:rPr lang="en-IN" dirty="0">
                <a:hlinkClick r:id="rId2"/>
              </a:rPr>
              <a:t>https://ide.geeksforgeeks.org/070acf41-63ed-4161-b280-8ce98a96f0dd</a:t>
            </a:r>
            <a:endParaRPr lang="en-IN" dirty="0"/>
          </a:p>
          <a:p>
            <a:endParaRPr lang="en-IN" dirty="0"/>
          </a:p>
        </p:txBody>
      </p:sp>
      <p:sp>
        <p:nvSpPr>
          <p:cNvPr id="5" name="TextBox 4">
            <a:extLst>
              <a:ext uri="{FF2B5EF4-FFF2-40B4-BE49-F238E27FC236}">
                <a16:creationId xmlns:a16="http://schemas.microsoft.com/office/drawing/2014/main" id="{E9327329-3E82-3ECE-1F66-6D82E4A4673D}"/>
              </a:ext>
            </a:extLst>
          </p:cNvPr>
          <p:cNvSpPr txBox="1"/>
          <p:nvPr/>
        </p:nvSpPr>
        <p:spPr>
          <a:xfrm>
            <a:off x="1431235" y="220174"/>
            <a:ext cx="6927573" cy="2308324"/>
          </a:xfrm>
          <a:prstGeom prst="rect">
            <a:avLst/>
          </a:prstGeom>
          <a:noFill/>
        </p:spPr>
        <p:txBody>
          <a:bodyPr wrap="square">
            <a:spAutoFit/>
          </a:bodyPr>
          <a:lstStyle/>
          <a:p>
            <a:r>
              <a:rPr lang="en-US" sz="3600" dirty="0"/>
              <a:t>Output:</a:t>
            </a:r>
          </a:p>
          <a:p>
            <a:endParaRPr lang="en-US" sz="3600" dirty="0"/>
          </a:p>
          <a:p>
            <a:r>
              <a:rPr lang="en-US" sz="3600" dirty="0" err="1"/>
              <a:t>i</a:t>
            </a:r>
            <a:r>
              <a:rPr lang="en-US" sz="3600" dirty="0"/>
              <a:t> is smaller than 15</a:t>
            </a:r>
          </a:p>
          <a:p>
            <a:r>
              <a:rPr lang="en-US" sz="3600" dirty="0" err="1"/>
              <a:t>i</a:t>
            </a:r>
            <a:r>
              <a:rPr lang="en-US" sz="3600" dirty="0"/>
              <a:t> is smaller than 12 too</a:t>
            </a:r>
          </a:p>
        </p:txBody>
      </p:sp>
    </p:spTree>
    <p:extLst>
      <p:ext uri="{BB962C8B-B14F-4D97-AF65-F5344CB8AC3E}">
        <p14:creationId xmlns:p14="http://schemas.microsoft.com/office/powerpoint/2010/main" val="864019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4A906E-08E7-5FA3-341D-81B87393713E}"/>
              </a:ext>
            </a:extLst>
          </p:cNvPr>
          <p:cNvSpPr txBox="1"/>
          <p:nvPr/>
        </p:nvSpPr>
        <p:spPr>
          <a:xfrm>
            <a:off x="467139" y="239403"/>
            <a:ext cx="2898913" cy="523220"/>
          </a:xfrm>
          <a:prstGeom prst="rect">
            <a:avLst/>
          </a:prstGeom>
          <a:noFill/>
        </p:spPr>
        <p:txBody>
          <a:bodyPr wrap="square">
            <a:spAutoFit/>
          </a:bodyPr>
          <a:lstStyle/>
          <a:p>
            <a:r>
              <a:rPr lang="en-IN" sz="2800" b="1" dirty="0">
                <a:solidFill>
                  <a:srgbClr val="FF0000"/>
                </a:solidFill>
              </a:rPr>
              <a:t>if-</a:t>
            </a:r>
            <a:r>
              <a:rPr lang="en-IN" sz="2800" b="1" dirty="0" err="1">
                <a:solidFill>
                  <a:srgbClr val="FF0000"/>
                </a:solidFill>
              </a:rPr>
              <a:t>elif</a:t>
            </a:r>
            <a:r>
              <a:rPr lang="en-IN" sz="2800" b="1" dirty="0">
                <a:solidFill>
                  <a:srgbClr val="FF0000"/>
                </a:solidFill>
              </a:rPr>
              <a:t>-else</a:t>
            </a:r>
          </a:p>
        </p:txBody>
      </p:sp>
      <p:sp>
        <p:nvSpPr>
          <p:cNvPr id="5" name="TextBox 4">
            <a:extLst>
              <a:ext uri="{FF2B5EF4-FFF2-40B4-BE49-F238E27FC236}">
                <a16:creationId xmlns:a16="http://schemas.microsoft.com/office/drawing/2014/main" id="{1B3AF493-15C4-0E38-D8D3-ABE93DA106CD}"/>
              </a:ext>
            </a:extLst>
          </p:cNvPr>
          <p:cNvSpPr txBox="1"/>
          <p:nvPr/>
        </p:nvSpPr>
        <p:spPr>
          <a:xfrm>
            <a:off x="3008243" y="239403"/>
            <a:ext cx="8716618" cy="1815882"/>
          </a:xfrm>
          <a:prstGeom prst="rect">
            <a:avLst/>
          </a:prstGeom>
          <a:noFill/>
        </p:spPr>
        <p:txBody>
          <a:bodyPr wrap="square">
            <a:spAutoFit/>
          </a:bodyPr>
          <a:lstStyle/>
          <a:p>
            <a:pPr marL="457200" indent="-457200" algn="just">
              <a:buFont typeface="Wingdings" panose="05000000000000000000" pitchFamily="2" charset="2"/>
              <a:buChar char="Ø"/>
            </a:pPr>
            <a:r>
              <a:rPr lang="en-US" sz="2800" dirty="0"/>
              <a:t>Here, a </a:t>
            </a:r>
            <a:r>
              <a:rPr lang="en-US" sz="2800" dirty="0">
                <a:highlight>
                  <a:srgbClr val="FFFF00"/>
                </a:highlight>
              </a:rPr>
              <a:t>user can decide among multiple options</a:t>
            </a:r>
            <a:r>
              <a:rPr lang="en-US" sz="2800" dirty="0"/>
              <a:t>. </a:t>
            </a:r>
          </a:p>
          <a:p>
            <a:pPr marL="457200" indent="-457200" algn="just">
              <a:buFont typeface="Wingdings" panose="05000000000000000000" pitchFamily="2" charset="2"/>
              <a:buChar char="Ø"/>
            </a:pPr>
            <a:r>
              <a:rPr lang="en-US" sz="2800" dirty="0"/>
              <a:t>The if statements are executed from the top down. </a:t>
            </a:r>
          </a:p>
          <a:p>
            <a:pPr marL="457200" indent="-457200" algn="just">
              <a:buFont typeface="Wingdings" panose="05000000000000000000" pitchFamily="2" charset="2"/>
              <a:buChar char="Ø"/>
            </a:pPr>
            <a:r>
              <a:rPr lang="en-US" sz="2800" dirty="0"/>
              <a:t>If none of the conditions is true, then the final else statement will be executed.</a:t>
            </a:r>
            <a:endParaRPr lang="en-IN" sz="2800" dirty="0"/>
          </a:p>
        </p:txBody>
      </p:sp>
      <p:sp>
        <p:nvSpPr>
          <p:cNvPr id="7" name="TextBox 6">
            <a:extLst>
              <a:ext uri="{FF2B5EF4-FFF2-40B4-BE49-F238E27FC236}">
                <a16:creationId xmlns:a16="http://schemas.microsoft.com/office/drawing/2014/main" id="{D804F60D-5E49-6B15-4EDB-FA69EA2B52FD}"/>
              </a:ext>
            </a:extLst>
          </p:cNvPr>
          <p:cNvSpPr txBox="1"/>
          <p:nvPr/>
        </p:nvSpPr>
        <p:spPr>
          <a:xfrm>
            <a:off x="851452" y="1921639"/>
            <a:ext cx="6609522" cy="3693319"/>
          </a:xfrm>
          <a:prstGeom prst="rect">
            <a:avLst/>
          </a:prstGeom>
          <a:noFill/>
        </p:spPr>
        <p:txBody>
          <a:bodyPr wrap="square">
            <a:spAutoFit/>
          </a:bodyPr>
          <a:lstStyle/>
          <a:p>
            <a:r>
              <a:rPr lang="en-IN" sz="2400" dirty="0">
                <a:solidFill>
                  <a:srgbClr val="FF0000"/>
                </a:solidFill>
              </a:rPr>
              <a:t>Syntax: </a:t>
            </a:r>
          </a:p>
          <a:p>
            <a:endParaRPr lang="en-IN" dirty="0"/>
          </a:p>
          <a:p>
            <a:r>
              <a:rPr lang="en-IN" sz="2400" dirty="0">
                <a:highlight>
                  <a:srgbClr val="FFFF00"/>
                </a:highlight>
              </a:rPr>
              <a:t>if (condition):</a:t>
            </a:r>
          </a:p>
          <a:p>
            <a:r>
              <a:rPr lang="en-IN" sz="2400" dirty="0"/>
              <a:t>    statement</a:t>
            </a:r>
          </a:p>
          <a:p>
            <a:r>
              <a:rPr lang="en-IN" sz="2400" dirty="0" err="1">
                <a:highlight>
                  <a:srgbClr val="FFFF00"/>
                </a:highlight>
              </a:rPr>
              <a:t>elif</a:t>
            </a:r>
            <a:r>
              <a:rPr lang="en-IN" sz="2400" dirty="0">
                <a:highlight>
                  <a:srgbClr val="FFFF00"/>
                </a:highlight>
              </a:rPr>
              <a:t> (condition):</a:t>
            </a:r>
          </a:p>
          <a:p>
            <a:r>
              <a:rPr lang="en-IN" sz="2400" dirty="0"/>
              <a:t>    statement</a:t>
            </a:r>
          </a:p>
          <a:p>
            <a:r>
              <a:rPr lang="en-IN" sz="2400" dirty="0"/>
              <a:t>.</a:t>
            </a:r>
          </a:p>
          <a:p>
            <a:r>
              <a:rPr lang="en-IN" sz="2400" dirty="0"/>
              <a:t>.</a:t>
            </a:r>
            <a:endParaRPr lang="en-IN" sz="2400" dirty="0">
              <a:highlight>
                <a:srgbClr val="FFFF00"/>
              </a:highlight>
            </a:endParaRPr>
          </a:p>
          <a:p>
            <a:r>
              <a:rPr lang="en-IN" sz="2400" dirty="0">
                <a:highlight>
                  <a:srgbClr val="FFFF00"/>
                </a:highlight>
              </a:rPr>
              <a:t>else:</a:t>
            </a:r>
          </a:p>
          <a:p>
            <a:r>
              <a:rPr lang="en-IN" sz="2400" dirty="0"/>
              <a:t>    statement</a:t>
            </a:r>
          </a:p>
        </p:txBody>
      </p:sp>
    </p:spTree>
    <p:extLst>
      <p:ext uri="{BB962C8B-B14F-4D97-AF65-F5344CB8AC3E}">
        <p14:creationId xmlns:p14="http://schemas.microsoft.com/office/powerpoint/2010/main" val="2328719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0F3425-F4BA-F838-BFB2-4444D314B617}"/>
              </a:ext>
            </a:extLst>
          </p:cNvPr>
          <p:cNvSpPr txBox="1"/>
          <p:nvPr/>
        </p:nvSpPr>
        <p:spPr>
          <a:xfrm>
            <a:off x="268357" y="93629"/>
            <a:ext cx="2700130" cy="707886"/>
          </a:xfrm>
          <a:prstGeom prst="rect">
            <a:avLst/>
          </a:prstGeom>
          <a:noFill/>
        </p:spPr>
        <p:txBody>
          <a:bodyPr wrap="square">
            <a:spAutoFit/>
          </a:bodyPr>
          <a:lstStyle/>
          <a:p>
            <a:r>
              <a:rPr lang="en-US" sz="2000" b="1" dirty="0" err="1">
                <a:solidFill>
                  <a:srgbClr val="FF0000"/>
                </a:solidFill>
              </a:rPr>
              <a:t>FlowChart</a:t>
            </a:r>
            <a:r>
              <a:rPr lang="en-US" sz="2000" b="1" dirty="0">
                <a:solidFill>
                  <a:srgbClr val="FF0000"/>
                </a:solidFill>
              </a:rPr>
              <a:t> of Python if else </a:t>
            </a:r>
            <a:r>
              <a:rPr lang="en-US" sz="2000" b="1" dirty="0" err="1">
                <a:solidFill>
                  <a:srgbClr val="FF0000"/>
                </a:solidFill>
              </a:rPr>
              <a:t>elif</a:t>
            </a:r>
            <a:r>
              <a:rPr lang="en-US" sz="2000" b="1" dirty="0">
                <a:solidFill>
                  <a:srgbClr val="FF0000"/>
                </a:solidFill>
              </a:rPr>
              <a:t> statements </a:t>
            </a:r>
            <a:endParaRPr lang="en-IN" sz="2000" b="1" dirty="0">
              <a:solidFill>
                <a:srgbClr val="FF0000"/>
              </a:solidFill>
            </a:endParaRPr>
          </a:p>
        </p:txBody>
      </p:sp>
      <p:pic>
        <p:nvPicPr>
          <p:cNvPr id="4" name="Picture 3">
            <a:extLst>
              <a:ext uri="{FF2B5EF4-FFF2-40B4-BE49-F238E27FC236}">
                <a16:creationId xmlns:a16="http://schemas.microsoft.com/office/drawing/2014/main" id="{31C5FEA1-CBA5-ACBB-DFA5-062D35C0AFE4}"/>
              </a:ext>
            </a:extLst>
          </p:cNvPr>
          <p:cNvPicPr>
            <a:picLocks noChangeAspect="1"/>
          </p:cNvPicPr>
          <p:nvPr/>
        </p:nvPicPr>
        <p:blipFill>
          <a:blip r:embed="rId2"/>
          <a:stretch>
            <a:fillRect/>
          </a:stretch>
        </p:blipFill>
        <p:spPr>
          <a:xfrm>
            <a:off x="2968486" y="-93629"/>
            <a:ext cx="9128539" cy="6136620"/>
          </a:xfrm>
          <a:prstGeom prst="rect">
            <a:avLst/>
          </a:prstGeom>
        </p:spPr>
      </p:pic>
    </p:spTree>
    <p:extLst>
      <p:ext uri="{BB962C8B-B14F-4D97-AF65-F5344CB8AC3E}">
        <p14:creationId xmlns:p14="http://schemas.microsoft.com/office/powerpoint/2010/main" val="3662413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25D052-7830-49E0-44E5-E9BFF25A2FC8}"/>
              </a:ext>
            </a:extLst>
          </p:cNvPr>
          <p:cNvSpPr txBox="1"/>
          <p:nvPr/>
        </p:nvSpPr>
        <p:spPr>
          <a:xfrm>
            <a:off x="1152939" y="0"/>
            <a:ext cx="9727096" cy="6124754"/>
          </a:xfrm>
          <a:prstGeom prst="rect">
            <a:avLst/>
          </a:prstGeom>
          <a:noFill/>
        </p:spPr>
        <p:txBody>
          <a:bodyPr wrap="square">
            <a:spAutoFit/>
          </a:bodyPr>
          <a:lstStyle/>
          <a:p>
            <a:r>
              <a:rPr lang="en-US" sz="2800" b="1" dirty="0">
                <a:solidFill>
                  <a:srgbClr val="FF0000"/>
                </a:solidFill>
              </a:rPr>
              <a:t># Python program to illustrate if-</a:t>
            </a:r>
            <a:r>
              <a:rPr lang="en-US" sz="2800" b="1" dirty="0" err="1">
                <a:solidFill>
                  <a:srgbClr val="FF0000"/>
                </a:solidFill>
              </a:rPr>
              <a:t>elif</a:t>
            </a:r>
            <a:r>
              <a:rPr lang="en-US" sz="2800" b="1" dirty="0">
                <a:solidFill>
                  <a:srgbClr val="FF0000"/>
                </a:solidFill>
              </a:rPr>
              <a:t>-else ladder</a:t>
            </a:r>
          </a:p>
          <a:p>
            <a:endParaRPr lang="en-US" dirty="0"/>
          </a:p>
          <a:p>
            <a:r>
              <a:rPr lang="en-US" sz="2600" dirty="0" err="1"/>
              <a:t>i</a:t>
            </a:r>
            <a:r>
              <a:rPr lang="en-US" sz="2600" dirty="0"/>
              <a:t> = 20</a:t>
            </a:r>
          </a:p>
          <a:p>
            <a:r>
              <a:rPr lang="en-US" sz="2600" dirty="0">
                <a:highlight>
                  <a:srgbClr val="FFFF00"/>
                </a:highlight>
              </a:rPr>
              <a:t>if (</a:t>
            </a:r>
            <a:r>
              <a:rPr lang="en-US" sz="2600" dirty="0" err="1">
                <a:highlight>
                  <a:srgbClr val="FFFF00"/>
                </a:highlight>
              </a:rPr>
              <a:t>i</a:t>
            </a:r>
            <a:r>
              <a:rPr lang="en-US" sz="2600" dirty="0">
                <a:highlight>
                  <a:srgbClr val="FFFF00"/>
                </a:highlight>
              </a:rPr>
              <a:t> == 10):</a:t>
            </a:r>
          </a:p>
          <a:p>
            <a:r>
              <a:rPr lang="en-US" sz="2600" dirty="0"/>
              <a:t>	print("</a:t>
            </a:r>
            <a:r>
              <a:rPr lang="en-US" sz="2600" dirty="0" err="1"/>
              <a:t>i</a:t>
            </a:r>
            <a:r>
              <a:rPr lang="en-US" sz="2600" dirty="0"/>
              <a:t> is 10")</a:t>
            </a:r>
          </a:p>
          <a:p>
            <a:r>
              <a:rPr lang="en-US" sz="2600" dirty="0" err="1">
                <a:highlight>
                  <a:srgbClr val="FFFF00"/>
                </a:highlight>
              </a:rPr>
              <a:t>elif</a:t>
            </a:r>
            <a:r>
              <a:rPr lang="en-US" sz="2600" dirty="0">
                <a:highlight>
                  <a:srgbClr val="FFFF00"/>
                </a:highlight>
              </a:rPr>
              <a:t> (</a:t>
            </a:r>
            <a:r>
              <a:rPr lang="en-US" sz="2600" dirty="0" err="1">
                <a:highlight>
                  <a:srgbClr val="FFFF00"/>
                </a:highlight>
              </a:rPr>
              <a:t>i</a:t>
            </a:r>
            <a:r>
              <a:rPr lang="en-US" sz="2600" dirty="0">
                <a:highlight>
                  <a:srgbClr val="FFFF00"/>
                </a:highlight>
              </a:rPr>
              <a:t> == 15):</a:t>
            </a:r>
          </a:p>
          <a:p>
            <a:r>
              <a:rPr lang="en-US" sz="2600" dirty="0"/>
              <a:t>	print("</a:t>
            </a:r>
            <a:r>
              <a:rPr lang="en-US" sz="2600" dirty="0" err="1"/>
              <a:t>i</a:t>
            </a:r>
            <a:r>
              <a:rPr lang="en-US" sz="2600" dirty="0"/>
              <a:t> is 15")</a:t>
            </a:r>
          </a:p>
          <a:p>
            <a:r>
              <a:rPr lang="en-US" sz="2600" dirty="0" err="1">
                <a:highlight>
                  <a:srgbClr val="FFFF00"/>
                </a:highlight>
              </a:rPr>
              <a:t>elif</a:t>
            </a:r>
            <a:r>
              <a:rPr lang="en-US" sz="2600" dirty="0">
                <a:highlight>
                  <a:srgbClr val="FFFF00"/>
                </a:highlight>
              </a:rPr>
              <a:t> (</a:t>
            </a:r>
            <a:r>
              <a:rPr lang="en-US" sz="2600" dirty="0" err="1">
                <a:highlight>
                  <a:srgbClr val="FFFF00"/>
                </a:highlight>
              </a:rPr>
              <a:t>i</a:t>
            </a:r>
            <a:r>
              <a:rPr lang="en-US" sz="2600" dirty="0">
                <a:highlight>
                  <a:srgbClr val="FFFF00"/>
                </a:highlight>
              </a:rPr>
              <a:t> == 20):</a:t>
            </a:r>
          </a:p>
          <a:p>
            <a:r>
              <a:rPr lang="en-US" sz="2600" dirty="0"/>
              <a:t>	print("</a:t>
            </a:r>
            <a:r>
              <a:rPr lang="en-US" sz="2600" dirty="0" err="1"/>
              <a:t>i</a:t>
            </a:r>
            <a:r>
              <a:rPr lang="en-US" sz="2600" dirty="0"/>
              <a:t> is 20")</a:t>
            </a:r>
          </a:p>
          <a:p>
            <a:r>
              <a:rPr lang="en-US" sz="2600" dirty="0">
                <a:highlight>
                  <a:srgbClr val="FFFF00"/>
                </a:highlight>
              </a:rPr>
              <a:t>else:</a:t>
            </a:r>
          </a:p>
          <a:p>
            <a:r>
              <a:rPr lang="en-US" sz="2600" dirty="0"/>
              <a:t>	print("</a:t>
            </a:r>
            <a:r>
              <a:rPr lang="en-US" sz="2600" dirty="0" err="1"/>
              <a:t>i</a:t>
            </a:r>
            <a:r>
              <a:rPr lang="en-US" sz="2600" dirty="0"/>
              <a:t> is not present")</a:t>
            </a:r>
          </a:p>
          <a:p>
            <a:endParaRPr lang="en-US" sz="2800" dirty="0">
              <a:solidFill>
                <a:schemeClr val="accent2"/>
              </a:solidFill>
            </a:endParaRPr>
          </a:p>
          <a:p>
            <a:r>
              <a:rPr lang="en-US" sz="2800" dirty="0">
                <a:solidFill>
                  <a:schemeClr val="accent2"/>
                </a:solidFill>
                <a:highlight>
                  <a:srgbClr val="00FFFF"/>
                </a:highlight>
              </a:rPr>
              <a:t>Output:  </a:t>
            </a:r>
            <a:r>
              <a:rPr lang="en-US" sz="2800" dirty="0" err="1">
                <a:solidFill>
                  <a:schemeClr val="accent2"/>
                </a:solidFill>
                <a:highlight>
                  <a:srgbClr val="00FFFF"/>
                </a:highlight>
              </a:rPr>
              <a:t>i</a:t>
            </a:r>
            <a:r>
              <a:rPr lang="en-US" sz="2800" dirty="0">
                <a:solidFill>
                  <a:schemeClr val="accent2"/>
                </a:solidFill>
                <a:highlight>
                  <a:srgbClr val="00FFFF"/>
                </a:highlight>
              </a:rPr>
              <a:t> is 20</a:t>
            </a:r>
          </a:p>
          <a:p>
            <a:r>
              <a:rPr lang="en-US" sz="1400" dirty="0">
                <a:solidFill>
                  <a:schemeClr val="accent2"/>
                </a:solidFill>
                <a:hlinkClick r:id="rId2"/>
              </a:rPr>
              <a:t>https://ide.geeksforgeeks.org/4f3f22eb-25d3-457b-ba34-277697694df0</a:t>
            </a:r>
            <a:endParaRPr lang="en-US" sz="1400" dirty="0">
              <a:solidFill>
                <a:schemeClr val="accent2"/>
              </a:solidFill>
            </a:endParaRPr>
          </a:p>
          <a:p>
            <a:endParaRPr lang="en-US" sz="1400" dirty="0">
              <a:solidFill>
                <a:schemeClr val="accent2"/>
              </a:solidFill>
            </a:endParaRPr>
          </a:p>
          <a:p>
            <a:endParaRPr lang="en-US" sz="2800" dirty="0"/>
          </a:p>
        </p:txBody>
      </p:sp>
    </p:spTree>
    <p:extLst>
      <p:ext uri="{BB962C8B-B14F-4D97-AF65-F5344CB8AC3E}">
        <p14:creationId xmlns:p14="http://schemas.microsoft.com/office/powerpoint/2010/main" val="2716565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E74CFF-7DDB-E375-E243-EE3C2EE871AE}"/>
              </a:ext>
            </a:extLst>
          </p:cNvPr>
          <p:cNvSpPr txBox="1"/>
          <p:nvPr/>
        </p:nvSpPr>
        <p:spPr>
          <a:xfrm>
            <a:off x="493642" y="127409"/>
            <a:ext cx="11512827" cy="830997"/>
          </a:xfrm>
          <a:prstGeom prst="rect">
            <a:avLst/>
          </a:prstGeom>
          <a:noFill/>
        </p:spPr>
        <p:txBody>
          <a:bodyPr wrap="square">
            <a:spAutoFit/>
          </a:bodyPr>
          <a:lstStyle/>
          <a:p>
            <a:pPr algn="just"/>
            <a:r>
              <a:rPr lang="en-US" sz="2400" dirty="0"/>
              <a:t>The </a:t>
            </a:r>
            <a:r>
              <a:rPr lang="en-US" sz="2400" dirty="0" err="1"/>
              <a:t>elif</a:t>
            </a:r>
            <a:r>
              <a:rPr lang="en-US" sz="2400" dirty="0"/>
              <a:t> keyword is pythons way of saying "if the previous conditions were not true, then try this condition".</a:t>
            </a:r>
            <a:endParaRPr lang="en-IN" sz="2400" dirty="0"/>
          </a:p>
        </p:txBody>
      </p:sp>
      <p:sp>
        <p:nvSpPr>
          <p:cNvPr id="7" name="TextBox 6">
            <a:extLst>
              <a:ext uri="{FF2B5EF4-FFF2-40B4-BE49-F238E27FC236}">
                <a16:creationId xmlns:a16="http://schemas.microsoft.com/office/drawing/2014/main" id="{0AD61A92-4ED1-5A52-9E17-17B2431FDDCE}"/>
              </a:ext>
            </a:extLst>
          </p:cNvPr>
          <p:cNvSpPr txBox="1"/>
          <p:nvPr/>
        </p:nvSpPr>
        <p:spPr>
          <a:xfrm>
            <a:off x="3193775" y="842236"/>
            <a:ext cx="7364896" cy="4832092"/>
          </a:xfrm>
          <a:prstGeom prst="rect">
            <a:avLst/>
          </a:prstGeom>
          <a:noFill/>
        </p:spPr>
        <p:txBody>
          <a:bodyPr wrap="square">
            <a:spAutoFit/>
          </a:bodyPr>
          <a:lstStyle/>
          <a:p>
            <a:pPr algn="l"/>
            <a:r>
              <a:rPr lang="en-US" sz="2800" b="0" i="0" dirty="0">
                <a:solidFill>
                  <a:srgbClr val="000000"/>
                </a:solidFill>
                <a:effectLst/>
                <a:latin typeface="Segoe UI" panose="020B0502040204020203" pitchFamily="34" charset="0"/>
              </a:rPr>
              <a:t>Example</a:t>
            </a:r>
          </a:p>
          <a:p>
            <a:pPr algn="l"/>
            <a:r>
              <a:rPr lang="en-US" sz="2800" b="0" i="0" dirty="0">
                <a:solidFill>
                  <a:srgbClr val="000000"/>
                </a:solidFill>
                <a:effectLst/>
                <a:latin typeface="Consolas" panose="020B0609020204030204" pitchFamily="49" charset="0"/>
              </a:rPr>
              <a:t>a = </a:t>
            </a:r>
            <a:r>
              <a:rPr lang="en-US" sz="2800" b="0" i="0" dirty="0">
                <a:solidFill>
                  <a:srgbClr val="FF0000"/>
                </a:solidFill>
                <a:effectLst/>
                <a:latin typeface="Consolas" panose="020B0609020204030204" pitchFamily="49" charset="0"/>
              </a:rPr>
              <a:t>33</a:t>
            </a:r>
            <a:br>
              <a:rPr lang="en-US" sz="2800" b="0" i="0" dirty="0">
                <a:solidFill>
                  <a:srgbClr val="000000"/>
                </a:solidFill>
                <a:effectLst/>
                <a:latin typeface="Consolas" panose="020B0609020204030204" pitchFamily="49" charset="0"/>
              </a:rPr>
            </a:br>
            <a:r>
              <a:rPr lang="en-US" sz="2800" b="0" i="0" dirty="0">
                <a:solidFill>
                  <a:srgbClr val="000000"/>
                </a:solidFill>
                <a:effectLst/>
                <a:latin typeface="Consolas" panose="020B0609020204030204" pitchFamily="49" charset="0"/>
              </a:rPr>
              <a:t>b = </a:t>
            </a:r>
            <a:r>
              <a:rPr lang="en-US" sz="2800" b="0" i="0" dirty="0">
                <a:solidFill>
                  <a:srgbClr val="FF0000"/>
                </a:solidFill>
                <a:effectLst/>
                <a:latin typeface="Consolas" panose="020B0609020204030204" pitchFamily="49" charset="0"/>
              </a:rPr>
              <a:t>33</a:t>
            </a:r>
            <a:br>
              <a:rPr lang="en-US" sz="2800" b="0" i="0" dirty="0">
                <a:solidFill>
                  <a:srgbClr val="000000"/>
                </a:solidFill>
                <a:effectLst/>
                <a:latin typeface="Consolas" panose="020B0609020204030204" pitchFamily="49" charset="0"/>
              </a:rPr>
            </a:br>
            <a:r>
              <a:rPr lang="en-US" sz="2800" b="0" i="0" dirty="0">
                <a:solidFill>
                  <a:srgbClr val="0000CD"/>
                </a:solidFill>
                <a:effectLst/>
                <a:highlight>
                  <a:srgbClr val="FFFF00"/>
                </a:highlight>
                <a:latin typeface="Consolas" panose="020B0609020204030204" pitchFamily="49" charset="0"/>
              </a:rPr>
              <a:t>if</a:t>
            </a:r>
            <a:r>
              <a:rPr lang="en-US" sz="2800" b="0" i="0" dirty="0">
                <a:solidFill>
                  <a:srgbClr val="000000"/>
                </a:solidFill>
                <a:effectLst/>
                <a:highlight>
                  <a:srgbClr val="FFFF00"/>
                </a:highlight>
                <a:latin typeface="Consolas" panose="020B0609020204030204" pitchFamily="49" charset="0"/>
              </a:rPr>
              <a:t> b &gt; a:</a:t>
            </a:r>
            <a:br>
              <a:rPr lang="en-US" sz="2800" b="0" i="0" dirty="0">
                <a:solidFill>
                  <a:srgbClr val="000000"/>
                </a:solidFill>
                <a:effectLst/>
                <a:latin typeface="Consolas" panose="020B0609020204030204" pitchFamily="49" charset="0"/>
              </a:rPr>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print</a:t>
            </a:r>
            <a:r>
              <a:rPr lang="en-US" sz="2800" b="0" i="0" dirty="0">
                <a:solidFill>
                  <a:srgbClr val="000000"/>
                </a:solidFill>
                <a:effectLst/>
                <a:latin typeface="Consolas" panose="020B0609020204030204" pitchFamily="49" charset="0"/>
              </a:rPr>
              <a:t>(</a:t>
            </a:r>
            <a:r>
              <a:rPr lang="en-US" sz="2800" b="0" i="0" dirty="0">
                <a:solidFill>
                  <a:srgbClr val="A52A2A"/>
                </a:solidFill>
                <a:effectLst/>
                <a:latin typeface="Consolas" panose="020B0609020204030204" pitchFamily="49" charset="0"/>
              </a:rPr>
              <a:t>"b is greater than a"</a:t>
            </a:r>
            <a:r>
              <a:rPr lang="en-US" sz="2800" b="0" i="0" dirty="0">
                <a:solidFill>
                  <a:srgbClr val="000000"/>
                </a:solidFill>
                <a:effectLst/>
                <a:latin typeface="Consolas" panose="020B0609020204030204" pitchFamily="49" charset="0"/>
              </a:rPr>
              <a:t>)</a:t>
            </a:r>
            <a:br>
              <a:rPr lang="en-US" sz="2800" b="0" i="0" dirty="0">
                <a:solidFill>
                  <a:srgbClr val="000000"/>
                </a:solidFill>
                <a:effectLst/>
                <a:latin typeface="Consolas" panose="020B0609020204030204" pitchFamily="49" charset="0"/>
              </a:rPr>
            </a:br>
            <a:r>
              <a:rPr lang="en-US" sz="2800" b="0" i="0" dirty="0" err="1">
                <a:solidFill>
                  <a:srgbClr val="0000CD"/>
                </a:solidFill>
                <a:effectLst/>
                <a:highlight>
                  <a:srgbClr val="FFFF00"/>
                </a:highlight>
                <a:latin typeface="Consolas" panose="020B0609020204030204" pitchFamily="49" charset="0"/>
              </a:rPr>
              <a:t>elif</a:t>
            </a:r>
            <a:r>
              <a:rPr lang="en-US" sz="2800" b="0" i="0" dirty="0">
                <a:solidFill>
                  <a:srgbClr val="000000"/>
                </a:solidFill>
                <a:effectLst/>
                <a:highlight>
                  <a:srgbClr val="FFFF00"/>
                </a:highlight>
                <a:latin typeface="Consolas" panose="020B0609020204030204" pitchFamily="49" charset="0"/>
              </a:rPr>
              <a:t> a == b:</a:t>
            </a:r>
            <a:br>
              <a:rPr lang="en-US" sz="2800" b="0" i="0" dirty="0">
                <a:solidFill>
                  <a:srgbClr val="000000"/>
                </a:solidFill>
                <a:effectLst/>
                <a:latin typeface="Consolas" panose="020B0609020204030204" pitchFamily="49" charset="0"/>
              </a:rPr>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print</a:t>
            </a:r>
            <a:r>
              <a:rPr lang="en-US" sz="2800" b="0" i="0" dirty="0">
                <a:solidFill>
                  <a:srgbClr val="000000"/>
                </a:solidFill>
                <a:effectLst/>
                <a:latin typeface="Consolas" panose="020B0609020204030204" pitchFamily="49" charset="0"/>
              </a:rPr>
              <a:t>(</a:t>
            </a:r>
            <a:r>
              <a:rPr lang="en-US" sz="2800" b="0" i="0" dirty="0">
                <a:solidFill>
                  <a:srgbClr val="A52A2A"/>
                </a:solidFill>
                <a:effectLst/>
                <a:latin typeface="Consolas" panose="020B0609020204030204" pitchFamily="49" charset="0"/>
              </a:rPr>
              <a:t>"a and b are equal"</a:t>
            </a:r>
            <a:r>
              <a:rPr lang="en-US" sz="2800" b="0" i="0" dirty="0">
                <a:solidFill>
                  <a:srgbClr val="000000"/>
                </a:solidFill>
                <a:effectLst/>
                <a:latin typeface="Consolas" panose="020B0609020204030204" pitchFamily="49" charset="0"/>
              </a:rPr>
              <a:t>)</a:t>
            </a:r>
            <a:br>
              <a:rPr lang="en-US" sz="2800" b="0" i="0" dirty="0">
                <a:solidFill>
                  <a:srgbClr val="000000"/>
                </a:solidFill>
                <a:effectLst/>
                <a:latin typeface="Consolas" panose="020B0609020204030204" pitchFamily="49" charset="0"/>
              </a:rPr>
            </a:br>
            <a:endParaRPr lang="en-US" sz="2800" b="0" i="0" dirty="0">
              <a:solidFill>
                <a:srgbClr val="000000"/>
              </a:solidFill>
              <a:effectLst/>
              <a:latin typeface="Consolas" panose="020B0609020204030204" pitchFamily="49" charset="0"/>
            </a:endParaRPr>
          </a:p>
          <a:p>
            <a:pPr algn="l"/>
            <a:r>
              <a:rPr lang="en-US" sz="2800" b="0" i="0" dirty="0">
                <a:solidFill>
                  <a:srgbClr val="000000"/>
                </a:solidFill>
                <a:effectLst/>
                <a:highlight>
                  <a:srgbClr val="00FFFF"/>
                </a:highlight>
                <a:latin typeface="Consolas" panose="020B0609020204030204" pitchFamily="49" charset="0"/>
              </a:rPr>
              <a:t>Output: a and b are equal</a:t>
            </a:r>
          </a:p>
          <a:p>
            <a:pPr algn="l"/>
            <a:endParaRPr lang="en-US" sz="2800" b="0" i="0" dirty="0">
              <a:solidFill>
                <a:srgbClr val="000000"/>
              </a:solidFill>
              <a:effectLst/>
              <a:latin typeface="Consolas" panose="020B0609020204030204" pitchFamily="49" charset="0"/>
            </a:endParaRPr>
          </a:p>
          <a:p>
            <a:pPr algn="l"/>
            <a:r>
              <a:rPr lang="en-US" sz="2800" b="0" i="0" u="none" strike="noStrike" dirty="0">
                <a:solidFill>
                  <a:srgbClr val="FFFFFF"/>
                </a:solidFill>
                <a:effectLst/>
                <a:latin typeface="Source Sans Pro" panose="020B0503030403020204" pitchFamily="34" charset="0"/>
                <a:hlinkClick r:id="rId2"/>
              </a:rPr>
              <a:t>Try it Yourself »</a:t>
            </a:r>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10051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FDC1-331E-212E-6F4C-3DBF9A044B22}"/>
              </a:ext>
            </a:extLst>
          </p:cNvPr>
          <p:cNvSpPr>
            <a:spLocks noGrp="1"/>
          </p:cNvSpPr>
          <p:nvPr>
            <p:ph type="title"/>
          </p:nvPr>
        </p:nvSpPr>
        <p:spPr/>
        <p:txBody>
          <a:bodyPr/>
          <a:lstStyle/>
          <a:p>
            <a:r>
              <a:rPr lang="en-IN" dirty="0"/>
              <a:t>Python - Decision Making</a:t>
            </a:r>
          </a:p>
        </p:txBody>
      </p:sp>
      <p:sp>
        <p:nvSpPr>
          <p:cNvPr id="3" name="Content Placeholder 2">
            <a:extLst>
              <a:ext uri="{FF2B5EF4-FFF2-40B4-BE49-F238E27FC236}">
                <a16:creationId xmlns:a16="http://schemas.microsoft.com/office/drawing/2014/main" id="{B0F05DF6-D15E-9771-86F4-4AFD66A4D917}"/>
              </a:ext>
            </a:extLst>
          </p:cNvPr>
          <p:cNvSpPr>
            <a:spLocks noGrp="1"/>
          </p:cNvSpPr>
          <p:nvPr>
            <p:ph idx="1"/>
          </p:nvPr>
        </p:nvSpPr>
        <p:spPr/>
        <p:txBody>
          <a:bodyPr/>
          <a:lstStyle/>
          <a:p>
            <a:r>
              <a:rPr lang="en-US" dirty="0"/>
              <a:t>Decision making is conditions occurring while execution of the program and specifying actions taken according to the conditions.</a:t>
            </a:r>
          </a:p>
          <a:p>
            <a:r>
              <a:rPr lang="en-US" dirty="0"/>
              <a:t>Decision structures evaluate multiple expressions which produce TRUE or FALSE as outcome. </a:t>
            </a:r>
          </a:p>
          <a:p>
            <a:r>
              <a:rPr lang="en-US" dirty="0"/>
              <a:t>we need to determine which action to take and which statements to execute if outcome is TRUE or FALSE otherwise</a:t>
            </a:r>
          </a:p>
          <a:p>
            <a:endParaRPr lang="en-IN" dirty="0"/>
          </a:p>
        </p:txBody>
      </p:sp>
    </p:spTree>
    <p:extLst>
      <p:ext uri="{BB962C8B-B14F-4D97-AF65-F5344CB8AC3E}">
        <p14:creationId xmlns:p14="http://schemas.microsoft.com/office/powerpoint/2010/main" val="1560070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08BB0D-9978-F08C-8348-6CD9833C9273}"/>
              </a:ext>
            </a:extLst>
          </p:cNvPr>
          <p:cNvPicPr>
            <a:picLocks noChangeAspect="1"/>
          </p:cNvPicPr>
          <p:nvPr/>
        </p:nvPicPr>
        <p:blipFill>
          <a:blip r:embed="rId2"/>
          <a:stretch>
            <a:fillRect/>
          </a:stretch>
        </p:blipFill>
        <p:spPr>
          <a:xfrm>
            <a:off x="1126435" y="755373"/>
            <a:ext cx="9236765" cy="4359965"/>
          </a:xfrm>
          <a:prstGeom prst="rect">
            <a:avLst/>
          </a:prstGeom>
        </p:spPr>
      </p:pic>
    </p:spTree>
    <p:extLst>
      <p:ext uri="{BB962C8B-B14F-4D97-AF65-F5344CB8AC3E}">
        <p14:creationId xmlns:p14="http://schemas.microsoft.com/office/powerpoint/2010/main" val="1495236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4ED307-66DE-05F7-49EA-D7D4964FF6AA}"/>
              </a:ext>
            </a:extLst>
          </p:cNvPr>
          <p:cNvSpPr txBox="1"/>
          <p:nvPr/>
        </p:nvSpPr>
        <p:spPr>
          <a:xfrm>
            <a:off x="692426" y="239404"/>
            <a:ext cx="6102626" cy="461665"/>
          </a:xfrm>
          <a:prstGeom prst="rect">
            <a:avLst/>
          </a:prstGeom>
          <a:noFill/>
        </p:spPr>
        <p:txBody>
          <a:bodyPr wrap="square">
            <a:spAutoFit/>
          </a:bodyPr>
          <a:lstStyle/>
          <a:p>
            <a:r>
              <a:rPr lang="en-IN" sz="2400" b="1" dirty="0"/>
              <a:t>Python While Loops</a:t>
            </a:r>
          </a:p>
        </p:txBody>
      </p:sp>
      <p:sp>
        <p:nvSpPr>
          <p:cNvPr id="5" name="TextBox 4">
            <a:extLst>
              <a:ext uri="{FF2B5EF4-FFF2-40B4-BE49-F238E27FC236}">
                <a16:creationId xmlns:a16="http://schemas.microsoft.com/office/drawing/2014/main" id="{9FADE4A5-7E7B-1644-1B59-A53F0700B7D7}"/>
              </a:ext>
            </a:extLst>
          </p:cNvPr>
          <p:cNvSpPr txBox="1"/>
          <p:nvPr/>
        </p:nvSpPr>
        <p:spPr>
          <a:xfrm>
            <a:off x="692426" y="701069"/>
            <a:ext cx="8266043" cy="1938992"/>
          </a:xfrm>
          <a:prstGeom prst="rect">
            <a:avLst/>
          </a:prstGeom>
          <a:noFill/>
        </p:spPr>
        <p:txBody>
          <a:bodyPr wrap="square">
            <a:spAutoFit/>
          </a:bodyPr>
          <a:lstStyle/>
          <a:p>
            <a:r>
              <a:rPr lang="en-US" sz="2400" dirty="0"/>
              <a:t>Python Loops</a:t>
            </a:r>
          </a:p>
          <a:p>
            <a:r>
              <a:rPr lang="en-US" sz="2400" dirty="0"/>
              <a:t>Python has two primitive loop commands:</a:t>
            </a:r>
          </a:p>
          <a:p>
            <a:endParaRPr lang="en-US" sz="2400" dirty="0"/>
          </a:p>
          <a:p>
            <a:pPr marL="285750" indent="-285750">
              <a:buFont typeface="Arial" panose="020B0604020202020204" pitchFamily="34" charset="0"/>
              <a:buChar char="•"/>
            </a:pPr>
            <a:r>
              <a:rPr lang="en-US" sz="2400" dirty="0"/>
              <a:t>while loops</a:t>
            </a:r>
          </a:p>
          <a:p>
            <a:pPr marL="285750" indent="-285750">
              <a:buFont typeface="Arial" panose="020B0604020202020204" pitchFamily="34" charset="0"/>
              <a:buChar char="•"/>
            </a:pPr>
            <a:r>
              <a:rPr lang="en-US" sz="2400" dirty="0"/>
              <a:t>for loops</a:t>
            </a:r>
            <a:endParaRPr lang="en-IN" sz="2400" dirty="0"/>
          </a:p>
        </p:txBody>
      </p:sp>
      <p:sp>
        <p:nvSpPr>
          <p:cNvPr id="7" name="TextBox 6">
            <a:extLst>
              <a:ext uri="{FF2B5EF4-FFF2-40B4-BE49-F238E27FC236}">
                <a16:creationId xmlns:a16="http://schemas.microsoft.com/office/drawing/2014/main" id="{46AD7C77-D34F-767D-9AFC-8E2BE5289112}"/>
              </a:ext>
            </a:extLst>
          </p:cNvPr>
          <p:cNvSpPr txBox="1"/>
          <p:nvPr/>
        </p:nvSpPr>
        <p:spPr>
          <a:xfrm>
            <a:off x="692426" y="2494286"/>
            <a:ext cx="11287540" cy="3216265"/>
          </a:xfrm>
          <a:prstGeom prst="rect">
            <a:avLst/>
          </a:prstGeom>
          <a:noFill/>
        </p:spPr>
        <p:txBody>
          <a:bodyPr wrap="square">
            <a:spAutoFit/>
          </a:bodyPr>
          <a:lstStyle/>
          <a:p>
            <a:pPr algn="just"/>
            <a:r>
              <a:rPr lang="en-US" sz="2400" b="1" dirty="0">
                <a:solidFill>
                  <a:srgbClr val="FF0000"/>
                </a:solidFill>
              </a:rPr>
              <a:t>Python While Loop </a:t>
            </a:r>
            <a:r>
              <a:rPr lang="en-US" sz="2400" dirty="0"/>
              <a:t>is used to execute a block of statements repeatedly until a given condition is satisfied. </a:t>
            </a:r>
          </a:p>
          <a:p>
            <a:pPr algn="just"/>
            <a:r>
              <a:rPr lang="en-US" sz="2400" dirty="0"/>
              <a:t>And when the condition becomes false, the line immediately after the loop in the program is executed</a:t>
            </a:r>
            <a:r>
              <a:rPr lang="en-US" dirty="0"/>
              <a:t>.</a:t>
            </a:r>
          </a:p>
          <a:p>
            <a:endParaRPr lang="en-US" dirty="0"/>
          </a:p>
          <a:p>
            <a:r>
              <a:rPr lang="en-US" sz="2300" b="1" dirty="0"/>
              <a:t>Syntax: </a:t>
            </a:r>
          </a:p>
          <a:p>
            <a:endParaRPr lang="en-US" dirty="0"/>
          </a:p>
          <a:p>
            <a:r>
              <a:rPr lang="en-US" sz="2500" b="1" dirty="0">
                <a:highlight>
                  <a:srgbClr val="FFFF00"/>
                </a:highlight>
              </a:rPr>
              <a:t>while expression:</a:t>
            </a:r>
          </a:p>
          <a:p>
            <a:r>
              <a:rPr lang="en-US" dirty="0"/>
              <a:t>    </a:t>
            </a:r>
            <a:r>
              <a:rPr lang="en-US" sz="2300" b="1" dirty="0"/>
              <a:t>statement(s)</a:t>
            </a:r>
            <a:endParaRPr lang="en-IN" sz="2300" b="1" dirty="0"/>
          </a:p>
        </p:txBody>
      </p:sp>
    </p:spTree>
    <p:extLst>
      <p:ext uri="{BB962C8B-B14F-4D97-AF65-F5344CB8AC3E}">
        <p14:creationId xmlns:p14="http://schemas.microsoft.com/office/powerpoint/2010/main" val="58310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CE4B97-E376-3253-5622-8FD9FB82DA4C}"/>
              </a:ext>
            </a:extLst>
          </p:cNvPr>
          <p:cNvSpPr txBox="1"/>
          <p:nvPr/>
        </p:nvSpPr>
        <p:spPr>
          <a:xfrm>
            <a:off x="0" y="36443"/>
            <a:ext cx="4121426" cy="477054"/>
          </a:xfrm>
          <a:prstGeom prst="rect">
            <a:avLst/>
          </a:prstGeom>
          <a:noFill/>
        </p:spPr>
        <p:txBody>
          <a:bodyPr wrap="square">
            <a:spAutoFit/>
          </a:bodyPr>
          <a:lstStyle/>
          <a:p>
            <a:r>
              <a:rPr lang="en-IN" sz="2500" b="1" dirty="0"/>
              <a:t>Flowchart of While Loop :</a:t>
            </a:r>
          </a:p>
        </p:txBody>
      </p:sp>
      <p:pic>
        <p:nvPicPr>
          <p:cNvPr id="4" name="Picture 3">
            <a:extLst>
              <a:ext uri="{FF2B5EF4-FFF2-40B4-BE49-F238E27FC236}">
                <a16:creationId xmlns:a16="http://schemas.microsoft.com/office/drawing/2014/main" id="{0F9A996C-6A81-D066-012A-EB4A534A7270}"/>
              </a:ext>
            </a:extLst>
          </p:cNvPr>
          <p:cNvPicPr>
            <a:picLocks noChangeAspect="1"/>
          </p:cNvPicPr>
          <p:nvPr/>
        </p:nvPicPr>
        <p:blipFill rotWithShape="1">
          <a:blip r:embed="rId2"/>
          <a:srcRect l="5344" t="3378" r="1346" b="11171"/>
          <a:stretch/>
        </p:blipFill>
        <p:spPr>
          <a:xfrm>
            <a:off x="4121426" y="159025"/>
            <a:ext cx="7752521" cy="5433391"/>
          </a:xfrm>
          <a:prstGeom prst="rect">
            <a:avLst/>
          </a:prstGeom>
        </p:spPr>
      </p:pic>
    </p:spTree>
    <p:extLst>
      <p:ext uri="{BB962C8B-B14F-4D97-AF65-F5344CB8AC3E}">
        <p14:creationId xmlns:p14="http://schemas.microsoft.com/office/powerpoint/2010/main" val="1814025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6AEA51-E953-A308-1DA1-3CE2D56CD4DA}"/>
              </a:ext>
            </a:extLst>
          </p:cNvPr>
          <p:cNvSpPr txBox="1"/>
          <p:nvPr/>
        </p:nvSpPr>
        <p:spPr>
          <a:xfrm>
            <a:off x="387626" y="108179"/>
            <a:ext cx="10717696" cy="1246495"/>
          </a:xfrm>
          <a:prstGeom prst="rect">
            <a:avLst/>
          </a:prstGeom>
          <a:noFill/>
        </p:spPr>
        <p:txBody>
          <a:bodyPr wrap="square">
            <a:spAutoFit/>
          </a:bodyPr>
          <a:lstStyle/>
          <a:p>
            <a:r>
              <a:rPr lang="en-US" sz="2500" b="1" dirty="0">
                <a:solidFill>
                  <a:srgbClr val="FF0000"/>
                </a:solidFill>
              </a:rPr>
              <a:t>The while Loop</a:t>
            </a:r>
          </a:p>
          <a:p>
            <a:pPr algn="just"/>
            <a:r>
              <a:rPr lang="en-US" sz="2500" dirty="0"/>
              <a:t>With the while loop we can execute a set of statements as long as a condition is true.</a:t>
            </a:r>
            <a:endParaRPr lang="en-IN" sz="2500" dirty="0"/>
          </a:p>
        </p:txBody>
      </p:sp>
      <p:sp>
        <p:nvSpPr>
          <p:cNvPr id="5" name="TextBox 4">
            <a:extLst>
              <a:ext uri="{FF2B5EF4-FFF2-40B4-BE49-F238E27FC236}">
                <a16:creationId xmlns:a16="http://schemas.microsoft.com/office/drawing/2014/main" id="{5B7B630A-C22A-02E7-7F21-97B87DA7DF76}"/>
              </a:ext>
            </a:extLst>
          </p:cNvPr>
          <p:cNvSpPr txBox="1"/>
          <p:nvPr/>
        </p:nvSpPr>
        <p:spPr>
          <a:xfrm>
            <a:off x="1659835" y="1113257"/>
            <a:ext cx="7007088" cy="4401205"/>
          </a:xfrm>
          <a:prstGeom prst="rect">
            <a:avLst/>
          </a:prstGeom>
          <a:noFill/>
        </p:spPr>
        <p:txBody>
          <a:bodyPr wrap="square">
            <a:spAutoFit/>
          </a:bodyPr>
          <a:lstStyle/>
          <a:p>
            <a:pPr algn="l"/>
            <a:r>
              <a:rPr lang="en-US" sz="2800" b="0" i="0" dirty="0">
                <a:solidFill>
                  <a:srgbClr val="000000"/>
                </a:solidFill>
                <a:effectLst/>
                <a:latin typeface="Segoe UI" panose="020B0502040204020203" pitchFamily="34" charset="0"/>
              </a:rPr>
              <a:t>Example</a:t>
            </a:r>
          </a:p>
          <a:p>
            <a:pPr algn="l"/>
            <a:r>
              <a:rPr lang="en-US" sz="2800" b="0" i="0" dirty="0">
                <a:solidFill>
                  <a:srgbClr val="000000"/>
                </a:solidFill>
                <a:effectLst/>
                <a:latin typeface="Verdana" panose="020B0604030504040204" pitchFamily="34" charset="0"/>
              </a:rPr>
              <a:t>Print </a:t>
            </a:r>
            <a:r>
              <a:rPr lang="en-US" sz="2800" b="0" i="0" dirty="0" err="1">
                <a:solidFill>
                  <a:srgbClr val="000000"/>
                </a:solidFill>
                <a:effectLst/>
                <a:latin typeface="Verdana" panose="020B0604030504040204" pitchFamily="34" charset="0"/>
              </a:rPr>
              <a:t>i</a:t>
            </a:r>
            <a:r>
              <a:rPr lang="en-US" sz="2800" b="0" i="0" dirty="0">
                <a:solidFill>
                  <a:srgbClr val="000000"/>
                </a:solidFill>
                <a:effectLst/>
                <a:latin typeface="Verdana" panose="020B0604030504040204" pitchFamily="34" charset="0"/>
              </a:rPr>
              <a:t> as long as </a:t>
            </a:r>
            <a:r>
              <a:rPr lang="en-US" sz="2800" b="0" i="0" dirty="0" err="1">
                <a:solidFill>
                  <a:srgbClr val="000000"/>
                </a:solidFill>
                <a:effectLst/>
                <a:latin typeface="Verdana" panose="020B0604030504040204" pitchFamily="34" charset="0"/>
              </a:rPr>
              <a:t>i</a:t>
            </a:r>
            <a:r>
              <a:rPr lang="en-US" sz="2800" b="0" i="0" dirty="0">
                <a:solidFill>
                  <a:srgbClr val="000000"/>
                </a:solidFill>
                <a:effectLst/>
                <a:latin typeface="Verdana" panose="020B0604030504040204" pitchFamily="34" charset="0"/>
              </a:rPr>
              <a:t> is less than 6:</a:t>
            </a:r>
          </a:p>
          <a:p>
            <a:pPr algn="l"/>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 </a:t>
            </a:r>
            <a:r>
              <a:rPr lang="en-US" sz="2800" b="0" i="0" dirty="0">
                <a:solidFill>
                  <a:srgbClr val="FF0000"/>
                </a:solidFill>
                <a:effectLst/>
                <a:latin typeface="Consolas" panose="020B0609020204030204" pitchFamily="49" charset="0"/>
              </a:rPr>
              <a:t>1</a:t>
            </a:r>
            <a:br>
              <a:rPr lang="en-US" sz="2800" b="0" i="0" dirty="0">
                <a:solidFill>
                  <a:srgbClr val="000000"/>
                </a:solidFill>
                <a:effectLst/>
                <a:latin typeface="Consolas" panose="020B0609020204030204" pitchFamily="49" charset="0"/>
              </a:rPr>
            </a:br>
            <a:r>
              <a:rPr lang="en-US" sz="2800" b="0" i="0" dirty="0">
                <a:solidFill>
                  <a:srgbClr val="0000CD"/>
                </a:solidFill>
                <a:effectLst/>
                <a:latin typeface="Consolas" panose="020B0609020204030204" pitchFamily="49" charset="0"/>
              </a:rPr>
              <a:t>while</a:t>
            </a: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&lt; </a:t>
            </a:r>
            <a:r>
              <a:rPr lang="en-US" sz="2800" b="0" i="0" dirty="0">
                <a:solidFill>
                  <a:srgbClr val="FF0000"/>
                </a:solidFill>
                <a:effectLst/>
                <a:latin typeface="Consolas" panose="020B0609020204030204" pitchFamily="49" charset="0"/>
              </a:rPr>
              <a:t>6</a:t>
            </a:r>
            <a:r>
              <a:rPr lang="en-US" sz="2800" b="0" i="0" dirty="0">
                <a:solidFill>
                  <a:srgbClr val="000000"/>
                </a:solidFill>
                <a:effectLst/>
                <a:latin typeface="Consolas" panose="020B0609020204030204" pitchFamily="49" charset="0"/>
              </a:rPr>
              <a:t>:</a:t>
            </a:r>
            <a:br>
              <a:rPr lang="en-US" sz="2800" b="0" i="0" dirty="0">
                <a:solidFill>
                  <a:srgbClr val="000000"/>
                </a:solidFill>
                <a:effectLst/>
                <a:latin typeface="Consolas" panose="020B0609020204030204" pitchFamily="49" charset="0"/>
              </a:rPr>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print</a:t>
            </a:r>
            <a:r>
              <a:rPr lang="en-US" sz="2800" b="0" i="0" dirty="0">
                <a:solidFill>
                  <a:srgbClr val="000000"/>
                </a:solidFill>
                <a:effectLst/>
                <a:latin typeface="Consolas" panose="020B0609020204030204" pitchFamily="49" charset="0"/>
              </a:rPr>
              <a:t>(</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a:t>
            </a:r>
            <a:br>
              <a:rPr lang="en-US" sz="2800" b="0" i="0" dirty="0">
                <a:solidFill>
                  <a:srgbClr val="000000"/>
                </a:solidFill>
                <a:effectLst/>
                <a:latin typeface="Consolas" panose="020B0609020204030204" pitchFamily="49" charset="0"/>
              </a:rPr>
            </a:b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 </a:t>
            </a:r>
            <a:r>
              <a:rPr lang="en-US" sz="2800" b="0" i="0" dirty="0">
                <a:solidFill>
                  <a:srgbClr val="FF0000"/>
                </a:solidFill>
                <a:effectLst/>
                <a:latin typeface="Consolas" panose="020B0609020204030204" pitchFamily="49" charset="0"/>
              </a:rPr>
              <a:t>1</a:t>
            </a:r>
            <a:br>
              <a:rPr lang="en-US" sz="2800" b="0" i="0" dirty="0">
                <a:solidFill>
                  <a:srgbClr val="000000"/>
                </a:solidFill>
                <a:effectLst/>
                <a:latin typeface="Consolas" panose="020B0609020204030204" pitchFamily="49" charset="0"/>
              </a:rPr>
            </a:br>
            <a:endParaRPr lang="en-US" sz="2800" b="0" i="0" dirty="0">
              <a:solidFill>
                <a:srgbClr val="000000"/>
              </a:solidFill>
              <a:effectLst/>
              <a:latin typeface="Consolas" panose="020B0609020204030204" pitchFamily="49" charset="0"/>
            </a:endParaRPr>
          </a:p>
          <a:p>
            <a:pPr algn="l"/>
            <a:r>
              <a:rPr lang="en-US" sz="2800" b="0" i="0" u="none" strike="noStrike" dirty="0">
                <a:solidFill>
                  <a:srgbClr val="FFFFFF"/>
                </a:solidFill>
                <a:effectLst/>
                <a:latin typeface="Source Sans Pro" panose="020B0503030403020204" pitchFamily="34" charset="0"/>
                <a:hlinkClick r:id="rId2"/>
              </a:rPr>
              <a:t>Try it Yourself »</a:t>
            </a:r>
            <a:endParaRPr lang="en-US" sz="2800" b="0" i="0" dirty="0">
              <a:solidFill>
                <a:srgbClr val="000000"/>
              </a:solidFill>
              <a:effectLst/>
              <a:latin typeface="Verdana" panose="020B0604030504040204" pitchFamily="34" charset="0"/>
            </a:endParaRPr>
          </a:p>
          <a:p>
            <a:br>
              <a:rPr lang="en-US" sz="2800" b="0" i="0" dirty="0">
                <a:solidFill>
                  <a:srgbClr val="000000"/>
                </a:solidFill>
                <a:effectLst/>
                <a:latin typeface="Verdana" panose="020B0604030504040204" pitchFamily="34" charset="0"/>
              </a:rPr>
            </a:br>
            <a:endParaRPr lang="en-IN" sz="2800" dirty="0"/>
          </a:p>
        </p:txBody>
      </p:sp>
      <p:sp>
        <p:nvSpPr>
          <p:cNvPr id="7" name="TextBox 6">
            <a:extLst>
              <a:ext uri="{FF2B5EF4-FFF2-40B4-BE49-F238E27FC236}">
                <a16:creationId xmlns:a16="http://schemas.microsoft.com/office/drawing/2014/main" id="{B2D0AC93-E981-C8BF-9985-23533707E0B6}"/>
              </a:ext>
            </a:extLst>
          </p:cNvPr>
          <p:cNvSpPr txBox="1"/>
          <p:nvPr/>
        </p:nvSpPr>
        <p:spPr>
          <a:xfrm>
            <a:off x="8918711" y="3551581"/>
            <a:ext cx="3031435" cy="1754326"/>
          </a:xfrm>
          <a:prstGeom prst="rect">
            <a:avLst/>
          </a:prstGeom>
          <a:noFill/>
        </p:spPr>
        <p:txBody>
          <a:bodyPr wrap="square">
            <a:spAutoFit/>
          </a:bodyPr>
          <a:lstStyle/>
          <a:p>
            <a:r>
              <a:rPr lang="en-IN" dirty="0"/>
              <a:t>Output</a:t>
            </a:r>
          </a:p>
          <a:p>
            <a:r>
              <a:rPr lang="en-IN" dirty="0"/>
              <a:t>1</a:t>
            </a:r>
          </a:p>
          <a:p>
            <a:r>
              <a:rPr lang="en-IN" dirty="0"/>
              <a:t>2</a:t>
            </a:r>
          </a:p>
          <a:p>
            <a:r>
              <a:rPr lang="en-IN" dirty="0"/>
              <a:t>3</a:t>
            </a:r>
          </a:p>
          <a:p>
            <a:r>
              <a:rPr lang="en-IN" dirty="0"/>
              <a:t>4</a:t>
            </a:r>
          </a:p>
          <a:p>
            <a:r>
              <a:rPr lang="en-IN" dirty="0"/>
              <a:t>5</a:t>
            </a:r>
          </a:p>
        </p:txBody>
      </p:sp>
    </p:spTree>
    <p:extLst>
      <p:ext uri="{BB962C8B-B14F-4D97-AF65-F5344CB8AC3E}">
        <p14:creationId xmlns:p14="http://schemas.microsoft.com/office/powerpoint/2010/main" val="1278269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22474D-382B-3F8F-89A9-D2C65B128566}"/>
              </a:ext>
            </a:extLst>
          </p:cNvPr>
          <p:cNvPicPr>
            <a:picLocks noChangeAspect="1"/>
          </p:cNvPicPr>
          <p:nvPr/>
        </p:nvPicPr>
        <p:blipFill>
          <a:blip r:embed="rId2"/>
          <a:stretch>
            <a:fillRect/>
          </a:stretch>
        </p:blipFill>
        <p:spPr>
          <a:xfrm>
            <a:off x="1974573" y="530087"/>
            <a:ext cx="7871791" cy="4996070"/>
          </a:xfrm>
          <a:prstGeom prst="rect">
            <a:avLst/>
          </a:prstGeom>
        </p:spPr>
      </p:pic>
    </p:spTree>
    <p:extLst>
      <p:ext uri="{BB962C8B-B14F-4D97-AF65-F5344CB8AC3E}">
        <p14:creationId xmlns:p14="http://schemas.microsoft.com/office/powerpoint/2010/main" val="992164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94B56F-D980-2D8F-14AF-5B2B81903714}"/>
              </a:ext>
            </a:extLst>
          </p:cNvPr>
          <p:cNvPicPr>
            <a:picLocks noChangeAspect="1"/>
          </p:cNvPicPr>
          <p:nvPr/>
        </p:nvPicPr>
        <p:blipFill>
          <a:blip r:embed="rId2"/>
          <a:stretch>
            <a:fillRect/>
          </a:stretch>
        </p:blipFill>
        <p:spPr>
          <a:xfrm>
            <a:off x="1086678" y="596349"/>
            <a:ext cx="9130748" cy="4505738"/>
          </a:xfrm>
          <a:prstGeom prst="rect">
            <a:avLst/>
          </a:prstGeom>
        </p:spPr>
      </p:pic>
    </p:spTree>
    <p:extLst>
      <p:ext uri="{BB962C8B-B14F-4D97-AF65-F5344CB8AC3E}">
        <p14:creationId xmlns:p14="http://schemas.microsoft.com/office/powerpoint/2010/main" val="848463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EB7A92-735D-E65D-E1B6-9F3CC2BCB1CE}"/>
              </a:ext>
            </a:extLst>
          </p:cNvPr>
          <p:cNvSpPr txBox="1"/>
          <p:nvPr/>
        </p:nvSpPr>
        <p:spPr>
          <a:xfrm>
            <a:off x="639416" y="305664"/>
            <a:ext cx="10492409" cy="2400657"/>
          </a:xfrm>
          <a:prstGeom prst="rect">
            <a:avLst/>
          </a:prstGeom>
          <a:noFill/>
        </p:spPr>
        <p:txBody>
          <a:bodyPr wrap="square">
            <a:spAutoFit/>
          </a:bodyPr>
          <a:lstStyle/>
          <a:p>
            <a:r>
              <a:rPr lang="en-IN" sz="2800" b="1" dirty="0">
                <a:solidFill>
                  <a:srgbClr val="FF0000"/>
                </a:solidFill>
              </a:rPr>
              <a:t>Python break statement</a:t>
            </a:r>
          </a:p>
          <a:p>
            <a:endParaRPr lang="en-IN" sz="2800" b="1" dirty="0">
              <a:solidFill>
                <a:srgbClr val="FF0000"/>
              </a:solidFill>
            </a:endParaRPr>
          </a:p>
          <a:p>
            <a:pPr marL="457200" indent="-457200">
              <a:spcAft>
                <a:spcPts val="1200"/>
              </a:spcAft>
              <a:buFont typeface="Wingdings" panose="05000000000000000000" pitchFamily="2" charset="2"/>
              <a:buChar char="Ø"/>
            </a:pPr>
            <a:r>
              <a:rPr lang="en-US" sz="2800" b="1" i="0" dirty="0">
                <a:solidFill>
                  <a:srgbClr val="273239"/>
                </a:solidFill>
                <a:effectLst/>
                <a:latin typeface="urw-din"/>
              </a:rPr>
              <a:t>break statement in </a:t>
            </a:r>
            <a:r>
              <a:rPr lang="en-US" sz="2800" b="1" i="0" u="sng" dirty="0">
                <a:effectLst/>
                <a:latin typeface="urw-din"/>
                <a:hlinkClick r:id="rId2"/>
              </a:rPr>
              <a:t>Python</a:t>
            </a:r>
            <a:r>
              <a:rPr lang="en-US" sz="2800" b="0" i="0" dirty="0">
                <a:solidFill>
                  <a:srgbClr val="273239"/>
                </a:solidFill>
                <a:effectLst/>
                <a:latin typeface="urw-din"/>
              </a:rPr>
              <a:t> is used to bring the control out of the loop when some external condition is triggered. </a:t>
            </a:r>
          </a:p>
          <a:p>
            <a:pPr marL="457200" indent="-457200">
              <a:spcAft>
                <a:spcPts val="1200"/>
              </a:spcAft>
              <a:buFont typeface="Wingdings" panose="05000000000000000000" pitchFamily="2" charset="2"/>
              <a:buChar char="Ø"/>
            </a:pPr>
            <a:r>
              <a:rPr lang="en-US" sz="2800" b="0" i="0" dirty="0">
                <a:solidFill>
                  <a:srgbClr val="273239"/>
                </a:solidFill>
                <a:effectLst/>
                <a:latin typeface="urw-din"/>
              </a:rPr>
              <a:t>It terminates the current loop</a:t>
            </a:r>
            <a:endParaRPr lang="en-IN" sz="2800" b="1" dirty="0">
              <a:solidFill>
                <a:srgbClr val="FF0000"/>
              </a:solidFill>
            </a:endParaRPr>
          </a:p>
        </p:txBody>
      </p:sp>
      <p:sp>
        <p:nvSpPr>
          <p:cNvPr id="5" name="TextBox 4">
            <a:extLst>
              <a:ext uri="{FF2B5EF4-FFF2-40B4-BE49-F238E27FC236}">
                <a16:creationId xmlns:a16="http://schemas.microsoft.com/office/drawing/2014/main" id="{19E7D56E-CD68-C802-689C-7E6A8A37C7A2}"/>
              </a:ext>
            </a:extLst>
          </p:cNvPr>
          <p:cNvSpPr txBox="1"/>
          <p:nvPr/>
        </p:nvSpPr>
        <p:spPr>
          <a:xfrm>
            <a:off x="3690730" y="2747165"/>
            <a:ext cx="7245626" cy="3046988"/>
          </a:xfrm>
          <a:prstGeom prst="rect">
            <a:avLst/>
          </a:prstGeom>
          <a:noFill/>
        </p:spPr>
        <p:txBody>
          <a:bodyPr wrap="square">
            <a:spAutoFit/>
          </a:bodyPr>
          <a:lstStyle/>
          <a:p>
            <a:r>
              <a:rPr lang="en-US" sz="2400" dirty="0">
                <a:solidFill>
                  <a:srgbClr val="FF0000"/>
                </a:solidFill>
              </a:rPr>
              <a:t>Python break is used to terminate the execution of the loop. </a:t>
            </a:r>
          </a:p>
          <a:p>
            <a:endParaRPr lang="en-US" sz="2400" dirty="0">
              <a:solidFill>
                <a:srgbClr val="FF0000"/>
              </a:solidFill>
            </a:endParaRPr>
          </a:p>
          <a:p>
            <a:r>
              <a:rPr lang="en-US" sz="2400" dirty="0">
                <a:solidFill>
                  <a:srgbClr val="FF0000"/>
                </a:solidFill>
              </a:rPr>
              <a:t>Python break statement Syntax:</a:t>
            </a:r>
          </a:p>
          <a:p>
            <a:r>
              <a:rPr lang="en-US" sz="2400" dirty="0">
                <a:solidFill>
                  <a:srgbClr val="FF0000"/>
                </a:solidFill>
              </a:rPr>
              <a:t>Loop{</a:t>
            </a:r>
          </a:p>
          <a:p>
            <a:r>
              <a:rPr lang="en-US" sz="2400" dirty="0">
                <a:solidFill>
                  <a:srgbClr val="FF0000"/>
                </a:solidFill>
              </a:rPr>
              <a:t>    </a:t>
            </a:r>
            <a:r>
              <a:rPr lang="en-US" sz="2400" dirty="0">
                <a:solidFill>
                  <a:srgbClr val="FF0000"/>
                </a:solidFill>
                <a:highlight>
                  <a:srgbClr val="FFFF00"/>
                </a:highlight>
              </a:rPr>
              <a:t>Condition:</a:t>
            </a:r>
          </a:p>
          <a:p>
            <a:r>
              <a:rPr lang="en-US" sz="2400" dirty="0">
                <a:solidFill>
                  <a:srgbClr val="FF0000"/>
                </a:solidFill>
                <a:highlight>
                  <a:srgbClr val="FFFF00"/>
                </a:highlight>
              </a:rPr>
              <a:t>        break</a:t>
            </a:r>
          </a:p>
          <a:p>
            <a:r>
              <a:rPr lang="en-US" sz="2400" dirty="0">
                <a:solidFill>
                  <a:srgbClr val="FF0000"/>
                </a:solidFill>
              </a:rPr>
              <a:t>    }</a:t>
            </a:r>
            <a:endParaRPr lang="en-IN" sz="2400" dirty="0">
              <a:solidFill>
                <a:srgbClr val="FF0000"/>
              </a:solidFill>
            </a:endParaRPr>
          </a:p>
        </p:txBody>
      </p:sp>
    </p:spTree>
    <p:extLst>
      <p:ext uri="{BB962C8B-B14F-4D97-AF65-F5344CB8AC3E}">
        <p14:creationId xmlns:p14="http://schemas.microsoft.com/office/powerpoint/2010/main" val="298713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2F669A-7001-B66B-7CED-968531287281}"/>
              </a:ext>
            </a:extLst>
          </p:cNvPr>
          <p:cNvPicPr>
            <a:picLocks noChangeAspect="1"/>
          </p:cNvPicPr>
          <p:nvPr/>
        </p:nvPicPr>
        <p:blipFill rotWithShape="1">
          <a:blip r:embed="rId2"/>
          <a:srcRect l="11889" t="5062" r="10051" b="3036"/>
          <a:stretch/>
        </p:blipFill>
        <p:spPr>
          <a:xfrm>
            <a:off x="583096" y="530088"/>
            <a:ext cx="10800521" cy="5102086"/>
          </a:xfrm>
          <a:prstGeom prst="rect">
            <a:avLst/>
          </a:prstGeom>
        </p:spPr>
      </p:pic>
    </p:spTree>
    <p:extLst>
      <p:ext uri="{BB962C8B-B14F-4D97-AF65-F5344CB8AC3E}">
        <p14:creationId xmlns:p14="http://schemas.microsoft.com/office/powerpoint/2010/main" val="626266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70C2B4-8454-64A0-8E8E-47E583B9D35F}"/>
              </a:ext>
            </a:extLst>
          </p:cNvPr>
          <p:cNvSpPr txBox="1"/>
          <p:nvPr/>
        </p:nvSpPr>
        <p:spPr>
          <a:xfrm>
            <a:off x="1951381" y="232635"/>
            <a:ext cx="8014253" cy="4955203"/>
          </a:xfrm>
          <a:prstGeom prst="rect">
            <a:avLst/>
          </a:prstGeom>
          <a:noFill/>
        </p:spPr>
        <p:txBody>
          <a:bodyPr wrap="square">
            <a:spAutoFit/>
          </a:bodyPr>
          <a:lstStyle/>
          <a:p>
            <a:pPr algn="l"/>
            <a:r>
              <a:rPr lang="en-US" sz="2800" b="0" i="0" dirty="0">
                <a:solidFill>
                  <a:srgbClr val="000000"/>
                </a:solidFill>
                <a:effectLst/>
                <a:latin typeface="Segoe UI" panose="020B0502040204020203" pitchFamily="34" charset="0"/>
              </a:rPr>
              <a:t>Example</a:t>
            </a:r>
          </a:p>
          <a:p>
            <a:pPr algn="l"/>
            <a:r>
              <a:rPr lang="en-US" sz="2800" b="0" i="0" dirty="0">
                <a:solidFill>
                  <a:srgbClr val="000000"/>
                </a:solidFill>
                <a:effectLst/>
                <a:latin typeface="Verdana" panose="020B0604030504040204" pitchFamily="34" charset="0"/>
              </a:rPr>
              <a:t>Exit the loop when </a:t>
            </a:r>
            <a:r>
              <a:rPr lang="en-US" sz="2800" b="0" i="0" dirty="0" err="1">
                <a:solidFill>
                  <a:srgbClr val="000000"/>
                </a:solidFill>
                <a:effectLst/>
                <a:latin typeface="Verdana" panose="020B0604030504040204" pitchFamily="34" charset="0"/>
              </a:rPr>
              <a:t>i</a:t>
            </a:r>
            <a:r>
              <a:rPr lang="en-US" sz="2800" b="0" i="0" dirty="0">
                <a:solidFill>
                  <a:srgbClr val="000000"/>
                </a:solidFill>
                <a:effectLst/>
                <a:latin typeface="Verdana" panose="020B0604030504040204" pitchFamily="34" charset="0"/>
              </a:rPr>
              <a:t> is 3:</a:t>
            </a:r>
          </a:p>
          <a:p>
            <a:pPr algn="l"/>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 </a:t>
            </a:r>
            <a:r>
              <a:rPr lang="en-US" sz="2800" b="0" i="0" dirty="0">
                <a:solidFill>
                  <a:srgbClr val="FF0000"/>
                </a:solidFill>
                <a:effectLst/>
                <a:latin typeface="Consolas" panose="020B0609020204030204" pitchFamily="49" charset="0"/>
              </a:rPr>
              <a:t>1</a:t>
            </a:r>
            <a:br>
              <a:rPr lang="en-US" sz="2800" b="0" i="0" dirty="0">
                <a:solidFill>
                  <a:srgbClr val="000000"/>
                </a:solidFill>
                <a:effectLst/>
                <a:latin typeface="Consolas" panose="020B0609020204030204" pitchFamily="49" charset="0"/>
              </a:rPr>
            </a:br>
            <a:r>
              <a:rPr lang="en-US" sz="2800" b="0" i="0" dirty="0">
                <a:solidFill>
                  <a:srgbClr val="0000CD"/>
                </a:solidFill>
                <a:effectLst/>
                <a:latin typeface="Consolas" panose="020B0609020204030204" pitchFamily="49" charset="0"/>
              </a:rPr>
              <a:t>while</a:t>
            </a: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&lt; </a:t>
            </a:r>
            <a:r>
              <a:rPr lang="en-US" sz="2800" b="0" i="0" dirty="0">
                <a:solidFill>
                  <a:srgbClr val="FF0000"/>
                </a:solidFill>
                <a:effectLst/>
                <a:latin typeface="Consolas" panose="020B0609020204030204" pitchFamily="49" charset="0"/>
              </a:rPr>
              <a:t>6</a:t>
            </a:r>
            <a:r>
              <a:rPr lang="en-US" sz="2800" b="0" i="0" dirty="0">
                <a:solidFill>
                  <a:srgbClr val="000000"/>
                </a:solidFill>
                <a:effectLst/>
                <a:latin typeface="Consolas" panose="020B0609020204030204" pitchFamily="49" charset="0"/>
              </a:rPr>
              <a:t>:</a:t>
            </a:r>
            <a:br>
              <a:rPr lang="en-US" sz="2800" b="0" i="0" dirty="0">
                <a:solidFill>
                  <a:srgbClr val="000000"/>
                </a:solidFill>
                <a:effectLst/>
                <a:latin typeface="Consolas" panose="020B0609020204030204" pitchFamily="49" charset="0"/>
              </a:rPr>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print</a:t>
            </a:r>
            <a:r>
              <a:rPr lang="en-US" sz="2800" b="0" i="0" dirty="0">
                <a:solidFill>
                  <a:srgbClr val="000000"/>
                </a:solidFill>
                <a:effectLst/>
                <a:latin typeface="Consolas" panose="020B0609020204030204" pitchFamily="49" charset="0"/>
              </a:rPr>
              <a:t>(</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a:t>
            </a:r>
            <a:br>
              <a:rPr lang="en-US" sz="2800" b="0" i="0" dirty="0">
                <a:solidFill>
                  <a:srgbClr val="000000"/>
                </a:solidFill>
                <a:effectLst/>
                <a:latin typeface="Consolas" panose="020B0609020204030204" pitchFamily="49" charset="0"/>
              </a:rPr>
            </a:br>
            <a:r>
              <a:rPr lang="en-US" sz="2800" b="0" i="0" dirty="0">
                <a:solidFill>
                  <a:srgbClr val="000000"/>
                </a:solidFill>
                <a:effectLst/>
                <a:latin typeface="Consolas" panose="020B0609020204030204" pitchFamily="49" charset="0"/>
              </a:rPr>
              <a:t> </a:t>
            </a:r>
            <a:r>
              <a:rPr lang="en-US" sz="2800" b="0" i="0" dirty="0">
                <a:solidFill>
                  <a:srgbClr val="000000"/>
                </a:solidFill>
                <a:effectLst/>
                <a:highlight>
                  <a:srgbClr val="FFFF00"/>
                </a:highlight>
                <a:latin typeface="Consolas" panose="020B0609020204030204" pitchFamily="49" charset="0"/>
              </a:rPr>
              <a:t> </a:t>
            </a:r>
            <a:r>
              <a:rPr lang="en-US" sz="2800" b="0" i="0" dirty="0">
                <a:solidFill>
                  <a:srgbClr val="0000CD"/>
                </a:solidFill>
                <a:effectLst/>
                <a:highlight>
                  <a:srgbClr val="FFFF00"/>
                </a:highlight>
                <a:latin typeface="Consolas" panose="020B0609020204030204" pitchFamily="49" charset="0"/>
              </a:rPr>
              <a:t>if</a:t>
            </a:r>
            <a:r>
              <a:rPr lang="en-US" sz="2800" b="0" i="0" dirty="0">
                <a:solidFill>
                  <a:srgbClr val="000000"/>
                </a:solidFill>
                <a:effectLst/>
                <a:highlight>
                  <a:srgbClr val="FFFF00"/>
                </a:highlight>
                <a:latin typeface="Consolas" panose="020B0609020204030204" pitchFamily="49" charset="0"/>
              </a:rPr>
              <a:t> </a:t>
            </a:r>
            <a:r>
              <a:rPr lang="en-US" sz="2800" b="0" i="0" dirty="0" err="1">
                <a:solidFill>
                  <a:srgbClr val="000000"/>
                </a:solidFill>
                <a:effectLst/>
                <a:highlight>
                  <a:srgbClr val="FFFF00"/>
                </a:highlight>
                <a:latin typeface="Consolas" panose="020B0609020204030204" pitchFamily="49" charset="0"/>
              </a:rPr>
              <a:t>i</a:t>
            </a:r>
            <a:r>
              <a:rPr lang="en-US" sz="2800" b="0" i="0" dirty="0">
                <a:solidFill>
                  <a:srgbClr val="000000"/>
                </a:solidFill>
                <a:effectLst/>
                <a:highlight>
                  <a:srgbClr val="FFFF00"/>
                </a:highlight>
                <a:latin typeface="Consolas" panose="020B0609020204030204" pitchFamily="49" charset="0"/>
              </a:rPr>
              <a:t> == </a:t>
            </a:r>
            <a:r>
              <a:rPr lang="en-US" sz="2800" b="0" i="0" dirty="0">
                <a:solidFill>
                  <a:srgbClr val="FF0000"/>
                </a:solidFill>
                <a:effectLst/>
                <a:highlight>
                  <a:srgbClr val="FFFF00"/>
                </a:highlight>
                <a:latin typeface="Consolas" panose="020B0609020204030204" pitchFamily="49" charset="0"/>
              </a:rPr>
              <a:t>3</a:t>
            </a:r>
            <a:r>
              <a:rPr lang="en-US" sz="2800" b="0" i="0" dirty="0">
                <a:solidFill>
                  <a:srgbClr val="000000"/>
                </a:solidFill>
                <a:effectLst/>
                <a:highlight>
                  <a:srgbClr val="FFFF00"/>
                </a:highlight>
                <a:latin typeface="Consolas" panose="020B0609020204030204" pitchFamily="49" charset="0"/>
              </a:rPr>
              <a:t>:</a:t>
            </a:r>
            <a:br>
              <a:rPr lang="en-US" sz="2800" b="0" i="0" dirty="0">
                <a:solidFill>
                  <a:srgbClr val="000000"/>
                </a:solidFill>
                <a:effectLst/>
                <a:highlight>
                  <a:srgbClr val="FFFF00"/>
                </a:highlight>
                <a:latin typeface="Consolas" panose="020B0609020204030204" pitchFamily="49" charset="0"/>
              </a:rPr>
            </a:br>
            <a:r>
              <a:rPr lang="en-US" sz="2800" b="0" i="0" dirty="0">
                <a:solidFill>
                  <a:srgbClr val="000000"/>
                </a:solidFill>
                <a:effectLst/>
                <a:latin typeface="Consolas" panose="020B0609020204030204" pitchFamily="49" charset="0"/>
              </a:rPr>
              <a:t>   </a:t>
            </a:r>
            <a:r>
              <a:rPr lang="en-US" sz="2800" b="0" i="0" dirty="0">
                <a:solidFill>
                  <a:srgbClr val="000000"/>
                </a:solidFill>
                <a:effectLst/>
                <a:highlight>
                  <a:srgbClr val="FFFF00"/>
                </a:highlight>
                <a:latin typeface="Consolas" panose="020B0609020204030204" pitchFamily="49" charset="0"/>
              </a:rPr>
              <a:t> </a:t>
            </a:r>
            <a:r>
              <a:rPr lang="en-US" sz="2800" b="0" i="0" dirty="0">
                <a:solidFill>
                  <a:srgbClr val="0000CD"/>
                </a:solidFill>
                <a:effectLst/>
                <a:highlight>
                  <a:srgbClr val="FFFF00"/>
                </a:highlight>
                <a:latin typeface="Consolas" panose="020B0609020204030204" pitchFamily="49" charset="0"/>
              </a:rPr>
              <a:t>break</a:t>
            </a:r>
            <a:br>
              <a:rPr lang="en-US" sz="2800" b="0" i="0" dirty="0">
                <a:solidFill>
                  <a:srgbClr val="000000"/>
                </a:solidFill>
                <a:effectLst/>
                <a:latin typeface="Consolas" panose="020B0609020204030204" pitchFamily="49" charset="0"/>
              </a:rPr>
            </a:b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 </a:t>
            </a:r>
            <a:r>
              <a:rPr lang="en-US" sz="2800" b="0" i="0" dirty="0">
                <a:solidFill>
                  <a:srgbClr val="FF0000"/>
                </a:solidFill>
                <a:effectLst/>
                <a:latin typeface="Consolas" panose="020B0609020204030204" pitchFamily="49" charset="0"/>
              </a:rPr>
              <a:t>1</a:t>
            </a:r>
          </a:p>
          <a:p>
            <a:pPr algn="l"/>
            <a:endParaRPr lang="en-US" sz="2800" b="0" i="0" dirty="0">
              <a:solidFill>
                <a:srgbClr val="000000"/>
              </a:solidFill>
              <a:effectLst/>
              <a:latin typeface="Consolas" panose="020B0609020204030204" pitchFamily="49" charset="0"/>
            </a:endParaRPr>
          </a:p>
          <a:p>
            <a:pPr algn="l"/>
            <a:r>
              <a:rPr lang="en-US" sz="2800" b="0" i="0" u="none" strike="noStrike" dirty="0">
                <a:solidFill>
                  <a:srgbClr val="FFFFFF"/>
                </a:solidFill>
                <a:effectLst/>
                <a:latin typeface="Source Sans Pro" panose="020B0503030403020204" pitchFamily="34" charset="0"/>
                <a:hlinkClick r:id="rId2"/>
              </a:rPr>
              <a:t>Try it Yourself »</a:t>
            </a:r>
            <a:endParaRPr lang="en-US" sz="2800" b="0" i="0" dirty="0">
              <a:solidFill>
                <a:srgbClr val="000000"/>
              </a:solidFill>
              <a:effectLst/>
              <a:latin typeface="Verdana" panose="020B0604030504040204" pitchFamily="34" charset="0"/>
            </a:endParaRPr>
          </a:p>
          <a:p>
            <a:br>
              <a:rPr lang="en-US" dirty="0"/>
            </a:br>
            <a:endParaRPr lang="en-IN" dirty="0"/>
          </a:p>
        </p:txBody>
      </p:sp>
      <p:sp>
        <p:nvSpPr>
          <p:cNvPr id="5" name="TextBox 4">
            <a:extLst>
              <a:ext uri="{FF2B5EF4-FFF2-40B4-BE49-F238E27FC236}">
                <a16:creationId xmlns:a16="http://schemas.microsoft.com/office/drawing/2014/main" id="{2FBDBF51-9669-09CF-E01E-BDEB7CA08B5D}"/>
              </a:ext>
            </a:extLst>
          </p:cNvPr>
          <p:cNvSpPr txBox="1"/>
          <p:nvPr/>
        </p:nvSpPr>
        <p:spPr>
          <a:xfrm>
            <a:off x="7868478" y="3876427"/>
            <a:ext cx="3051313" cy="1200329"/>
          </a:xfrm>
          <a:prstGeom prst="rect">
            <a:avLst/>
          </a:prstGeom>
          <a:noFill/>
        </p:spPr>
        <p:txBody>
          <a:bodyPr wrap="square">
            <a:spAutoFit/>
          </a:bodyPr>
          <a:lstStyle/>
          <a:p>
            <a:r>
              <a:rPr lang="en-IN" dirty="0"/>
              <a:t>Output:</a:t>
            </a:r>
          </a:p>
          <a:p>
            <a:r>
              <a:rPr lang="en-IN" dirty="0"/>
              <a:t>1</a:t>
            </a:r>
          </a:p>
          <a:p>
            <a:r>
              <a:rPr lang="en-IN" dirty="0"/>
              <a:t>2</a:t>
            </a:r>
          </a:p>
          <a:p>
            <a:r>
              <a:rPr lang="en-IN" dirty="0"/>
              <a:t>3</a:t>
            </a:r>
          </a:p>
        </p:txBody>
      </p:sp>
    </p:spTree>
    <p:extLst>
      <p:ext uri="{BB962C8B-B14F-4D97-AF65-F5344CB8AC3E}">
        <p14:creationId xmlns:p14="http://schemas.microsoft.com/office/powerpoint/2010/main" val="4159609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F09C30-95BC-4FF1-7D8F-982FEB734D09}"/>
              </a:ext>
            </a:extLst>
          </p:cNvPr>
          <p:cNvSpPr txBox="1"/>
          <p:nvPr/>
        </p:nvSpPr>
        <p:spPr>
          <a:xfrm>
            <a:off x="357809" y="0"/>
            <a:ext cx="11502887" cy="6001643"/>
          </a:xfrm>
          <a:prstGeom prst="rect">
            <a:avLst/>
          </a:prstGeom>
          <a:noFill/>
        </p:spPr>
        <p:txBody>
          <a:bodyPr wrap="square">
            <a:spAutoFit/>
          </a:bodyPr>
          <a:lstStyle/>
          <a:p>
            <a:pPr algn="l"/>
            <a:r>
              <a:rPr lang="en-US" sz="2400" b="1" i="0" dirty="0">
                <a:solidFill>
                  <a:srgbClr val="FF0000"/>
                </a:solidFill>
                <a:effectLst/>
                <a:latin typeface="Segoe UI" panose="020B0502040204020203" pitchFamily="34" charset="0"/>
              </a:rPr>
              <a:t>The continue Statement</a:t>
            </a:r>
          </a:p>
          <a:p>
            <a:pPr marL="342900" indent="-342900" algn="just">
              <a:buFont typeface="Wingdings" panose="05000000000000000000" pitchFamily="2" charset="2"/>
              <a:buChar char="Ø"/>
            </a:pPr>
            <a:r>
              <a:rPr lang="en-US" sz="2000" b="0" i="0" dirty="0">
                <a:solidFill>
                  <a:srgbClr val="000000"/>
                </a:solidFill>
                <a:effectLst/>
                <a:latin typeface="Verdana" panose="020B0604030504040204" pitchFamily="34" charset="0"/>
              </a:rPr>
              <a:t>With the </a:t>
            </a:r>
            <a:r>
              <a:rPr lang="en-US" sz="2000" b="0" i="0" dirty="0">
                <a:solidFill>
                  <a:srgbClr val="DC143C"/>
                </a:solidFill>
                <a:effectLst/>
                <a:latin typeface="Consolas" panose="020B0609020204030204" pitchFamily="49" charset="0"/>
              </a:rPr>
              <a:t>continue</a:t>
            </a:r>
            <a:r>
              <a:rPr lang="en-US" sz="2000" b="0" i="0" dirty="0">
                <a:solidFill>
                  <a:srgbClr val="000000"/>
                </a:solidFill>
                <a:effectLst/>
                <a:latin typeface="Verdana" panose="020B0604030504040204" pitchFamily="34" charset="0"/>
              </a:rPr>
              <a:t> statement we can stop the current iteration, and continue with the next:</a:t>
            </a:r>
          </a:p>
          <a:p>
            <a:pPr algn="l"/>
            <a:r>
              <a:rPr lang="en-US" sz="2000" b="0" i="0" dirty="0">
                <a:solidFill>
                  <a:srgbClr val="000000"/>
                </a:solidFill>
                <a:effectLst/>
                <a:latin typeface="Segoe UI" panose="020B0502040204020203" pitchFamily="34" charset="0"/>
              </a:rPr>
              <a:t>Example- </a:t>
            </a:r>
            <a:r>
              <a:rPr lang="en-US" sz="2000" b="0" i="0" dirty="0">
                <a:solidFill>
                  <a:srgbClr val="000000"/>
                </a:solidFill>
                <a:effectLst/>
                <a:latin typeface="Verdana" panose="020B0604030504040204" pitchFamily="34" charset="0"/>
              </a:rPr>
              <a:t>Continue to the next iteration if </a:t>
            </a:r>
            <a:r>
              <a:rPr lang="en-US" sz="2000" b="0" i="0" dirty="0" err="1">
                <a:solidFill>
                  <a:srgbClr val="000000"/>
                </a:solidFill>
                <a:effectLst/>
                <a:latin typeface="Verdana" panose="020B0604030504040204" pitchFamily="34" charset="0"/>
              </a:rPr>
              <a:t>i</a:t>
            </a:r>
            <a:r>
              <a:rPr lang="en-US" sz="2000" b="0" i="0" dirty="0">
                <a:solidFill>
                  <a:srgbClr val="000000"/>
                </a:solidFill>
                <a:effectLst/>
                <a:latin typeface="Verdana" panose="020B0604030504040204" pitchFamily="34" charset="0"/>
              </a:rPr>
              <a:t> is 3:</a:t>
            </a:r>
          </a:p>
          <a:p>
            <a:pPr lvl="8"/>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 </a:t>
            </a:r>
            <a:r>
              <a:rPr lang="en-US" sz="2800" b="0" i="0" dirty="0">
                <a:solidFill>
                  <a:srgbClr val="FF0000"/>
                </a:solidFill>
                <a:effectLst/>
                <a:latin typeface="Consolas" panose="020B0609020204030204" pitchFamily="49" charset="0"/>
              </a:rPr>
              <a:t>0</a:t>
            </a:r>
            <a:br>
              <a:rPr lang="en-US" sz="2800" b="0" i="0" dirty="0">
                <a:solidFill>
                  <a:srgbClr val="000000"/>
                </a:solidFill>
                <a:effectLst/>
                <a:latin typeface="Consolas" panose="020B0609020204030204" pitchFamily="49" charset="0"/>
              </a:rPr>
            </a:br>
            <a:r>
              <a:rPr lang="en-US" sz="2800" b="0" i="0" dirty="0">
                <a:solidFill>
                  <a:srgbClr val="0000CD"/>
                </a:solidFill>
                <a:effectLst/>
                <a:latin typeface="Consolas" panose="020B0609020204030204" pitchFamily="49" charset="0"/>
              </a:rPr>
              <a:t>while</a:t>
            </a: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&lt; </a:t>
            </a:r>
            <a:r>
              <a:rPr lang="en-US" sz="2800" b="0" i="0" dirty="0">
                <a:solidFill>
                  <a:srgbClr val="FF0000"/>
                </a:solidFill>
                <a:effectLst/>
                <a:latin typeface="Consolas" panose="020B0609020204030204" pitchFamily="49" charset="0"/>
              </a:rPr>
              <a:t>6</a:t>
            </a:r>
            <a:r>
              <a:rPr lang="en-US" sz="2800" b="0" i="0" dirty="0">
                <a:solidFill>
                  <a:srgbClr val="000000"/>
                </a:solidFill>
                <a:effectLst/>
                <a:latin typeface="Consolas" panose="020B0609020204030204" pitchFamily="49" charset="0"/>
              </a:rPr>
              <a:t>:</a:t>
            </a:r>
            <a:br>
              <a:rPr lang="en-US" sz="2800" b="0" i="0" dirty="0">
                <a:solidFill>
                  <a:srgbClr val="000000"/>
                </a:solidFill>
                <a:effectLst/>
                <a:latin typeface="Consolas" panose="020B0609020204030204" pitchFamily="49" charset="0"/>
              </a:rPr>
            </a:b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 </a:t>
            </a:r>
            <a:r>
              <a:rPr lang="en-US" sz="2800" b="0" i="0" dirty="0">
                <a:solidFill>
                  <a:srgbClr val="FF0000"/>
                </a:solidFill>
                <a:effectLst/>
                <a:latin typeface="Consolas" panose="020B0609020204030204" pitchFamily="49" charset="0"/>
              </a:rPr>
              <a:t>1</a:t>
            </a:r>
            <a:br>
              <a:rPr lang="en-US" sz="2800" b="0" i="0" dirty="0">
                <a:solidFill>
                  <a:srgbClr val="000000"/>
                </a:solidFill>
                <a:effectLst/>
                <a:latin typeface="Consolas" panose="020B0609020204030204" pitchFamily="49" charset="0"/>
              </a:rPr>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if</a:t>
            </a: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 </a:t>
            </a:r>
            <a:r>
              <a:rPr lang="en-US" sz="2800" b="0" i="0" dirty="0">
                <a:solidFill>
                  <a:srgbClr val="FF0000"/>
                </a:solidFill>
                <a:effectLst/>
                <a:latin typeface="Consolas" panose="020B0609020204030204" pitchFamily="49" charset="0"/>
              </a:rPr>
              <a:t>3</a:t>
            </a:r>
            <a:r>
              <a:rPr lang="en-US" sz="2800" b="0" i="0" dirty="0">
                <a:solidFill>
                  <a:srgbClr val="000000"/>
                </a:solidFill>
                <a:effectLst/>
                <a:latin typeface="Consolas" panose="020B0609020204030204" pitchFamily="49" charset="0"/>
              </a:rPr>
              <a:t>:</a:t>
            </a:r>
            <a:br>
              <a:rPr lang="en-US" sz="2800" b="0" i="0" dirty="0">
                <a:solidFill>
                  <a:srgbClr val="000000"/>
                </a:solidFill>
                <a:effectLst/>
                <a:latin typeface="Consolas" panose="020B0609020204030204" pitchFamily="49" charset="0"/>
              </a:rPr>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continue</a:t>
            </a:r>
            <a:br>
              <a:rPr lang="en-US" sz="2800" b="0" i="0" dirty="0">
                <a:solidFill>
                  <a:srgbClr val="000000"/>
                </a:solidFill>
                <a:effectLst/>
                <a:latin typeface="Consolas" panose="020B0609020204030204" pitchFamily="49" charset="0"/>
              </a:rPr>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print</a:t>
            </a:r>
            <a:r>
              <a:rPr lang="en-US" sz="2800" b="0" i="0" dirty="0">
                <a:solidFill>
                  <a:srgbClr val="000000"/>
                </a:solidFill>
                <a:effectLst/>
                <a:latin typeface="Consolas" panose="020B0609020204030204" pitchFamily="49" charset="0"/>
              </a:rPr>
              <a:t>(</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a:t>
            </a:r>
          </a:p>
          <a:p>
            <a:pPr algn="l"/>
            <a:r>
              <a:rPr lang="en-US" sz="2400" b="0" i="0" u="none" strike="noStrike" dirty="0">
                <a:solidFill>
                  <a:srgbClr val="FFFFFF"/>
                </a:solidFill>
                <a:effectLst/>
                <a:latin typeface="Source Sans Pro" panose="020B0503030403020204" pitchFamily="34" charset="0"/>
                <a:hlinkClick r:id="rId2"/>
              </a:rPr>
              <a:t>Try it Yourself »</a:t>
            </a:r>
            <a:endParaRPr lang="en-US" sz="2400" b="0" i="0" u="none" strike="noStrike" dirty="0">
              <a:solidFill>
                <a:srgbClr val="FFFFFF"/>
              </a:solidFill>
              <a:effectLst/>
              <a:latin typeface="Source Sans Pro" panose="020B0503030403020204" pitchFamily="34" charset="0"/>
            </a:endParaRPr>
          </a:p>
          <a:p>
            <a:r>
              <a:rPr lang="en-US" sz="1400" dirty="0">
                <a:solidFill>
                  <a:srgbClr val="000000"/>
                </a:solidFill>
                <a:latin typeface="Verdana" panose="020B0604030504040204" pitchFamily="34" charset="0"/>
              </a:rPr>
              <a:t>Output:</a:t>
            </a:r>
          </a:p>
          <a:p>
            <a:r>
              <a:rPr lang="en-US" sz="1400" dirty="0">
                <a:solidFill>
                  <a:srgbClr val="000000"/>
                </a:solidFill>
                <a:latin typeface="Verdana" panose="020B0604030504040204" pitchFamily="34" charset="0"/>
              </a:rPr>
              <a:t>1</a:t>
            </a:r>
          </a:p>
          <a:p>
            <a:r>
              <a:rPr lang="en-US" sz="1400" dirty="0">
                <a:solidFill>
                  <a:srgbClr val="000000"/>
                </a:solidFill>
                <a:latin typeface="Verdana" panose="020B0604030504040204" pitchFamily="34" charset="0"/>
              </a:rPr>
              <a:t>2</a:t>
            </a:r>
          </a:p>
          <a:p>
            <a:r>
              <a:rPr lang="en-US" sz="1400" dirty="0">
                <a:solidFill>
                  <a:srgbClr val="000000"/>
                </a:solidFill>
                <a:latin typeface="Verdana" panose="020B0604030504040204" pitchFamily="34" charset="0"/>
              </a:rPr>
              <a:t>4</a:t>
            </a:r>
          </a:p>
          <a:p>
            <a:r>
              <a:rPr lang="en-US" sz="1400" dirty="0">
                <a:solidFill>
                  <a:srgbClr val="000000"/>
                </a:solidFill>
                <a:latin typeface="Verdana" panose="020B0604030504040204" pitchFamily="34" charset="0"/>
              </a:rPr>
              <a:t>5</a:t>
            </a:r>
          </a:p>
          <a:p>
            <a:r>
              <a:rPr lang="en-US" sz="1400" dirty="0">
                <a:solidFill>
                  <a:srgbClr val="000000"/>
                </a:solidFill>
                <a:latin typeface="Verdana" panose="020B0604030504040204" pitchFamily="34" charset="0"/>
              </a:rPr>
              <a:t>6</a:t>
            </a:r>
            <a:br>
              <a:rPr lang="en-US" sz="2400" dirty="0"/>
            </a:br>
            <a:endParaRPr lang="en-IN" sz="2400" dirty="0"/>
          </a:p>
        </p:txBody>
      </p:sp>
    </p:spTree>
    <p:extLst>
      <p:ext uri="{BB962C8B-B14F-4D97-AF65-F5344CB8AC3E}">
        <p14:creationId xmlns:p14="http://schemas.microsoft.com/office/powerpoint/2010/main" val="159292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ADF52-482E-4192-3CDC-4F4B6AFDE755}"/>
              </a:ext>
            </a:extLst>
          </p:cNvPr>
          <p:cNvSpPr>
            <a:spLocks noGrp="1"/>
          </p:cNvSpPr>
          <p:nvPr>
            <p:ph type="title"/>
          </p:nvPr>
        </p:nvSpPr>
        <p:spPr/>
        <p:txBody>
          <a:bodyPr/>
          <a:lstStyle/>
          <a:p>
            <a:r>
              <a:rPr lang="en-US" dirty="0"/>
              <a:t>Following is the general form of a typical decision making structure </a:t>
            </a:r>
            <a:endParaRPr lang="en-IN" dirty="0"/>
          </a:p>
        </p:txBody>
      </p:sp>
      <p:pic>
        <p:nvPicPr>
          <p:cNvPr id="1026" name="Picture 2" descr="Decision making statements in Python">
            <a:extLst>
              <a:ext uri="{FF2B5EF4-FFF2-40B4-BE49-F238E27FC236}">
                <a16:creationId xmlns:a16="http://schemas.microsoft.com/office/drawing/2014/main" id="{C02E86B3-30E8-BDC2-D403-2DDEA68845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0417" y="1853754"/>
            <a:ext cx="8865705" cy="4030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131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7DC1FB-A7FA-D107-F255-901C0125B858}"/>
              </a:ext>
            </a:extLst>
          </p:cNvPr>
          <p:cNvSpPr txBox="1"/>
          <p:nvPr/>
        </p:nvSpPr>
        <p:spPr>
          <a:xfrm>
            <a:off x="281609" y="0"/>
            <a:ext cx="2806148" cy="830997"/>
          </a:xfrm>
          <a:prstGeom prst="rect">
            <a:avLst/>
          </a:prstGeom>
          <a:noFill/>
        </p:spPr>
        <p:txBody>
          <a:bodyPr wrap="square">
            <a:spAutoFit/>
          </a:bodyPr>
          <a:lstStyle/>
          <a:p>
            <a:r>
              <a:rPr lang="en-IN" sz="2400" b="1" dirty="0">
                <a:solidFill>
                  <a:srgbClr val="FF0000"/>
                </a:solidFill>
              </a:rPr>
              <a:t>Python pass Statement</a:t>
            </a:r>
          </a:p>
        </p:txBody>
      </p:sp>
      <p:sp>
        <p:nvSpPr>
          <p:cNvPr id="5" name="TextBox 4">
            <a:extLst>
              <a:ext uri="{FF2B5EF4-FFF2-40B4-BE49-F238E27FC236}">
                <a16:creationId xmlns:a16="http://schemas.microsoft.com/office/drawing/2014/main" id="{9DBD4141-E86E-7DAD-9A49-49F2875230A1}"/>
              </a:ext>
            </a:extLst>
          </p:cNvPr>
          <p:cNvSpPr txBox="1"/>
          <p:nvPr/>
        </p:nvSpPr>
        <p:spPr>
          <a:xfrm>
            <a:off x="2839277" y="46166"/>
            <a:ext cx="9071113" cy="461665"/>
          </a:xfrm>
          <a:prstGeom prst="rect">
            <a:avLst/>
          </a:prstGeom>
          <a:noFill/>
        </p:spPr>
        <p:txBody>
          <a:bodyPr wrap="square">
            <a:spAutoFit/>
          </a:bodyPr>
          <a:lstStyle/>
          <a:p>
            <a:r>
              <a:rPr lang="en-US" sz="2400" dirty="0"/>
              <a:t>pass is used when the user doesn’t want any code to execute. </a:t>
            </a:r>
            <a:endParaRPr lang="en-IN" sz="2400" dirty="0"/>
          </a:p>
        </p:txBody>
      </p:sp>
      <p:sp>
        <p:nvSpPr>
          <p:cNvPr id="11" name="TextBox 10">
            <a:extLst>
              <a:ext uri="{FF2B5EF4-FFF2-40B4-BE49-F238E27FC236}">
                <a16:creationId xmlns:a16="http://schemas.microsoft.com/office/drawing/2014/main" id="{F20695BD-3013-9883-B7A8-96B42A189BF9}"/>
              </a:ext>
            </a:extLst>
          </p:cNvPr>
          <p:cNvSpPr txBox="1"/>
          <p:nvPr/>
        </p:nvSpPr>
        <p:spPr>
          <a:xfrm>
            <a:off x="3634408" y="830997"/>
            <a:ext cx="6102626" cy="3108543"/>
          </a:xfrm>
          <a:prstGeom prst="rect">
            <a:avLst/>
          </a:prstGeom>
          <a:noFill/>
        </p:spPr>
        <p:txBody>
          <a:bodyPr wrap="square">
            <a:spAutoFit/>
          </a:bodyPr>
          <a:lstStyle/>
          <a:p>
            <a:r>
              <a:rPr lang="it-IT" sz="2800" dirty="0">
                <a:solidFill>
                  <a:srgbClr val="FF0000"/>
                </a:solidFill>
              </a:rPr>
              <a:t>li =['a', 'b', 'c', 'd']</a:t>
            </a:r>
          </a:p>
          <a:p>
            <a:endParaRPr lang="it-IT" sz="2800" dirty="0">
              <a:solidFill>
                <a:srgbClr val="FF0000"/>
              </a:solidFill>
            </a:endParaRPr>
          </a:p>
          <a:p>
            <a:r>
              <a:rPr lang="it-IT" sz="2800" dirty="0">
                <a:solidFill>
                  <a:srgbClr val="FF0000"/>
                </a:solidFill>
                <a:highlight>
                  <a:srgbClr val="FFFF00"/>
                </a:highlight>
              </a:rPr>
              <a:t>for i in li:</a:t>
            </a:r>
          </a:p>
          <a:p>
            <a:r>
              <a:rPr lang="it-IT" sz="2800" dirty="0">
                <a:solidFill>
                  <a:srgbClr val="FF0000"/>
                </a:solidFill>
              </a:rPr>
              <a:t>	</a:t>
            </a:r>
            <a:r>
              <a:rPr lang="it-IT" sz="2800" dirty="0">
                <a:solidFill>
                  <a:srgbClr val="FF0000"/>
                </a:solidFill>
                <a:highlight>
                  <a:srgbClr val="FFFF00"/>
                </a:highlight>
              </a:rPr>
              <a:t>if(i =='a'):</a:t>
            </a:r>
          </a:p>
          <a:p>
            <a:r>
              <a:rPr lang="it-IT" sz="2800" dirty="0">
                <a:solidFill>
                  <a:srgbClr val="FF0000"/>
                </a:solidFill>
                <a:highlight>
                  <a:srgbClr val="FFFF00"/>
                </a:highlight>
              </a:rPr>
              <a:t>		pass</a:t>
            </a:r>
          </a:p>
          <a:p>
            <a:r>
              <a:rPr lang="it-IT" sz="2800" dirty="0">
                <a:solidFill>
                  <a:srgbClr val="FF0000"/>
                </a:solidFill>
                <a:highlight>
                  <a:srgbClr val="FFFF00"/>
                </a:highlight>
              </a:rPr>
              <a:t>	else:</a:t>
            </a:r>
          </a:p>
          <a:p>
            <a:r>
              <a:rPr lang="it-IT" sz="2800" dirty="0">
                <a:solidFill>
                  <a:srgbClr val="FF0000"/>
                </a:solidFill>
              </a:rPr>
              <a:t>		print(i)</a:t>
            </a:r>
          </a:p>
        </p:txBody>
      </p:sp>
      <p:sp>
        <p:nvSpPr>
          <p:cNvPr id="13" name="TextBox 12">
            <a:extLst>
              <a:ext uri="{FF2B5EF4-FFF2-40B4-BE49-F238E27FC236}">
                <a16:creationId xmlns:a16="http://schemas.microsoft.com/office/drawing/2014/main" id="{9F808BBE-8683-4FCD-5F86-71BA383DF1AE}"/>
              </a:ext>
            </a:extLst>
          </p:cNvPr>
          <p:cNvSpPr txBox="1"/>
          <p:nvPr/>
        </p:nvSpPr>
        <p:spPr>
          <a:xfrm>
            <a:off x="7716079" y="3687692"/>
            <a:ext cx="3482009" cy="1200329"/>
          </a:xfrm>
          <a:prstGeom prst="rect">
            <a:avLst/>
          </a:prstGeom>
          <a:noFill/>
        </p:spPr>
        <p:txBody>
          <a:bodyPr wrap="square">
            <a:spAutoFit/>
          </a:bodyPr>
          <a:lstStyle/>
          <a:p>
            <a:r>
              <a:rPr lang="en-IN" dirty="0"/>
              <a:t>Output:</a:t>
            </a:r>
          </a:p>
          <a:p>
            <a:r>
              <a:rPr lang="en-IN" dirty="0"/>
              <a:t>b</a:t>
            </a:r>
          </a:p>
          <a:p>
            <a:r>
              <a:rPr lang="en-IN" dirty="0"/>
              <a:t>c</a:t>
            </a:r>
          </a:p>
          <a:p>
            <a:r>
              <a:rPr lang="en-IN" dirty="0"/>
              <a:t>d</a:t>
            </a:r>
          </a:p>
        </p:txBody>
      </p:sp>
      <p:sp>
        <p:nvSpPr>
          <p:cNvPr id="15" name="TextBox 14">
            <a:extLst>
              <a:ext uri="{FF2B5EF4-FFF2-40B4-BE49-F238E27FC236}">
                <a16:creationId xmlns:a16="http://schemas.microsoft.com/office/drawing/2014/main" id="{84AE0FFB-19C5-AD89-1796-8A8BFE517842}"/>
              </a:ext>
            </a:extLst>
          </p:cNvPr>
          <p:cNvSpPr txBox="1"/>
          <p:nvPr/>
        </p:nvSpPr>
        <p:spPr>
          <a:xfrm>
            <a:off x="255105" y="5282504"/>
            <a:ext cx="8027504" cy="646331"/>
          </a:xfrm>
          <a:prstGeom prst="rect">
            <a:avLst/>
          </a:prstGeom>
          <a:noFill/>
        </p:spPr>
        <p:txBody>
          <a:bodyPr wrap="square">
            <a:spAutoFit/>
          </a:bodyPr>
          <a:lstStyle/>
          <a:p>
            <a:r>
              <a:rPr lang="en-IN" dirty="0">
                <a:hlinkClick r:id="rId2"/>
              </a:rPr>
              <a:t>https://ide.geeksforgeeks.org/53770f01-8b56-46df-8c9f-32f4e819fd81</a:t>
            </a:r>
            <a:endParaRPr lang="en-IN" dirty="0"/>
          </a:p>
          <a:p>
            <a:endParaRPr lang="en-IN" dirty="0"/>
          </a:p>
        </p:txBody>
      </p:sp>
    </p:spTree>
    <p:extLst>
      <p:ext uri="{BB962C8B-B14F-4D97-AF65-F5344CB8AC3E}">
        <p14:creationId xmlns:p14="http://schemas.microsoft.com/office/powerpoint/2010/main" val="1341162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25E912-1D9B-B98A-9806-D937BC99546A}"/>
              </a:ext>
            </a:extLst>
          </p:cNvPr>
          <p:cNvSpPr txBox="1"/>
          <p:nvPr/>
        </p:nvSpPr>
        <p:spPr>
          <a:xfrm>
            <a:off x="321365" y="252656"/>
            <a:ext cx="6102626" cy="461665"/>
          </a:xfrm>
          <a:prstGeom prst="rect">
            <a:avLst/>
          </a:prstGeom>
          <a:noFill/>
        </p:spPr>
        <p:txBody>
          <a:bodyPr wrap="square">
            <a:spAutoFit/>
          </a:bodyPr>
          <a:lstStyle/>
          <a:p>
            <a:r>
              <a:rPr lang="en-IN" sz="2400" b="1" dirty="0">
                <a:solidFill>
                  <a:srgbClr val="FF0000"/>
                </a:solidFill>
              </a:rPr>
              <a:t>Python For Loops</a:t>
            </a:r>
          </a:p>
        </p:txBody>
      </p:sp>
      <p:sp>
        <p:nvSpPr>
          <p:cNvPr id="5" name="TextBox 4">
            <a:extLst>
              <a:ext uri="{FF2B5EF4-FFF2-40B4-BE49-F238E27FC236}">
                <a16:creationId xmlns:a16="http://schemas.microsoft.com/office/drawing/2014/main" id="{E538A6FB-D241-056D-6407-DE542D186468}"/>
              </a:ext>
            </a:extLst>
          </p:cNvPr>
          <p:cNvSpPr txBox="1"/>
          <p:nvPr/>
        </p:nvSpPr>
        <p:spPr>
          <a:xfrm>
            <a:off x="321365" y="714321"/>
            <a:ext cx="10734260" cy="3539430"/>
          </a:xfrm>
          <a:prstGeom prst="rect">
            <a:avLst/>
          </a:prstGeom>
          <a:noFill/>
        </p:spPr>
        <p:txBody>
          <a:bodyPr wrap="square">
            <a:spAutoFit/>
          </a:bodyPr>
          <a:lstStyle/>
          <a:p>
            <a:pPr marL="457200" indent="-457200" algn="just">
              <a:buFont typeface="Wingdings" panose="05000000000000000000" pitchFamily="2" charset="2"/>
              <a:buChar char="Ø"/>
            </a:pPr>
            <a:r>
              <a:rPr lang="en-US" sz="2800" dirty="0"/>
              <a:t>Python For loop is used for sequential traversal i.e. it is used for iterating over an </a:t>
            </a:r>
            <a:r>
              <a:rPr lang="en-US" sz="2800" dirty="0" err="1"/>
              <a:t>iterable</a:t>
            </a:r>
            <a:r>
              <a:rPr lang="en-US" sz="2800" dirty="0"/>
              <a:t> like String, Tuple, List, Set or Dictionary.</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solidFill>
                  <a:srgbClr val="000000"/>
                </a:solidFill>
                <a:latin typeface="Verdana" panose="020B0604030504040204" pitchFamily="34" charset="0"/>
              </a:rPr>
              <a:t>T</a:t>
            </a:r>
            <a:r>
              <a:rPr lang="en-US" sz="2800" b="0" i="0" dirty="0">
                <a:solidFill>
                  <a:srgbClr val="000000"/>
                </a:solidFill>
                <a:effectLst/>
                <a:latin typeface="Verdana" panose="020B0604030504040204" pitchFamily="34" charset="0"/>
              </a:rPr>
              <a:t>he </a:t>
            </a:r>
            <a:r>
              <a:rPr lang="en-US" sz="2800" b="0" i="0" dirty="0">
                <a:solidFill>
                  <a:srgbClr val="DC143C"/>
                </a:solidFill>
                <a:effectLst/>
                <a:latin typeface="Consolas" panose="020B0609020204030204" pitchFamily="49" charset="0"/>
              </a:rPr>
              <a:t>for</a:t>
            </a:r>
            <a:r>
              <a:rPr lang="en-US" sz="2800" b="0" i="0" dirty="0">
                <a:solidFill>
                  <a:srgbClr val="000000"/>
                </a:solidFill>
                <a:effectLst/>
                <a:latin typeface="Verdana" panose="020B0604030504040204" pitchFamily="34" charset="0"/>
              </a:rPr>
              <a:t> keyword in other programming languages, and works more like an iterator method as found in other object-orientated programming languages.</a:t>
            </a:r>
          </a:p>
          <a:p>
            <a:br>
              <a:rPr lang="en-US" sz="2800" dirty="0"/>
            </a:br>
            <a:endParaRPr lang="en-IN" sz="2800" dirty="0"/>
          </a:p>
        </p:txBody>
      </p:sp>
      <p:sp>
        <p:nvSpPr>
          <p:cNvPr id="7" name="TextBox 6">
            <a:extLst>
              <a:ext uri="{FF2B5EF4-FFF2-40B4-BE49-F238E27FC236}">
                <a16:creationId xmlns:a16="http://schemas.microsoft.com/office/drawing/2014/main" id="{2B9F1D4D-6331-24F9-8663-5A516991326A}"/>
              </a:ext>
            </a:extLst>
          </p:cNvPr>
          <p:cNvSpPr txBox="1"/>
          <p:nvPr/>
        </p:nvSpPr>
        <p:spPr>
          <a:xfrm>
            <a:off x="3044687" y="3851716"/>
            <a:ext cx="6102626" cy="954107"/>
          </a:xfrm>
          <a:prstGeom prst="rect">
            <a:avLst/>
          </a:prstGeom>
          <a:noFill/>
        </p:spPr>
        <p:txBody>
          <a:bodyPr wrap="square">
            <a:spAutoFit/>
          </a:bodyPr>
          <a:lstStyle/>
          <a:p>
            <a:r>
              <a:rPr lang="en-IN" sz="2800" b="1" dirty="0">
                <a:solidFill>
                  <a:srgbClr val="FF0000"/>
                </a:solidFill>
              </a:rPr>
              <a:t>for </a:t>
            </a:r>
            <a:r>
              <a:rPr lang="en-IN" sz="2800" b="1" dirty="0">
                <a:solidFill>
                  <a:srgbClr val="FF0000"/>
                </a:solidFill>
                <a:highlight>
                  <a:srgbClr val="FFFF00"/>
                </a:highlight>
              </a:rPr>
              <a:t>var</a:t>
            </a:r>
            <a:r>
              <a:rPr lang="en-IN" sz="2800" b="1" dirty="0">
                <a:solidFill>
                  <a:srgbClr val="FF0000"/>
                </a:solidFill>
              </a:rPr>
              <a:t> in </a:t>
            </a:r>
            <a:r>
              <a:rPr lang="en-IN" sz="2800" b="1" dirty="0" err="1">
                <a:solidFill>
                  <a:srgbClr val="FF0000"/>
                </a:solidFill>
              </a:rPr>
              <a:t>iterable</a:t>
            </a:r>
            <a:r>
              <a:rPr lang="en-IN" sz="2800" b="1" dirty="0">
                <a:solidFill>
                  <a:srgbClr val="FF0000"/>
                </a:solidFill>
              </a:rPr>
              <a:t>:</a:t>
            </a:r>
          </a:p>
          <a:p>
            <a:r>
              <a:rPr lang="en-IN" sz="2800" b="1" dirty="0">
                <a:solidFill>
                  <a:srgbClr val="FF0000"/>
                </a:solidFill>
              </a:rPr>
              <a:t>    # statements</a:t>
            </a:r>
          </a:p>
        </p:txBody>
      </p:sp>
    </p:spTree>
    <p:extLst>
      <p:ext uri="{BB962C8B-B14F-4D97-AF65-F5344CB8AC3E}">
        <p14:creationId xmlns:p14="http://schemas.microsoft.com/office/powerpoint/2010/main" val="601911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95DCC9-A2F4-D488-CDA7-DA8D0617642F}"/>
              </a:ext>
            </a:extLst>
          </p:cNvPr>
          <p:cNvPicPr>
            <a:picLocks noChangeAspect="1"/>
          </p:cNvPicPr>
          <p:nvPr/>
        </p:nvPicPr>
        <p:blipFill rotWithShape="1">
          <a:blip r:embed="rId2"/>
          <a:srcRect l="10955" t="5176" r="7587" b="10105"/>
          <a:stretch/>
        </p:blipFill>
        <p:spPr>
          <a:xfrm>
            <a:off x="702365" y="225287"/>
            <a:ext cx="10933043" cy="5433391"/>
          </a:xfrm>
          <a:prstGeom prst="rect">
            <a:avLst/>
          </a:prstGeom>
        </p:spPr>
      </p:pic>
    </p:spTree>
    <p:extLst>
      <p:ext uri="{BB962C8B-B14F-4D97-AF65-F5344CB8AC3E}">
        <p14:creationId xmlns:p14="http://schemas.microsoft.com/office/powerpoint/2010/main" val="1046379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4CF026-0D99-2B20-C1EF-054453936EB3}"/>
              </a:ext>
            </a:extLst>
          </p:cNvPr>
          <p:cNvSpPr txBox="1"/>
          <p:nvPr/>
        </p:nvSpPr>
        <p:spPr>
          <a:xfrm>
            <a:off x="228599" y="0"/>
            <a:ext cx="6102626" cy="4524315"/>
          </a:xfrm>
          <a:prstGeom prst="rect">
            <a:avLst/>
          </a:prstGeom>
          <a:noFill/>
        </p:spPr>
        <p:txBody>
          <a:bodyPr wrap="square">
            <a:spAutoFit/>
          </a:bodyPr>
          <a:lstStyle/>
          <a:p>
            <a:r>
              <a:rPr lang="en-US" sz="2400" b="1" dirty="0"/>
              <a:t># Python Program to</a:t>
            </a:r>
          </a:p>
          <a:p>
            <a:r>
              <a:rPr lang="en-US" sz="2400" b="1" dirty="0"/>
              <a:t># show range() basics</a:t>
            </a:r>
          </a:p>
          <a:p>
            <a:endParaRPr lang="en-US" sz="2400" b="1" dirty="0">
              <a:solidFill>
                <a:srgbClr val="FF0000"/>
              </a:solidFill>
            </a:endParaRPr>
          </a:p>
          <a:p>
            <a:r>
              <a:rPr lang="en-US" sz="2400" b="1" dirty="0"/>
              <a:t># printing a number</a:t>
            </a:r>
          </a:p>
          <a:p>
            <a:r>
              <a:rPr lang="en-US" sz="2400" b="1" dirty="0">
                <a:solidFill>
                  <a:srgbClr val="FF0000"/>
                </a:solidFill>
              </a:rPr>
              <a:t>for </a:t>
            </a:r>
            <a:r>
              <a:rPr lang="en-US" sz="2400" b="1" dirty="0" err="1">
                <a:solidFill>
                  <a:srgbClr val="FF0000"/>
                </a:solidFill>
              </a:rPr>
              <a:t>i</a:t>
            </a:r>
            <a:r>
              <a:rPr lang="en-US" sz="2400" b="1" dirty="0">
                <a:solidFill>
                  <a:srgbClr val="FF0000"/>
                </a:solidFill>
              </a:rPr>
              <a:t> in range(10):</a:t>
            </a:r>
          </a:p>
          <a:p>
            <a:r>
              <a:rPr lang="en-US" sz="2400" b="1" dirty="0">
                <a:solidFill>
                  <a:srgbClr val="FF0000"/>
                </a:solidFill>
              </a:rPr>
              <a:t>	print(</a:t>
            </a:r>
            <a:r>
              <a:rPr lang="en-US" sz="2400" b="1" dirty="0" err="1">
                <a:solidFill>
                  <a:srgbClr val="FF0000"/>
                </a:solidFill>
              </a:rPr>
              <a:t>i</a:t>
            </a:r>
            <a:r>
              <a:rPr lang="en-US" sz="2400" b="1" dirty="0">
                <a:solidFill>
                  <a:srgbClr val="FF0000"/>
                </a:solidFill>
              </a:rPr>
              <a:t>, end=" ")</a:t>
            </a:r>
          </a:p>
          <a:p>
            <a:endParaRPr lang="en-US" sz="2400" b="1" dirty="0">
              <a:solidFill>
                <a:srgbClr val="FF0000"/>
              </a:solidFill>
            </a:endParaRPr>
          </a:p>
          <a:p>
            <a:r>
              <a:rPr lang="en-US" sz="2400" b="1" dirty="0"/>
              <a:t># performing sum of first 10 numbers</a:t>
            </a:r>
          </a:p>
          <a:p>
            <a:r>
              <a:rPr lang="en-US" sz="2400" b="1" dirty="0">
                <a:solidFill>
                  <a:srgbClr val="FF0000"/>
                </a:solidFill>
              </a:rPr>
              <a:t>sum = 0</a:t>
            </a:r>
          </a:p>
          <a:p>
            <a:r>
              <a:rPr lang="en-US" sz="2400" b="1" dirty="0">
                <a:solidFill>
                  <a:srgbClr val="FF0000"/>
                </a:solidFill>
              </a:rPr>
              <a:t>for </a:t>
            </a:r>
            <a:r>
              <a:rPr lang="en-US" sz="2400" b="1" dirty="0" err="1">
                <a:solidFill>
                  <a:srgbClr val="FF0000"/>
                </a:solidFill>
              </a:rPr>
              <a:t>i</a:t>
            </a:r>
            <a:r>
              <a:rPr lang="en-US" sz="2400" b="1" dirty="0">
                <a:solidFill>
                  <a:srgbClr val="FF0000"/>
                </a:solidFill>
              </a:rPr>
              <a:t> in range(1, 10):</a:t>
            </a:r>
          </a:p>
          <a:p>
            <a:r>
              <a:rPr lang="en-US" sz="2400" b="1" dirty="0">
                <a:solidFill>
                  <a:srgbClr val="FF0000"/>
                </a:solidFill>
              </a:rPr>
              <a:t>	sum = sum + </a:t>
            </a:r>
            <a:r>
              <a:rPr lang="en-US" sz="2400" b="1" dirty="0" err="1">
                <a:solidFill>
                  <a:srgbClr val="FF0000"/>
                </a:solidFill>
              </a:rPr>
              <a:t>i</a:t>
            </a:r>
            <a:endParaRPr lang="en-US" sz="2400" b="1" dirty="0">
              <a:solidFill>
                <a:srgbClr val="FF0000"/>
              </a:solidFill>
            </a:endParaRPr>
          </a:p>
          <a:p>
            <a:r>
              <a:rPr lang="en-US" sz="2400" b="1" dirty="0">
                <a:solidFill>
                  <a:srgbClr val="FF0000"/>
                </a:solidFill>
              </a:rPr>
              <a:t>print("\</a:t>
            </a:r>
            <a:r>
              <a:rPr lang="en-US" sz="2400" b="1" dirty="0" err="1">
                <a:solidFill>
                  <a:srgbClr val="FF0000"/>
                </a:solidFill>
              </a:rPr>
              <a:t>nSum</a:t>
            </a:r>
            <a:r>
              <a:rPr lang="en-US" sz="2400" b="1" dirty="0">
                <a:solidFill>
                  <a:srgbClr val="FF0000"/>
                </a:solidFill>
              </a:rPr>
              <a:t> of first 10 numbers :", sum)</a:t>
            </a:r>
          </a:p>
        </p:txBody>
      </p:sp>
      <p:sp>
        <p:nvSpPr>
          <p:cNvPr id="5" name="TextBox 4">
            <a:extLst>
              <a:ext uri="{FF2B5EF4-FFF2-40B4-BE49-F238E27FC236}">
                <a16:creationId xmlns:a16="http://schemas.microsoft.com/office/drawing/2014/main" id="{DF11C829-D404-B3B6-08E0-D3939EE874CC}"/>
              </a:ext>
            </a:extLst>
          </p:cNvPr>
          <p:cNvSpPr txBox="1"/>
          <p:nvPr/>
        </p:nvSpPr>
        <p:spPr>
          <a:xfrm>
            <a:off x="6768547" y="592532"/>
            <a:ext cx="4244010" cy="1631216"/>
          </a:xfrm>
          <a:prstGeom prst="rect">
            <a:avLst/>
          </a:prstGeom>
          <a:noFill/>
        </p:spPr>
        <p:txBody>
          <a:bodyPr wrap="square">
            <a:spAutoFit/>
          </a:bodyPr>
          <a:lstStyle/>
          <a:p>
            <a:r>
              <a:rPr lang="en-US" sz="2000" b="1" dirty="0">
                <a:highlight>
                  <a:srgbClr val="FFFF00"/>
                </a:highlight>
              </a:rPr>
              <a:t>Output:</a:t>
            </a:r>
          </a:p>
          <a:p>
            <a:endParaRPr lang="en-US" sz="2000" b="1" dirty="0"/>
          </a:p>
          <a:p>
            <a:r>
              <a:rPr lang="en-US" sz="2000" b="1" dirty="0"/>
              <a:t>0 1 2 3 4 5 6 7 8 9 </a:t>
            </a:r>
          </a:p>
          <a:p>
            <a:endParaRPr lang="en-US" sz="2000" b="1" dirty="0"/>
          </a:p>
          <a:p>
            <a:r>
              <a:rPr lang="en-US" sz="2000" b="1" dirty="0"/>
              <a:t>Sum of first 10 numbers : 45</a:t>
            </a:r>
            <a:endParaRPr lang="en-IN" sz="2000" b="1" dirty="0"/>
          </a:p>
        </p:txBody>
      </p:sp>
      <p:sp>
        <p:nvSpPr>
          <p:cNvPr id="7" name="TextBox 6">
            <a:extLst>
              <a:ext uri="{FF2B5EF4-FFF2-40B4-BE49-F238E27FC236}">
                <a16:creationId xmlns:a16="http://schemas.microsoft.com/office/drawing/2014/main" id="{E6CE9395-4565-00F2-C0F4-AD710A5CB856}"/>
              </a:ext>
            </a:extLst>
          </p:cNvPr>
          <p:cNvSpPr txBox="1"/>
          <p:nvPr/>
        </p:nvSpPr>
        <p:spPr>
          <a:xfrm>
            <a:off x="467139" y="5110226"/>
            <a:ext cx="9220200" cy="646331"/>
          </a:xfrm>
          <a:prstGeom prst="rect">
            <a:avLst/>
          </a:prstGeom>
          <a:noFill/>
        </p:spPr>
        <p:txBody>
          <a:bodyPr wrap="square">
            <a:spAutoFit/>
          </a:bodyPr>
          <a:lstStyle/>
          <a:p>
            <a:r>
              <a:rPr lang="en-IN" dirty="0">
                <a:hlinkClick r:id="rId2"/>
              </a:rPr>
              <a:t>https://ide.geeksforgeeks.org/eb8cc6fc-31b2-4b84-a4b3-bbe52231325c</a:t>
            </a:r>
            <a:endParaRPr lang="en-IN" dirty="0"/>
          </a:p>
          <a:p>
            <a:endParaRPr lang="en-IN" dirty="0"/>
          </a:p>
        </p:txBody>
      </p:sp>
    </p:spTree>
    <p:extLst>
      <p:ext uri="{BB962C8B-B14F-4D97-AF65-F5344CB8AC3E}">
        <p14:creationId xmlns:p14="http://schemas.microsoft.com/office/powerpoint/2010/main" val="145956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5FF6-83B0-B6C0-1BB9-1978E8755568}"/>
              </a:ext>
            </a:extLst>
          </p:cNvPr>
          <p:cNvSpPr>
            <a:spLocks noGrp="1"/>
          </p:cNvSpPr>
          <p:nvPr>
            <p:ph type="title"/>
          </p:nvPr>
        </p:nvSpPr>
        <p:spPr/>
        <p:txBody>
          <a:bodyPr/>
          <a:lstStyle/>
          <a:p>
            <a:pPr algn="ctr"/>
            <a:r>
              <a:rPr lang="en-IN" dirty="0"/>
              <a:t>Thank you</a:t>
            </a:r>
          </a:p>
        </p:txBody>
      </p:sp>
    </p:spTree>
    <p:extLst>
      <p:ext uri="{BB962C8B-B14F-4D97-AF65-F5344CB8AC3E}">
        <p14:creationId xmlns:p14="http://schemas.microsoft.com/office/powerpoint/2010/main" val="240931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73EC6-E23D-C9A9-5F9B-664A9B53F511}"/>
              </a:ext>
            </a:extLst>
          </p:cNvPr>
          <p:cNvSpPr>
            <a:spLocks noGrp="1"/>
          </p:cNvSpPr>
          <p:nvPr>
            <p:ph type="title"/>
          </p:nvPr>
        </p:nvSpPr>
        <p:spPr/>
        <p:txBody>
          <a:bodyPr/>
          <a:lstStyle/>
          <a:p>
            <a:r>
              <a:rPr lang="en-IN" dirty="0"/>
              <a:t>Control Flow in Python</a:t>
            </a:r>
          </a:p>
        </p:txBody>
      </p:sp>
      <p:sp>
        <p:nvSpPr>
          <p:cNvPr id="3" name="Content Placeholder 2">
            <a:extLst>
              <a:ext uri="{FF2B5EF4-FFF2-40B4-BE49-F238E27FC236}">
                <a16:creationId xmlns:a16="http://schemas.microsoft.com/office/drawing/2014/main" id="{832E0F91-26FB-9EF6-0C90-3824A5B8F3CA}"/>
              </a:ext>
            </a:extLst>
          </p:cNvPr>
          <p:cNvSpPr>
            <a:spLocks noGrp="1"/>
          </p:cNvSpPr>
          <p:nvPr>
            <p:ph idx="1"/>
          </p:nvPr>
        </p:nvSpPr>
        <p:spPr/>
        <p:txBody>
          <a:bodyPr/>
          <a:lstStyle/>
          <a:p>
            <a:pPr algn="just"/>
            <a:r>
              <a:rPr lang="en-US" dirty="0"/>
              <a:t> </a:t>
            </a:r>
            <a:r>
              <a:rPr lang="en-US" sz="2400" dirty="0"/>
              <a:t>Decision-making statements </a:t>
            </a:r>
            <a:r>
              <a:rPr lang="en-US" sz="2400"/>
              <a:t>in Python </a:t>
            </a:r>
            <a:r>
              <a:rPr lang="en-US" sz="2400" dirty="0"/>
              <a:t>programming languages decide the direction of the flow of program execution. </a:t>
            </a:r>
          </a:p>
          <a:p>
            <a:pPr algn="just"/>
            <a:r>
              <a:rPr lang="en-US" sz="2400" b="0" i="0" dirty="0">
                <a:solidFill>
                  <a:srgbClr val="273239"/>
                </a:solidFill>
                <a:effectLst/>
                <a:latin typeface="urw-din"/>
              </a:rPr>
              <a:t>There comes situations in real life when we need to make some decisions and based on these decisions, we decide what should we do next.</a:t>
            </a:r>
          </a:p>
          <a:p>
            <a:pPr algn="just"/>
            <a:r>
              <a:rPr lang="en-US" sz="2400" dirty="0">
                <a:solidFill>
                  <a:srgbClr val="273239"/>
                </a:solidFill>
                <a:latin typeface="urw-din"/>
              </a:rPr>
              <a:t>Flow control describes the order in which statements will be executed at runtime</a:t>
            </a:r>
            <a:endParaRPr lang="en-US" sz="2400" b="0" i="0" dirty="0">
              <a:solidFill>
                <a:srgbClr val="273239"/>
              </a:solidFill>
              <a:effectLst/>
              <a:latin typeface="urw-din"/>
            </a:endParaRPr>
          </a:p>
        </p:txBody>
      </p:sp>
    </p:spTree>
    <p:extLst>
      <p:ext uri="{BB962C8B-B14F-4D97-AF65-F5344CB8AC3E}">
        <p14:creationId xmlns:p14="http://schemas.microsoft.com/office/powerpoint/2010/main" val="2766834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C742-1D2F-86B2-1CDE-5063D0B29651}"/>
              </a:ext>
            </a:extLst>
          </p:cNvPr>
          <p:cNvSpPr>
            <a:spLocks noGrp="1"/>
          </p:cNvSpPr>
          <p:nvPr>
            <p:ph type="title"/>
          </p:nvPr>
        </p:nvSpPr>
        <p:spPr/>
        <p:txBody>
          <a:bodyPr/>
          <a:lstStyle/>
          <a:p>
            <a:r>
              <a:rPr lang="en-IN" dirty="0"/>
              <a:t>Conditional statements</a:t>
            </a:r>
          </a:p>
        </p:txBody>
      </p:sp>
      <p:sp>
        <p:nvSpPr>
          <p:cNvPr id="3" name="Content Placeholder 2">
            <a:extLst>
              <a:ext uri="{FF2B5EF4-FFF2-40B4-BE49-F238E27FC236}">
                <a16:creationId xmlns:a16="http://schemas.microsoft.com/office/drawing/2014/main" id="{656AB227-25B4-9D2D-EEC3-81A908973F9D}"/>
              </a:ext>
            </a:extLst>
          </p:cNvPr>
          <p:cNvSpPr>
            <a:spLocks noGrp="1"/>
          </p:cNvSpPr>
          <p:nvPr>
            <p:ph idx="1"/>
          </p:nvPr>
        </p:nvSpPr>
        <p:spPr>
          <a:xfrm>
            <a:off x="543339" y="2015732"/>
            <a:ext cx="11370365" cy="3450613"/>
          </a:xfrm>
        </p:spPr>
        <p:txBody>
          <a:bodyPr>
            <a:noAutofit/>
          </a:bodyPr>
          <a:lstStyle/>
          <a:p>
            <a:pPr algn="just"/>
            <a:r>
              <a:rPr lang="en-US" sz="2400" dirty="0"/>
              <a:t>Computer programs are said to be shaped into the control structures or the control flow that are nothing but a block of decisions that analyze the flow through instructions.</a:t>
            </a:r>
          </a:p>
          <a:p>
            <a:pPr algn="just"/>
            <a:r>
              <a:rPr lang="en-US" sz="2400" b="0" i="0" dirty="0">
                <a:solidFill>
                  <a:srgbClr val="333333"/>
                </a:solidFill>
                <a:effectLst/>
                <a:latin typeface="Roboto" panose="02000000000000000000" pitchFamily="2" charset="0"/>
              </a:rPr>
              <a:t>All the decisions are made based on two categories, the data and instructions to provide a particular response.</a:t>
            </a:r>
          </a:p>
          <a:p>
            <a:pPr algn="just"/>
            <a:r>
              <a:rPr lang="en-US" sz="2400" b="0" i="0" dirty="0">
                <a:solidFill>
                  <a:srgbClr val="333333"/>
                </a:solidFill>
                <a:effectLst/>
                <a:latin typeface="Roboto" panose="02000000000000000000" pitchFamily="2" charset="0"/>
              </a:rPr>
              <a:t>When you deal with data, you try to understand the nature of it (data type), and when you deal with instructions you need to understand on what basis are, they are being made on. </a:t>
            </a:r>
            <a:endParaRPr lang="en-IN" sz="2400" dirty="0"/>
          </a:p>
        </p:txBody>
      </p:sp>
    </p:spTree>
    <p:extLst>
      <p:ext uri="{BB962C8B-B14F-4D97-AF65-F5344CB8AC3E}">
        <p14:creationId xmlns:p14="http://schemas.microsoft.com/office/powerpoint/2010/main" val="1143259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BA34-4F95-51FB-F754-9BC29EAC5B46}"/>
              </a:ext>
            </a:extLst>
          </p:cNvPr>
          <p:cNvSpPr>
            <a:spLocks noGrp="1"/>
          </p:cNvSpPr>
          <p:nvPr>
            <p:ph type="title"/>
          </p:nvPr>
        </p:nvSpPr>
        <p:spPr/>
        <p:txBody>
          <a:bodyPr/>
          <a:lstStyle/>
          <a:p>
            <a:r>
              <a:rPr lang="en-US" dirty="0"/>
              <a:t>There are three types of Python control structures.</a:t>
            </a:r>
            <a:endParaRPr lang="en-IN" dirty="0"/>
          </a:p>
        </p:txBody>
      </p:sp>
      <p:sp>
        <p:nvSpPr>
          <p:cNvPr id="3" name="Content Placeholder 2">
            <a:extLst>
              <a:ext uri="{FF2B5EF4-FFF2-40B4-BE49-F238E27FC236}">
                <a16:creationId xmlns:a16="http://schemas.microsoft.com/office/drawing/2014/main" id="{031175B8-EF8B-89D1-8B42-6842008B3A9E}"/>
              </a:ext>
            </a:extLst>
          </p:cNvPr>
          <p:cNvSpPr>
            <a:spLocks noGrp="1"/>
          </p:cNvSpPr>
          <p:nvPr>
            <p:ph idx="1"/>
          </p:nvPr>
        </p:nvSpPr>
        <p:spPr/>
        <p:txBody>
          <a:bodyPr/>
          <a:lstStyle/>
          <a:p>
            <a:r>
              <a:rPr lang="en-IN" dirty="0"/>
              <a:t>Selection</a:t>
            </a:r>
          </a:p>
          <a:p>
            <a:r>
              <a:rPr lang="en-IN" dirty="0"/>
              <a:t>Sequential</a:t>
            </a:r>
          </a:p>
          <a:p>
            <a:r>
              <a:rPr lang="en-IN" dirty="0"/>
              <a:t>Repetition (iteration).</a:t>
            </a:r>
          </a:p>
        </p:txBody>
      </p:sp>
    </p:spTree>
    <p:extLst>
      <p:ext uri="{BB962C8B-B14F-4D97-AF65-F5344CB8AC3E}">
        <p14:creationId xmlns:p14="http://schemas.microsoft.com/office/powerpoint/2010/main" val="215359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280769-CC11-2090-C13D-8704CF428CAC}"/>
              </a:ext>
            </a:extLst>
          </p:cNvPr>
          <p:cNvPicPr>
            <a:picLocks noChangeAspect="1"/>
          </p:cNvPicPr>
          <p:nvPr/>
        </p:nvPicPr>
        <p:blipFill>
          <a:blip r:embed="rId2"/>
          <a:stretch>
            <a:fillRect/>
          </a:stretch>
        </p:blipFill>
        <p:spPr>
          <a:xfrm>
            <a:off x="940905" y="530086"/>
            <a:ext cx="11251096" cy="4770783"/>
          </a:xfrm>
          <a:prstGeom prst="rect">
            <a:avLst/>
          </a:prstGeom>
        </p:spPr>
      </p:pic>
    </p:spTree>
    <p:extLst>
      <p:ext uri="{BB962C8B-B14F-4D97-AF65-F5344CB8AC3E}">
        <p14:creationId xmlns:p14="http://schemas.microsoft.com/office/powerpoint/2010/main" val="367313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47F9FF-828C-794D-D09F-2C3C5CBDCD86}"/>
              </a:ext>
            </a:extLst>
          </p:cNvPr>
          <p:cNvSpPr>
            <a:spLocks noGrp="1"/>
          </p:cNvSpPr>
          <p:nvPr>
            <p:ph type="title"/>
          </p:nvPr>
        </p:nvSpPr>
        <p:spPr>
          <a:xfrm>
            <a:off x="1451579" y="198784"/>
            <a:ext cx="9603275" cy="808382"/>
          </a:xfrm>
        </p:spPr>
        <p:txBody>
          <a:bodyPr/>
          <a:lstStyle/>
          <a:p>
            <a:r>
              <a:rPr lang="en-IN" dirty="0"/>
              <a:t>Python Sequential</a:t>
            </a:r>
          </a:p>
        </p:txBody>
      </p:sp>
      <p:sp>
        <p:nvSpPr>
          <p:cNvPr id="5" name="Content Placeholder 4">
            <a:extLst>
              <a:ext uri="{FF2B5EF4-FFF2-40B4-BE49-F238E27FC236}">
                <a16:creationId xmlns:a16="http://schemas.microsoft.com/office/drawing/2014/main" id="{703EBCF6-6F66-6B00-B79F-27A65CCE3079}"/>
              </a:ext>
            </a:extLst>
          </p:cNvPr>
          <p:cNvSpPr>
            <a:spLocks noGrp="1"/>
          </p:cNvSpPr>
          <p:nvPr>
            <p:ph idx="1"/>
          </p:nvPr>
        </p:nvSpPr>
        <p:spPr>
          <a:xfrm>
            <a:off x="1451579" y="742122"/>
            <a:ext cx="9603275" cy="5311359"/>
          </a:xfrm>
        </p:spPr>
        <p:txBody>
          <a:bodyPr/>
          <a:lstStyle/>
          <a:p>
            <a:r>
              <a:rPr lang="en-US" dirty="0"/>
              <a:t>Flow of a program that executes in an order, without skipping, jumping or switching to another block of code.</a:t>
            </a:r>
          </a:p>
          <a:p>
            <a:pPr marL="0" indent="0">
              <a:buNone/>
            </a:pPr>
            <a:endParaRPr lang="en-IN" dirty="0"/>
          </a:p>
        </p:txBody>
      </p:sp>
      <p:pic>
        <p:nvPicPr>
          <p:cNvPr id="8" name="Picture 7">
            <a:extLst>
              <a:ext uri="{FF2B5EF4-FFF2-40B4-BE49-F238E27FC236}">
                <a16:creationId xmlns:a16="http://schemas.microsoft.com/office/drawing/2014/main" id="{A349E0F8-FD55-5B3F-6A9E-04FF34E54A20}"/>
              </a:ext>
            </a:extLst>
          </p:cNvPr>
          <p:cNvPicPr>
            <a:picLocks noChangeAspect="1"/>
          </p:cNvPicPr>
          <p:nvPr/>
        </p:nvPicPr>
        <p:blipFill>
          <a:blip r:embed="rId2"/>
          <a:stretch>
            <a:fillRect/>
          </a:stretch>
        </p:blipFill>
        <p:spPr>
          <a:xfrm>
            <a:off x="2332383" y="1550504"/>
            <a:ext cx="7460974" cy="4077819"/>
          </a:xfrm>
          <a:prstGeom prst="rect">
            <a:avLst/>
          </a:prstGeom>
        </p:spPr>
      </p:pic>
    </p:spTree>
    <p:extLst>
      <p:ext uri="{BB962C8B-B14F-4D97-AF65-F5344CB8AC3E}">
        <p14:creationId xmlns:p14="http://schemas.microsoft.com/office/powerpoint/2010/main" val="14969454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1027</TotalTime>
  <Words>1677</Words>
  <Application>Microsoft Office PowerPoint</Application>
  <PresentationFormat>Widescreen</PresentationFormat>
  <Paragraphs>272</Paragraphs>
  <Slides>44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Arial</vt:lpstr>
      <vt:lpstr>Consolas</vt:lpstr>
      <vt:lpstr>Consolas</vt:lpstr>
      <vt:lpstr>Gill Sans MT</vt:lpstr>
      <vt:lpstr>Heebo</vt:lpstr>
      <vt:lpstr>Roboto</vt:lpstr>
      <vt:lpstr>Segoe UI</vt:lpstr>
      <vt:lpstr>Source Sans Pro</vt:lpstr>
      <vt:lpstr>urw-din</vt:lpstr>
      <vt:lpstr>Verdana</vt:lpstr>
      <vt:lpstr>Wingdings</vt:lpstr>
      <vt:lpstr>Gallery</vt:lpstr>
      <vt:lpstr>Python - Control structure</vt:lpstr>
      <vt:lpstr>Content </vt:lpstr>
      <vt:lpstr>Python - Decision Making</vt:lpstr>
      <vt:lpstr>Following is the general form of a typical decision making structure </vt:lpstr>
      <vt:lpstr>Control Flow in Python</vt:lpstr>
      <vt:lpstr>Conditional statements</vt:lpstr>
      <vt:lpstr>There are three types of Python control structures.</vt:lpstr>
      <vt:lpstr>PowerPoint Presentation</vt:lpstr>
      <vt:lpstr>Python Sequential</vt:lpstr>
      <vt:lpstr>PowerPoint Presentation</vt:lpstr>
      <vt:lpstr>PowerPoint Presentation</vt:lpstr>
      <vt:lpstr>PowerPoint Presentation</vt:lpstr>
      <vt:lpstr>Conditional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Control structure</dc:title>
  <dc:creator>Shachi Mall</dc:creator>
  <cp:lastModifiedBy>Shachi Mall</cp:lastModifiedBy>
  <cp:revision>2</cp:revision>
  <dcterms:created xsi:type="dcterms:W3CDTF">2022-10-08T10:20:22Z</dcterms:created>
  <dcterms:modified xsi:type="dcterms:W3CDTF">2022-10-10T06:11:22Z</dcterms:modified>
</cp:coreProperties>
</file>