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dole" panose="020B0604020202020204" charset="0"/>
      <p:regular r:id="rId22"/>
    </p:embeddedFont>
    <p:embeddedFont>
      <p:font typeface="League Spartan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5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782927">
            <a:off x="-5433004" y="-3521525"/>
            <a:ext cx="17084107" cy="16682782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3" name="AutoShape 3"/>
          <p:cNvSpPr/>
          <p:nvPr/>
        </p:nvSpPr>
        <p:spPr>
          <a:xfrm rot="-782927">
            <a:off x="11851498" y="-991268"/>
            <a:ext cx="549542" cy="11861169"/>
          </a:xfrm>
          <a:prstGeom prst="rect">
            <a:avLst/>
          </a:prstGeom>
          <a:solidFill>
            <a:srgbClr val="FDD05A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896938"/>
            <a:ext cx="8286286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15">
                <a:solidFill>
                  <a:srgbClr val="E6DCCA"/>
                </a:solidFill>
                <a:latin typeface="Gidole"/>
              </a:rPr>
              <a:t>NASA SPACEAPPS 2019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3035014"/>
            <a:ext cx="9659354" cy="6149850"/>
            <a:chOff x="0" y="0"/>
            <a:chExt cx="12879139" cy="8199800"/>
          </a:xfrm>
        </p:grpSpPr>
        <p:sp>
          <p:nvSpPr>
            <p:cNvPr id="6" name="TextBox 6"/>
            <p:cNvSpPr txBox="1"/>
            <p:nvPr/>
          </p:nvSpPr>
          <p:spPr>
            <a:xfrm>
              <a:off x="0" y="95250"/>
              <a:ext cx="12879139" cy="3994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50"/>
                </a:lnSpc>
              </a:pPr>
              <a:r>
                <a:rPr lang="en-US" sz="10500" spc="262">
                  <a:solidFill>
                    <a:srgbClr val="FDD05A"/>
                  </a:solidFill>
                  <a:latin typeface="League Spartan"/>
                </a:rPr>
                <a:t>KEEP IT COOL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323760"/>
              <a:ext cx="12874174" cy="3876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198">
                  <a:solidFill>
                    <a:srgbClr val="E6DCCA"/>
                  </a:solidFill>
                  <a:latin typeface="Gidole"/>
                </a:rPr>
                <a:t>Team Kugelblitz</a:t>
              </a:r>
            </a:p>
            <a:p>
              <a:pPr>
                <a:lnSpc>
                  <a:spcPts val="4620"/>
                </a:lnSpc>
              </a:pPr>
              <a:endParaRPr lang="en-US" sz="3300" spc="198">
                <a:solidFill>
                  <a:srgbClr val="E6DCCA"/>
                </a:solidFill>
                <a:latin typeface="Gidole"/>
              </a:endParaRPr>
            </a:p>
            <a:p>
              <a:pPr>
                <a:lnSpc>
                  <a:spcPts val="4620"/>
                </a:lnSpc>
              </a:pPr>
              <a:r>
                <a:rPr lang="en-US" sz="3300" spc="198">
                  <a:solidFill>
                    <a:srgbClr val="E6DCCA"/>
                  </a:solidFill>
                  <a:latin typeface="Gidole"/>
                </a:rPr>
                <a:t>Siddharth Srivastava</a:t>
              </a:r>
            </a:p>
            <a:p>
              <a:pPr>
                <a:lnSpc>
                  <a:spcPts val="4620"/>
                </a:lnSpc>
              </a:pPr>
              <a:r>
                <a:rPr lang="en-US" sz="3300" spc="198">
                  <a:solidFill>
                    <a:srgbClr val="E6DCCA"/>
                  </a:solidFill>
                  <a:latin typeface="Gidole"/>
                </a:rPr>
                <a:t>Yash Damania</a:t>
              </a:r>
            </a:p>
            <a:p>
              <a:pPr>
                <a:lnSpc>
                  <a:spcPts val="4620"/>
                </a:lnSpc>
              </a:pPr>
              <a:r>
                <a:rPr lang="en-US" sz="3300" spc="198">
                  <a:solidFill>
                    <a:srgbClr val="E6DCCA"/>
                  </a:solidFill>
                  <a:latin typeface="Gidole"/>
                </a:rPr>
                <a:t>Abhishek Deshpande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49400" y="723900"/>
            <a:ext cx="2633368" cy="2290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D0F86-5538-46D6-B43B-5CBC89E9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0" y="3698999"/>
            <a:ext cx="2633368" cy="2480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2702" y="-423751"/>
            <a:ext cx="7553102" cy="11134502"/>
          </a:xfrm>
          <a:prstGeom prst="rect">
            <a:avLst/>
          </a:prstGeom>
          <a:solidFill>
            <a:srgbClr val="FDD05A"/>
          </a:solidFill>
        </p:spPr>
      </p:sp>
      <p:grpSp>
        <p:nvGrpSpPr>
          <p:cNvPr id="3" name="Group 3"/>
          <p:cNvGrpSpPr/>
          <p:nvPr/>
        </p:nvGrpSpPr>
        <p:grpSpPr>
          <a:xfrm>
            <a:off x="8102393" y="1455428"/>
            <a:ext cx="9156907" cy="6281835"/>
            <a:chOff x="0" y="0"/>
            <a:chExt cx="12209209" cy="8375781"/>
          </a:xfrm>
        </p:grpSpPr>
        <p:sp>
          <p:nvSpPr>
            <p:cNvPr id="4" name="TextBox 4"/>
            <p:cNvSpPr txBox="1"/>
            <p:nvPr/>
          </p:nvSpPr>
          <p:spPr>
            <a:xfrm>
              <a:off x="0" y="811785"/>
              <a:ext cx="12209209" cy="2238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/>
            </a:p>
            <a:p>
              <a:pPr>
                <a:lnSpc>
                  <a:spcPts val="4500"/>
                </a:lnSpc>
              </a:pPr>
              <a:endParaRPr/>
            </a:p>
            <a:p>
              <a:pPr>
                <a:lnSpc>
                  <a:spcPts val="45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22092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25"/>
                </a:lnSpc>
              </a:pPr>
              <a:r>
                <a:rPr lang="en-US" sz="3300" spc="214">
                  <a:solidFill>
                    <a:srgbClr val="FDD05A"/>
                  </a:solidFill>
                  <a:latin typeface="Gidole"/>
                </a:rPr>
                <a:t>EXPANDABLE FOR MORE PARAMETERS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322445"/>
              <a:ext cx="12209209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83585"/>
              <a:ext cx="12209209" cy="1397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25"/>
                </a:lnSpc>
              </a:pPr>
              <a:r>
                <a:rPr lang="en-US" sz="3300" spc="214">
                  <a:solidFill>
                    <a:srgbClr val="FDD05A"/>
                  </a:solidFill>
                  <a:latin typeface="Gidole"/>
                </a:rPr>
                <a:t>GENERAL FRAMEWORK TO VISUALIZE ALL SCIENTIFIC DATA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61406"/>
              <a:ext cx="12209209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821045"/>
              <a:ext cx="122092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25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9384" y="1407803"/>
            <a:ext cx="7010400" cy="90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 spc="280">
                <a:solidFill>
                  <a:srgbClr val="1C2529"/>
                </a:solidFill>
                <a:latin typeface="League Spartan"/>
              </a:rPr>
              <a:t>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47356" y="514180"/>
            <a:ext cx="19582712" cy="9258640"/>
          </a:xfrm>
          <a:prstGeom prst="rect">
            <a:avLst/>
          </a:prstGeom>
          <a:solidFill>
            <a:srgbClr val="1C2529"/>
          </a:solidFill>
        </p:spPr>
      </p:sp>
      <p:grpSp>
        <p:nvGrpSpPr>
          <p:cNvPr id="3" name="Group 3"/>
          <p:cNvGrpSpPr/>
          <p:nvPr/>
        </p:nvGrpSpPr>
        <p:grpSpPr>
          <a:xfrm>
            <a:off x="2613405" y="755820"/>
            <a:ext cx="11794327" cy="1732915"/>
            <a:chOff x="0" y="0"/>
            <a:chExt cx="15725769" cy="2310553"/>
          </a:xfrm>
        </p:grpSpPr>
        <p:sp>
          <p:nvSpPr>
            <p:cNvPr id="4" name="TextBox 4"/>
            <p:cNvSpPr txBox="1"/>
            <p:nvPr/>
          </p:nvSpPr>
          <p:spPr>
            <a:xfrm>
              <a:off x="0" y="-104775"/>
              <a:ext cx="15725769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119"/>
                </a:lnSpc>
              </a:pPr>
              <a:r>
                <a:rPr lang="en-US" sz="5800" spc="174">
                  <a:solidFill>
                    <a:srgbClr val="FDD05A"/>
                  </a:solidFill>
                  <a:latin typeface="League Spartan"/>
                </a:rPr>
                <a:t>Other factors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96178"/>
              <a:ext cx="15725769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98510" y="1321018"/>
            <a:ext cx="11794327" cy="5161915"/>
            <a:chOff x="0" y="0"/>
            <a:chExt cx="15725769" cy="6882553"/>
          </a:xfrm>
        </p:grpSpPr>
        <p:sp>
          <p:nvSpPr>
            <p:cNvPr id="7" name="TextBox 7"/>
            <p:cNvSpPr txBox="1"/>
            <p:nvPr/>
          </p:nvSpPr>
          <p:spPr>
            <a:xfrm>
              <a:off x="0" y="-104775"/>
              <a:ext cx="15725769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119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96178"/>
              <a:ext cx="15725769" cy="5286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Sea Surface Temperature </a:t>
              </a:r>
            </a:p>
            <a:p>
              <a:pPr algn="ctr">
                <a:lnSpc>
                  <a:spcPts val="4500"/>
                </a:lnSpc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Ice sheet levels</a:t>
              </a:r>
            </a:p>
            <a:p>
              <a:pPr algn="ctr">
                <a:lnSpc>
                  <a:spcPts val="4500"/>
                </a:lnSpc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Arctic sea ice level</a:t>
              </a:r>
            </a:p>
            <a:p>
              <a:pPr algn="ctr">
                <a:lnSpc>
                  <a:spcPts val="4500"/>
                </a:lnSpc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Ocean acidifcation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47356" y="514180"/>
            <a:ext cx="19582712" cy="9258640"/>
          </a:xfrm>
          <a:prstGeom prst="rect">
            <a:avLst/>
          </a:prstGeom>
          <a:solidFill>
            <a:srgbClr val="1C2529"/>
          </a:solidFill>
        </p:spPr>
      </p:sp>
      <p:grpSp>
        <p:nvGrpSpPr>
          <p:cNvPr id="3" name="Group 3"/>
          <p:cNvGrpSpPr/>
          <p:nvPr/>
        </p:nvGrpSpPr>
        <p:grpSpPr>
          <a:xfrm>
            <a:off x="2790766" y="742215"/>
            <a:ext cx="11794327" cy="1732915"/>
            <a:chOff x="0" y="0"/>
            <a:chExt cx="15725769" cy="2310553"/>
          </a:xfrm>
        </p:grpSpPr>
        <p:sp>
          <p:nvSpPr>
            <p:cNvPr id="4" name="TextBox 4"/>
            <p:cNvSpPr txBox="1"/>
            <p:nvPr/>
          </p:nvSpPr>
          <p:spPr>
            <a:xfrm>
              <a:off x="0" y="-104775"/>
              <a:ext cx="15725769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119"/>
                </a:lnSpc>
              </a:pPr>
              <a:r>
                <a:rPr lang="en-US" sz="5800" spc="174">
                  <a:solidFill>
                    <a:srgbClr val="FDD05A"/>
                  </a:solidFill>
                  <a:latin typeface="League Spartan"/>
                </a:rPr>
                <a:t>Roadmap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96178"/>
              <a:ext cx="15725769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1705" y="2230811"/>
            <a:ext cx="14353389" cy="1062355"/>
            <a:chOff x="0" y="0"/>
            <a:chExt cx="19137851" cy="1416473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19137851" cy="707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96">
                  <a:solidFill>
                    <a:srgbClr val="FDD05A"/>
                  </a:solidFill>
                  <a:latin typeface="League Spartan"/>
                </a:rPr>
                <a:t>1. CycleGANs (https://github.com/srivastava41099/cygan)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34533"/>
              <a:ext cx="19137851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t="27709" b="27709"/>
          <a:stretch>
            <a:fillRect/>
          </a:stretch>
        </p:blipFill>
        <p:spPr>
          <a:xfrm>
            <a:off x="1811827" y="3851261"/>
            <a:ext cx="14664345" cy="36688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47356" y="514180"/>
            <a:ext cx="19582712" cy="9258640"/>
          </a:xfrm>
          <a:prstGeom prst="rect">
            <a:avLst/>
          </a:prstGeom>
          <a:solidFill>
            <a:srgbClr val="1C2529"/>
          </a:solidFill>
        </p:spPr>
      </p:sp>
      <p:grpSp>
        <p:nvGrpSpPr>
          <p:cNvPr id="3" name="Group 3"/>
          <p:cNvGrpSpPr/>
          <p:nvPr/>
        </p:nvGrpSpPr>
        <p:grpSpPr>
          <a:xfrm>
            <a:off x="202698" y="1326977"/>
            <a:ext cx="18085302" cy="1905635"/>
            <a:chOff x="0" y="0"/>
            <a:chExt cx="24113736" cy="2540847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24113736" cy="1466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96">
                  <a:solidFill>
                    <a:srgbClr val="FDD05A"/>
                  </a:solidFill>
                  <a:latin typeface="League Spartan"/>
                </a:rPr>
                <a:t>2. Energy Disaggregation  (https://github.com/srivastava41099/energy-disaggregation)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26472"/>
              <a:ext cx="24113736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r="1035" b="22167"/>
          <a:stretch>
            <a:fillRect/>
          </a:stretch>
        </p:blipFill>
        <p:spPr>
          <a:xfrm>
            <a:off x="1882431" y="2559062"/>
            <a:ext cx="14523137" cy="64053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-152740"/>
            <a:ext cx="10338449" cy="9411040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3" name="TextBox 3"/>
          <p:cNvSpPr txBox="1"/>
          <p:nvPr/>
        </p:nvSpPr>
        <p:spPr>
          <a:xfrm>
            <a:off x="1751481" y="971550"/>
            <a:ext cx="8657923" cy="101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6300" spc="315">
                <a:solidFill>
                  <a:srgbClr val="FDD05A"/>
                </a:solidFill>
                <a:latin typeface="League Spartan"/>
              </a:rPr>
              <a:t>FUTURE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51481" y="5074408"/>
            <a:ext cx="8586456" cy="3456868"/>
            <a:chOff x="0" y="0"/>
            <a:chExt cx="11448608" cy="4609157"/>
          </a:xfrm>
        </p:grpSpPr>
        <p:sp>
          <p:nvSpPr>
            <p:cNvPr id="5" name="TextBox 5"/>
            <p:cNvSpPr txBox="1"/>
            <p:nvPr/>
          </p:nvSpPr>
          <p:spPr>
            <a:xfrm>
              <a:off x="0" y="916639"/>
              <a:ext cx="11448608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1448608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25"/>
                </a:lnSpc>
              </a:pPr>
              <a:r>
                <a:rPr lang="en-US" sz="3300" spc="214">
                  <a:solidFill>
                    <a:srgbClr val="E6DCCA"/>
                  </a:solidFill>
                  <a:latin typeface="Gidole"/>
                </a:rPr>
                <a:t>HUMONGOUS MARKET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94782"/>
              <a:ext cx="11448608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55922"/>
              <a:ext cx="11448608" cy="1397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25"/>
                </a:lnSpc>
              </a:pPr>
              <a:r>
                <a:rPr lang="en-US" sz="3300" spc="214">
                  <a:solidFill>
                    <a:srgbClr val="E6DCCA"/>
                  </a:solidFill>
                  <a:latin typeface="Gidole"/>
                </a:rPr>
                <a:t>INTERACTIVE EDUCATION WITH POSITIVE FEEDBACK MECHANISM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10000" r="9999" b="10000"/>
          <a:stretch>
            <a:fillRect/>
          </a:stretch>
        </p:blipFill>
        <p:spPr>
          <a:xfrm>
            <a:off x="12801600" y="0"/>
            <a:ext cx="548640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3481" y="3481"/>
            <a:ext cx="4351447" cy="434448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05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40591" y="4109720"/>
            <a:ext cx="13629208" cy="3091180"/>
            <a:chOff x="0" y="0"/>
            <a:chExt cx="18172277" cy="4121573"/>
          </a:xfrm>
        </p:grpSpPr>
        <p:sp>
          <p:nvSpPr>
            <p:cNvPr id="5" name="TextBox 5"/>
            <p:cNvSpPr txBox="1"/>
            <p:nvPr/>
          </p:nvSpPr>
          <p:spPr>
            <a:xfrm>
              <a:off x="0" y="-104775"/>
              <a:ext cx="18172277" cy="2658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119"/>
                </a:lnSpc>
              </a:pPr>
              <a:r>
                <a:rPr lang="en-US" sz="5775" spc="173">
                  <a:solidFill>
                    <a:srgbClr val="FDD05A"/>
                  </a:solidFill>
                  <a:latin typeface="League Spartan"/>
                </a:rPr>
                <a:t>The world cannot stabilize what it does not watch.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391214" y="3422438"/>
              <a:ext cx="9781063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25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6220" y="883848"/>
            <a:ext cx="1005886" cy="7644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5400000">
            <a:off x="12426079" y="4614627"/>
            <a:ext cx="8270077" cy="101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300" spc="315">
                <a:solidFill>
                  <a:srgbClr val="1C2529"/>
                </a:solidFill>
                <a:latin typeface="League Spartan"/>
              </a:rPr>
              <a:t>THE TEAM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172169"/>
            <a:ext cx="4438650" cy="7962900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4" name="AutoShape 4"/>
          <p:cNvSpPr/>
          <p:nvPr/>
        </p:nvSpPr>
        <p:spPr>
          <a:xfrm>
            <a:off x="5829300" y="1151931"/>
            <a:ext cx="4438650" cy="7962900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5" name="AutoShape 5"/>
          <p:cNvSpPr/>
          <p:nvPr/>
        </p:nvSpPr>
        <p:spPr>
          <a:xfrm>
            <a:off x="10610850" y="1172169"/>
            <a:ext cx="4438650" cy="7962900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6" name="TextBox 6"/>
          <p:cNvSpPr txBox="1"/>
          <p:nvPr/>
        </p:nvSpPr>
        <p:spPr>
          <a:xfrm>
            <a:off x="1469922" y="5048844"/>
            <a:ext cx="3556207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30">
                <a:solidFill>
                  <a:srgbClr val="E6DCCA"/>
                </a:solidFill>
                <a:latin typeface="Gidole"/>
              </a:rPr>
              <a:t>AI Research &amp; Physics</a:t>
            </a:r>
          </a:p>
          <a:p>
            <a:pPr algn="ctr">
              <a:lnSpc>
                <a:spcPts val="4500"/>
              </a:lnSpc>
            </a:pPr>
            <a:endParaRPr lang="en-US" sz="3000" spc="30">
              <a:solidFill>
                <a:srgbClr val="E6DCCA"/>
              </a:solidFill>
              <a:latin typeface="Gidole"/>
            </a:endParaRPr>
          </a:p>
          <a:p>
            <a:pPr algn="ctr">
              <a:lnSpc>
                <a:spcPts val="4500"/>
              </a:lnSpc>
            </a:pPr>
            <a:r>
              <a:rPr lang="en-US" sz="3000" spc="30">
                <a:solidFill>
                  <a:srgbClr val="E6DCCA"/>
                </a:solidFill>
                <a:latin typeface="Gidole"/>
              </a:rPr>
              <a:t>MIT-WPU, Pune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69922" y="3175256"/>
            <a:ext cx="3556207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3300" spc="214">
                <a:solidFill>
                  <a:srgbClr val="FDD05A"/>
                </a:solidFill>
                <a:latin typeface="Gidole"/>
              </a:rPr>
              <a:t>SIDDHARTH SRIVASTAVA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70522" y="5048844"/>
            <a:ext cx="3556207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30">
                <a:solidFill>
                  <a:srgbClr val="E6DCCA"/>
                </a:solidFill>
                <a:latin typeface="Gidole"/>
              </a:rPr>
              <a:t>Electronics &amp; AI Research</a:t>
            </a:r>
          </a:p>
          <a:p>
            <a:pPr algn="ctr">
              <a:lnSpc>
                <a:spcPts val="4500"/>
              </a:lnSpc>
            </a:pPr>
            <a:r>
              <a:rPr lang="en-US" sz="3000" spc="30">
                <a:solidFill>
                  <a:srgbClr val="E6DCCA"/>
                </a:solidFill>
                <a:latin typeface="Gidole"/>
              </a:rPr>
              <a:t>MIT-WPU, Pune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42486" y="3175256"/>
            <a:ext cx="3556207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3300" spc="214">
                <a:solidFill>
                  <a:srgbClr val="FDD05A"/>
                </a:solidFill>
                <a:latin typeface="Gidole"/>
              </a:rPr>
              <a:t>ABHISHEK DESHPANDE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52072" y="5048844"/>
            <a:ext cx="3556207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30">
                <a:solidFill>
                  <a:srgbClr val="E6DCCA"/>
                </a:solidFill>
                <a:latin typeface="Gidole"/>
              </a:rPr>
              <a:t>Software Engineering</a:t>
            </a:r>
          </a:p>
          <a:p>
            <a:pPr algn="ctr">
              <a:lnSpc>
                <a:spcPts val="4500"/>
              </a:lnSpc>
            </a:pPr>
            <a:endParaRPr lang="en-US" sz="3000" spc="30">
              <a:solidFill>
                <a:srgbClr val="E6DCCA"/>
              </a:solidFill>
              <a:latin typeface="Gidole"/>
            </a:endParaRPr>
          </a:p>
          <a:p>
            <a:pPr algn="ctr">
              <a:lnSpc>
                <a:spcPts val="4500"/>
              </a:lnSpc>
            </a:pPr>
            <a:r>
              <a:rPr lang="en-US" sz="3000" spc="30">
                <a:solidFill>
                  <a:srgbClr val="E6DCCA"/>
                </a:solidFill>
                <a:latin typeface="Gidole"/>
              </a:rPr>
              <a:t>MIT-WPU, Pune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52072" y="3437194"/>
            <a:ext cx="3556207" cy="53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3300" spc="214">
                <a:solidFill>
                  <a:srgbClr val="FDD05A"/>
                </a:solidFill>
                <a:latin typeface="Gidole"/>
              </a:rPr>
              <a:t>YASH DAMANIA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9311" y="7490669"/>
            <a:ext cx="3997428" cy="30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1800" spc="117">
                <a:solidFill>
                  <a:srgbClr val="FDD05A"/>
                </a:solidFill>
                <a:latin typeface="Gidole"/>
              </a:rPr>
              <a:t>SRIVASTAVA41099@GMAIL.COM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49911" y="7490669"/>
            <a:ext cx="3997428" cy="588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1800" spc="117">
                <a:solidFill>
                  <a:srgbClr val="FDD05A"/>
                </a:solidFill>
                <a:latin typeface="Gidole"/>
              </a:rPr>
              <a:t>ABHISHEK.DESHPANDE1131@GMAIL.COM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31461" y="7490669"/>
            <a:ext cx="3997428" cy="30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1800" spc="117">
                <a:solidFill>
                  <a:srgbClr val="FDD05A"/>
                </a:solidFill>
                <a:latin typeface="Gidole"/>
              </a:rPr>
              <a:t>DAMANIAYASH@GMAIL.COM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-152740"/>
            <a:ext cx="10338449" cy="9411040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3" name="TextBox 3"/>
          <p:cNvSpPr txBox="1"/>
          <p:nvPr/>
        </p:nvSpPr>
        <p:spPr>
          <a:xfrm>
            <a:off x="1751481" y="971550"/>
            <a:ext cx="8657923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6300" spc="315">
                <a:solidFill>
                  <a:srgbClr val="FDD05A"/>
                </a:solidFill>
                <a:latin typeface="League Spartan"/>
              </a:rPr>
              <a:t>THE HUMAN PROBLEM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51481" y="5074408"/>
            <a:ext cx="8586456" cy="3456868"/>
            <a:chOff x="0" y="0"/>
            <a:chExt cx="11448608" cy="4609157"/>
          </a:xfrm>
        </p:grpSpPr>
        <p:sp>
          <p:nvSpPr>
            <p:cNvPr id="5" name="TextBox 5"/>
            <p:cNvSpPr txBox="1"/>
            <p:nvPr/>
          </p:nvSpPr>
          <p:spPr>
            <a:xfrm>
              <a:off x="0" y="916639"/>
              <a:ext cx="11448608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1448608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25"/>
                </a:lnSpc>
              </a:pPr>
              <a:r>
                <a:rPr lang="en-US" sz="3300" spc="214">
                  <a:solidFill>
                    <a:srgbClr val="E6DCCA"/>
                  </a:solidFill>
                  <a:latin typeface="Gidole"/>
                </a:rPr>
                <a:t>CLIMATE CHANGE AWARENESS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94782"/>
              <a:ext cx="11448608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55922"/>
              <a:ext cx="11448608" cy="1397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25"/>
                </a:lnSpc>
              </a:pPr>
              <a:r>
                <a:rPr lang="en-US" sz="3300" spc="214">
                  <a:solidFill>
                    <a:srgbClr val="E6DCCA"/>
                  </a:solidFill>
                  <a:latin typeface="Gidole"/>
                </a:rPr>
                <a:t>ESOTERIC STUDIES AND DATA - CHALLENGE TO HUMAN INTUITION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29544" r="4144"/>
          <a:stretch>
            <a:fillRect/>
          </a:stretch>
        </p:blipFill>
        <p:spPr>
          <a:xfrm>
            <a:off x="12932130" y="0"/>
            <a:ext cx="8185703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57764"/>
            <a:ext cx="5451587" cy="9552422"/>
          </a:xfrm>
          <a:prstGeom prst="rect">
            <a:avLst/>
          </a:prstGeom>
          <a:solidFill>
            <a:srgbClr val="FDD05A"/>
          </a:solidFill>
        </p:spPr>
      </p:sp>
      <p:grpSp>
        <p:nvGrpSpPr>
          <p:cNvPr id="3" name="Group 3"/>
          <p:cNvGrpSpPr/>
          <p:nvPr/>
        </p:nvGrpSpPr>
        <p:grpSpPr>
          <a:xfrm>
            <a:off x="7504007" y="1244567"/>
            <a:ext cx="6816173" cy="7183186"/>
            <a:chOff x="0" y="0"/>
            <a:chExt cx="9088231" cy="9577582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9088231" cy="777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 spc="175">
                  <a:solidFill>
                    <a:srgbClr val="FDD05A"/>
                  </a:solidFill>
                  <a:latin typeface="League Spartan"/>
                </a:rPr>
                <a:t>IMPACT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43207"/>
              <a:ext cx="9063793" cy="833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endParaRPr/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Chaos Theory</a:t>
              </a: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No time left</a:t>
              </a: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Unprecedented effects</a:t>
              </a: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Democratize data for better policies</a:t>
              </a: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 marL="0" lvl="0" indent="0">
                <a:lnSpc>
                  <a:spcPts val="4500"/>
                </a:lnSpc>
                <a:buFont typeface="Arial"/>
                <a:buChar char="•"/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6724" y="3104905"/>
            <a:ext cx="4058140" cy="405814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C2529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1131" y="4354909"/>
            <a:ext cx="2269326" cy="1577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628038">
            <a:off x="12564793" y="-1386196"/>
            <a:ext cx="2729333" cy="13687572"/>
          </a:xfrm>
          <a:prstGeom prst="rect">
            <a:avLst/>
          </a:prstGeom>
          <a:solidFill>
            <a:srgbClr val="FDD05A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2120338"/>
            <a:ext cx="8080263" cy="6397791"/>
            <a:chOff x="0" y="0"/>
            <a:chExt cx="10773685" cy="8530388"/>
          </a:xfrm>
        </p:grpSpPr>
        <p:sp>
          <p:nvSpPr>
            <p:cNvPr id="4" name="TextBox 4"/>
            <p:cNvSpPr txBox="1"/>
            <p:nvPr/>
          </p:nvSpPr>
          <p:spPr>
            <a:xfrm>
              <a:off x="915" y="-57150"/>
              <a:ext cx="10772769" cy="2724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90"/>
                </a:lnSpc>
              </a:pPr>
              <a:r>
                <a:rPr lang="en-US" sz="6300" spc="315">
                  <a:solidFill>
                    <a:srgbClr val="E6DCCA"/>
                  </a:solidFill>
                  <a:latin typeface="League Spartan"/>
                </a:rPr>
                <a:t>DESIGN CHALLENGES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36238"/>
              <a:ext cx="10760010" cy="3994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Behavioral economics</a:t>
              </a:r>
            </a:p>
            <a:p>
              <a:pPr>
                <a:lnSpc>
                  <a:spcPts val="4800"/>
                </a:lnSpc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>
                <a:lnSpc>
                  <a:spcPts val="48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Human-friendly interaction with climate change</a:t>
              </a:r>
            </a:p>
            <a:p>
              <a:pPr>
                <a:lnSpc>
                  <a:spcPts val="4800"/>
                </a:lnSpc>
              </a:pPr>
              <a:endParaRPr lang="en-US" sz="3000" spc="30">
                <a:solidFill>
                  <a:srgbClr val="E6DCCA"/>
                </a:solidFill>
                <a:latin typeface="Gidole"/>
              </a:endParaRPr>
            </a:p>
            <a:p>
              <a:pPr>
                <a:lnSpc>
                  <a:spcPts val="48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Has to be intelligible and memorable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15" y="3147113"/>
              <a:ext cx="10759095" cy="777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73979" y="0"/>
            <a:ext cx="10338449" cy="9411040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3" name="TextBox 3"/>
          <p:cNvSpPr txBox="1"/>
          <p:nvPr/>
        </p:nvSpPr>
        <p:spPr>
          <a:xfrm>
            <a:off x="1751481" y="971550"/>
            <a:ext cx="8657923" cy="101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6300" spc="315">
                <a:solidFill>
                  <a:srgbClr val="FDD05A"/>
                </a:solidFill>
                <a:latin typeface="League Spartan"/>
              </a:rPr>
              <a:t>NASA DATA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98466" y="4282572"/>
            <a:ext cx="8354017" cy="6004428"/>
            <a:chOff x="0" y="0"/>
            <a:chExt cx="11138689" cy="8005903"/>
          </a:xfrm>
        </p:grpSpPr>
        <p:sp>
          <p:nvSpPr>
            <p:cNvPr id="5" name="TextBox 5"/>
            <p:cNvSpPr txBox="1"/>
            <p:nvPr/>
          </p:nvSpPr>
          <p:spPr>
            <a:xfrm>
              <a:off x="0" y="3607354"/>
              <a:ext cx="11138689" cy="2180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8"/>
                </a:lnSpc>
              </a:pPr>
              <a:r>
                <a:rPr lang="en-US" sz="2918" spc="29">
                  <a:solidFill>
                    <a:srgbClr val="E6DCCA"/>
                  </a:solidFill>
                  <a:latin typeface="Gidole"/>
                </a:rPr>
                <a:t>https://data.giss.nasa.gov/co2_fung/</a:t>
              </a:r>
            </a:p>
            <a:p>
              <a:pPr>
                <a:lnSpc>
                  <a:spcPts val="4378"/>
                </a:lnSpc>
              </a:pPr>
              <a:r>
                <a:rPr lang="en-US" sz="2918" spc="29">
                  <a:solidFill>
                    <a:srgbClr val="E6DCCA"/>
                  </a:solidFill>
                  <a:latin typeface="Gidole"/>
                </a:rPr>
                <a:t>https://data.giss.nasa.gov/gistemp/</a:t>
              </a:r>
            </a:p>
            <a:p>
              <a:pPr>
                <a:lnSpc>
                  <a:spcPts val="4378"/>
                </a:lnSpc>
              </a:pPr>
              <a:endParaRPr lang="en-US" sz="2918" spc="29">
                <a:solidFill>
                  <a:srgbClr val="E6DCCA"/>
                </a:solidFill>
                <a:latin typeface="Gidole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1138689" cy="3399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3"/>
                </a:lnSpc>
              </a:pPr>
              <a:r>
                <a:rPr lang="en-US" sz="3210" spc="208">
                  <a:solidFill>
                    <a:srgbClr val="E6DCCA"/>
                  </a:solidFill>
                  <a:latin typeface="Gidole"/>
                </a:rPr>
                <a:t>GISTEMP V4 SURFACE AIR TEMPERATURE </a:t>
              </a:r>
            </a:p>
            <a:p>
              <a:pPr algn="l">
                <a:lnSpc>
                  <a:spcPts val="4013"/>
                </a:lnSpc>
              </a:pPr>
              <a:endParaRPr lang="en-US" sz="3210" spc="208">
                <a:solidFill>
                  <a:srgbClr val="E6DCCA"/>
                </a:solidFill>
                <a:latin typeface="Gidole"/>
              </a:endParaRPr>
            </a:p>
            <a:p>
              <a:pPr algn="l">
                <a:lnSpc>
                  <a:spcPts val="4013"/>
                </a:lnSpc>
              </a:pPr>
              <a:r>
                <a:rPr lang="en-US" sz="3210" spc="208">
                  <a:solidFill>
                    <a:srgbClr val="E6DCCA"/>
                  </a:solidFill>
                  <a:latin typeface="Gidole"/>
                </a:rPr>
                <a:t>SURFACE EXCHANGE OF C02</a:t>
              </a:r>
            </a:p>
            <a:p>
              <a:pPr algn="l">
                <a:lnSpc>
                  <a:spcPts val="4013"/>
                </a:lnSpc>
              </a:pPr>
              <a:endParaRPr lang="en-US" sz="3210" spc="208">
                <a:solidFill>
                  <a:srgbClr val="E6DCCA"/>
                </a:solidFill>
                <a:latin typeface="Gidole"/>
              </a:endParaRPr>
            </a:p>
            <a:p>
              <a:pPr algn="l">
                <a:lnSpc>
                  <a:spcPts val="4013"/>
                </a:lnSpc>
              </a:pPr>
              <a:endParaRPr lang="en-US" sz="3210" spc="208">
                <a:solidFill>
                  <a:srgbClr val="E6DCCA"/>
                </a:solidFill>
                <a:latin typeface="Gidole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308031"/>
              <a:ext cx="11138689" cy="697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8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492482"/>
              <a:ext cx="11138689" cy="680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3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4607" r="21670"/>
          <a:stretch>
            <a:fillRect/>
          </a:stretch>
        </p:blipFill>
        <p:spPr>
          <a:xfrm>
            <a:off x="11462570" y="0"/>
            <a:ext cx="682543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8037" y="1237615"/>
            <a:ext cx="15451927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800" spc="174">
                <a:solidFill>
                  <a:srgbClr val="FDD05A"/>
                </a:solidFill>
                <a:latin typeface="League Spartan"/>
              </a:rPr>
              <a:t>Demo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5797" y="4075529"/>
            <a:ext cx="3060907" cy="53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3300" spc="214">
                <a:solidFill>
                  <a:srgbClr val="1C2529"/>
                </a:solidFill>
                <a:latin typeface="Gidole"/>
              </a:rPr>
              <a:t>TECHNOLOGY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41297" y="4104104"/>
            <a:ext cx="3060907" cy="3207524"/>
            <a:chOff x="0" y="0"/>
            <a:chExt cx="4081209" cy="4276699"/>
          </a:xfrm>
        </p:grpSpPr>
        <p:sp>
          <p:nvSpPr>
            <p:cNvPr id="5" name="TextBox 5"/>
            <p:cNvSpPr txBox="1"/>
            <p:nvPr/>
          </p:nvSpPr>
          <p:spPr>
            <a:xfrm>
              <a:off x="35983" y="1065504"/>
              <a:ext cx="4009243" cy="3211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1C2529"/>
                  </a:solidFill>
                  <a:latin typeface="Gidole"/>
                </a:rPr>
                <a:t>Presentations are communication tools that can be used as demonstrations, lectures and more.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812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1C2529"/>
                  </a:solidFill>
                  <a:latin typeface="Gidole"/>
                </a:rPr>
                <a:t>SCIENCE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64597" y="4104104"/>
            <a:ext cx="3060907" cy="3731399"/>
            <a:chOff x="0" y="0"/>
            <a:chExt cx="4081209" cy="4975199"/>
          </a:xfrm>
        </p:grpSpPr>
        <p:sp>
          <p:nvSpPr>
            <p:cNvPr id="8" name="TextBox 8"/>
            <p:cNvSpPr txBox="1"/>
            <p:nvPr/>
          </p:nvSpPr>
          <p:spPr>
            <a:xfrm>
              <a:off x="35983" y="1764004"/>
              <a:ext cx="4009243" cy="3211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1C2529"/>
                  </a:solidFill>
                  <a:latin typeface="Gidole"/>
                </a:rPr>
                <a:t>Presentations are communication tools that can be used as demonstrations, lectures and more.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081209" cy="1397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1C2529"/>
                  </a:solidFill>
                  <a:latin typeface="Gidole"/>
                </a:rPr>
                <a:t>BUSINESS AND MARKETING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578372" y="4104104"/>
            <a:ext cx="3060907" cy="3731399"/>
            <a:chOff x="0" y="0"/>
            <a:chExt cx="4081209" cy="4975199"/>
          </a:xfrm>
        </p:grpSpPr>
        <p:sp>
          <p:nvSpPr>
            <p:cNvPr id="11" name="TextBox 11"/>
            <p:cNvSpPr txBox="1"/>
            <p:nvPr/>
          </p:nvSpPr>
          <p:spPr>
            <a:xfrm>
              <a:off x="35983" y="1764004"/>
              <a:ext cx="4009243" cy="3211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1C2529"/>
                  </a:solidFill>
                  <a:latin typeface="Gidole"/>
                </a:rPr>
                <a:t>Presentations are communication tools that can be used as demonstrations, lectures and more.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081209" cy="1397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1C2529"/>
                  </a:solidFill>
                  <a:latin typeface="Gidole"/>
                </a:rPr>
                <a:t>PERSONAL DEVELOPMENT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30942" y="2721686"/>
            <a:ext cx="12540808" cy="6496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9516" y="4856397"/>
            <a:ext cx="10462401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600" spc="280">
                <a:solidFill>
                  <a:srgbClr val="FDD05A"/>
                </a:solidFill>
                <a:latin typeface="League Spartan"/>
              </a:rPr>
              <a:t>CO2   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66032" y="4394117"/>
            <a:ext cx="10462401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600" spc="280">
                <a:solidFill>
                  <a:srgbClr val="FDD05A"/>
                </a:solidFill>
                <a:latin typeface="League Spartan"/>
              </a:rPr>
              <a:t>GLOBAL MEAN TEMPERATURE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7493" y="1568903"/>
            <a:ext cx="10462401" cy="101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0"/>
              </a:lnSpc>
            </a:pPr>
            <a:r>
              <a:rPr lang="en-US" sz="6300" spc="315">
                <a:solidFill>
                  <a:srgbClr val="FDD05A"/>
                </a:solidFill>
                <a:latin typeface="League Spartan"/>
              </a:rPr>
              <a:t>DATA PIPELINE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81872" y="5027847"/>
            <a:ext cx="4584160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 spc="179">
                <a:solidFill>
                  <a:srgbClr val="FDD05A"/>
                </a:solidFill>
                <a:latin typeface="League Spartan"/>
              </a:rPr>
              <a:t>{MAP TO}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47356" y="514180"/>
            <a:ext cx="19582712" cy="9258640"/>
          </a:xfrm>
          <a:prstGeom prst="rect">
            <a:avLst/>
          </a:prstGeom>
          <a:solidFill>
            <a:srgbClr val="1C252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662" r="1662"/>
          <a:stretch>
            <a:fillRect/>
          </a:stretch>
        </p:blipFill>
        <p:spPr>
          <a:xfrm>
            <a:off x="1028700" y="1601318"/>
            <a:ext cx="16230600" cy="6856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47356" y="514180"/>
            <a:ext cx="19582712" cy="9258640"/>
          </a:xfrm>
          <a:prstGeom prst="rect">
            <a:avLst/>
          </a:prstGeom>
          <a:solidFill>
            <a:srgbClr val="1C252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4916" y="1360188"/>
            <a:ext cx="16230600" cy="7100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League Spartan</vt:lpstr>
      <vt:lpstr>Gidole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spaceapps 2019</dc:title>
  <cp:lastModifiedBy>Abhishek Deshpande</cp:lastModifiedBy>
  <cp:revision>2</cp:revision>
  <dcterms:created xsi:type="dcterms:W3CDTF">2006-08-16T00:00:00Z</dcterms:created>
  <dcterms:modified xsi:type="dcterms:W3CDTF">2019-10-20T05:45:52Z</dcterms:modified>
  <dc:identifier>DADowoeMSnU</dc:identifier>
</cp:coreProperties>
</file>