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79FD05-2843-4B86-A57C-5A79F582509E}">
          <p14:sldIdLst>
            <p14:sldId id="256"/>
            <p14:sldId id="257"/>
            <p14:sldId id="258"/>
            <p14:sldId id="259"/>
          </p14:sldIdLst>
        </p14:section>
        <p14:section name="Data Science Part" id="{4FD95644-2388-408A-BB4D-FA217970FE63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58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29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81FB-14C1-4896-83C1-9AD42D636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9D6AA-FB62-4E86-93EB-077D82B8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B106-1235-4663-80F3-2C85F823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5A88-3065-43C5-8EED-888F48303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‘Advanced Data Science’ Capstone</a:t>
            </a:r>
          </a:p>
        </p:txBody>
      </p:sp>
    </p:spTree>
    <p:extLst>
      <p:ext uri="{BB962C8B-B14F-4D97-AF65-F5344CB8AC3E}">
        <p14:creationId xmlns:p14="http://schemas.microsoft.com/office/powerpoint/2010/main" val="369738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580-CFB9-49DB-ABD0-D3653DE7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6C93-E163-4006-B17B-138AA51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/>
          <a:lstStyle/>
          <a:p>
            <a:r>
              <a:rPr lang="en-US" dirty="0"/>
              <a:t>Validated several architectures</a:t>
            </a:r>
          </a:p>
          <a:p>
            <a:pPr lvl="1"/>
            <a:r>
              <a:rPr lang="en-US" dirty="0"/>
              <a:t>Gradient Boosted Trees model using LightGBM framework</a:t>
            </a:r>
          </a:p>
          <a:p>
            <a:pPr lvl="1"/>
            <a:r>
              <a:rPr lang="en-US" dirty="0"/>
              <a:t>Simple Multilayer Perceptron (MLP) model using Keras</a:t>
            </a:r>
          </a:p>
          <a:p>
            <a:pPr lvl="1"/>
            <a:r>
              <a:rPr lang="en-US" dirty="0"/>
              <a:t>‘Deeper’ MLP model (3 dense layers plus dropout layers for generalization) using Keras</a:t>
            </a:r>
          </a:p>
          <a:p>
            <a:pPr lvl="1"/>
            <a:r>
              <a:rPr lang="en-US" dirty="0"/>
              <a:t>‘Wider’ MLP model (‘wide’ dense layers plus dropout layers for generalization) using Keras</a:t>
            </a:r>
          </a:p>
          <a:p>
            <a:pPr lvl="1"/>
            <a:endParaRPr lang="en-US" dirty="0"/>
          </a:p>
          <a:p>
            <a:r>
              <a:rPr lang="en-US" dirty="0"/>
              <a:t>The best results achieved with the ‘wider’ MLP model that chosen as the final one.</a:t>
            </a:r>
          </a:p>
          <a:p>
            <a:endParaRPr lang="en-US" dirty="0"/>
          </a:p>
          <a:p>
            <a:r>
              <a:rPr lang="en-US" dirty="0"/>
              <a:t>The final model is deployed on Watson Machine Learning service for demonstration properties.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60B2-2948-4A5B-BC5B-BD604A38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5FBF-AE34-4216-AFA4-54007ED8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498"/>
            <a:ext cx="8596668" cy="1320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is </a:t>
            </a:r>
            <a:r>
              <a:rPr lang="en-US" b="1" i="1" dirty="0"/>
              <a:t>"Wine Reviews - 130k wine reviews with variety, location, winery, price, and description"</a:t>
            </a:r>
            <a:r>
              <a:rPr lang="en-US" dirty="0"/>
              <a:t> from Kaggle</a:t>
            </a:r>
          </a:p>
          <a:p>
            <a:r>
              <a:rPr lang="en-US" dirty="0"/>
              <a:t>This dataset contains around 130k of wine reviews with variety, location, winery, price, and description. The original data was scraped from Wine Enthusiast on November 22nd, 2017.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F829D-EC13-493C-9711-5403F1E6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7" y="3214488"/>
            <a:ext cx="7408884" cy="26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1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9BA-C4DF-4D42-971C-B4524079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C97-CD4F-448C-9BC6-A92CE601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780"/>
            <a:ext cx="8596668" cy="2294815"/>
          </a:xfrm>
        </p:spPr>
        <p:txBody>
          <a:bodyPr>
            <a:normAutofit/>
          </a:bodyPr>
          <a:lstStyle/>
          <a:p>
            <a:r>
              <a:rPr lang="en-US" sz="2000" dirty="0"/>
              <a:t>We use the wine reviews dataset to develop a model that predicts wine price for specified set of parameters, like wine variety, region, and desired quality.</a:t>
            </a:r>
          </a:p>
          <a:p>
            <a:r>
              <a:rPr lang="en-US" sz="2000" dirty="0"/>
              <a:t>Such model, may be integrated into an application that runs on a mobile device to suggest price range during wine shopping without need to do any on-line search.</a:t>
            </a:r>
          </a:p>
        </p:txBody>
      </p:sp>
    </p:spTree>
    <p:extLst>
      <p:ext uri="{BB962C8B-B14F-4D97-AF65-F5344CB8AC3E}">
        <p14:creationId xmlns:p14="http://schemas.microsoft.com/office/powerpoint/2010/main" val="3029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253-CAA2-4213-AB2C-AB9525FE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34A18-7ACC-4825-8D0A-14D8CF99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28"/>
            <a:ext cx="8596668" cy="3880773"/>
          </a:xfrm>
        </p:spPr>
        <p:txBody>
          <a:bodyPr/>
          <a:lstStyle/>
          <a:p>
            <a:r>
              <a:rPr lang="en-US" dirty="0"/>
              <a:t>Pre-trained model that allows to predict wine price basing on the following parameters: country of origin, province, variety, year of harvest, and desired quality</a:t>
            </a:r>
          </a:p>
          <a:p>
            <a:r>
              <a:rPr lang="en-US" dirty="0"/>
              <a:t>The model is a Neural Network model created using Keras framework. Keras provides an abstraction layer on top of TensorFlow and allows to define MLP model in a quite simple and quick way.</a:t>
            </a:r>
          </a:p>
          <a:p>
            <a:r>
              <a:rPr lang="en-US" dirty="0"/>
              <a:t>The model is encapsulated behind a REST API and made available to be consumed as a API using IBM Watson Machine Learning service.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4930537-C7F3-447E-B149-57AE5548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53102"/>
            <a:ext cx="5857950" cy="11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20DE-5B08-4FAA-8810-84E222A0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299A-4115-430B-8F4C-9CC6144C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2473"/>
            <a:ext cx="8596668" cy="3880773"/>
          </a:xfrm>
        </p:spPr>
        <p:txBody>
          <a:bodyPr/>
          <a:lstStyle/>
          <a:p>
            <a:r>
              <a:rPr lang="en-US" dirty="0"/>
              <a:t>The dataset stored as a CSV file on IBM Cloud Object Storage</a:t>
            </a:r>
          </a:p>
          <a:p>
            <a:r>
              <a:rPr lang="en-US" dirty="0"/>
              <a:t>Watson Studio used as an IDE for the project</a:t>
            </a:r>
          </a:p>
          <a:p>
            <a:r>
              <a:rPr lang="en-US" dirty="0"/>
              <a:t>Jupyter Notebooks in Python with Numpy, Pandas, and </a:t>
            </a:r>
            <a:r>
              <a:rPr lang="en-US" dirty="0" err="1"/>
              <a:t>scikit</a:t>
            </a:r>
            <a:r>
              <a:rPr lang="en-US" dirty="0"/>
              <a:t>-learn used for data exploration, manipulation, and transformation</a:t>
            </a:r>
          </a:p>
          <a:p>
            <a:r>
              <a:rPr lang="en-US" dirty="0"/>
              <a:t>Matplotlib and Seaborn libraries used for data visualization</a:t>
            </a:r>
          </a:p>
          <a:p>
            <a:r>
              <a:rPr lang="en-US" dirty="0"/>
              <a:t>Keras with TensorFlow backend used to model Multi Layer Neural Network for regression</a:t>
            </a:r>
          </a:p>
          <a:p>
            <a:r>
              <a:rPr lang="en-US" dirty="0"/>
              <a:t>Watson Studio used to train the models</a:t>
            </a:r>
          </a:p>
          <a:p>
            <a:r>
              <a:rPr lang="en-US" dirty="0"/>
              <a:t>The final model is encapsulated behind a REST API and made available to be consumed as an API using IBM Watson Machine Learning.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BF6E-C80D-4D8C-A60C-D55EC4F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Exploration and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19B2-FBA0-4FF4-813D-24CB58F9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16" y="167357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Jupyter notebooks with code in Python in Watson Studio</a:t>
            </a:r>
          </a:p>
          <a:p>
            <a:r>
              <a:rPr lang="en-US" dirty="0"/>
              <a:t>Numpy, Pandas, and </a:t>
            </a:r>
            <a:r>
              <a:rPr lang="en-US" dirty="0" err="1"/>
              <a:t>scikit</a:t>
            </a:r>
            <a:r>
              <a:rPr lang="en-US" dirty="0"/>
              <a:t>-learn libraries for data manipulation and calculations</a:t>
            </a:r>
          </a:p>
          <a:p>
            <a:r>
              <a:rPr lang="en-US" dirty="0"/>
              <a:t>Matplotlib and Seaborn for data visualization</a:t>
            </a:r>
          </a:p>
          <a:p>
            <a:endParaRPr lang="en-US" dirty="0"/>
          </a:p>
          <a:p>
            <a:r>
              <a:rPr lang="en-US" dirty="0"/>
              <a:t>Main steps</a:t>
            </a:r>
          </a:p>
          <a:p>
            <a:pPr lvl="1"/>
            <a:r>
              <a:rPr lang="en-US" dirty="0"/>
              <a:t>Checked number of missing values</a:t>
            </a:r>
          </a:p>
          <a:p>
            <a:pPr lvl="1"/>
            <a:r>
              <a:rPr lang="en-US" dirty="0"/>
              <a:t>Checked data for duplicates and number of unique values</a:t>
            </a:r>
          </a:p>
          <a:p>
            <a:pPr lvl="1"/>
            <a:r>
              <a:rPr lang="en-US" dirty="0"/>
              <a:t>Got an idea on the value distribution of the data using statistical measures and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DAA6-A71B-41CE-9D28-2D909C6C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6E8-344B-47B9-A7D2-C4153831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993"/>
            <a:ext cx="8596668" cy="1914455"/>
          </a:xfrm>
        </p:spPr>
        <p:txBody>
          <a:bodyPr/>
          <a:lstStyle/>
          <a:p>
            <a:r>
              <a:rPr lang="en-US" dirty="0"/>
              <a:t>Data arrives already in CSV format</a:t>
            </a:r>
          </a:p>
          <a:p>
            <a:r>
              <a:rPr lang="en-US" dirty="0"/>
              <a:t>Added the Vintage Year extracted from the review title</a:t>
            </a:r>
          </a:p>
          <a:p>
            <a:r>
              <a:rPr lang="en-US" dirty="0"/>
              <a:t>Removed Duplicated</a:t>
            </a:r>
            <a:r>
              <a:rPr lang="ru-RU" dirty="0"/>
              <a:t> </a:t>
            </a:r>
            <a:r>
              <a:rPr lang="en-US" dirty="0"/>
              <a:t>reviews basing on the description</a:t>
            </a:r>
          </a:p>
          <a:p>
            <a:r>
              <a:rPr lang="en-US" dirty="0"/>
              <a:t>The result CSV file saved in the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240327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18B-6DDE-45BD-BB22-EDA896A7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EBC0-8A87-4028-8BA4-83E4CF7A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598"/>
            <a:ext cx="8596668" cy="3880773"/>
          </a:xfrm>
        </p:spPr>
        <p:txBody>
          <a:bodyPr/>
          <a:lstStyle/>
          <a:p>
            <a:r>
              <a:rPr lang="en-US" b="1" dirty="0"/>
              <a:t>Data Cleansing</a:t>
            </a:r>
          </a:p>
          <a:p>
            <a:pPr lvl="1"/>
            <a:r>
              <a:rPr lang="en-US" dirty="0"/>
              <a:t>Removed all the records with missing values</a:t>
            </a:r>
          </a:p>
          <a:p>
            <a:pPr lvl="1"/>
            <a:r>
              <a:rPr lang="en-US" dirty="0"/>
              <a:t>Removed price outliers</a:t>
            </a:r>
          </a:p>
          <a:p>
            <a:pPr lvl="1"/>
            <a:endParaRPr lang="en-US" dirty="0"/>
          </a:p>
          <a:p>
            <a:r>
              <a:rPr lang="en-US" b="1" dirty="0"/>
              <a:t>Feature Engineering</a:t>
            </a:r>
          </a:p>
          <a:p>
            <a:pPr lvl="1"/>
            <a:r>
              <a:rPr lang="en-US" dirty="0"/>
              <a:t>Encoded Categorical Text Values</a:t>
            </a:r>
          </a:p>
          <a:p>
            <a:pPr lvl="1"/>
            <a:r>
              <a:rPr lang="en-US" dirty="0"/>
              <a:t>Encoded Review Points from 80-100 range into 5 categories</a:t>
            </a:r>
          </a:p>
          <a:p>
            <a:pPr lvl="1"/>
            <a:r>
              <a:rPr lang="en-US" dirty="0"/>
              <a:t>Encoded Vintage Year into 5 categories</a:t>
            </a:r>
          </a:p>
          <a:p>
            <a:pPr lvl="1"/>
            <a:r>
              <a:rPr lang="en-US" dirty="0"/>
              <a:t>One-hot encoding of all the categorical values for use with Neural Network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E9EC-A2A1-4B91-884D-C74F6FB9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550B20-41C0-4B43-B9C8-1D9CDD23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47" y="1599028"/>
            <a:ext cx="8596668" cy="4548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assess model performance split the data into </a:t>
            </a:r>
            <a:r>
              <a:rPr lang="en-US" b="1" dirty="0"/>
              <a:t>training </a:t>
            </a:r>
            <a:r>
              <a:rPr lang="en-US" dirty="0"/>
              <a:t>and</a:t>
            </a:r>
            <a:r>
              <a:rPr lang="en-US" b="1" dirty="0"/>
              <a:t> test sets</a:t>
            </a:r>
            <a:r>
              <a:rPr lang="en-US" dirty="0"/>
              <a:t>. The model is trained only on the training set while the test set used to assess model performance.</a:t>
            </a:r>
          </a:p>
          <a:p>
            <a:r>
              <a:rPr lang="en-US" dirty="0"/>
              <a:t>Two metrics to evaluate</a:t>
            </a:r>
          </a:p>
          <a:p>
            <a:pPr lvl="1"/>
            <a:r>
              <a:rPr lang="en-US" b="1" dirty="0"/>
              <a:t>Mean squared error (MSE)</a:t>
            </a:r>
            <a:r>
              <a:rPr lang="en-US" dirty="0"/>
              <a:t> measures the average of the squares of the errors—that is, the average squared difference between the estimated values and what is estimated. The MSE is a measure of the quality of an estimator — it is always non-negative, and values closer to zero are better. MSE has the same units of measurement as the square of the quantity being estimated.</a:t>
            </a:r>
          </a:p>
          <a:p>
            <a:pPr lvl="1"/>
            <a:r>
              <a:rPr lang="en-US" b="1" dirty="0"/>
              <a:t>Root-mean-square error (RMSE)</a:t>
            </a:r>
            <a:r>
              <a:rPr lang="en-US" dirty="0"/>
              <a:t> measures the differences between values (sample or population values) predicted by a model and the values observed. RMSE expresses average model prediction error in units of the variable of interest.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Baseline</a:t>
            </a:r>
            <a:r>
              <a:rPr lang="en-US" dirty="0"/>
              <a:t> - a naive model that groups data set by the model parameters and calculate average value for each set. If there is no data to calculate average for some parameters combination, I use average value for the whole dataset.</a:t>
            </a:r>
          </a:p>
          <a:p>
            <a:r>
              <a:rPr lang="en-US" b="1" dirty="0"/>
              <a:t>K Fold cross validation - </a:t>
            </a:r>
            <a:r>
              <a:rPr lang="en-US" dirty="0"/>
              <a:t>to validate the stability, average the error estimation over trials to get total effectiveness of models.</a:t>
            </a:r>
          </a:p>
        </p:txBody>
      </p:sp>
    </p:spTree>
    <p:extLst>
      <p:ext uri="{BB962C8B-B14F-4D97-AF65-F5344CB8AC3E}">
        <p14:creationId xmlns:p14="http://schemas.microsoft.com/office/powerpoint/2010/main" val="2028503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597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Wine Price Prediction</vt:lpstr>
      <vt:lpstr>The Data Set</vt:lpstr>
      <vt:lpstr>The Use Case</vt:lpstr>
      <vt:lpstr>The Solution</vt:lpstr>
      <vt:lpstr>Architectural Choices</vt:lpstr>
      <vt:lpstr>Data Exploration and Quality Assessment</vt:lpstr>
      <vt:lpstr>Data Pre-processing</vt:lpstr>
      <vt:lpstr>Feature Engineering</vt:lpstr>
      <vt:lpstr>Model Performance Indicators</vt:lpstr>
      <vt:lpstr>Model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Price Prediction</dc:title>
  <dc:creator>Oleg Kholod</dc:creator>
  <cp:lastModifiedBy>Oleg Kholod</cp:lastModifiedBy>
  <cp:revision>24</cp:revision>
  <dcterms:created xsi:type="dcterms:W3CDTF">2018-12-01T15:22:03Z</dcterms:created>
  <dcterms:modified xsi:type="dcterms:W3CDTF">2018-12-01T20:09:10Z</dcterms:modified>
</cp:coreProperties>
</file>