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9"/>
  </p:notesMasterIdLst>
  <p:handoutMasterIdLst>
    <p:handoutMasterId r:id="rId30"/>
  </p:handoutMasterIdLst>
  <p:sldIdLst>
    <p:sldId id="257" r:id="rId4"/>
    <p:sldId id="259" r:id="rId5"/>
    <p:sldId id="260" r:id="rId6"/>
    <p:sldId id="8959" r:id="rId7"/>
    <p:sldId id="8960" r:id="rId8"/>
    <p:sldId id="8994" r:id="rId9"/>
    <p:sldId id="268" r:id="rId10"/>
    <p:sldId id="9021" r:id="rId11"/>
    <p:sldId id="8995" r:id="rId12"/>
    <p:sldId id="9004" r:id="rId13"/>
    <p:sldId id="9042" r:id="rId14"/>
    <p:sldId id="9005" r:id="rId15"/>
    <p:sldId id="9008" r:id="rId16"/>
    <p:sldId id="9041" r:id="rId17"/>
    <p:sldId id="9043" r:id="rId18"/>
    <p:sldId id="9010" r:id="rId19"/>
    <p:sldId id="9055" r:id="rId20"/>
    <p:sldId id="9063" r:id="rId21"/>
    <p:sldId id="8996" r:id="rId22"/>
    <p:sldId id="9020" r:id="rId23"/>
    <p:sldId id="8945" r:id="rId24"/>
    <p:sldId id="9002" r:id="rId25"/>
    <p:sldId id="9001" r:id="rId26"/>
    <p:sldId id="9062" r:id="rId27"/>
    <p:sldId id="8998" r:id="rId28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51" autoAdjust="0"/>
  </p:normalViewPr>
  <p:slideViewPr>
    <p:cSldViewPr snapToGrid="0" showGuides="1">
      <p:cViewPr varScale="1">
        <p:scale>
          <a:sx n="97" d="100"/>
          <a:sy n="97" d="100"/>
        </p:scale>
        <p:origin x="296" y="56"/>
      </p:cViewPr>
      <p:guideLst>
        <p:guide orient="horz" pos="20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381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gs" Target="tags/tag46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0E036-96BB-4B9E-893B-966D4979A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C8103-1220-4BE5-85F6-5B1234237E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8D9C4-D23E-4F8A-B160-71C2A93F66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8A8BF-5A9C-43EE-A8E3-5562015809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3"/>
          <p:cNvSpPr txBox="1"/>
          <p:nvPr userDrawn="1"/>
        </p:nvSpPr>
        <p:spPr>
          <a:xfrm>
            <a:off x="482446" y="5978753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hyperlink" Target="https://gitee.com/Starmoon30/RandomShop/wikis/%E6%8E%A5%E5%8F%A3%E6%96%87%E6%A1%A3" TargetMode="External"/><Relationship Id="rId1" Type="http://schemas.openxmlformats.org/officeDocument/2006/relationships/hyperlink" Target="https://gitee.com/Starmoon30/RandomShop/tree/develop/demo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hyperlink" Target="https://a4m2uy.axshare.com" TargetMode="External"/><Relationship Id="rId1" Type="http://schemas.openxmlformats.org/officeDocument/2006/relationships/hyperlink" Target="https://gitee.com/Starmoon30/RandomShop/tree/develop/Rshop-admin-vue" TargetMode="Externa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ee.com/Starmoon30/RandomShop/blob/develop/main.sql" TargetMode="External"/><Relationship Id="rId2" Type="http://schemas.openxmlformats.org/officeDocument/2006/relationships/hyperlink" Target="https://gitee.com/Starmoon30/RandomShop/wikis/%E6%95%B0%E6%8D%AE%E5%BA%93%E8%AE%BE%E8%AE%A1%E6%96%87%E6%A1%A3" TargetMode="Externa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hyperlink" Target="https://gitee.com/Starmoon30/RandomShop/tree/develop/%E6%B5%8B%E8%AF%95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hyperlink" Target="https://gitee.com/Starmoon30/RandomShop/wikis/%E9%9C%80%E6%B1%82%E6%96%87%E6%A1%A3%20-%20A%E5%8D%87%E7%BA%A7%E9%9C%80%E6%B1%82%E5%8C%85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9"/>
          <p:cNvSpPr txBox="1"/>
          <p:nvPr/>
        </p:nvSpPr>
        <p:spPr>
          <a:xfrm>
            <a:off x="635794" y="2550251"/>
            <a:ext cx="67183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第四组汇报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TextBox 33"/>
          <p:cNvSpPr txBox="1"/>
          <p:nvPr/>
        </p:nvSpPr>
        <p:spPr>
          <a:xfrm>
            <a:off x="1768634" y="2181951"/>
            <a:ext cx="3451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800" b="0" i="0" u="none" strike="noStrike" kern="1200" cap="none" spc="30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阶段性评审汇报</a:t>
            </a:r>
            <a:endParaRPr kumimoji="0" lang="zh-CN" sz="1800" b="0" i="0" u="none" strike="noStrike" kern="1200" cap="none" spc="30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TextBox 33"/>
          <p:cNvSpPr txBox="1"/>
          <p:nvPr/>
        </p:nvSpPr>
        <p:spPr>
          <a:xfrm>
            <a:off x="1768475" y="4552315"/>
            <a:ext cx="48088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汇报人：</a:t>
            </a:r>
            <a:r>
              <a: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管瀚博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翁逸轩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汪昊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吴炜铖 邓嘉文     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时间：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2024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11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21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5245" y="3959225"/>
            <a:ext cx="4707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https://gitee.com/Starmoon30/RandomShop</a:t>
            </a:r>
            <a:endParaRPr lang="en-US" altLang="zh-CN"/>
          </a:p>
        </p:txBody>
      </p:sp>
      <p:sp>
        <p:nvSpPr>
          <p:cNvPr id="15" name="图形 15"/>
          <p:cNvSpPr/>
          <p:nvPr/>
        </p:nvSpPr>
        <p:spPr>
          <a:xfrm>
            <a:off x="7861001" y="0"/>
            <a:ext cx="4835956" cy="6858000"/>
          </a:xfrm>
          <a:custGeom>
            <a:avLst/>
            <a:gdLst>
              <a:gd name="connsiteX0" fmla="*/ 3581400 w 4835956"/>
              <a:gd name="connsiteY0" fmla="*/ 6858000 h 6858000"/>
              <a:gd name="connsiteX1" fmla="*/ 0 w 4835956"/>
              <a:gd name="connsiteY1" fmla="*/ 2781757 h 6858000"/>
              <a:gd name="connsiteX2" fmla="*/ 3108960 w 4835956"/>
              <a:gd name="connsiteY2" fmla="*/ 0 h 6858000"/>
              <a:gd name="connsiteX3" fmla="*/ 4835957 w 4835956"/>
              <a:gd name="connsiteY3" fmla="*/ 0 h 6858000"/>
              <a:gd name="connsiteX4" fmla="*/ 4835957 w 4835956"/>
              <a:gd name="connsiteY4" fmla="*/ 6858000 h 6858000"/>
              <a:gd name="connsiteX5" fmla="*/ 3581400 w 483595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5956" h="6858000">
                <a:moveTo>
                  <a:pt x="3581400" y="6858000"/>
                </a:moveTo>
                <a:lnTo>
                  <a:pt x="0" y="2781757"/>
                </a:lnTo>
                <a:lnTo>
                  <a:pt x="3108960" y="0"/>
                </a:lnTo>
                <a:lnTo>
                  <a:pt x="4835957" y="0"/>
                </a:lnTo>
                <a:lnTo>
                  <a:pt x="4835957" y="6858000"/>
                </a:lnTo>
                <a:lnTo>
                  <a:pt x="3581400" y="6858000"/>
                </a:lnTo>
                <a:close/>
              </a:path>
            </a:pathLst>
          </a:cu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1"/>
            </p:custDataLst>
          </p:nvPr>
        </p:nvSpPr>
        <p:spPr>
          <a:xfrm flipH="1">
            <a:off x="570048" y="4327311"/>
            <a:ext cx="6217920" cy="126365"/>
          </a:xfrm>
          <a:prstGeom prst="parallelogram">
            <a:avLst>
              <a:gd name="adj" fmla="val 77108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1741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注册界面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290955"/>
            <a:ext cx="10635615" cy="484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879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账号管理界面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1164590"/>
            <a:ext cx="9686290" cy="4417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720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用户管理界面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90" y="1343660"/>
            <a:ext cx="9870440" cy="451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13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商品管理界面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343660"/>
            <a:ext cx="9039860" cy="4109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13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货架管理界面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5" y="1377315"/>
            <a:ext cx="9924415" cy="4506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835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二级标签管理界面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5" y="1290955"/>
            <a:ext cx="10046335" cy="457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最新计划</a:t>
            </a:r>
            <a:endParaRPr lang="zh-CN" altLang="en-US" dirty="0"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2675" y="1468755"/>
            <a:ext cx="5871210" cy="330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/>
              <a:t>- </a:t>
            </a:r>
            <a:r>
              <a:rPr lang="zh-CN" sz="2000" b="1"/>
              <a:t>完成前端</a:t>
            </a:r>
            <a:endParaRPr lang="en-US" altLang="zh-CN" sz="2000" b="1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根据升级需求包</a:t>
            </a:r>
            <a:r>
              <a:rPr lang="en-US" altLang="zh-CN"/>
              <a:t>A</a:t>
            </a:r>
            <a:r>
              <a:rPr lang="zh-CN" altLang="en-US"/>
              <a:t>的内容完成所需要的所有前端界面</a:t>
            </a:r>
            <a:endParaRPr lang="zh-CN" altLang="en-US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2000" b="1">
                <a:sym typeface="+mn-ea"/>
              </a:rPr>
              <a:t>- 完成前后端对接</a:t>
            </a:r>
            <a:endParaRPr lang="zh-CN" sz="2000" b="1"/>
          </a:p>
          <a:p>
            <a:pPr indent="457200"/>
            <a:r>
              <a:rPr lang="zh-CN" altLang="en-US">
                <a:sym typeface="+mn-ea"/>
              </a:rPr>
              <a:t>完成前后端数据对接，实现所有功能</a:t>
            </a:r>
            <a:endParaRPr lang="zh-CN" altLang="en-US"/>
          </a:p>
          <a:p>
            <a:pPr marL="0" lvl="0"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sz="2000" b="1">
                <a:solidFill>
                  <a:schemeClr val="tx1"/>
                </a:solidFill>
                <a:sym typeface="+mn-ea"/>
              </a:rPr>
              <a:t>- 测试</a:t>
            </a:r>
            <a:endParaRPr lang="zh-CN" sz="2000" b="1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完成所有升级功能的</a:t>
            </a:r>
            <a:r>
              <a:rPr lang="zh-CN" altLang="en-US">
                <a:sym typeface="+mn-ea"/>
              </a:rPr>
              <a:t>测试</a:t>
            </a:r>
            <a:endParaRPr lang="zh-CN" altLang="en-US"/>
          </a:p>
          <a:p>
            <a:pPr marL="0" lvl="0" indent="0"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- </a:t>
            </a:r>
            <a:r>
              <a:rPr lang="zh-CN" altLang="en-US" sz="2000" b="1">
                <a:solidFill>
                  <a:schemeClr val="tx1"/>
                </a:solidFill>
              </a:rPr>
              <a:t>编写文档</a:t>
            </a:r>
            <a:endParaRPr lang="en-US" altLang="zh-CN" sz="2000" b="1">
              <a:solidFill>
                <a:schemeClr val="tx1"/>
              </a:solidFill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 为新的</a:t>
            </a:r>
            <a:r>
              <a:rPr lang="zh-CN" altLang="en-US">
                <a:solidFill>
                  <a:schemeClr val="tx1"/>
                </a:solidFill>
              </a:rPr>
              <a:t>软件包编写部署文档和其他所需要的文档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平台运作情况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1085" y="316865"/>
            <a:ext cx="7435850" cy="6224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平台运作情况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545840" y="350520"/>
            <a:ext cx="7694295" cy="615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个人成果汇报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0167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 15"/>
          <p:cNvSpPr/>
          <p:nvPr/>
        </p:nvSpPr>
        <p:spPr>
          <a:xfrm>
            <a:off x="-299" y="0"/>
            <a:ext cx="4835956" cy="6858000"/>
          </a:xfrm>
          <a:prstGeom prst="homePlate">
            <a:avLst/>
          </a:pr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297888" y="201325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</a:rPr>
              <a:t>模板 </a:t>
            </a:r>
            <a:r>
              <a:rPr lang="en-US" altLang="zh-CN" sz="100" dirty="0">
                <a:noFill/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noFill/>
                <a:latin typeface="微软雅黑" panose="020B0503020204020204" pitchFamily="34" charset="-122"/>
              </a:rPr>
              <a:t> </a:t>
            </a:r>
            <a:endParaRPr lang="en-US" altLang="zh-CN" sz="100" dirty="0">
              <a:noFill/>
              <a:latin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4241229" y="1466420"/>
            <a:ext cx="3475990" cy="914400"/>
            <a:chOff x="8225" y="3858"/>
            <a:chExt cx="5474" cy="1440"/>
          </a:xfrm>
        </p:grpSpPr>
        <p:sp>
          <p:nvSpPr>
            <p:cNvPr id="55" name="矩形 54"/>
            <p:cNvSpPr/>
            <p:nvPr>
              <p:custDataLst>
                <p:tags r:id="rId2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流程图: 接点 3"/>
            <p:cNvSpPr/>
            <p:nvPr>
              <p:custDataLst>
                <p:tags r:id="rId3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4"/>
              </p:custDataLst>
            </p:nvPr>
          </p:nvSpPr>
          <p:spPr>
            <a:xfrm>
              <a:off x="9665" y="4168"/>
              <a:ext cx="403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项目总计划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5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4783295" y="2668475"/>
            <a:ext cx="3095625" cy="3082290"/>
            <a:chOff x="8225" y="3858"/>
            <a:chExt cx="4875" cy="4854"/>
          </a:xfrm>
        </p:grpSpPr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流程图: 接点 8"/>
            <p:cNvSpPr/>
            <p:nvPr>
              <p:custDataLst>
                <p:tags r:id="rId8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9"/>
              </p:custDataLst>
            </p:nvPr>
          </p:nvSpPr>
          <p:spPr>
            <a:xfrm>
              <a:off x="9036" y="7890"/>
              <a:ext cx="406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个人成果汇报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0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4783295" y="2659585"/>
            <a:ext cx="3738880" cy="2105025"/>
            <a:chOff x="8225" y="1983"/>
            <a:chExt cx="5888" cy="3315"/>
          </a:xfrm>
        </p:grpSpPr>
        <p:sp>
          <p:nvSpPr>
            <p:cNvPr id="13" name="矩形 12"/>
            <p:cNvSpPr/>
            <p:nvPr>
              <p:custDataLst>
                <p:tags r:id="rId12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流程图: 接点 13"/>
            <p:cNvSpPr/>
            <p:nvPr>
              <p:custDataLst>
                <p:tags r:id="rId13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4"/>
              </p:custDataLst>
            </p:nvPr>
          </p:nvSpPr>
          <p:spPr>
            <a:xfrm>
              <a:off x="9665" y="1983"/>
              <a:ext cx="4448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项目迭代期以及目标定义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5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6"/>
            </p:custDataLst>
          </p:nvPr>
        </p:nvGrpSpPr>
        <p:grpSpPr>
          <a:xfrm>
            <a:off x="4241229" y="4067380"/>
            <a:ext cx="4127500" cy="1878965"/>
            <a:chOff x="8225" y="2339"/>
            <a:chExt cx="6500" cy="2959"/>
          </a:xfrm>
        </p:grpSpPr>
        <p:sp>
          <p:nvSpPr>
            <p:cNvPr id="18" name="矩形 17"/>
            <p:cNvSpPr/>
            <p:nvPr>
              <p:custDataLst>
                <p:tags r:id="rId17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流程图: 接点 18"/>
            <p:cNvSpPr/>
            <p:nvPr>
              <p:custDataLst>
                <p:tags r:id="rId18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9"/>
              </p:custDataLst>
            </p:nvPr>
          </p:nvSpPr>
          <p:spPr>
            <a:xfrm>
              <a:off x="10661" y="2339"/>
              <a:ext cx="4064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项目成品展示以及最新计划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20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9" name="文本框 9"/>
          <p:cNvSpPr txBox="1"/>
          <p:nvPr/>
        </p:nvSpPr>
        <p:spPr>
          <a:xfrm>
            <a:off x="837948" y="1612265"/>
            <a:ext cx="2095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目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文本框 9"/>
          <p:cNvSpPr txBox="1"/>
          <p:nvPr/>
        </p:nvSpPr>
        <p:spPr>
          <a:xfrm>
            <a:off x="837948" y="3018790"/>
            <a:ext cx="2095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录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37948" y="4462780"/>
            <a:ext cx="20955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923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>
                <a:sym typeface="+mn-lt"/>
              </a:rPr>
              <a:t>管瀚博</a:t>
            </a:r>
            <a:r>
              <a:rPr lang="en-US" altLang="zh-CN" b="0">
                <a:sym typeface="+mn-lt"/>
              </a:rPr>
              <a:t>—</a:t>
            </a:r>
            <a:r>
              <a:rPr lang="zh-CN" altLang="en-US" b="0">
                <a:sym typeface="+mn-lt"/>
              </a:rPr>
              <a:t>后端</a:t>
            </a:r>
            <a:endParaRPr lang="zh-CN" altLang="en-US" b="0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9365" y="1486535"/>
            <a:ext cx="8914130" cy="2132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sz="2400"/>
              <a:t>后端</a:t>
            </a:r>
            <a:endParaRPr lang="zh-CN" sz="2400"/>
          </a:p>
          <a:p>
            <a:pPr indent="457200"/>
            <a:r>
              <a:rPr lang="zh-CN" altLang="en-US">
                <a:solidFill>
                  <a:schemeClr val="accent5">
                    <a:lumMod val="75000"/>
                  </a:schemeClr>
                </a:solidFill>
                <a:sym typeface="+mn-ea"/>
                <a:hlinkClick r:id="rId1" action="ppaction://hlinkfile"/>
              </a:rPr>
              <a:t>链接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  <a:hlinkClick r:id="rId1" action="ppaction://hlinkfile"/>
            </a:endParaRPr>
          </a:p>
          <a:p>
            <a:pPr indent="457200"/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  <a:hlinkClick r:id="rId1" action="ppaction://hlinkfile"/>
            </a:endParaRPr>
          </a:p>
          <a:p>
            <a:pPr indent="457200" algn="l">
              <a:buClrTx/>
              <a:buSzTx/>
              <a:buFontTx/>
            </a:pPr>
            <a:r>
              <a:rPr lang="zh-CN" sz="2400">
                <a:sym typeface="+mn-ea"/>
              </a:rPr>
              <a:t>接口文档</a:t>
            </a:r>
            <a:endParaRPr lang="zh-CN" sz="2400">
              <a:sym typeface="+mn-ea"/>
            </a:endParaRPr>
          </a:p>
          <a:p>
            <a:pPr indent="457200"/>
            <a:r>
              <a:rPr lang="zh-CN" altLang="en-US">
                <a:solidFill>
                  <a:schemeClr val="accent5">
                    <a:lumMod val="75000"/>
                  </a:schemeClr>
                </a:solidFill>
                <a:hlinkClick r:id="rId2" action="ppaction://hlinkfile"/>
              </a:rPr>
              <a:t>链接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3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0504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>
                <a:sym typeface="+mn-lt"/>
              </a:rPr>
              <a:t>汪昊</a:t>
            </a:r>
            <a:r>
              <a:rPr lang="en-US" altLang="zh-CN" b="0">
                <a:sym typeface="+mn-lt"/>
              </a:rPr>
              <a:t>—</a:t>
            </a:r>
            <a:r>
              <a:rPr lang="zh-CN" altLang="en-US" b="0">
                <a:sym typeface="+mn-lt"/>
              </a:rPr>
              <a:t>前端</a:t>
            </a:r>
            <a:endParaRPr lang="zh-CN" altLang="en-US" b="0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9365" y="1548765"/>
            <a:ext cx="891413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前端</a:t>
            </a:r>
            <a:endParaRPr lang="zh-CN" altLang="en-US" sz="2400"/>
          </a:p>
          <a:p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zh-CN" altLang="en-US" dirty="0">
              <a:sym typeface="+mn-ea"/>
              <a:hlinkClick r:id="rId1" action="ppaction://hlinkfile"/>
            </a:endParaRPr>
          </a:p>
          <a:p>
            <a:endParaRPr lang="zh-CN" altLang="en-US" dirty="0">
              <a:sym typeface="+mn-ea"/>
              <a:hlinkClick r:id="rId1" action="ppaction://hlinkfile"/>
            </a:endParaRPr>
          </a:p>
          <a:p>
            <a:r>
              <a:rPr lang="zh-CN" altLang="en-US" sz="2400">
                <a:sym typeface="+mn-ea"/>
              </a:rPr>
              <a:t>前端演示</a:t>
            </a:r>
            <a:endParaRPr lang="zh-CN" altLang="en-US" sz="2400"/>
          </a:p>
          <a:p>
            <a:r>
              <a:rPr lang="zh-CN" altLang="en-US" dirty="0">
                <a:sym typeface="+mn-ea"/>
                <a:hlinkClick r:id="rId2" action="ppaction://hlinkfile"/>
              </a:rPr>
              <a:t>链接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3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76680" y="704215"/>
            <a:ext cx="4306570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翁逸轩</a:t>
            </a:r>
            <a:r>
              <a:rPr lang="en-US" altLang="zh-CN" b="0" dirty="0">
                <a:sym typeface="+mn-lt"/>
              </a:rPr>
              <a:t>—</a:t>
            </a:r>
            <a:r>
              <a:rPr lang="zh-CN" altLang="en-US" b="0" dirty="0">
                <a:sym typeface="+mn-lt"/>
              </a:rPr>
              <a:t>数据库设计</a:t>
            </a:r>
            <a:r>
              <a:rPr lang="en-US" altLang="zh-CN" b="0" dirty="0">
                <a:sym typeface="+mn-lt"/>
              </a:rPr>
              <a:t>+PPT</a:t>
            </a:r>
            <a:r>
              <a:rPr lang="zh-CN" altLang="en-US" b="0" dirty="0">
                <a:sym typeface="+mn-lt"/>
              </a:rPr>
              <a:t>制作</a:t>
            </a:r>
            <a:endParaRPr lang="zh-CN" altLang="en-US" b="0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9365" y="1259205"/>
            <a:ext cx="8914130" cy="4639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endParaRPr lang="zh-CN" altLang="en-US" sz="1600" dirty="0"/>
          </a:p>
          <a:p>
            <a:r>
              <a:rPr lang="zh-CN" altLang="en-US" sz="2400" dirty="0">
                <a:sym typeface="+mn-ea"/>
              </a:rPr>
              <a:t>数据库设计</a:t>
            </a:r>
            <a:r>
              <a:rPr lang="zh-CN" sz="2400" dirty="0">
                <a:sym typeface="+mn-ea"/>
              </a:rPr>
              <a:t>文档</a:t>
            </a:r>
            <a:endParaRPr lang="zh-CN" dirty="0">
              <a:solidFill>
                <a:schemeClr val="accent5">
                  <a:lumMod val="75000"/>
                </a:schemeClr>
              </a:solidFill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1800" dirty="0">
                <a:hlinkClick r:id="rId2" action="ppaction://hlinkfile"/>
              </a:rPr>
              <a:t>链接</a:t>
            </a:r>
            <a:endParaRPr lang="zh-CN" altLang="en-US" sz="1800" dirty="0">
              <a:hlinkClick r:id="rId2" action="ppaction://hlinkfile"/>
            </a:endParaRPr>
          </a:p>
          <a:p>
            <a:pPr indent="457200" algn="l">
              <a:buClrTx/>
              <a:buSzTx/>
              <a:buFontTx/>
            </a:pPr>
            <a:endParaRPr lang="zh-CN" altLang="en-US" sz="1800" dirty="0">
              <a:hlinkClick r:id="rId2" action="ppaction://hlinkfile"/>
            </a:endParaRPr>
          </a:p>
          <a:p>
            <a:pPr algn="l">
              <a:buClrTx/>
              <a:buSzTx/>
              <a:buFontTx/>
            </a:pPr>
            <a:r>
              <a:rPr lang="zh-CN" altLang="en-US" sz="2400" dirty="0">
                <a:sym typeface="+mn-ea"/>
              </a:rPr>
              <a:t>数据库设计.</a:t>
            </a:r>
            <a:r>
              <a:rPr lang="en-US" altLang="zh-CN" sz="2400" dirty="0">
                <a:sym typeface="+mn-ea"/>
              </a:rPr>
              <a:t>sql</a:t>
            </a:r>
            <a:r>
              <a:rPr lang="zh-CN" altLang="en-US" sz="2400" dirty="0">
                <a:sym typeface="+mn-ea"/>
              </a:rPr>
              <a:t>文件</a:t>
            </a:r>
            <a:endParaRPr lang="zh-CN" altLang="en-US" sz="2400" dirty="0"/>
          </a:p>
          <a:p>
            <a:pPr indent="457200" algn="l">
              <a:buClrTx/>
              <a:buSzTx/>
              <a:buFontTx/>
            </a:pPr>
            <a:r>
              <a:rPr lang="zh-CN" altLang="en-US" sz="1800" dirty="0">
                <a:sym typeface="+mn-ea"/>
                <a:hlinkClick r:id="rId3" action="ppaction://hlinkfile"/>
              </a:rPr>
              <a:t>链接</a:t>
            </a:r>
            <a:endParaRPr lang="zh-CN" altLang="en-US" sz="1800" dirty="0">
              <a:sym typeface="+mn-ea"/>
              <a:hlinkClick r:id="rId3" action="ppaction://hlinkfile"/>
            </a:endParaRPr>
          </a:p>
          <a:p>
            <a:pPr algn="l">
              <a:buClrTx/>
              <a:buSzTx/>
              <a:buFontTx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03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吴炜铖</a:t>
            </a:r>
            <a:r>
              <a:rPr lang="en-US" altLang="zh-CN" b="0" dirty="0">
                <a:sym typeface="+mn-lt"/>
              </a:rPr>
              <a:t>—</a:t>
            </a:r>
            <a:r>
              <a:rPr lang="zh-CN" b="0" dirty="0">
                <a:sym typeface="+mn-lt"/>
              </a:rPr>
              <a:t>测试</a:t>
            </a:r>
            <a:endParaRPr lang="zh-CN" b="0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2370" y="1195070"/>
            <a:ext cx="92748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sz="2400">
                <a:sym typeface="+mn-ea"/>
              </a:rPr>
              <a:t>测试相关文件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57327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邓嘉文</a:t>
            </a:r>
            <a:r>
              <a:rPr lang="en-US" altLang="zh-CN" b="0" dirty="0">
                <a:sym typeface="+mn-lt"/>
              </a:rPr>
              <a:t>—</a:t>
            </a:r>
            <a:r>
              <a:rPr lang="zh-CN" b="0" dirty="0">
                <a:sym typeface="+mn-lt"/>
              </a:rPr>
              <a:t>需求规格说明书编写</a:t>
            </a:r>
            <a:r>
              <a:rPr lang="en-US" altLang="zh-CN" b="0" dirty="0">
                <a:sym typeface="+mn-lt"/>
              </a:rPr>
              <a:t>+</a:t>
            </a:r>
            <a:r>
              <a:rPr lang="zh-CN" altLang="en-US" b="0" dirty="0">
                <a:sym typeface="+mn-lt"/>
              </a:rPr>
              <a:t>部分前端</a:t>
            </a:r>
            <a:endParaRPr lang="zh-CN" altLang="en-US" b="0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3485" y="1136015"/>
            <a:ext cx="92748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ym typeface="+mn-ea"/>
              </a:rPr>
              <a:t>需求规格说明书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9"/>
          <p:cNvSpPr txBox="1"/>
          <p:nvPr/>
        </p:nvSpPr>
        <p:spPr>
          <a:xfrm>
            <a:off x="635794" y="2550251"/>
            <a:ext cx="67183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谢谢大家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图形 15"/>
          <p:cNvSpPr/>
          <p:nvPr/>
        </p:nvSpPr>
        <p:spPr>
          <a:xfrm>
            <a:off x="7861001" y="0"/>
            <a:ext cx="4835956" cy="6858000"/>
          </a:xfrm>
          <a:custGeom>
            <a:avLst/>
            <a:gdLst>
              <a:gd name="connsiteX0" fmla="*/ 3581400 w 4835956"/>
              <a:gd name="connsiteY0" fmla="*/ 6858000 h 6858000"/>
              <a:gd name="connsiteX1" fmla="*/ 0 w 4835956"/>
              <a:gd name="connsiteY1" fmla="*/ 2781757 h 6858000"/>
              <a:gd name="connsiteX2" fmla="*/ 3108960 w 4835956"/>
              <a:gd name="connsiteY2" fmla="*/ 0 h 6858000"/>
              <a:gd name="connsiteX3" fmla="*/ 4835957 w 4835956"/>
              <a:gd name="connsiteY3" fmla="*/ 0 h 6858000"/>
              <a:gd name="connsiteX4" fmla="*/ 4835957 w 4835956"/>
              <a:gd name="connsiteY4" fmla="*/ 6858000 h 6858000"/>
              <a:gd name="connsiteX5" fmla="*/ 3581400 w 483595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5956" h="6858000">
                <a:moveTo>
                  <a:pt x="3581400" y="6858000"/>
                </a:moveTo>
                <a:lnTo>
                  <a:pt x="0" y="2781757"/>
                </a:lnTo>
                <a:lnTo>
                  <a:pt x="3108960" y="0"/>
                </a:lnTo>
                <a:lnTo>
                  <a:pt x="4835957" y="0"/>
                </a:lnTo>
                <a:lnTo>
                  <a:pt x="4835957" y="6858000"/>
                </a:lnTo>
                <a:lnTo>
                  <a:pt x="3581400" y="6858000"/>
                </a:lnTo>
                <a:close/>
              </a:path>
            </a:pathLst>
          </a:cu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1"/>
            </p:custDataLst>
          </p:nvPr>
        </p:nvSpPr>
        <p:spPr>
          <a:xfrm flipH="1">
            <a:off x="570048" y="4327311"/>
            <a:ext cx="6217920" cy="126365"/>
          </a:xfrm>
          <a:prstGeom prst="parallelogram">
            <a:avLst>
              <a:gd name="adj" fmla="val 77108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411761" y="2848298"/>
            <a:ext cx="557149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项目总计划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4866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项目迭代概览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1070" y="2288540"/>
            <a:ext cx="73456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迭代划分：本项目共分为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个迭代周期，具体如下：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迭代1:  2024年9月19日-2024年10月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</a:t>
            </a: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迭代2:  2024年10月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日-2024年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</a:t>
            </a: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当前项目进度</a:t>
            </a:r>
            <a:endParaRPr lang="zh-CN" altLang="en-US" dirty="0"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56089" y="1393825"/>
            <a:ext cx="367982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项目总体进度为</a:t>
            </a:r>
            <a:r>
              <a:rPr lang="en-US" altLang="zh-CN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55.4</a:t>
            </a:r>
            <a:r>
              <a:rPr lang="zh-CN" altLang="en-US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%</a:t>
            </a:r>
            <a:endParaRPr lang="zh-CN" altLang="en-US" sz="2800" b="1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45310" y="3163570"/>
          <a:ext cx="8660130" cy="247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710"/>
                <a:gridCol w="2886710"/>
                <a:gridCol w="2886710"/>
              </a:tblGrid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维度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权重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完成情况</a:t>
                      </a:r>
                      <a:endParaRPr lang="zh-CN" altLang="en-US" sz="2000"/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前端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28%</a:t>
                      </a:r>
                      <a:r>
                        <a:rPr lang="zh-CN" altLang="en-US" sz="2000"/>
                        <a:t>（</a:t>
                      </a:r>
                      <a:r>
                        <a:rPr lang="en-US" altLang="zh-CN" sz="2000"/>
                        <a:t>7/25</a:t>
                      </a:r>
                      <a:r>
                        <a:rPr lang="zh-CN" altLang="en-US" sz="2000"/>
                        <a:t>）</a:t>
                      </a:r>
                      <a:endParaRPr lang="zh-CN" altLang="en-US" sz="2000"/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后端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100%</a:t>
                      </a:r>
                      <a:r>
                        <a:rPr lang="zh-CN" altLang="en-US" sz="2000">
                          <a:sym typeface="+mn-ea"/>
                        </a:rPr>
                        <a:t>（</a:t>
                      </a:r>
                      <a:r>
                        <a:rPr lang="en-US" altLang="zh-CN" sz="2000">
                          <a:sym typeface="+mn-ea"/>
                        </a:rPr>
                        <a:t>20</a:t>
                      </a:r>
                      <a:r>
                        <a:rPr lang="en-US" altLang="zh-CN" sz="2000">
                          <a:sym typeface="+mn-ea"/>
                        </a:rPr>
                        <a:t>/20</a:t>
                      </a:r>
                      <a:r>
                        <a:rPr lang="zh-CN" altLang="en-US" sz="2000">
                          <a:sym typeface="+mn-ea"/>
                        </a:rPr>
                        <a:t>）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测试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21%</a:t>
                      </a:r>
                      <a:r>
                        <a:rPr lang="zh-CN" altLang="en-US" sz="2000">
                          <a:sym typeface="+mn-ea"/>
                        </a:rPr>
                        <a:t>（</a:t>
                      </a:r>
                      <a:r>
                        <a:rPr lang="en-US" altLang="zh-CN" sz="2000">
                          <a:sym typeface="+mn-ea"/>
                        </a:rPr>
                        <a:t>4</a:t>
                      </a:r>
                      <a:r>
                        <a:rPr lang="en-US" altLang="zh-CN" sz="2000">
                          <a:sym typeface="+mn-ea"/>
                        </a:rPr>
                        <a:t>/19</a:t>
                      </a:r>
                      <a:r>
                        <a:rPr lang="zh-CN" altLang="en-US" sz="2000">
                          <a:sym typeface="+mn-ea"/>
                        </a:rPr>
                        <a:t>）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883410" y="2347595"/>
            <a:ext cx="17068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估算依据：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项目迭代期以及目标定义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4866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851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项目迭代期以及目标定义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075" y="908050"/>
            <a:ext cx="10840720" cy="5956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第二迭代期目标定义：</a:t>
            </a: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完成需求文档、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/>
              <a:t>        </a:t>
            </a:r>
            <a:r>
              <a:rPr lang="zh-CN" altLang="en-US" sz="1400"/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邓嘉文</a:t>
            </a:r>
            <a:endParaRPr lang="zh-CN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457200" fontAlgn="auto">
              <a:lnSpc>
                <a:spcPct val="150000"/>
              </a:lnSpc>
            </a:pPr>
            <a:r>
              <a:rPr lang="zh-CN" altLang="en-US" sz="1400"/>
              <a:t>完成时间：</a:t>
            </a:r>
            <a:r>
              <a:rPr lang="en-US" altLang="zh-CN" sz="1400"/>
              <a:t>10</a:t>
            </a:r>
            <a:r>
              <a:rPr lang="zh-CN" altLang="en-US" sz="1400"/>
              <a:t>月</a:t>
            </a:r>
            <a:r>
              <a:rPr lang="en-US" altLang="zh-CN" sz="1400"/>
              <a:t>28</a:t>
            </a:r>
            <a:r>
              <a:rPr lang="zh-CN" altLang="en-US" sz="1400"/>
              <a:t>日</a:t>
            </a:r>
            <a:endParaRPr lang="zh-CN" altLang="en-US" sz="1400"/>
          </a:p>
          <a:p>
            <a:pPr lvl="1" indent="457200"/>
            <a:r>
              <a:rPr lang="zh-CN" altLang="en-US" sz="1400"/>
              <a:t>成果物：需求文档</a:t>
            </a:r>
            <a:endParaRPr lang="zh-CN" altLang="en-US" sz="1400"/>
          </a:p>
          <a:p>
            <a:pPr lvl="1" indent="457200"/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数据库设计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翁逸轩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完成时间：</a:t>
            </a: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29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</a:t>
            </a:r>
            <a:r>
              <a:rPr lang="zh-CN" altLang="en-US" sz="1400">
                <a:sym typeface="+mn-ea"/>
              </a:rPr>
              <a:t>页面</a:t>
            </a:r>
            <a:endParaRPr lang="zh-CN" altLang="en-US" sz="1400">
              <a:sym typeface="+mn-ea"/>
            </a:endParaRPr>
          </a:p>
          <a:p>
            <a:pPr lvl="1" indent="457200"/>
            <a:endParaRPr lang="zh-CN" altLang="en-US" sz="14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测试用例设计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吴炜铖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预计完成时间：</a:t>
            </a: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31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前端页面</a:t>
            </a:r>
            <a:endParaRPr lang="zh-CN" altLang="en-US" sz="1400">
              <a:sym typeface="+mn-ea"/>
            </a:endParaRPr>
          </a:p>
          <a:p>
            <a:pPr lvl="1" indent="457200"/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851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项目迭代期以及目标定义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075" y="908050"/>
            <a:ext cx="10840720" cy="5956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第二迭代期目标定义：</a:t>
            </a:r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完成后端</a:t>
            </a:r>
            <a:endParaRPr lang="en-US" altLang="zh-CN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000">
                <a:sym typeface="+mn-ea"/>
              </a:rPr>
              <a:t>      	</a:t>
            </a:r>
            <a:r>
              <a:rPr lang="zh-CN" altLang="en-US" sz="1400">
                <a:sym typeface="+mn-ea"/>
              </a:rPr>
              <a:t>完成人：管瀚博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预计完成时间：11月18日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完成前端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	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汪昊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+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翁逸轩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完成时间：</a:t>
            </a:r>
            <a:r>
              <a:rPr lang="en-US" altLang="zh-CN" sz="1400">
                <a:sym typeface="+mn-ea"/>
              </a:rPr>
              <a:t>11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28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</a:t>
            </a:r>
            <a:r>
              <a:rPr lang="zh-CN" altLang="en-US" sz="1400">
                <a:sym typeface="+mn-ea"/>
              </a:rPr>
              <a:t>页面</a:t>
            </a:r>
            <a:endParaRPr lang="zh-CN" altLang="en-US" sz="1400">
              <a:sym typeface="+mn-ea"/>
            </a:endParaRPr>
          </a:p>
          <a:p>
            <a:pPr lvl="1" indent="457200"/>
            <a:br>
              <a:rPr lang="zh-CN" altLang="en-US" sz="1400">
                <a:sym typeface="+mn-ea"/>
              </a:rPr>
            </a:br>
            <a:r>
              <a:rPr lang="zh-CN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完成所有功能测试，测试文档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以及部署文档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的编写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lvl="1" indent="457200" fontAlgn="auto">
              <a:lnSpc>
                <a:spcPct val="150000"/>
              </a:lnSpc>
              <a:buNone/>
            </a:pPr>
            <a:r>
              <a:rPr lang="zh-CN" altLang="en-US" sz="1400">
                <a:solidFill>
                  <a:schemeClr val="tx1"/>
                </a:solidFill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吴炜铖</a:t>
            </a:r>
            <a:endParaRPr lang="zh-CN" altLang="en-US" sz="140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sz="1400">
                <a:solidFill>
                  <a:schemeClr val="tx1"/>
                </a:solidFill>
              </a:rPr>
              <a:t>预计完成时间：</a:t>
            </a:r>
            <a:r>
              <a:rPr lang="en-US" altLang="zh-CN" sz="1400">
                <a:solidFill>
                  <a:schemeClr val="tx1"/>
                </a:solidFill>
              </a:rPr>
              <a:t>11</a:t>
            </a:r>
            <a:r>
              <a:rPr lang="zh-CN" altLang="en-US" sz="1400">
                <a:solidFill>
                  <a:schemeClr val="tx1"/>
                </a:solidFill>
              </a:rPr>
              <a:t>月</a:t>
            </a:r>
            <a:r>
              <a:rPr lang="en-US" altLang="zh-CN" sz="1400">
                <a:solidFill>
                  <a:schemeClr val="tx1"/>
                </a:solidFill>
              </a:rPr>
              <a:t>31</a:t>
            </a:r>
            <a:r>
              <a:rPr lang="zh-CN" altLang="en-US" sz="1400">
                <a:solidFill>
                  <a:schemeClr val="tx1"/>
                </a:solidFill>
              </a:rPr>
              <a:t>日</a:t>
            </a:r>
            <a:endParaRPr lang="zh-CN" altLang="en-US" sz="140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sz="1400">
                <a:solidFill>
                  <a:schemeClr val="tx1"/>
                </a:solidFill>
              </a:rPr>
              <a:t>成果物：</a:t>
            </a:r>
            <a:r>
              <a:rPr lang="zh-CN" altLang="en-US" sz="1400">
                <a:sym typeface="+mn-ea"/>
              </a:rPr>
              <a:t>测试用例自动化执行程序及运行手册、测试用例自动化执行的屏幕录制视频，部署文档</a:t>
            </a: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项目成品展示以及最新计划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0167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tags/tag1.xml><?xml version="1.0" encoding="utf-8"?>
<p:tagLst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.17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1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2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3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4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5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6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7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8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9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0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1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2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4.xml><?xml version="1.0" encoding="utf-8"?>
<p:tagLst xmlns:p="http://schemas.openxmlformats.org/presentationml/2006/main">
  <p:tag name="TABLE_ENDDRAG_ORIGIN_RECT" val="681*194"/>
  <p:tag name="TABLE_ENDDRAG_RECT" val="144*180*681*194"/>
</p:tagLst>
</file>

<file path=ppt/tags/tag25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27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8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3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30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1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2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4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5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6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7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8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4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40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1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2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4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5.xml><?xml version="1.0" encoding="utf-8"?>
<p:tagLst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.17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COMMONDATA" val="eyJoZGlkIjoiYmU3NWZlNGVlOGZiM2E3YTYxOTkzODllZmVkMDk4OGEifQ=="/>
  <p:tag name="commondata" val="eyJoZGlkIjoiNGUwODcxZjMzYmQ5YjQ5Y2RiOTYyMGFlNDE4YjI4MWQifQ=="/>
</p:tagLst>
</file>

<file path=ppt/tags/tag5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6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7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8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9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2f2mjq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WPS 演示</Application>
  <PresentationFormat>宽屏</PresentationFormat>
  <Paragraphs>187</Paragraphs>
  <Slides>25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OPPOSans M</vt:lpstr>
      <vt:lpstr>等线</vt:lpstr>
      <vt:lpstr>Arial Unicode MS</vt:lpstr>
      <vt:lpstr>Segoe Print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第一PPT</dc:creator>
  <cp:keywords>www.1ppt.com</cp:keywords>
  <dc:description>www.1ppt.com</dc:description>
  <cp:lastModifiedBy>地砖</cp:lastModifiedBy>
  <cp:revision>129</cp:revision>
  <dcterms:created xsi:type="dcterms:W3CDTF">2021-09-01T09:00:00Z</dcterms:created>
  <dcterms:modified xsi:type="dcterms:W3CDTF">2024-11-21T01:17:30Z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7788AE50ADF546A2A94EED390CE688C3_13</vt:lpwstr>
  </property>
  <property fmtid="{D5CDD505-2E9C-101B-9397-08002B2CF9AE}" pid="3" name="KSOProductBuildVer">
    <vt:lpwstr>2052-12.1.0.18912</vt:lpwstr>
  </property>
</Properties>
</file>