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24"/>
  </p:notesMasterIdLst>
  <p:handoutMasterIdLst>
    <p:handoutMasterId r:id="rId25"/>
  </p:handoutMasterIdLst>
  <p:sldIdLst>
    <p:sldId id="257" r:id="rId4"/>
    <p:sldId id="259" r:id="rId5"/>
    <p:sldId id="260" r:id="rId6"/>
    <p:sldId id="8960" r:id="rId7"/>
    <p:sldId id="8995" r:id="rId8"/>
    <p:sldId id="9004" r:id="rId9"/>
    <p:sldId id="9042" r:id="rId10"/>
    <p:sldId id="9005" r:id="rId11"/>
    <p:sldId id="9008" r:id="rId12"/>
    <p:sldId id="9041" r:id="rId13"/>
    <p:sldId id="9043" r:id="rId14"/>
    <p:sldId id="9072" r:id="rId15"/>
    <p:sldId id="9010" r:id="rId16"/>
    <p:sldId id="8996" r:id="rId17"/>
    <p:sldId id="9020" r:id="rId18"/>
    <p:sldId id="8945" r:id="rId19"/>
    <p:sldId id="9002" r:id="rId20"/>
    <p:sldId id="9001" r:id="rId21"/>
    <p:sldId id="9062" r:id="rId22"/>
    <p:sldId id="8998" r:id="rId23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8" userDrawn="1">
          <p15:clr>
            <a:srgbClr val="A4A3A4"/>
          </p15:clr>
        </p15:guide>
        <p15:guide id="2" pos="38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351" autoAdjust="0"/>
  </p:normalViewPr>
  <p:slideViewPr>
    <p:cSldViewPr snapToGrid="0" showGuides="1">
      <p:cViewPr varScale="1">
        <p:scale>
          <a:sx n="97" d="100"/>
          <a:sy n="97" d="100"/>
        </p:scale>
        <p:origin x="296" y="56"/>
      </p:cViewPr>
      <p:guideLst>
        <p:guide orient="horz" pos="2098"/>
        <p:guide pos="387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381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36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0E036-96BB-4B9E-893B-966D4979AC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C8103-1220-4BE5-85F6-5B1234237E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8D9C4-D23E-4F8A-B160-71C2A93F66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8A8BF-5A9C-43EE-A8E3-5562015809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3" name="TextBox 3"/>
          <p:cNvSpPr txBox="1"/>
          <p:nvPr userDrawn="1"/>
        </p:nvSpPr>
        <p:spPr>
          <a:xfrm>
            <a:off x="482446" y="5978753"/>
            <a:ext cx="54006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hyperlink" Target="https://gitee.com/Starmoon30/RandomShop/wikis/%E7%AC%AC%E4%BA%94%E6%AC%A1%E9%98%B6%E6%AE%B5%E6%80%A7%E8%AF%84%E5%AE%A1/%E7%AE%A1%E7%80%9A%E5%8D%9A%20%E4%B8%AA%E4%BA%BA%E6%88%90%E6%9E%9C%E7%89%A9/%E6%8E%A5%E5%8F%A3%E5%8F%98%E6%9B%B4" TargetMode="External"/><Relationship Id="rId1" Type="http://schemas.openxmlformats.org/officeDocument/2006/relationships/hyperlink" Target="https://gitee.com/Starmoon30/RandomShop/tree/ghb/" TargetMode="Externa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Relationship Id="rId3" Type="http://schemas.openxmlformats.org/officeDocument/2006/relationships/hyperlink" Target="https://gitee.com/Starmoon30/RandomShop/wikis/%E7%AC%AC%E4%BA%94%E6%AC%A1%E9%98%B6%E6%AE%B5%E6%80%A7%E8%AF%84%E5%AE%A1/%E6%B1%AA%E6%98%8A%20%E4%B8%AA%E4%BA%BA%E6%88%90%E6%9E%9C%E7%89%A9/2212190225" TargetMode="External"/><Relationship Id="rId2" Type="http://schemas.openxmlformats.org/officeDocument/2006/relationships/hyperlink" Target="https://a4m2uy.axshare.com" TargetMode="External"/><Relationship Id="rId1" Type="http://schemas.openxmlformats.org/officeDocument/2006/relationships/hyperlink" Target="https://gitee.com/Starmoon30/RandomShop/tree/wh/" TargetMode="Externa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ee.com/Starmoon30/RandomShop/wikis/%E7%AC%AC%E4%BA%94%E6%AC%A1%E9%98%B6%E6%AE%B5%E6%80%A7%E8%AF%84%E5%AE%A1/%E7%BF%81%E9%80%B8%E8%BD%A9%E4%B8%AA%E4%BA%BA%E6%88%90%E6%9E%9C%E7%89%A9/Git%E4%BB%93%E5%BA%93%E7%AE%A1%E7%90%86%E6%8A%A5%E5%91%8A" TargetMode="External"/><Relationship Id="rId2" Type="http://schemas.openxmlformats.org/officeDocument/2006/relationships/hyperlink" Target="https://gitee.com/Starmoon30/RandomShop/wikis/%E7%AC%AC%E4%BA%94%E6%AC%A1%E9%98%B6%E6%AE%B5%E6%80%A7%E8%AF%84%E5%AE%A1/%E7%BF%81%E9%80%B8%E8%BD%A9%E4%B8%AA%E4%BA%BA%E6%88%90%E6%9E%9C%E7%89%A9/%E6%95%B0%E6%8D%AE%E5%BA%93%E8%AE%BE%E8%AE%A1%E6%96%87%E6%A1%A3" TargetMode="External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hyperlink" Target="https://gitee.com/Starmoon30/RandomShop/tree/wwc/" TargetMode="Externa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hyperlink" Target="https://gitee.com/Starmoon30/RandomShop/wikis/%E7%AC%AC%E4%BA%94%E6%AC%A1%E9%98%B6%E6%AE%B5%E6%80%A7%E8%AF%84%E5%AE%A1/%E9%82%93%E5%98%89%E6%96%87%20%E4%B8%AA%E4%BA%BA%E6%88%90%E6%9E%9C%E7%89%A9/%E5%B7%A5%E4%BD%9C%E8%AE%B0%E5%BD%95" TargetMode="External"/><Relationship Id="rId1" Type="http://schemas.openxmlformats.org/officeDocument/2006/relationships/hyperlink" Target="https://gitee.com/Starmoon30/RandomShop/wikis/%E9%9C%80%E6%B1%82%E6%96%87%E6%A1%A3%20-%20A%E5%8D%87%E7%BA%A7%E9%9C%80%E6%B1%82%E5%8C%85" TargetMode="Externa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9"/>
          <p:cNvSpPr txBox="1"/>
          <p:nvPr/>
        </p:nvSpPr>
        <p:spPr>
          <a:xfrm>
            <a:off x="635794" y="2550251"/>
            <a:ext cx="671830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第四组汇报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9" name="TextBox 33"/>
          <p:cNvSpPr txBox="1"/>
          <p:nvPr/>
        </p:nvSpPr>
        <p:spPr>
          <a:xfrm>
            <a:off x="1768634" y="2181951"/>
            <a:ext cx="34512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800" b="0" i="0" u="none" strike="noStrike" kern="1200" cap="none" spc="30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阶段性评审汇报</a:t>
            </a:r>
            <a:endParaRPr kumimoji="0" lang="zh-CN" sz="1800" b="0" i="0" u="none" strike="noStrike" kern="1200" cap="none" spc="30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0" name="TextBox 33"/>
          <p:cNvSpPr txBox="1"/>
          <p:nvPr/>
        </p:nvSpPr>
        <p:spPr>
          <a:xfrm>
            <a:off x="1768475" y="4552315"/>
            <a:ext cx="48088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汇报人：</a:t>
            </a:r>
            <a:r>
              <a: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管瀚博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翁逸轩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汪昊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吴炜铖 邓嘉文       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时间：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2024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12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日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5245" y="3959225"/>
            <a:ext cx="4707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https://gitee.com/Starmoon30/RandomShop</a:t>
            </a:r>
            <a:endParaRPr lang="en-US" altLang="zh-CN"/>
          </a:p>
        </p:txBody>
      </p:sp>
      <p:sp>
        <p:nvSpPr>
          <p:cNvPr id="15" name="图形 15"/>
          <p:cNvSpPr/>
          <p:nvPr/>
        </p:nvSpPr>
        <p:spPr>
          <a:xfrm>
            <a:off x="7861001" y="0"/>
            <a:ext cx="4835956" cy="6858000"/>
          </a:xfrm>
          <a:custGeom>
            <a:avLst/>
            <a:gdLst>
              <a:gd name="connsiteX0" fmla="*/ 3581400 w 4835956"/>
              <a:gd name="connsiteY0" fmla="*/ 6858000 h 6858000"/>
              <a:gd name="connsiteX1" fmla="*/ 0 w 4835956"/>
              <a:gd name="connsiteY1" fmla="*/ 2781757 h 6858000"/>
              <a:gd name="connsiteX2" fmla="*/ 3108960 w 4835956"/>
              <a:gd name="connsiteY2" fmla="*/ 0 h 6858000"/>
              <a:gd name="connsiteX3" fmla="*/ 4835957 w 4835956"/>
              <a:gd name="connsiteY3" fmla="*/ 0 h 6858000"/>
              <a:gd name="connsiteX4" fmla="*/ 4835957 w 4835956"/>
              <a:gd name="connsiteY4" fmla="*/ 6858000 h 6858000"/>
              <a:gd name="connsiteX5" fmla="*/ 3581400 w 4835956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35956" h="6858000">
                <a:moveTo>
                  <a:pt x="3581400" y="6858000"/>
                </a:moveTo>
                <a:lnTo>
                  <a:pt x="0" y="2781757"/>
                </a:lnTo>
                <a:lnTo>
                  <a:pt x="3108960" y="0"/>
                </a:lnTo>
                <a:lnTo>
                  <a:pt x="4835957" y="0"/>
                </a:lnTo>
                <a:lnTo>
                  <a:pt x="4835957" y="6858000"/>
                </a:lnTo>
                <a:lnTo>
                  <a:pt x="3581400" y="6858000"/>
                </a:lnTo>
                <a:close/>
              </a:path>
            </a:pathLst>
          </a:custGeom>
          <a:solidFill>
            <a:schemeClr val="accent1"/>
          </a:solidFill>
          <a:ln w="7620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14" name="平行四边形 13"/>
          <p:cNvSpPr/>
          <p:nvPr>
            <p:custDataLst>
              <p:tags r:id="rId1"/>
            </p:custDataLst>
          </p:nvPr>
        </p:nvSpPr>
        <p:spPr>
          <a:xfrm flipH="1">
            <a:off x="570048" y="4327311"/>
            <a:ext cx="6217920" cy="126365"/>
          </a:xfrm>
          <a:prstGeom prst="parallelogram">
            <a:avLst>
              <a:gd name="adj" fmla="val 77108"/>
            </a:avLst>
          </a:prstGeom>
          <a:gradFill flip="none" rotWithShape="1">
            <a:gsLst>
              <a:gs pos="100000">
                <a:schemeClr val="accent1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5711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已完成订单界面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325" y="1343660"/>
            <a:ext cx="9662795" cy="4744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8359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库存更改历史界面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164590"/>
            <a:ext cx="10173970" cy="4994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36944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商品详情及多图片界面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610" y="1164590"/>
            <a:ext cx="9791065" cy="4807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13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最新计划</a:t>
            </a:r>
            <a:endParaRPr lang="zh-CN" altLang="en-US" dirty="0"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2675" y="1468755"/>
            <a:ext cx="5871210" cy="3307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b="1"/>
              <a:t>- </a:t>
            </a:r>
            <a:r>
              <a:rPr lang="zh-CN" sz="2000" b="1"/>
              <a:t>完成前端</a:t>
            </a:r>
            <a:endParaRPr lang="en-US" altLang="zh-CN" sz="2000" b="1"/>
          </a:p>
          <a:p>
            <a:pPr indent="457200" fontAlgn="auto">
              <a:lnSpc>
                <a:spcPct val="150000"/>
              </a:lnSpc>
            </a:pPr>
            <a:r>
              <a:rPr lang="zh-CN" altLang="en-US"/>
              <a:t>根据升级需求包</a:t>
            </a:r>
            <a:r>
              <a:rPr lang="en-US" altLang="zh-CN"/>
              <a:t>A</a:t>
            </a:r>
            <a:r>
              <a:rPr lang="zh-CN" altLang="en-US"/>
              <a:t>的内容完成所需要的所有前端界面</a:t>
            </a:r>
            <a:endParaRPr lang="zh-CN" altLang="en-US"/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sz="2000" b="1">
                <a:sym typeface="+mn-ea"/>
              </a:rPr>
              <a:t>- 完成前后端对接</a:t>
            </a:r>
            <a:endParaRPr lang="zh-CN" sz="2000" b="1"/>
          </a:p>
          <a:p>
            <a:pPr indent="457200"/>
            <a:r>
              <a:rPr lang="zh-CN" altLang="en-US">
                <a:sym typeface="+mn-ea"/>
              </a:rPr>
              <a:t>完成前后端数据对接，实现所有功能</a:t>
            </a:r>
            <a:endParaRPr lang="zh-CN" altLang="en-US"/>
          </a:p>
          <a:p>
            <a:pPr marL="0" lvl="0" algn="l">
              <a:lnSpc>
                <a:spcPct val="150000"/>
              </a:lnSpc>
              <a:buClrTx/>
              <a:buSzTx/>
              <a:buFontTx/>
              <a:buNone/>
            </a:pPr>
            <a:r>
              <a:rPr lang="zh-CN" sz="2000" b="1">
                <a:solidFill>
                  <a:schemeClr val="tx1"/>
                </a:solidFill>
                <a:sym typeface="+mn-ea"/>
              </a:rPr>
              <a:t>- 测试</a:t>
            </a:r>
            <a:endParaRPr lang="zh-CN" sz="2000" b="1">
              <a:solidFill>
                <a:schemeClr val="tx1"/>
              </a:solidFill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完成所有升级功能的</a:t>
            </a:r>
            <a:r>
              <a:rPr lang="zh-CN" altLang="en-US">
                <a:sym typeface="+mn-ea"/>
              </a:rPr>
              <a:t>测试</a:t>
            </a:r>
            <a:endParaRPr lang="zh-CN" altLang="en-US"/>
          </a:p>
          <a:p>
            <a:pPr marL="0" lvl="0" indent="0">
              <a:buNone/>
            </a:pPr>
            <a:r>
              <a:rPr lang="en-US" altLang="zh-CN" sz="2000" b="1">
                <a:solidFill>
                  <a:schemeClr val="tx1"/>
                </a:solidFill>
              </a:rPr>
              <a:t>- </a:t>
            </a:r>
            <a:r>
              <a:rPr lang="zh-CN" altLang="en-US" sz="2000" b="1">
                <a:solidFill>
                  <a:schemeClr val="tx1"/>
                </a:solidFill>
              </a:rPr>
              <a:t>编写文档</a:t>
            </a:r>
            <a:endParaRPr lang="en-US" altLang="zh-CN" sz="2000" b="1">
              <a:solidFill>
                <a:schemeClr val="tx1"/>
              </a:solidFill>
            </a:endParaRPr>
          </a:p>
          <a:p>
            <a:pPr marL="0" lvl="0" indent="45720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</a:rPr>
              <a:t> 为新的</a:t>
            </a:r>
            <a:r>
              <a:rPr lang="zh-CN" altLang="en-US">
                <a:solidFill>
                  <a:schemeClr val="tx1"/>
                </a:solidFill>
              </a:rPr>
              <a:t>软件包编写部署文档和其他所需要的文档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7478" y="2759600"/>
            <a:ext cx="1223010" cy="1223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文本框 9"/>
          <p:cNvSpPr txBox="1"/>
          <p:nvPr/>
        </p:nvSpPr>
        <p:spPr>
          <a:xfrm>
            <a:off x="3520440" y="2553335"/>
            <a:ext cx="626237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6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个人成果汇报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401673" y="2968495"/>
            <a:ext cx="25806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!!平滑1"/>
          <p:cNvSpPr/>
          <p:nvPr>
            <p:custDataLst>
              <p:tags r:id="rId1"/>
            </p:custDataLst>
          </p:nvPr>
        </p:nvSpPr>
        <p:spPr>
          <a:xfrm>
            <a:off x="-36830" y="2848610"/>
            <a:ext cx="5104765" cy="400939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: 形状 6"/>
          <p:cNvSpPr/>
          <p:nvPr/>
        </p:nvSpPr>
        <p:spPr>
          <a:xfrm flipH="1">
            <a:off x="10236864" y="1"/>
            <a:ext cx="1955137" cy="1955137"/>
          </a:xfrm>
          <a:custGeom>
            <a:avLst/>
            <a:gdLst>
              <a:gd name="connsiteX0" fmla="*/ 1955137 w 1955137"/>
              <a:gd name="connsiteY0" fmla="*/ 0 h 1955137"/>
              <a:gd name="connsiteX1" fmla="*/ 1039781 w 1955137"/>
              <a:gd name="connsiteY1" fmla="*/ 0 h 1955137"/>
              <a:gd name="connsiteX2" fmla="*/ 0 w 1955137"/>
              <a:gd name="connsiteY2" fmla="*/ 1039781 h 1955137"/>
              <a:gd name="connsiteX3" fmla="*/ 0 w 1955137"/>
              <a:gd name="connsiteY3" fmla="*/ 1955137 h 1955137"/>
              <a:gd name="connsiteX4" fmla="*/ 1955137 w 1955137"/>
              <a:gd name="connsiteY4" fmla="*/ 0 h 195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137" h="1955137">
                <a:moveTo>
                  <a:pt x="1955137" y="0"/>
                </a:moveTo>
                <a:lnTo>
                  <a:pt x="1039781" y="0"/>
                </a:lnTo>
                <a:cubicBezTo>
                  <a:pt x="1039781" y="574255"/>
                  <a:pt x="574255" y="1039781"/>
                  <a:pt x="0" y="1039781"/>
                </a:cubicBezTo>
                <a:lnTo>
                  <a:pt x="0" y="1955137"/>
                </a:lnTo>
                <a:cubicBezTo>
                  <a:pt x="1079792" y="1955137"/>
                  <a:pt x="1955137" y="1079792"/>
                  <a:pt x="195513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98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923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>
                <a:sym typeface="+mn-lt"/>
              </a:rPr>
              <a:t>管瀚博</a:t>
            </a:r>
            <a:r>
              <a:rPr lang="en-US" altLang="zh-CN" b="0">
                <a:sym typeface="+mn-lt"/>
              </a:rPr>
              <a:t>—</a:t>
            </a:r>
            <a:r>
              <a:rPr lang="zh-CN" altLang="en-US" b="0">
                <a:sym typeface="+mn-lt"/>
              </a:rPr>
              <a:t>后端</a:t>
            </a:r>
            <a:endParaRPr lang="zh-CN" altLang="en-US" b="0" dirty="0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69365" y="1486535"/>
            <a:ext cx="8914130" cy="21329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sz="2400"/>
              <a:t>后端</a:t>
            </a:r>
            <a:endParaRPr lang="zh-CN" sz="2400"/>
          </a:p>
          <a:p>
            <a:pPr indent="457200"/>
            <a:r>
              <a:rPr lang="zh-CN" altLang="en-US">
                <a:solidFill>
                  <a:schemeClr val="accent5">
                    <a:lumMod val="75000"/>
                  </a:schemeClr>
                </a:solidFill>
                <a:sym typeface="+mn-ea"/>
                <a:hlinkClick r:id="rId1" tooltip="" action="ppaction://hlinkfile"/>
              </a:rPr>
              <a:t>链接</a:t>
            </a:r>
            <a:endParaRPr lang="zh-CN" altLang="en-US">
              <a:solidFill>
                <a:schemeClr val="accent5">
                  <a:lumMod val="75000"/>
                </a:schemeClr>
              </a:solidFill>
              <a:sym typeface="+mn-ea"/>
              <a:hlinkClick r:id="rId1" tooltip="" action="ppaction://hlinkfile"/>
            </a:endParaRPr>
          </a:p>
          <a:p>
            <a:pPr indent="457200"/>
            <a:endParaRPr lang="zh-CN" altLang="en-US">
              <a:solidFill>
                <a:schemeClr val="accent5">
                  <a:lumMod val="75000"/>
                </a:schemeClr>
              </a:solidFill>
              <a:sym typeface="+mn-ea"/>
              <a:hlinkClick r:id="rId1" tooltip="" action="ppaction://hlinkfile"/>
            </a:endParaRPr>
          </a:p>
          <a:p>
            <a:pPr indent="457200" algn="l">
              <a:buClrTx/>
              <a:buSzTx/>
              <a:buFontTx/>
            </a:pPr>
            <a:r>
              <a:rPr lang="zh-CN" sz="2400">
                <a:sym typeface="+mn-ea"/>
              </a:rPr>
              <a:t>接口文档</a:t>
            </a:r>
            <a:endParaRPr lang="zh-CN" sz="2400">
              <a:sym typeface="+mn-ea"/>
            </a:endParaRPr>
          </a:p>
          <a:p>
            <a:pPr indent="457200"/>
            <a:r>
              <a:rPr lang="zh-CN" altLang="en-US">
                <a:solidFill>
                  <a:schemeClr val="accent5">
                    <a:lumMod val="75000"/>
                  </a:schemeClr>
                </a:solidFill>
                <a:hlinkClick r:id="rId2" action="ppaction://hlinkfile"/>
              </a:rPr>
              <a:t>链接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80" name="Shape3"/>
          <p:cNvGrpSpPr/>
          <p:nvPr>
            <p:custDataLst>
              <p:tags r:id="rId3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0504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>
                <a:sym typeface="+mn-lt"/>
              </a:rPr>
              <a:t>汪昊</a:t>
            </a:r>
            <a:r>
              <a:rPr lang="en-US" altLang="zh-CN" b="0">
                <a:sym typeface="+mn-lt"/>
              </a:rPr>
              <a:t>—</a:t>
            </a:r>
            <a:r>
              <a:rPr lang="zh-CN" altLang="en-US" b="0">
                <a:sym typeface="+mn-lt"/>
              </a:rPr>
              <a:t>前端</a:t>
            </a:r>
            <a:endParaRPr lang="zh-CN" altLang="en-US" b="0" dirty="0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69365" y="1548765"/>
            <a:ext cx="89141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前端</a:t>
            </a:r>
            <a:endParaRPr lang="zh-CN" altLang="en-US" sz="2400"/>
          </a:p>
          <a:p>
            <a:r>
              <a:rPr lang="zh-CN" altLang="en-US" dirty="0">
                <a:sym typeface="+mn-ea"/>
                <a:hlinkClick r:id="rId1" tooltip="" action="ppaction://hlinkfile"/>
              </a:rPr>
              <a:t>链接</a:t>
            </a:r>
            <a:endParaRPr lang="zh-CN" altLang="en-US" dirty="0">
              <a:sym typeface="+mn-ea"/>
              <a:hlinkClick r:id="rId1" tooltip="" action="ppaction://hlinkfile"/>
            </a:endParaRPr>
          </a:p>
          <a:p>
            <a:r>
              <a:rPr lang="zh-CN" altLang="en-US" sz="2400">
                <a:sym typeface="+mn-ea"/>
              </a:rPr>
              <a:t>前端演示</a:t>
            </a:r>
            <a:endParaRPr lang="zh-CN" altLang="en-US" sz="2400"/>
          </a:p>
          <a:p>
            <a:r>
              <a:rPr lang="zh-CN" altLang="en-US" dirty="0">
                <a:sym typeface="+mn-ea"/>
                <a:hlinkClick r:id="rId2" action="ppaction://hlinkfile"/>
              </a:rPr>
              <a:t>链接</a:t>
            </a:r>
            <a:endParaRPr lang="zh-CN" altLang="en-US" dirty="0">
              <a:sym typeface="+mn-ea"/>
              <a:hlinkClick r:id="rId2" action="ppaction://hlinkfile"/>
            </a:endParaRPr>
          </a:p>
          <a:p>
            <a:r>
              <a:rPr lang="zh-CN" altLang="en-US" sz="2400">
                <a:sym typeface="+mn-ea"/>
              </a:rPr>
              <a:t>个人日志</a:t>
            </a:r>
            <a:endParaRPr lang="zh-CN" altLang="en-US" sz="2400">
              <a:sym typeface="+mn-ea"/>
            </a:endParaRPr>
          </a:p>
          <a:p>
            <a:r>
              <a:rPr lang="zh-CN" altLang="en-US" dirty="0">
                <a:sym typeface="+mn-ea"/>
                <a:hlinkClick r:id="rId3" action="ppaction://hlinkfile"/>
              </a:rPr>
              <a:t>链接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endParaRPr lang="zh-CN" altLang="en-US" dirty="0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grpSp>
        <p:nvGrpSpPr>
          <p:cNvPr id="80" name="Shape3"/>
          <p:cNvGrpSpPr/>
          <p:nvPr>
            <p:custDataLst>
              <p:tags r:id="rId4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76680" y="704215"/>
            <a:ext cx="5800090" cy="4902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翁逸轩</a:t>
            </a:r>
            <a:r>
              <a:rPr lang="en-US" altLang="zh-CN" b="0" dirty="0">
                <a:sym typeface="+mn-lt"/>
              </a:rPr>
              <a:t>—</a:t>
            </a:r>
            <a:r>
              <a:rPr lang="zh-CN" altLang="en-US" b="0" dirty="0">
                <a:sym typeface="+mn-lt"/>
              </a:rPr>
              <a:t>数据库设计</a:t>
            </a:r>
            <a:r>
              <a:rPr lang="en-US" altLang="zh-CN" b="0" dirty="0">
                <a:sym typeface="+mn-lt"/>
              </a:rPr>
              <a:t>+PPT</a:t>
            </a:r>
            <a:r>
              <a:rPr lang="zh-CN" altLang="en-US" b="0" dirty="0">
                <a:sym typeface="+mn-lt"/>
              </a:rPr>
              <a:t>制作</a:t>
            </a:r>
            <a:r>
              <a:rPr lang="en-US" altLang="zh-CN" b="0" dirty="0">
                <a:sym typeface="+mn-lt"/>
              </a:rPr>
              <a:t>+</a:t>
            </a:r>
            <a:r>
              <a:rPr lang="zh-CN" altLang="en-US" b="0" dirty="0">
                <a:sym typeface="+mn-lt"/>
              </a:rPr>
              <a:t>项目管理</a:t>
            </a:r>
            <a:endParaRPr lang="zh-CN" altLang="en-US" b="0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9365" y="1259205"/>
            <a:ext cx="8914130" cy="4639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l"/>
            <a:endParaRPr lang="zh-CN" altLang="en-US" sz="1600" dirty="0"/>
          </a:p>
          <a:p>
            <a:r>
              <a:rPr lang="zh-CN" altLang="en-US" sz="2400" dirty="0">
                <a:sym typeface="+mn-ea"/>
              </a:rPr>
              <a:t>数据库设计</a:t>
            </a:r>
            <a:r>
              <a:rPr lang="zh-CN" sz="2400" dirty="0">
                <a:sym typeface="+mn-ea"/>
              </a:rPr>
              <a:t>文档</a:t>
            </a:r>
            <a:endParaRPr lang="zh-CN" dirty="0">
              <a:solidFill>
                <a:schemeClr val="accent5">
                  <a:lumMod val="75000"/>
                </a:schemeClr>
              </a:solidFill>
            </a:endParaRPr>
          </a:p>
          <a:p>
            <a:pPr indent="457200" algn="l">
              <a:buClrTx/>
              <a:buSzTx/>
              <a:buFontTx/>
            </a:pPr>
            <a:r>
              <a:rPr lang="zh-CN" altLang="en-US" sz="1800" dirty="0">
                <a:hlinkClick r:id="rId2" action="ppaction://hlinkfile"/>
              </a:rPr>
              <a:t>链接</a:t>
            </a:r>
            <a:endParaRPr lang="zh-CN" altLang="en-US" sz="2400" dirty="0">
              <a:hlinkClick r:id="rId2" action="ppaction://hlinkfile"/>
            </a:endParaRPr>
          </a:p>
          <a:p>
            <a:pPr algn="l">
              <a:buClrTx/>
              <a:buSzTx/>
              <a:buFontTx/>
            </a:pPr>
            <a:r>
              <a:rPr lang="zh-CN" altLang="en-US" sz="2400" dirty="0">
                <a:sym typeface="+mn-ea"/>
              </a:rPr>
              <a:t>项目管理报告</a:t>
            </a:r>
            <a:endParaRPr lang="zh-CN" altLang="en-US" sz="2400" dirty="0">
              <a:sym typeface="+mn-ea"/>
            </a:endParaRPr>
          </a:p>
          <a:p>
            <a:pPr indent="457200" algn="l">
              <a:buClrTx/>
              <a:buSzTx/>
              <a:buFontTx/>
            </a:pPr>
            <a:r>
              <a:rPr lang="zh-CN" altLang="en-US" sz="1800" dirty="0">
                <a:sym typeface="+mn-ea"/>
                <a:hlinkClick r:id="rId3" action="ppaction://hlinkfile"/>
              </a:rPr>
              <a:t>链接</a:t>
            </a:r>
            <a:endParaRPr lang="zh-CN" altLang="en-US" sz="1800" dirty="0">
              <a:sym typeface="+mn-ea"/>
              <a:hlinkClick r:id="rId3" action="ppaction://hlinkfile"/>
            </a:endParaRPr>
          </a:p>
          <a:p>
            <a:pPr algn="l">
              <a:buClrTx/>
              <a:buSzTx/>
              <a:buFontTx/>
            </a:pP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03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吴炜铖</a:t>
            </a:r>
            <a:r>
              <a:rPr lang="en-US" altLang="zh-CN" b="0" dirty="0">
                <a:sym typeface="+mn-lt"/>
              </a:rPr>
              <a:t>—</a:t>
            </a:r>
            <a:r>
              <a:rPr lang="zh-CN" b="0" dirty="0">
                <a:sym typeface="+mn-lt"/>
              </a:rPr>
              <a:t>测试</a:t>
            </a:r>
            <a:endParaRPr lang="zh-CN" b="0" dirty="0"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2370" y="1195070"/>
            <a:ext cx="927481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/>
            <a:r>
              <a:rPr lang="zh-CN" altLang="en-US" sz="2400">
                <a:sym typeface="+mn-ea"/>
              </a:rPr>
              <a:t>测试相关文件</a:t>
            </a:r>
            <a:endParaRPr lang="zh-CN" altLang="en-US" sz="2400">
              <a:sym typeface="+mn-ea"/>
            </a:endParaRPr>
          </a:p>
          <a:p>
            <a:pPr indent="457200"/>
            <a:r>
              <a:rPr lang="zh-CN" altLang="en-US" dirty="0">
                <a:sym typeface="+mn-ea"/>
                <a:hlinkClick r:id="rId1" tooltip="" action="ppaction://hlinkfile"/>
              </a:rPr>
              <a:t>链接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grpSp>
        <p:nvGrpSpPr>
          <p:cNvPr id="80" name="Shape3"/>
          <p:cNvGrpSpPr/>
          <p:nvPr>
            <p:custDataLst>
              <p:tags r:id="rId2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57327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邓嘉文</a:t>
            </a:r>
            <a:r>
              <a:rPr lang="en-US" altLang="zh-CN" b="0" dirty="0">
                <a:sym typeface="+mn-lt"/>
              </a:rPr>
              <a:t>—</a:t>
            </a:r>
            <a:r>
              <a:rPr lang="zh-CN" b="0" dirty="0">
                <a:sym typeface="+mn-lt"/>
              </a:rPr>
              <a:t>需求规格说明书编写</a:t>
            </a:r>
            <a:r>
              <a:rPr lang="en-US" altLang="zh-CN" b="0" dirty="0">
                <a:sym typeface="+mn-lt"/>
              </a:rPr>
              <a:t>+</a:t>
            </a:r>
            <a:r>
              <a:rPr lang="zh-CN" altLang="en-US" b="0" dirty="0">
                <a:sym typeface="+mn-lt"/>
              </a:rPr>
              <a:t>部分前端</a:t>
            </a:r>
            <a:endParaRPr lang="zh-CN" altLang="en-US" b="0" dirty="0"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06855" y="1290955"/>
            <a:ext cx="9274810" cy="1660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ym typeface="+mn-ea"/>
              </a:rPr>
              <a:t>需求规格说明书</a:t>
            </a:r>
            <a:endParaRPr lang="zh-CN" altLang="en-US" sz="2400">
              <a:sym typeface="+mn-ea"/>
            </a:endParaRPr>
          </a:p>
          <a:p>
            <a:pPr indent="457200"/>
            <a:r>
              <a:rPr lang="zh-CN" altLang="en-US" dirty="0">
                <a:sym typeface="+mn-ea"/>
                <a:hlinkClick r:id="rId1" action="ppaction://hlinkfile"/>
              </a:rPr>
              <a:t>链接</a:t>
            </a:r>
            <a:endParaRPr lang="zh-CN" altLang="en-US" dirty="0">
              <a:sym typeface="+mn-ea"/>
              <a:hlinkClick r:id="rId1" action="ppaction://hlinkfile"/>
            </a:endParaRPr>
          </a:p>
          <a:p>
            <a:pPr algn="l">
              <a:buClrTx/>
              <a:buSzTx/>
              <a:buFontTx/>
            </a:pPr>
            <a:r>
              <a:rPr lang="zh-CN" altLang="en-US" sz="2400">
                <a:sym typeface="+mn-ea"/>
              </a:rPr>
              <a:t>工作记录</a:t>
            </a:r>
            <a:endParaRPr lang="zh-CN" altLang="en-US" sz="2400">
              <a:sym typeface="+mn-ea"/>
            </a:endParaRPr>
          </a:p>
          <a:p>
            <a:pPr indent="457200" algn="l">
              <a:buClrTx/>
              <a:buSzTx/>
              <a:buFontTx/>
            </a:pPr>
            <a:r>
              <a:rPr lang="zh-CN" altLang="en-US" sz="1800" dirty="0">
                <a:sym typeface="+mn-ea"/>
                <a:hlinkClick r:id="rId2" action="ppaction://hlinkfile"/>
              </a:rPr>
              <a:t>链接</a:t>
            </a:r>
            <a:endParaRPr lang="zh-CN" altLang="en-US" sz="2400">
              <a:sym typeface="+mn-ea"/>
            </a:endParaRPr>
          </a:p>
          <a:p>
            <a:pPr indent="457200"/>
            <a:endParaRPr lang="en-US" altLang="zh-CN" dirty="0">
              <a:solidFill>
                <a:schemeClr val="accent5">
                  <a:lumMod val="75000"/>
                </a:schemeClr>
              </a:solidFill>
              <a:sym typeface="+mn-ea"/>
              <a:hlinkClick r:id="rId1" action="ppaction://hlinkfile"/>
            </a:endParaRPr>
          </a:p>
        </p:txBody>
      </p:sp>
      <p:grpSp>
        <p:nvGrpSpPr>
          <p:cNvPr id="80" name="Shape3"/>
          <p:cNvGrpSpPr/>
          <p:nvPr>
            <p:custDataLst>
              <p:tags r:id="rId3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形 15"/>
          <p:cNvSpPr/>
          <p:nvPr/>
        </p:nvSpPr>
        <p:spPr>
          <a:xfrm>
            <a:off x="-299" y="0"/>
            <a:ext cx="4835956" cy="6858000"/>
          </a:xfrm>
          <a:prstGeom prst="homePlate">
            <a:avLst/>
          </a:prstGeom>
          <a:solidFill>
            <a:schemeClr val="accent1"/>
          </a:solidFill>
          <a:ln w="7620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297888" y="201325"/>
            <a:ext cx="54006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noFill/>
                <a:latin typeface="微软雅黑" panose="020B0503020204020204" pitchFamily="34" charset="-122"/>
              </a:rPr>
              <a:t>PPT</a:t>
            </a:r>
            <a:r>
              <a:rPr lang="zh-CN" altLang="en-US" sz="100" dirty="0">
                <a:noFill/>
                <a:latin typeface="微软雅黑" panose="020B0503020204020204" pitchFamily="34" charset="-122"/>
              </a:rPr>
              <a:t>模板 </a:t>
            </a:r>
            <a:r>
              <a:rPr lang="en-US" altLang="zh-CN" sz="100" dirty="0">
                <a:noFill/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noFill/>
                <a:latin typeface="微软雅黑" panose="020B0503020204020204" pitchFamily="34" charset="-122"/>
              </a:rPr>
              <a:t> </a:t>
            </a:r>
            <a:endParaRPr lang="en-US" altLang="zh-CN" sz="100" dirty="0">
              <a:noFill/>
              <a:latin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4241229" y="1466420"/>
            <a:ext cx="3475990" cy="914400"/>
            <a:chOff x="8225" y="3858"/>
            <a:chExt cx="5474" cy="1440"/>
          </a:xfrm>
        </p:grpSpPr>
        <p:sp>
          <p:nvSpPr>
            <p:cNvPr id="55" name="矩形 54"/>
            <p:cNvSpPr/>
            <p:nvPr>
              <p:custDataLst>
                <p:tags r:id="rId2"/>
              </p:custDataLst>
            </p:nvPr>
          </p:nvSpPr>
          <p:spPr>
            <a:xfrm rot="16200000" flipV="1">
              <a:off x="9238" y="3566"/>
              <a:ext cx="1088" cy="2026"/>
            </a:xfrm>
            <a:prstGeom prst="rect">
              <a:avLst/>
            </a:prstGeom>
            <a:gradFill>
              <a:gsLst>
                <a:gs pos="0">
                  <a:srgbClr val="0065B3">
                    <a:alpha val="0"/>
                  </a:srgbClr>
                </a:gs>
                <a:gs pos="100000">
                  <a:srgbClr val="0065B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流程图: 接点 3"/>
            <p:cNvSpPr/>
            <p:nvPr>
              <p:custDataLst>
                <p:tags r:id="rId3"/>
              </p:custDataLst>
            </p:nvPr>
          </p:nvSpPr>
          <p:spPr>
            <a:xfrm>
              <a:off x="8225" y="3858"/>
              <a:ext cx="1440" cy="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文本框 49"/>
            <p:cNvSpPr txBox="1"/>
            <p:nvPr>
              <p:custDataLst>
                <p:tags r:id="rId4"/>
              </p:custDataLst>
            </p:nvPr>
          </p:nvSpPr>
          <p:spPr>
            <a:xfrm>
              <a:off x="9665" y="4168"/>
              <a:ext cx="4034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项目总进度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5"/>
              </p:custDataLst>
            </p:nvPr>
          </p:nvSpPr>
          <p:spPr>
            <a:xfrm>
              <a:off x="8380" y="4168"/>
              <a:ext cx="1130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5155565" y="4671695"/>
            <a:ext cx="25806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个人成果汇报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>
            <p:custDataLst>
              <p:tags r:id="rId7"/>
            </p:custDataLst>
          </p:nvPr>
        </p:nvGrpSpPr>
        <p:grpSpPr>
          <a:xfrm>
            <a:off x="4881720" y="2971370"/>
            <a:ext cx="1631950" cy="914400"/>
            <a:chOff x="8225" y="3858"/>
            <a:chExt cx="2570" cy="1440"/>
          </a:xfrm>
        </p:grpSpPr>
        <p:sp>
          <p:nvSpPr>
            <p:cNvPr id="13" name="矩形 12"/>
            <p:cNvSpPr/>
            <p:nvPr>
              <p:custDataLst>
                <p:tags r:id="rId8"/>
              </p:custDataLst>
            </p:nvPr>
          </p:nvSpPr>
          <p:spPr>
            <a:xfrm rot="16200000" flipV="1">
              <a:off x="9238" y="3566"/>
              <a:ext cx="1088" cy="2026"/>
            </a:xfrm>
            <a:prstGeom prst="rect">
              <a:avLst/>
            </a:prstGeom>
            <a:gradFill>
              <a:gsLst>
                <a:gs pos="0">
                  <a:srgbClr val="0065B3">
                    <a:alpha val="0"/>
                  </a:srgbClr>
                </a:gs>
                <a:gs pos="100000">
                  <a:srgbClr val="0065B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流程图: 接点 13"/>
            <p:cNvSpPr/>
            <p:nvPr>
              <p:custDataLst>
                <p:tags r:id="rId9"/>
              </p:custDataLst>
            </p:nvPr>
          </p:nvSpPr>
          <p:spPr>
            <a:xfrm>
              <a:off x="8225" y="3858"/>
              <a:ext cx="1440" cy="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10"/>
              </p:custDataLst>
            </p:nvPr>
          </p:nvSpPr>
          <p:spPr>
            <a:xfrm>
              <a:off x="8380" y="4168"/>
              <a:ext cx="1130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4118039" y="2971370"/>
            <a:ext cx="4490085" cy="2419350"/>
            <a:chOff x="8225" y="1488"/>
            <a:chExt cx="7071" cy="3810"/>
          </a:xfrm>
        </p:grpSpPr>
        <p:sp>
          <p:nvSpPr>
            <p:cNvPr id="18" name="矩形 17"/>
            <p:cNvSpPr/>
            <p:nvPr>
              <p:custDataLst>
                <p:tags r:id="rId12"/>
              </p:custDataLst>
            </p:nvPr>
          </p:nvSpPr>
          <p:spPr>
            <a:xfrm rot="16200000" flipV="1">
              <a:off x="9238" y="3566"/>
              <a:ext cx="1088" cy="2026"/>
            </a:xfrm>
            <a:prstGeom prst="rect">
              <a:avLst/>
            </a:prstGeom>
            <a:gradFill>
              <a:gsLst>
                <a:gs pos="0">
                  <a:srgbClr val="0065B3">
                    <a:alpha val="0"/>
                  </a:srgbClr>
                </a:gs>
                <a:gs pos="100000">
                  <a:srgbClr val="0065B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流程图: 接点 18"/>
            <p:cNvSpPr/>
            <p:nvPr>
              <p:custDataLst>
                <p:tags r:id="rId13"/>
              </p:custDataLst>
            </p:nvPr>
          </p:nvSpPr>
          <p:spPr>
            <a:xfrm>
              <a:off x="8225" y="3858"/>
              <a:ext cx="1440" cy="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14"/>
              </p:custDataLst>
            </p:nvPr>
          </p:nvSpPr>
          <p:spPr>
            <a:xfrm>
              <a:off x="11232" y="1488"/>
              <a:ext cx="4064" cy="150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项目成品展示以及最新计划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>
              <p:custDataLst>
                <p:tags r:id="rId15"/>
              </p:custDataLst>
            </p:nvPr>
          </p:nvSpPr>
          <p:spPr>
            <a:xfrm>
              <a:off x="8380" y="4168"/>
              <a:ext cx="1130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9" name="文本框 9"/>
          <p:cNvSpPr txBox="1"/>
          <p:nvPr/>
        </p:nvSpPr>
        <p:spPr>
          <a:xfrm>
            <a:off x="837948" y="1612265"/>
            <a:ext cx="209550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目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文本框 9"/>
          <p:cNvSpPr txBox="1"/>
          <p:nvPr/>
        </p:nvSpPr>
        <p:spPr>
          <a:xfrm>
            <a:off x="837948" y="3018790"/>
            <a:ext cx="209550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录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文本框 9"/>
          <p:cNvSpPr txBox="1"/>
          <p:nvPr/>
        </p:nvSpPr>
        <p:spPr>
          <a:xfrm>
            <a:off x="837948" y="4462780"/>
            <a:ext cx="20955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contents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9"/>
          <p:cNvSpPr txBox="1"/>
          <p:nvPr/>
        </p:nvSpPr>
        <p:spPr>
          <a:xfrm>
            <a:off x="635794" y="2550251"/>
            <a:ext cx="671830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谢谢大家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图形 15"/>
          <p:cNvSpPr/>
          <p:nvPr/>
        </p:nvSpPr>
        <p:spPr>
          <a:xfrm>
            <a:off x="7861001" y="0"/>
            <a:ext cx="4835956" cy="6858000"/>
          </a:xfrm>
          <a:custGeom>
            <a:avLst/>
            <a:gdLst>
              <a:gd name="connsiteX0" fmla="*/ 3581400 w 4835956"/>
              <a:gd name="connsiteY0" fmla="*/ 6858000 h 6858000"/>
              <a:gd name="connsiteX1" fmla="*/ 0 w 4835956"/>
              <a:gd name="connsiteY1" fmla="*/ 2781757 h 6858000"/>
              <a:gd name="connsiteX2" fmla="*/ 3108960 w 4835956"/>
              <a:gd name="connsiteY2" fmla="*/ 0 h 6858000"/>
              <a:gd name="connsiteX3" fmla="*/ 4835957 w 4835956"/>
              <a:gd name="connsiteY3" fmla="*/ 0 h 6858000"/>
              <a:gd name="connsiteX4" fmla="*/ 4835957 w 4835956"/>
              <a:gd name="connsiteY4" fmla="*/ 6858000 h 6858000"/>
              <a:gd name="connsiteX5" fmla="*/ 3581400 w 4835956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35956" h="6858000">
                <a:moveTo>
                  <a:pt x="3581400" y="6858000"/>
                </a:moveTo>
                <a:lnTo>
                  <a:pt x="0" y="2781757"/>
                </a:lnTo>
                <a:lnTo>
                  <a:pt x="3108960" y="0"/>
                </a:lnTo>
                <a:lnTo>
                  <a:pt x="4835957" y="0"/>
                </a:lnTo>
                <a:lnTo>
                  <a:pt x="4835957" y="6858000"/>
                </a:lnTo>
                <a:lnTo>
                  <a:pt x="3581400" y="6858000"/>
                </a:lnTo>
                <a:close/>
              </a:path>
            </a:pathLst>
          </a:custGeom>
          <a:solidFill>
            <a:schemeClr val="accent1"/>
          </a:solidFill>
          <a:ln w="7620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14" name="平行四边形 13"/>
          <p:cNvSpPr/>
          <p:nvPr>
            <p:custDataLst>
              <p:tags r:id="rId1"/>
            </p:custDataLst>
          </p:nvPr>
        </p:nvSpPr>
        <p:spPr>
          <a:xfrm flipH="1">
            <a:off x="570048" y="4327311"/>
            <a:ext cx="6217920" cy="126365"/>
          </a:xfrm>
          <a:prstGeom prst="parallelogram">
            <a:avLst>
              <a:gd name="adj" fmla="val 77108"/>
            </a:avLst>
          </a:prstGeom>
          <a:gradFill flip="none" rotWithShape="1">
            <a:gsLst>
              <a:gs pos="100000">
                <a:schemeClr val="accent1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7478" y="2759600"/>
            <a:ext cx="1223010" cy="1223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文本框 9"/>
          <p:cNvSpPr txBox="1"/>
          <p:nvPr/>
        </p:nvSpPr>
        <p:spPr>
          <a:xfrm>
            <a:off x="3411761" y="2848298"/>
            <a:ext cx="557149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项目总进度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448663" y="2968495"/>
            <a:ext cx="25806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!!平滑1"/>
          <p:cNvSpPr/>
          <p:nvPr>
            <p:custDataLst>
              <p:tags r:id="rId1"/>
            </p:custDataLst>
          </p:nvPr>
        </p:nvSpPr>
        <p:spPr>
          <a:xfrm>
            <a:off x="-36830" y="2848610"/>
            <a:ext cx="5104765" cy="400939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: 形状 6"/>
          <p:cNvSpPr/>
          <p:nvPr/>
        </p:nvSpPr>
        <p:spPr>
          <a:xfrm flipH="1">
            <a:off x="10236864" y="1"/>
            <a:ext cx="1955137" cy="1955137"/>
          </a:xfrm>
          <a:custGeom>
            <a:avLst/>
            <a:gdLst>
              <a:gd name="connsiteX0" fmla="*/ 1955137 w 1955137"/>
              <a:gd name="connsiteY0" fmla="*/ 0 h 1955137"/>
              <a:gd name="connsiteX1" fmla="*/ 1039781 w 1955137"/>
              <a:gd name="connsiteY1" fmla="*/ 0 h 1955137"/>
              <a:gd name="connsiteX2" fmla="*/ 0 w 1955137"/>
              <a:gd name="connsiteY2" fmla="*/ 1039781 h 1955137"/>
              <a:gd name="connsiteX3" fmla="*/ 0 w 1955137"/>
              <a:gd name="connsiteY3" fmla="*/ 1955137 h 1955137"/>
              <a:gd name="connsiteX4" fmla="*/ 1955137 w 1955137"/>
              <a:gd name="connsiteY4" fmla="*/ 0 h 195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137" h="1955137">
                <a:moveTo>
                  <a:pt x="1955137" y="0"/>
                </a:moveTo>
                <a:lnTo>
                  <a:pt x="1039781" y="0"/>
                </a:lnTo>
                <a:cubicBezTo>
                  <a:pt x="1039781" y="574255"/>
                  <a:pt x="574255" y="1039781"/>
                  <a:pt x="0" y="1039781"/>
                </a:cubicBezTo>
                <a:lnTo>
                  <a:pt x="0" y="1955137"/>
                </a:lnTo>
                <a:cubicBezTo>
                  <a:pt x="1079792" y="1955137"/>
                  <a:pt x="1955137" y="1079792"/>
                  <a:pt x="195513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98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13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当前项目进度</a:t>
            </a:r>
            <a:endParaRPr lang="zh-CN" altLang="en-US" dirty="0"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04362" y="1393825"/>
            <a:ext cx="33832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8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</a:rPr>
              <a:t>项目总体进度为</a:t>
            </a:r>
            <a:r>
              <a:rPr lang="en-US" altLang="zh-CN" sz="28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</a:rPr>
              <a:t>76</a:t>
            </a:r>
            <a:r>
              <a:rPr lang="zh-CN" altLang="en-US" sz="28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</a:rPr>
              <a:t>%</a:t>
            </a:r>
            <a:endParaRPr lang="zh-CN" altLang="en-US" sz="2800" b="1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45310" y="3163570"/>
          <a:ext cx="8660130" cy="2472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710"/>
                <a:gridCol w="2886710"/>
                <a:gridCol w="2886710"/>
              </a:tblGrid>
              <a:tr h="412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维度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权重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完成情况</a:t>
                      </a:r>
                      <a:endParaRPr lang="zh-CN" altLang="en-US" sz="2000"/>
                    </a:p>
                  </a:txBody>
                  <a:tcPr anchor="ctr"/>
                </a:tc>
              </a:tr>
              <a:tr h="412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前端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40%</a:t>
                      </a: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68%</a:t>
                      </a:r>
                      <a:r>
                        <a:rPr lang="zh-CN" altLang="en-US" sz="2000"/>
                        <a:t>（</a:t>
                      </a:r>
                      <a:r>
                        <a:rPr lang="en-US" altLang="zh-CN" sz="2000"/>
                        <a:t>17/25</a:t>
                      </a:r>
                      <a:r>
                        <a:rPr lang="zh-CN" altLang="en-US" sz="2000"/>
                        <a:t>）</a:t>
                      </a:r>
                      <a:endParaRPr lang="zh-CN" altLang="en-US" sz="2000"/>
                    </a:p>
                  </a:txBody>
                  <a:tcPr anchor="ctr"/>
                </a:tc>
              </a:tr>
              <a:tr h="412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后端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40%</a:t>
                      </a: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93%</a:t>
                      </a:r>
                      <a:r>
                        <a:rPr lang="zh-CN" altLang="en-US" sz="2000">
                          <a:sym typeface="+mn-ea"/>
                        </a:rPr>
                        <a:t>（</a:t>
                      </a:r>
                      <a:r>
                        <a:rPr lang="en-US" altLang="zh-CN" sz="2000">
                          <a:sym typeface="+mn-ea"/>
                        </a:rPr>
                        <a:t>25/27</a:t>
                      </a:r>
                      <a:r>
                        <a:rPr lang="zh-CN" altLang="en-US" sz="2000">
                          <a:sym typeface="+mn-ea"/>
                        </a:rPr>
                        <a:t>）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 anchor="ctr"/>
                </a:tc>
              </a:tr>
              <a:tr h="412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测试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20%</a:t>
                      </a: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58%</a:t>
                      </a:r>
                      <a:r>
                        <a:rPr lang="zh-CN" altLang="en-US" sz="2000">
                          <a:sym typeface="+mn-ea"/>
                        </a:rPr>
                        <a:t>（</a:t>
                      </a:r>
                      <a:r>
                        <a:rPr lang="en-US" altLang="zh-CN" sz="2000">
                          <a:sym typeface="+mn-ea"/>
                        </a:rPr>
                        <a:t>11</a:t>
                      </a:r>
                      <a:r>
                        <a:rPr lang="en-US" altLang="zh-CN" sz="2000">
                          <a:sym typeface="+mn-ea"/>
                        </a:rPr>
                        <a:t>/19</a:t>
                      </a:r>
                      <a:r>
                        <a:rPr lang="zh-CN" altLang="en-US" sz="2000">
                          <a:sym typeface="+mn-ea"/>
                        </a:rPr>
                        <a:t>）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883410" y="2347595"/>
            <a:ext cx="170688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估算依据：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0" name="Shape3"/>
          <p:cNvGrpSpPr/>
          <p:nvPr>
            <p:custDataLst>
              <p:tags r:id="rId2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7478" y="2759600"/>
            <a:ext cx="1223010" cy="1223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文本框 9"/>
          <p:cNvSpPr txBox="1"/>
          <p:nvPr/>
        </p:nvSpPr>
        <p:spPr>
          <a:xfrm>
            <a:off x="3520440" y="2553335"/>
            <a:ext cx="6262370" cy="2122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6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项目成品展示以及最新计划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401673" y="2968495"/>
            <a:ext cx="25806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!!平滑1"/>
          <p:cNvSpPr/>
          <p:nvPr>
            <p:custDataLst>
              <p:tags r:id="rId1"/>
            </p:custDataLst>
          </p:nvPr>
        </p:nvSpPr>
        <p:spPr>
          <a:xfrm>
            <a:off x="-36830" y="2848610"/>
            <a:ext cx="5104765" cy="400939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: 形状 6"/>
          <p:cNvSpPr/>
          <p:nvPr/>
        </p:nvSpPr>
        <p:spPr>
          <a:xfrm flipH="1">
            <a:off x="10236864" y="1"/>
            <a:ext cx="1955137" cy="1955137"/>
          </a:xfrm>
          <a:custGeom>
            <a:avLst/>
            <a:gdLst>
              <a:gd name="connsiteX0" fmla="*/ 1955137 w 1955137"/>
              <a:gd name="connsiteY0" fmla="*/ 0 h 1955137"/>
              <a:gd name="connsiteX1" fmla="*/ 1039781 w 1955137"/>
              <a:gd name="connsiteY1" fmla="*/ 0 h 1955137"/>
              <a:gd name="connsiteX2" fmla="*/ 0 w 1955137"/>
              <a:gd name="connsiteY2" fmla="*/ 1039781 h 1955137"/>
              <a:gd name="connsiteX3" fmla="*/ 0 w 1955137"/>
              <a:gd name="connsiteY3" fmla="*/ 1955137 h 1955137"/>
              <a:gd name="connsiteX4" fmla="*/ 1955137 w 1955137"/>
              <a:gd name="connsiteY4" fmla="*/ 0 h 195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137" h="1955137">
                <a:moveTo>
                  <a:pt x="1955137" y="0"/>
                </a:moveTo>
                <a:lnTo>
                  <a:pt x="1039781" y="0"/>
                </a:lnTo>
                <a:cubicBezTo>
                  <a:pt x="1039781" y="574255"/>
                  <a:pt x="574255" y="1039781"/>
                  <a:pt x="0" y="1039781"/>
                </a:cubicBezTo>
                <a:lnTo>
                  <a:pt x="0" y="1955137"/>
                </a:lnTo>
                <a:cubicBezTo>
                  <a:pt x="1079792" y="1955137"/>
                  <a:pt x="1955137" y="1079792"/>
                  <a:pt x="195513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98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3031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商品浏览界面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75" y="1152525"/>
            <a:ext cx="10253345" cy="5034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879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搜索商品界面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495" y="1248410"/>
            <a:ext cx="9225915" cy="4529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720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订单管理界面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80" y="1290955"/>
            <a:ext cx="9425305" cy="4627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1348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接受订单界面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20" y="1377315"/>
            <a:ext cx="9611360" cy="4719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.17"/>
  <p:tag name="KSO_WM_UNIT_FILL_FORE_SCHEMECOLOR_INDEX_1_TRANS" val="1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0"/>
  <p:tag name="KSO_WM_UNIT_FILL_GRADIENT_DIRECTION" val="3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1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2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3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4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5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6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YOO_CHATSHAPE_TYPE" val="YOO_CHATSHAPE_HIDDEN"/>
  <p:tag name="TAG_CONTENT_DIAGRAM_INDEX" val="0816f84c618d4f3ca14a6fbb668434a2"/>
  <p:tag name="TAG_CONTENT_SUBINDEX" val="1"/>
</p:tagLst>
</file>

<file path=ppt/tags/tag18.xml><?xml version="1.0" encoding="utf-8"?>
<p:tagLst xmlns:p="http://schemas.openxmlformats.org/presentationml/2006/main">
  <p:tag name="TABLE_ENDDRAG_ORIGIN_RECT" val="681*194"/>
  <p:tag name="TABLE_ENDDRAG_RECT" val="144*180*681*194"/>
</p:tagLst>
</file>

<file path=ppt/tags/tag19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2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2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YOO_CHATSHAPE_TYPE" val="YOO_CHATSHAPE_HIDDEN"/>
  <p:tag name="TAG_CONTENT_DIAGRAM_INDEX" val="0816f84c618d4f3ca14a6fbb668434a2"/>
  <p:tag name="TAG_CONTENT_SUBINDEX" val="1"/>
</p:tagLst>
</file>

<file path=ppt/tags/tag21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22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23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24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25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26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27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28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2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YOO_CHATSHAPE_TYPE" val="YOO_CHATSHAPE_HIDDEN"/>
  <p:tag name="TAG_CONTENT_DIAGRAM_INDEX" val="0816f84c618d4f3ca14a6fbb668434a2"/>
  <p:tag name="TAG_CONTENT_SUBINDEX" val="1"/>
</p:tagLst>
</file>

<file path=ppt/tags/tag3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30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1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2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3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4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5.xml><?xml version="1.0" encoding="utf-8"?>
<p:tagLst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.17"/>
  <p:tag name="KSO_WM_UNIT_FILL_FORE_SCHEMECOLOR_INDEX_1_TRANS" val="1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0"/>
  <p:tag name="KSO_WM_UNIT_FILL_GRADIENT_DIRECTION" val="3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6.xml><?xml version="1.0" encoding="utf-8"?>
<p:tagLst xmlns:p="http://schemas.openxmlformats.org/presentationml/2006/main">
  <p:tag name="COMMONDATA" val="eyJoZGlkIjoiYmU3NWZlNGVlOGZiM2E3YTYxOTkzODllZmVkMDk4OGEifQ=="/>
  <p:tag name="commondata" val="eyJoZGlkIjoiNGUwODcxZjMzYmQ5YjQ5Y2RiOTYyMGFlNDE4YjI4MWQifQ=="/>
</p:tagLst>
</file>

<file path=ppt/tags/tag4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5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6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7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8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9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2f2mjq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WPS 演示</Application>
  <PresentationFormat>宽屏</PresentationFormat>
  <Paragraphs>138</Paragraphs>
  <Slides>20</Slides>
  <Notes>1</Notes>
  <HiddenSlides>0</HiddenSlides>
  <MMClips>2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OPPOSans M</vt:lpstr>
      <vt:lpstr>等线</vt:lpstr>
      <vt:lpstr>Arial Unicode MS</vt:lpstr>
      <vt:lpstr>Segoe Print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项目汇报</dc:title>
  <dc:creator>第一PPT</dc:creator>
  <cp:keywords>www.1ppt.com</cp:keywords>
  <dc:description>www.1ppt.com</dc:description>
  <cp:lastModifiedBy>地砖</cp:lastModifiedBy>
  <cp:revision>137</cp:revision>
  <dcterms:created xsi:type="dcterms:W3CDTF">2021-09-01T09:00:00Z</dcterms:created>
  <dcterms:modified xsi:type="dcterms:W3CDTF">2024-12-05T00:31:15Z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7788AE50ADF546A2A94EED390CE688C3_13</vt:lpwstr>
  </property>
  <property fmtid="{D5CDD505-2E9C-101B-9397-08002B2CF9AE}" pid="3" name="KSOProductBuildVer">
    <vt:lpwstr>2052-12.1.0.18912</vt:lpwstr>
  </property>
</Properties>
</file>