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A3A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C7F5-DC2A-4ACF-956D-E287D491D879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22F0-8CF6-42BA-87FE-A5C6838568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512.0338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48550/arXiv.1512.0338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Deep Learning Paradox (Pre-2015)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Theoretical Expectation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Deeper NN should perform better (universal approximation theorem)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Very deep networks performed worse than shallow ones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Problem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Not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but optimization difficulty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4038600"/>
            <a:ext cx="358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Degradation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Problem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Adding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more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layers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suitably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deep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model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leads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higher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error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886200"/>
            <a:ext cx="5257800" cy="285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0" y="16002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activations (2011)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helped with vanishing gradients by providing linear segments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Normalized initialization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BatchNorm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(2015)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helped to reduce vanishing/exploding gradients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Dropout (2014)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helped combat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randomly dropping units during training.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innovations did allow training deeper networks (~20–30 layers) than before.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However, they were not enough for extremely deep networks: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 with careful initialization and batch normalization, adding many more layers started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degrade accuracy and convergence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27003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Deep Residual Learning for Image Recognition</a:t>
            </a:r>
          </a:p>
          <a:p>
            <a:r>
              <a:rPr lang="en-US" sz="1600" b="0" u="none" strike="noStrike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https://doi.org/10.48550/arXiv.1512.03385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90800" y="0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Late 2015: Deep Residual Networks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37433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 t="32000" b="25333"/>
          <a:stretch>
            <a:fillRect/>
          </a:stretch>
        </p:blipFill>
        <p:spPr bwMode="auto">
          <a:xfrm>
            <a:off x="990600" y="2667000"/>
            <a:ext cx="209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457200" y="3276600"/>
            <a:ext cx="3026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Forward propagation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00"/>
            <a:ext cx="2286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419600"/>
            <a:ext cx="4000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257800"/>
            <a:ext cx="28860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5105400" y="3200400"/>
            <a:ext cx="321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Backward propagation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38675" y="3810000"/>
            <a:ext cx="45053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35439" y="304800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Parameter-free!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2667000"/>
            <a:ext cx="516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H(x)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F(x) + x -&gt; F(x) = H(x) - x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3276600" y="762000"/>
            <a:ext cx="685800" cy="14478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flipH="1">
            <a:off x="1066800" y="990600"/>
            <a:ext cx="228600" cy="914400"/>
          </a:xfrm>
          <a:prstGeom prst="rightBrace">
            <a:avLst>
              <a:gd name="adj1" fmla="val 1229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Левая круглая скобка 17"/>
          <p:cNvSpPr/>
          <p:nvPr/>
        </p:nvSpPr>
        <p:spPr>
          <a:xfrm rot="16200000">
            <a:off x="1752600" y="5867400"/>
            <a:ext cx="152400" cy="457200"/>
          </a:xfrm>
          <a:prstGeom prst="leftBracket">
            <a:avLst/>
          </a:prstGeom>
          <a:noFill/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Левая круглая скобка 18"/>
          <p:cNvSpPr/>
          <p:nvPr/>
        </p:nvSpPr>
        <p:spPr>
          <a:xfrm rot="16200000">
            <a:off x="5981700" y="6210300"/>
            <a:ext cx="152400" cy="685800"/>
          </a:xfrm>
          <a:prstGeom prst="leftBracket">
            <a:avLst/>
          </a:prstGeom>
          <a:noFill/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200" y="38100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Теорема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Цыбенко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Cybenko's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Джордж Цыбенко,1989 год.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0" y="121920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H(x)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7600" y="121920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H(x) - x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Выгнутая вниз стрелка 22"/>
          <p:cNvSpPr/>
          <p:nvPr/>
        </p:nvSpPr>
        <p:spPr>
          <a:xfrm>
            <a:off x="6248400" y="1828800"/>
            <a:ext cx="1981200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911839" y="304800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esidual mapping!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6200" y="838200"/>
            <a:ext cx="433945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Mitigating Vanishing Gradients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Why Skip Connections Solve Deep Network Problems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1010213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1447800"/>
            <a:ext cx="40767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" y="2362200"/>
            <a:ext cx="11512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PlainNet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2667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209800"/>
            <a:ext cx="4000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>
          <a:xfrm>
            <a:off x="3962400" y="23622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2400" y="3505200"/>
            <a:ext cx="6553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Avoiding the Degradation of Training Accuracy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71600" y="4343400"/>
            <a:ext cx="7543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“degradation problem” – adding layers made training loss worse in plain nets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4343400"/>
            <a:ext cx="11512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PlainNet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5401270"/>
            <a:ext cx="1010213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000" y="5172670"/>
            <a:ext cx="73914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guaranteeing that extra layers can be bypassed if they are not needed.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858000" y="5553670"/>
            <a:ext cx="114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mimic a shallower network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905001" y="555367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additional layer cannot improve the loss </a:t>
            </a:r>
            <a:endParaRPr lang="ru-RU" b="1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3810000" y="5782270"/>
            <a:ext cx="6858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572000" y="5553670"/>
            <a:ext cx="152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Sylfaen"/>
                <a:cs typeface="Times New Roman" pitchFamily="18" charset="0"/>
                <a:sym typeface="Symbol"/>
              </a:rPr>
              <a:t>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0 and pass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unchanged </a:t>
            </a:r>
            <a:endParaRPr lang="ru-RU" b="1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6172200" y="5782270"/>
            <a:ext cx="6858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655" y="762001"/>
            <a:ext cx="679689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28600" y="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Why Skip Connections Solve Deep Network Problems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799" y="609600"/>
            <a:ext cx="280160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Faster Convergence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610651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Прямоугольник 22"/>
          <p:cNvSpPr/>
          <p:nvPr/>
        </p:nvSpPr>
        <p:spPr>
          <a:xfrm>
            <a:off x="5715001" y="3886200"/>
            <a:ext cx="3428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Li, … Visualizing the Loss Landscape of Neural Nets, https://arxiv.org/pdf/1712.09913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0" y="1295400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Deep Residual Learning for Image Recognition</a:t>
            </a:r>
          </a:p>
          <a:p>
            <a:r>
              <a:rPr lang="en-US" b="0" u="none" strike="noStrike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https://doi.org/10.48550/arXiv.1512.03385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00" y="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Why Skip Connections Solve Deep Network Problems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" y="685800"/>
            <a:ext cx="529183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Improved Feature Propagation and Reuse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4800" y="1447800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flow forward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219200"/>
            <a:ext cx="28860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Левая круглая скобка 11"/>
          <p:cNvSpPr/>
          <p:nvPr/>
        </p:nvSpPr>
        <p:spPr>
          <a:xfrm rot="16200000">
            <a:off x="4114800" y="1828800"/>
            <a:ext cx="152400" cy="457200"/>
          </a:xfrm>
          <a:prstGeom prst="leftBracket">
            <a:avLst/>
          </a:prstGeom>
          <a:noFill/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019800" y="129540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input signal (and low-level features) get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carried directly to deeper layers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438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Deeper layers don’t have to relearn trivial identity-related features – they focus on new transformations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2400" y="3276600"/>
            <a:ext cx="760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DenseNet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Densely Connected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Networks (2016,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Huang, …)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657600"/>
            <a:ext cx="3734913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00" y="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Why Skip Connections Solve Deep Network Problems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04800" y="762000"/>
            <a:ext cx="348928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Mild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Regularization Effect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2400" y="1524000"/>
            <a:ext cx="4343400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Implicit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Promotion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Forces residual function F(x) to be small (close to zero)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Similar to L1/L2 regularization effect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Network prefers "simple" transformations over complex ones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1752600"/>
            <a:ext cx="45720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Ensemble Effect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Creates multiple pathways of different depths through the network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Acts like training ensemble of shallow + deep models simultaneously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Reduces variance (classic regularization property)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2400" y="4114800"/>
            <a:ext cx="4572000" cy="175432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Improved Optimization Stability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Prevents vanishing/exploding gradients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Enables smoother learning → less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noise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Reduces need for explicit regularization (e.g., dropout)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953000" y="4343400"/>
            <a:ext cx="4114800" cy="1754326"/>
          </a:xfrm>
          <a:prstGeom prst="rect">
            <a:avLst/>
          </a:prstGeom>
          <a:noFill/>
          <a:ln>
            <a:solidFill>
              <a:srgbClr val="D8BA3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Noise Robustness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a layer makes errors, skip connection preserves original signal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Acts as implicit data augmentation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Network learns to ignore irrelevant transformations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Skip connections do not replace Dropout – networks like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ResNets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can still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overfit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on small data, and Dropout or other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regularizers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are often used in conjunction!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467</Words>
  <Application>Microsoft Office PowerPoint</Application>
  <PresentationFormat>Экран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Katerina</dc:creator>
  <cp:lastModifiedBy>Katerina</cp:lastModifiedBy>
  <cp:revision>53</cp:revision>
  <dcterms:created xsi:type="dcterms:W3CDTF">2025-07-18T16:03:55Z</dcterms:created>
  <dcterms:modified xsi:type="dcterms:W3CDTF">2025-07-20T07:54:45Z</dcterms:modified>
</cp:coreProperties>
</file>