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19350" cy="21383625"/>
  <p:notesSz cx="7104063" cy="10234613"/>
  <p:defaultTextStyle>
    <a:defPPr>
      <a:defRPr lang="ru-RU"/>
    </a:defPPr>
    <a:lvl1pPr marL="0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1pPr>
    <a:lvl2pPr marL="655442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2pPr>
    <a:lvl3pPr marL="1310884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3pPr>
    <a:lvl4pPr marL="1966326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4pPr>
    <a:lvl5pPr marL="2621768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5pPr>
    <a:lvl6pPr marL="3277210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6pPr>
    <a:lvl7pPr marL="3932652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7pPr>
    <a:lvl8pPr marL="4588093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8pPr>
    <a:lvl9pPr marL="5243535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4"/>
    <a:srgbClr val="D3E4F6"/>
    <a:srgbClr val="DC8A53"/>
    <a:srgbClr val="A3CCEE"/>
    <a:srgbClr val="99E6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104" y="-1027"/>
      </p:cViewPr>
      <p:guideLst>
        <p:guide orient="horz" pos="6735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5ADC1-45F6-4B6D-8B80-85999AB62CA9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D8A7A-45A3-4F5F-A823-1D22A6220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6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655442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1310884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966326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2621768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3277210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3932652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4588093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5243535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D8A7A-45A3-4F5F-A823-1D22A6220E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C256C-B99D-98A5-78A7-FD8627E28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20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1BEE96-B6F5-A0E5-B739-225F5AD2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20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91641-9F98-A4A6-950E-E89CBED6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835D2-F3BD-3101-FC1B-B125363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0A3CB-DF21-F840-5BF8-12D958B5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CD7C3-B281-DDD5-D771-949B7D63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780661-5E2E-B465-8CAC-9F73C1FC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E9092-D4FB-1E8A-6FE2-D5185BC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F366C-1E0B-07B5-AC50-D4038671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93D1F-2B5C-3E18-0F34-A250DFE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B07B53-4692-4E29-0D41-FA9059CCB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56629-3750-00A9-5EF2-CB84BBC7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DF7E7-DC94-BB66-0810-711BE2B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D0B62-D775-8DF8-36D9-A9A84C5F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AB838-EF95-9648-2576-FC79BDB2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653E8-D355-18CA-3F0A-468206A2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5FDA8-ED98-584E-ED5E-A88683C6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719E48-AECE-BEA3-266F-C7A12EB7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548E9-C365-7A47-1D77-1E13F576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3F1648-BE52-ADE4-E75D-73814354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1406B-1B99-FE0E-85E2-9FAE0B3D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2" y="5331059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B230D-079E-23B4-8D97-34C7895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2" y="14310203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82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E6845-A3A4-C2D7-D3B3-6BF5B38E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F9371-B343-0840-1422-917F42EF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462F5-F4AA-8EA8-9B23-721593E9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8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26DD1-239C-B29E-697A-2928206B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AC109-70C3-BA34-76A1-179C13F8C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5692401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5DD4CF-2C19-B8AB-C901-8BFC421A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5692401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556A0-E193-89BF-C483-8B3CE9D3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79F1F-488F-E540-97A4-D6FADAD8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E33620-291E-D52A-3C54-BA45434F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0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E04B1-DF6B-8501-5EC6-9E331718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6" y="1138482"/>
            <a:ext cx="13040439" cy="413317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06F54C-5852-5F53-897F-363F9758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6" y="5241959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21C28F-D155-EADB-2530-BF77D168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6" y="7810964"/>
            <a:ext cx="6396193" cy="114887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40B34F-CBF1-39FD-633B-2FAE96EB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2" y="5241959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7C313-11E3-A52E-443B-3BF137C96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2" y="7810964"/>
            <a:ext cx="6427693" cy="114887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C3B144-2AAA-A6B5-38E8-1C638A2C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95479C-1644-C311-B42C-1E16AFCF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5E0889-0BD9-AD17-1CE3-C9BD3745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25D2-90B3-07AA-949D-C57B2D1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F34E69-8104-12A4-D1ED-BFD74779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9CE1E1-402F-1A19-3B7A-44F5BF1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B869D6-A953-EB21-A894-AE3CFA07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F0A40D-536E-946F-8B50-E1A78667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95492-5DD5-2033-43E6-6D018729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0AD0A-A104-80D9-6B59-46D3970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6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2896B-5D87-4F6C-F904-62412A24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6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3E832-9118-65C5-453D-FAC1A1BF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4" y="3078847"/>
            <a:ext cx="7654171" cy="15196233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189035-161E-C648-392F-13323459E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6" y="6415088"/>
            <a:ext cx="4876383" cy="1188474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6C3EE-C055-3F20-4FC7-95DFF176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4F4F4-EC0B-5664-A71C-72D68CDC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BDFA5-E88D-1C7A-CF45-4FAE047E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0D411-22FF-1BAD-91BA-4B5A79D5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6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072EA2-54F4-12E8-6430-0F8B1DDD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4" y="3078847"/>
            <a:ext cx="7654171" cy="15196233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ECFAB2-640F-741B-6E55-3618FCB3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6" y="6415088"/>
            <a:ext cx="4876383" cy="1188474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D06EF-3C55-0B1C-868F-2E69E23B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53D2E-D000-5D7A-9467-4544358B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A70DD0-1CD3-E0E6-2DB5-70559D51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3C6FA-2A0F-0193-6130-39904503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7" y="1138482"/>
            <a:ext cx="13040439" cy="4133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3D6392-19B1-CA5C-6D8A-8FAF6E5C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7" y="5692401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7DDDEC-9ABE-D465-8E78-D9C0496A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9819455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626DB-5536-23C7-4F32-16A06D1C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6" y="19819455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B2224-A3A9-C8F1-63F1-7EDCD108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9819455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9CBCB3-EC8A-EF5D-E716-AEC9F3EBFB87}"/>
              </a:ext>
            </a:extLst>
          </p:cNvPr>
          <p:cNvSpPr/>
          <p:nvPr/>
        </p:nvSpPr>
        <p:spPr>
          <a:xfrm>
            <a:off x="0" y="0"/>
            <a:ext cx="15119350" cy="1508105"/>
          </a:xfrm>
          <a:prstGeom prst="rect">
            <a:avLst/>
          </a:prstGeom>
          <a:solidFill>
            <a:srgbClr val="0069B4"/>
          </a:solidFill>
          <a:ln>
            <a:solidFill>
              <a:srgbClr val="0069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38A8D-92B3-8EFC-3758-0189FE3EB4B0}"/>
              </a:ext>
            </a:extLst>
          </p:cNvPr>
          <p:cNvSpPr txBox="1"/>
          <p:nvPr/>
        </p:nvSpPr>
        <p:spPr>
          <a:xfrm>
            <a:off x="0" y="0"/>
            <a:ext cx="15119350" cy="1508105"/>
          </a:xfrm>
          <a:prstGeom prst="rect">
            <a:avLst/>
          </a:prstGeom>
          <a:noFill/>
          <a:ln>
            <a:solidFill>
              <a:srgbClr val="0069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Проект по практикуму цифрового производства: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Прибор для нанесения тонких пленок методом </a:t>
            </a:r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dip-coating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Огай В.А.</a:t>
            </a:r>
            <a:r>
              <a:rPr lang="ru-RU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Старотиторов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К.С.</a:t>
            </a:r>
            <a:r>
              <a:rPr lang="ru-RU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 год</a:t>
            </a:r>
            <a:endParaRPr lang="ru-RU" sz="36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D87E7-2366-D037-665F-24656C919D45}"/>
              </a:ext>
            </a:extLst>
          </p:cNvPr>
          <p:cNvSpPr txBox="1"/>
          <p:nvPr/>
        </p:nvSpPr>
        <p:spPr>
          <a:xfrm>
            <a:off x="455396" y="1825349"/>
            <a:ext cx="1295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Модель Ландау-</a:t>
            </a:r>
            <a:r>
              <a:rPr lang="ru-RU" sz="3200" dirty="0" err="1">
                <a:latin typeface="Arial Black" panose="020B0A04020102020204" pitchFamily="34" charset="0"/>
                <a:cs typeface="Arial" panose="020B0604020202020204" pitchFamily="34" charset="0"/>
              </a:rPr>
              <a:t>Левича</a:t>
            </a:r>
            <a:endParaRPr lang="ru-RU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589A87A-37EA-2B7B-C22E-123A6D24EAA4}"/>
              </a:ext>
            </a:extLst>
          </p:cNvPr>
          <p:cNvSpPr/>
          <p:nvPr/>
        </p:nvSpPr>
        <p:spPr>
          <a:xfrm>
            <a:off x="369441" y="2388221"/>
            <a:ext cx="14380464" cy="5485628"/>
          </a:xfrm>
          <a:prstGeom prst="roundRect">
            <a:avLst/>
          </a:prstGeom>
          <a:solidFill>
            <a:srgbClr val="D3E4F6">
              <a:alpha val="97000"/>
            </a:srgbClr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AE2C97E8-B577-B6C8-3E63-B90454D7F80E}"/>
              </a:ext>
            </a:extLst>
          </p:cNvPr>
          <p:cNvSpPr/>
          <p:nvPr/>
        </p:nvSpPr>
        <p:spPr>
          <a:xfrm>
            <a:off x="369441" y="8476834"/>
            <a:ext cx="14377391" cy="11081442"/>
          </a:xfrm>
          <a:prstGeom prst="roundRect">
            <a:avLst/>
          </a:prstGeom>
          <a:solidFill>
            <a:srgbClr val="D3E4F6">
              <a:alpha val="97000"/>
            </a:srgbClr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: один скругленный угол 66">
            <a:extLst>
              <a:ext uri="{FF2B5EF4-FFF2-40B4-BE49-F238E27FC236}">
                <a16:creationId xmlns:a16="http://schemas.microsoft.com/office/drawing/2014/main" id="{56812487-FD39-3FB4-96EC-F2D5B724F105}"/>
              </a:ext>
            </a:extLst>
          </p:cNvPr>
          <p:cNvSpPr/>
          <p:nvPr/>
        </p:nvSpPr>
        <p:spPr>
          <a:xfrm>
            <a:off x="12161112" y="8476833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761020-23F8-6D43-88D1-35ED9656D30A}"/>
              </a:ext>
            </a:extLst>
          </p:cNvPr>
          <p:cNvSpPr txBox="1"/>
          <p:nvPr/>
        </p:nvSpPr>
        <p:spPr>
          <a:xfrm>
            <a:off x="455396" y="7873850"/>
            <a:ext cx="7286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Разработка продукта</a:t>
            </a:r>
            <a:r>
              <a:rPr lang="en-US" sz="3200" dirty="0">
                <a:latin typeface="Arial Black" panose="020B0A04020102020204" pitchFamily="34" charset="0"/>
              </a:rPr>
              <a:t> (MVP)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22" name="Рисунок 21" descr="Изображение выглядит как Шрифт, текст, логотип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8D01C51-C253-A37D-AF03-42BDD47D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36" y="20066636"/>
            <a:ext cx="3771907" cy="1138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FBAAEE-CB16-9E91-4B50-5CB2698E255F}"/>
              </a:ext>
            </a:extLst>
          </p:cNvPr>
          <p:cNvSpPr txBox="1"/>
          <p:nvPr/>
        </p:nvSpPr>
        <p:spPr>
          <a:xfrm>
            <a:off x="153285" y="20614289"/>
            <a:ext cx="87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Московский физико-технический институт (национальный исследовательский университет), г. Долгопрудный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Изображение выглядит как Графика, Шрифт, типография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932337C-3BF4-D1D5-D220-B425744F5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98" y="20066636"/>
            <a:ext cx="1316248" cy="1316248"/>
          </a:xfrm>
          <a:prstGeom prst="rect">
            <a:avLst/>
          </a:prstGeom>
        </p:spPr>
      </p:pic>
      <p:sp>
        <p:nvSpPr>
          <p:cNvPr id="14" name="Прямоугольник: один скругленный угол 13">
            <a:extLst>
              <a:ext uri="{FF2B5EF4-FFF2-40B4-BE49-F238E27FC236}">
                <a16:creationId xmlns:a16="http://schemas.microsoft.com/office/drawing/2014/main" id="{AEB29E3D-5B75-5C5F-27A8-45279A6E252E}"/>
              </a:ext>
            </a:extLst>
          </p:cNvPr>
          <p:cNvSpPr/>
          <p:nvPr/>
        </p:nvSpPr>
        <p:spPr>
          <a:xfrm>
            <a:off x="12161113" y="2388220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: один скругленный угол 15">
            <a:extLst>
              <a:ext uri="{FF2B5EF4-FFF2-40B4-BE49-F238E27FC236}">
                <a16:creationId xmlns:a16="http://schemas.microsoft.com/office/drawing/2014/main" id="{68CCDAEC-A29F-3383-D8E5-7A58901E0D0F}"/>
              </a:ext>
            </a:extLst>
          </p:cNvPr>
          <p:cNvSpPr/>
          <p:nvPr/>
        </p:nvSpPr>
        <p:spPr>
          <a:xfrm flipH="1">
            <a:off x="366368" y="2388220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: один скругленный угол 17">
            <a:extLst>
              <a:ext uri="{FF2B5EF4-FFF2-40B4-BE49-F238E27FC236}">
                <a16:creationId xmlns:a16="http://schemas.microsoft.com/office/drawing/2014/main" id="{10E20765-09DA-3B9B-8215-10A243FE6911}"/>
              </a:ext>
            </a:extLst>
          </p:cNvPr>
          <p:cNvSpPr/>
          <p:nvPr/>
        </p:nvSpPr>
        <p:spPr>
          <a:xfrm flipH="1" flipV="1">
            <a:off x="366367" y="5733532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один скругленный угол 18">
            <a:extLst>
              <a:ext uri="{FF2B5EF4-FFF2-40B4-BE49-F238E27FC236}">
                <a16:creationId xmlns:a16="http://schemas.microsoft.com/office/drawing/2014/main" id="{A1284AC4-C248-956F-ABE3-701EFCAF2EDA}"/>
              </a:ext>
            </a:extLst>
          </p:cNvPr>
          <p:cNvSpPr/>
          <p:nvPr/>
        </p:nvSpPr>
        <p:spPr>
          <a:xfrm flipV="1">
            <a:off x="12161113" y="5733532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BC9E6-1163-3CAA-AB3E-96B62C5D451B}"/>
                  </a:ext>
                </a:extLst>
              </p:cNvPr>
              <p:cNvSpPr txBox="1"/>
              <p:nvPr/>
            </p:nvSpPr>
            <p:spPr>
              <a:xfrm>
                <a:off x="455396" y="2559184"/>
                <a:ext cx="14205484" cy="361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Модель Ландау–</a:t>
                </a:r>
                <a:r>
                  <a:rPr lang="ru-RU" dirty="0" err="1"/>
                  <a:t>Левича</a:t>
                </a:r>
                <a:r>
                  <a:rPr lang="ru-RU" dirty="0"/>
                  <a:t> описывает процесс формирования тонкой жидкой пленки на поверхности, медленно извлекаемой из жидкости. Согласно этой модели, толщина пленки </a:t>
                </a:r>
                <a:r>
                  <a:rPr lang="en-US" dirty="0"/>
                  <a:t>h</a:t>
                </a:r>
                <a:r>
                  <a:rPr lang="ru-RU" dirty="0"/>
                  <a:t> зависит от скорости вытягивания </a:t>
                </a:r>
                <a:r>
                  <a:rPr lang="en-US" dirty="0"/>
                  <a:t>u</a:t>
                </a:r>
                <a:r>
                  <a:rPr lang="ru-RU" dirty="0"/>
                  <a:t>, вязкости жидкости η, поверхностного натяжения γ</a:t>
                </a:r>
                <a:r>
                  <a:rPr lang="en-US" dirty="0"/>
                  <a:t> </a:t>
                </a:r>
                <a:r>
                  <a:rPr lang="ru-RU" dirty="0"/>
                  <a:t>и плотности</a:t>
                </a:r>
                <a:r>
                  <a:rPr lang="en-US" dirty="0"/>
                  <a:t> </a:t>
                </a:r>
                <a:r>
                  <a:rPr lang="ru-RU" dirty="0"/>
                  <a:t>жидкости ρ. В упрощённом виде, при низких скоростях и в условиях ламинарного течения, толщина пленки выражается как: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=0,93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b="0" dirty="0"/>
              </a:p>
              <a:p>
                <a:pPr algn="just"/>
                <a:r>
                  <a:rPr lang="ru-RU" dirty="0"/>
                  <a:t>(при рассмотрении образца как бесконечной поверхности, т.е. без учета толщины на краях)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BC9E6-1163-3CAA-AB3E-96B62C5D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96" y="2559184"/>
                <a:ext cx="14205484" cy="3618235"/>
              </a:xfrm>
              <a:prstGeom prst="rect">
                <a:avLst/>
              </a:prstGeom>
              <a:blipFill>
                <a:blip r:embed="rId5"/>
                <a:stretch>
                  <a:fillRect l="-773" t="-1518" r="-773" b="-1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: один скругленный угол 24">
            <a:extLst>
              <a:ext uri="{FF2B5EF4-FFF2-40B4-BE49-F238E27FC236}">
                <a16:creationId xmlns:a16="http://schemas.microsoft.com/office/drawing/2014/main" id="{8C098F11-C807-5272-11FC-78700A695054}"/>
              </a:ext>
            </a:extLst>
          </p:cNvPr>
          <p:cNvSpPr/>
          <p:nvPr/>
        </p:nvSpPr>
        <p:spPr>
          <a:xfrm flipH="1">
            <a:off x="366366" y="8466656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: один скругленный угол 28">
            <a:extLst>
              <a:ext uri="{FF2B5EF4-FFF2-40B4-BE49-F238E27FC236}">
                <a16:creationId xmlns:a16="http://schemas.microsoft.com/office/drawing/2014/main" id="{69433509-9744-BEE5-0C4A-E4534A2B6D94}"/>
              </a:ext>
            </a:extLst>
          </p:cNvPr>
          <p:cNvSpPr/>
          <p:nvPr/>
        </p:nvSpPr>
        <p:spPr>
          <a:xfrm flipH="1" flipV="1">
            <a:off x="366365" y="17417958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: один скругленный угол 29">
            <a:extLst>
              <a:ext uri="{FF2B5EF4-FFF2-40B4-BE49-F238E27FC236}">
                <a16:creationId xmlns:a16="http://schemas.microsoft.com/office/drawing/2014/main" id="{9557A843-D585-804A-1BA0-82CEB16B2E49}"/>
              </a:ext>
            </a:extLst>
          </p:cNvPr>
          <p:cNvSpPr/>
          <p:nvPr/>
        </p:nvSpPr>
        <p:spPr>
          <a:xfrm flipV="1">
            <a:off x="12161112" y="17417959"/>
            <a:ext cx="2585719" cy="2140317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3" name="Google Shape;68;p15" title="изображение_2025-03-21_155046608.png">
            <a:extLst>
              <a:ext uri="{FF2B5EF4-FFF2-40B4-BE49-F238E27FC236}">
                <a16:creationId xmlns:a16="http://schemas.microsoft.com/office/drawing/2014/main" id="{21831CC5-3713-8681-8B3F-2942AF10D4A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0106" y="6195628"/>
            <a:ext cx="4263627" cy="155657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61F4BF-66FD-5280-F13E-FA8E980D0D33}"/>
              </a:ext>
            </a:extLst>
          </p:cNvPr>
          <p:cNvSpPr txBox="1"/>
          <p:nvPr/>
        </p:nvSpPr>
        <p:spPr>
          <a:xfrm>
            <a:off x="455396" y="8794172"/>
            <a:ext cx="1420548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+mj-lt"/>
              </a:rPr>
              <a:t>Цель проекта и актуальность: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Цель проекта: спроектировать и изготовить прибор для нанесения тонких пленок (мембран) методом </a:t>
            </a:r>
            <a:r>
              <a:rPr lang="ru-RU" dirty="0" err="1"/>
              <a:t>dip-coating</a:t>
            </a:r>
            <a:r>
              <a:rPr lang="ru-RU" dirty="0"/>
              <a:t> с диапазоном скоростей покрытия 1-10 мм/с для лаборатории пост-литий-ионных электрохимических систем Института Электродвижения МФТИ.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Актуальность: по предварительным подсчетам, себестоимость итогового продукта не будет превышать 15.000 руб., что в разы дешевле существующих на рынке решений.</a:t>
            </a:r>
          </a:p>
          <a:p>
            <a:pPr algn="just"/>
            <a:r>
              <a:rPr lang="ru-RU" b="1" dirty="0"/>
              <a:t>Ход разработки: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ru-RU" dirty="0"/>
              <a:t>Прототипирование на базе </a:t>
            </a:r>
            <a:r>
              <a:rPr lang="en-US" dirty="0"/>
              <a:t>Arduino Uno</a:t>
            </a:r>
            <a:r>
              <a:rPr lang="ru-RU" dirty="0"/>
              <a:t> (написание кода и разработка логики устройства)</a:t>
            </a:r>
            <a:r>
              <a:rPr lang="en-US" dirty="0"/>
              <a:t>;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dirty="0"/>
              <a:t>3D-</a:t>
            </a:r>
            <a:r>
              <a:rPr lang="ru-RU" dirty="0"/>
              <a:t>моделирование и печать частей корпуса, рейки и шестерни;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ru-RU" dirty="0"/>
              <a:t>Пайка клавиатуры и сборка </a:t>
            </a:r>
            <a:r>
              <a:rPr lang="en-US" dirty="0"/>
              <a:t>MVP;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ru-RU" dirty="0"/>
              <a:t>Финальное тестирование и отладка.</a:t>
            </a:r>
          </a:p>
        </p:txBody>
      </p:sp>
      <p:pic>
        <p:nvPicPr>
          <p:cNvPr id="44" name="Google Shape;93;p18">
            <a:extLst>
              <a:ext uri="{FF2B5EF4-FFF2-40B4-BE49-F238E27FC236}">
                <a16:creationId xmlns:a16="http://schemas.microsoft.com/office/drawing/2014/main" id="{5AC41474-B482-66F0-2871-C173E1D40FE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842" y="14195422"/>
            <a:ext cx="6511696" cy="505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12;p21">
            <a:extLst>
              <a:ext uri="{FF2B5EF4-FFF2-40B4-BE49-F238E27FC236}">
                <a16:creationId xmlns:a16="http://schemas.microsoft.com/office/drawing/2014/main" id="{904BE9A1-2B32-010F-129B-CBE9C763EF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4584" y="14195423"/>
            <a:ext cx="6856924" cy="5051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484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234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Огай</dc:creator>
  <cp:lastModifiedBy>Влад Огай</cp:lastModifiedBy>
  <cp:revision>12</cp:revision>
  <cp:lastPrinted>2025-04-20T19:47:25Z</cp:lastPrinted>
  <dcterms:created xsi:type="dcterms:W3CDTF">2025-04-20T18:25:00Z</dcterms:created>
  <dcterms:modified xsi:type="dcterms:W3CDTF">2025-05-05T22:20:33Z</dcterms:modified>
</cp:coreProperties>
</file>