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08" r:id="rId3"/>
    <p:sldId id="310" r:id="rId4"/>
    <p:sldId id="311" r:id="rId5"/>
    <p:sldId id="312" r:id="rId6"/>
    <p:sldId id="313" r:id="rId7"/>
    <p:sldId id="314" r:id="rId8"/>
    <p:sldId id="321" r:id="rId9"/>
    <p:sldId id="315" r:id="rId10"/>
    <p:sldId id="316" r:id="rId11"/>
    <p:sldId id="317" r:id="rId12"/>
    <p:sldId id="319" r:id="rId13"/>
    <p:sldId id="320" r:id="rId14"/>
    <p:sldId id="322" r:id="rId15"/>
    <p:sldId id="323" r:id="rId16"/>
    <p:sldId id="309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AC5FA-9479-4983-A3C9-065DC29A9BC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B5319-FF82-473C-99AD-A4D4BE701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781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4CE74C-167E-4C58-9D01-7CC9847C939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18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9C7F-0A50-5AA0-3683-1D7A457AF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84CE22E-D988-D477-578D-446FDC2ECF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F1B1372-7AE3-FF81-4F2F-4AB7B146C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921FDD-282E-B27B-E929-B6986EF484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4CE74C-167E-4C58-9D01-7CC9847C939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5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D9FD2-B753-6242-6AA6-B79C82D0A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06A4A4-56D0-1BE5-8317-E5A6420CD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A3892D-77B4-CED9-1C58-E8BE4CAB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44-5095-495B-B824-5D7AF82E4C3B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C44F75-48CD-2B39-01F3-CF609910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EFD6BB-3FC3-7019-0ECC-F41408CA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0E65-50BF-4AC4-90D9-323235303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64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EC55A8-7219-7097-60F9-06599707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6F577A-58C8-4C43-F790-E9CD5BB27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E55163-1260-0D66-4172-94A6FB98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44-5095-495B-B824-5D7AF82E4C3B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4C66D3-290F-2432-F44D-04EC8C451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638D9B-9C5D-43DA-7529-79F105E0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0E65-50BF-4AC4-90D9-323235303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433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1C2E6AF-E156-D790-637A-8F043E6FB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F5C29FB-D42A-7819-374F-144E4C9AE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96CEEF-F0BB-70BE-B19D-F4DF6DDE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44-5095-495B-B824-5D7AF82E4C3B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C2B8A2-984C-6158-515B-F3F46EB8D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E276CA-5018-0DDE-557A-AEFF8C9F6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0E65-50BF-4AC4-90D9-323235303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37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415604" y="3884368"/>
            <a:ext cx="11360799" cy="1560856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64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79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79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79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79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79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79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79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679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415613" y="1376772"/>
            <a:ext cx="11360799" cy="223224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6405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spcBef>
                <a:spcPts val="0"/>
              </a:spcBef>
              <a:buSzPct val="100000"/>
              <a:defRPr sz="6832"/>
            </a:lvl2pPr>
            <a:lvl3pPr algn="ctr">
              <a:spcBef>
                <a:spcPts val="0"/>
              </a:spcBef>
              <a:buSzPct val="100000"/>
              <a:defRPr sz="6832"/>
            </a:lvl3pPr>
            <a:lvl4pPr algn="ctr">
              <a:spcBef>
                <a:spcPts val="0"/>
              </a:spcBef>
              <a:buSzPct val="100000"/>
              <a:defRPr sz="6832"/>
            </a:lvl4pPr>
            <a:lvl5pPr algn="ctr">
              <a:spcBef>
                <a:spcPts val="0"/>
              </a:spcBef>
              <a:buSzPct val="100000"/>
              <a:defRPr sz="6832"/>
            </a:lvl5pPr>
            <a:lvl6pPr algn="ctr">
              <a:spcBef>
                <a:spcPts val="0"/>
              </a:spcBef>
              <a:buSzPct val="100000"/>
              <a:defRPr sz="6832"/>
            </a:lvl6pPr>
            <a:lvl7pPr algn="ctr">
              <a:spcBef>
                <a:spcPts val="0"/>
              </a:spcBef>
              <a:buSzPct val="100000"/>
              <a:defRPr sz="6832"/>
            </a:lvl7pPr>
            <a:lvl8pPr algn="ctr">
              <a:spcBef>
                <a:spcPts val="0"/>
              </a:spcBef>
              <a:buSzPct val="100000"/>
              <a:defRPr sz="6832"/>
            </a:lvl8pPr>
            <a:lvl9pPr algn="ctr">
              <a:spcBef>
                <a:spcPts val="0"/>
              </a:spcBef>
              <a:buSzPct val="100000"/>
              <a:defRPr sz="6832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17347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15604" y="2852936"/>
            <a:ext cx="11360799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algn="ctr">
              <a:spcBef>
                <a:spcPts val="0"/>
              </a:spcBef>
              <a:buSzPct val="100000"/>
              <a:defRPr sz="4188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spcBef>
                <a:spcPts val="0"/>
              </a:spcBef>
              <a:buSzPct val="100000"/>
              <a:defRPr sz="4730"/>
            </a:lvl2pPr>
            <a:lvl3pPr algn="ctr">
              <a:spcBef>
                <a:spcPts val="0"/>
              </a:spcBef>
              <a:buSzPct val="100000"/>
              <a:defRPr sz="4730"/>
            </a:lvl3pPr>
            <a:lvl4pPr algn="ctr">
              <a:spcBef>
                <a:spcPts val="0"/>
              </a:spcBef>
              <a:buSzPct val="100000"/>
              <a:defRPr sz="4730"/>
            </a:lvl4pPr>
            <a:lvl5pPr algn="ctr">
              <a:spcBef>
                <a:spcPts val="0"/>
              </a:spcBef>
              <a:buSzPct val="100000"/>
              <a:defRPr sz="4730"/>
            </a:lvl5pPr>
            <a:lvl6pPr algn="ctr">
              <a:spcBef>
                <a:spcPts val="0"/>
              </a:spcBef>
              <a:buSzPct val="100000"/>
              <a:defRPr sz="4730"/>
            </a:lvl6pPr>
            <a:lvl7pPr algn="ctr">
              <a:spcBef>
                <a:spcPts val="0"/>
              </a:spcBef>
              <a:buSzPct val="100000"/>
              <a:defRPr sz="4730"/>
            </a:lvl7pPr>
            <a:lvl8pPr algn="ctr">
              <a:spcBef>
                <a:spcPts val="0"/>
              </a:spcBef>
              <a:buSzPct val="100000"/>
              <a:defRPr sz="4730"/>
            </a:lvl8pPr>
            <a:lvl9pPr algn="ctr">
              <a:spcBef>
                <a:spcPts val="0"/>
              </a:spcBef>
              <a:buSzPct val="100000"/>
              <a:defRPr sz="4730"/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225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3586" y="278607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8914" y="1952625"/>
            <a:ext cx="3508169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4226722" y="1952625"/>
            <a:ext cx="3508169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7994375" y="1952625"/>
            <a:ext cx="3508169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95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4" pos="7793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2960" y="280459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8914" y="1952625"/>
            <a:ext cx="3508169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3825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4836" y="280080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8914" y="1952625"/>
            <a:ext cx="5317748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6029167" y="1952625"/>
            <a:ext cx="5317748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1113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4836" y="280080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8914" y="1952625"/>
            <a:ext cx="5317748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554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4836" y="280080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8001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5222" y="280080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8915" y="1952625"/>
            <a:ext cx="2619984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6039960" y="1952625"/>
            <a:ext cx="2621532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788"/>
              </a:spcAft>
              <a:buClr>
                <a:schemeClr val="dk2"/>
              </a:buClr>
              <a:buSzPct val="100000"/>
              <a:buNone/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3253876" y="1952625"/>
            <a:ext cx="2619984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8816656" y="1952625"/>
            <a:ext cx="2621532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788"/>
              </a:spcAft>
              <a:buClr>
                <a:schemeClr val="dk2"/>
              </a:buClr>
              <a:buSzPct val="100000"/>
              <a:buNone/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051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77BFA-0099-45B9-30D2-614690BE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DD3A6A-ED64-B8B9-A0EE-CDBE61492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F266FA-B201-DB1D-7127-5C0385999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44-5095-495B-B824-5D7AF82E4C3B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603A7F-4FF7-EC85-415A-ED48D7AE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D796D8-C1D4-CE40-2891-5F9A1964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0E65-50BF-4AC4-90D9-323235303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300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4282290" y="2040732"/>
            <a:ext cx="3569840" cy="2895870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8057641" y="2040732"/>
            <a:ext cx="3569840" cy="2895870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3586" y="278607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8914" y="1952625"/>
            <a:ext cx="3508169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4228034" y="5014513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8003385" y="5014513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43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4" pos="779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8878294" y="4113076"/>
            <a:ext cx="2578570" cy="1569244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6096000" y="4113076"/>
            <a:ext cx="2578570" cy="1569244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3311701" y="4113076"/>
            <a:ext cx="2578570" cy="1569244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8878294" y="2045494"/>
            <a:ext cx="2578570" cy="1569244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6096000" y="2045494"/>
            <a:ext cx="2578570" cy="1569244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3311701" y="2045494"/>
            <a:ext cx="2578570" cy="1569244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5222" y="280080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8915" y="1952625"/>
            <a:ext cx="2619984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3257445" y="3692649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6041744" y="3692649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8824038" y="3692649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3257445" y="5760232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6041744" y="5760232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8824038" y="5760232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989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6096000" y="2042160"/>
            <a:ext cx="2575478" cy="3640160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3311701" y="2042160"/>
            <a:ext cx="2575478" cy="3640160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8878294" y="2042160"/>
            <a:ext cx="2575478" cy="3640160"/>
          </a:xfrm>
        </p:spPr>
        <p:txBody>
          <a:bodyPr/>
          <a:lstStyle>
            <a:lvl1pPr marL="0" indent="0">
              <a:buNone/>
              <a:defRPr sz="1577"/>
            </a:lvl1pPr>
            <a:lvl2pPr marL="225262" indent="0">
              <a:buNone/>
              <a:defRPr sz="1380"/>
            </a:lvl2pPr>
            <a:lvl3pPr marL="450525" indent="0">
              <a:buNone/>
              <a:defRPr sz="1182"/>
            </a:lvl3pPr>
            <a:lvl4pPr marL="675787" indent="0">
              <a:buNone/>
              <a:defRPr sz="985"/>
            </a:lvl4pPr>
            <a:lvl5pPr marL="901050" indent="0">
              <a:buNone/>
              <a:defRPr sz="985"/>
            </a:lvl5pPr>
            <a:lvl6pPr marL="1126312" indent="0">
              <a:buNone/>
              <a:defRPr sz="985"/>
            </a:lvl6pPr>
            <a:lvl7pPr marL="1351575" indent="0">
              <a:buNone/>
              <a:defRPr sz="985"/>
            </a:lvl7pPr>
            <a:lvl8pPr marL="1576837" indent="0">
              <a:buNone/>
              <a:defRPr sz="985"/>
            </a:lvl8pPr>
            <a:lvl9pPr marL="1802100" indent="0">
              <a:buNone/>
              <a:defRPr sz="985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435222" y="280080"/>
            <a:ext cx="11379198" cy="147616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4188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458915" y="1952625"/>
            <a:ext cx="2619984" cy="4093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1577" b="0" i="0" u="none" strike="noStrike" cap="none" spc="-2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138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3257445" y="5760232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6041744" y="5760232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8824038" y="5760232"/>
            <a:ext cx="2696627" cy="396044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985" b="0" i="1" u="none" strike="noStrike" cap="none" spc="-2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130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53E97-7636-18E8-A9B7-C94236E37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A0F010-902E-5695-96AC-AE054FA81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ED03A6-DCD4-A3E4-1A68-1C6F1A66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44-5095-495B-B824-5D7AF82E4C3B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46CC86-7A90-9DB3-D477-F6ABE3BC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E86F99-9A4F-C175-F44F-B4AC7FBE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0E65-50BF-4AC4-90D9-323235303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A16FE-42AE-8D18-4F40-13003E7C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70A2B-74AD-1967-0B30-13A4DB0AB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9D470C-CC67-E824-338A-998D5418A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9B80F1-EA02-B18F-BDF0-5EA4560B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44-5095-495B-B824-5D7AF82E4C3B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540FA57-0022-55F9-53AB-34DCFEA6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2B75144-22A2-0243-077C-603581AF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0E65-50BF-4AC4-90D9-323235303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082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1CA0AB-442B-AD11-52DE-20C2FE5A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144813-63CC-9EE2-300F-AB74DEF5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74E787-49BB-3D2B-38F8-7BEC413F7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403F64-F60E-E280-D63A-4A311E261A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9CD070-0AE3-A853-F826-BB21BE28D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8903B2-E3FB-84D0-6AFF-916E5439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44-5095-495B-B824-5D7AF82E4C3B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92BE45A-D22A-8013-EC5E-8A196CEB2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081C85-25B5-5B79-8C22-153951B3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0E65-50BF-4AC4-90D9-323235303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C1A0E-5F6F-1E36-A64F-6752AFEE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6F0920-159F-D843-21C2-D07B23E2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44-5095-495B-B824-5D7AF82E4C3B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DD8B8E4-E317-F1A1-08EA-FE7FD7DE9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5F8783-C630-FA86-CC6F-78E54173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0E65-50BF-4AC4-90D9-323235303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630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248ED4D-178E-7157-1E8F-763C900B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44-5095-495B-B824-5D7AF82E4C3B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7A673C-EEAD-7FDE-788B-518BBC070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A5EDBD-FCB4-7F2E-62E8-891E92FC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0E65-50BF-4AC4-90D9-323235303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04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BAE79-A8BC-A88A-BEB0-2452EEA55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101142-5342-A969-7723-0BD59788A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DCE39A-E0A9-D8DB-8874-95A510D32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9C974A-2803-DE1C-0FE3-F032DEE5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44-5095-495B-B824-5D7AF82E4C3B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7BD567-D409-B887-E624-A7B60CFC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61A7F5-A915-2FAE-F151-E5ED796E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0E65-50BF-4AC4-90D9-323235303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69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26DDC-1A61-95D6-7CE7-DE426E89D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BB3746-9F7A-539C-6ADA-2401296C9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A43F72-CB6A-98C3-A519-5993B693B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54DDD5D-DC6C-14F4-7667-2541A85F5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3744-5095-495B-B824-5D7AF82E4C3B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FF3510-175A-9EE4-5A65-D9C2CB48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100057-1BFE-CBD7-4D5F-D3022EE9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D0E65-50BF-4AC4-90D9-323235303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068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41728-814B-B74C-AA5D-4BCDF475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4BCA67-80AA-502E-2BEC-6BE121A8B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145023-BA81-03BB-47B5-BF441429F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03744-5095-495B-B824-5D7AF82E4C3B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51AB88-7AAC-B451-6757-3CABDA436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4C5F5-130F-E14C-81A0-B2C9D3FD6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D0E65-50BF-4AC4-90D9-323235303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237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15604" y="593371"/>
            <a:ext cx="11360799" cy="763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15604" y="1536634"/>
            <a:ext cx="11360799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11296612" y="6217622"/>
            <a:ext cx="731599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ru" sz="1314" smtClean="0">
                <a:solidFill>
                  <a:schemeClr val="dk2"/>
                </a:solidFill>
              </a:rPr>
              <a:pPr algn="r"/>
              <a:t>‹#›</a:t>
            </a:fld>
            <a:endParaRPr lang="ru" sz="1314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5203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839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415613" y="4434974"/>
            <a:ext cx="11360799" cy="1560856"/>
          </a:xfrm>
        </p:spPr>
        <p:txBody>
          <a:bodyPr/>
          <a:lstStyle/>
          <a:p>
            <a:r>
              <a:rPr lang="ru-RU" sz="2000" dirty="0" err="1"/>
              <a:t>Старотиторов</a:t>
            </a:r>
            <a:r>
              <a:rPr lang="ru-RU" sz="2000" dirty="0"/>
              <a:t> К.С., Огай В.А.</a:t>
            </a:r>
          </a:p>
          <a:p>
            <a:r>
              <a:rPr lang="ru-RU" sz="2000" dirty="0"/>
              <a:t>Московский физико-технический институт (НИУ)</a:t>
            </a:r>
            <a:br>
              <a:rPr lang="ru-RU" sz="2000" dirty="0"/>
            </a:br>
            <a:r>
              <a:rPr lang="ru-RU" sz="2000" dirty="0"/>
              <a:t>2025 г.</a:t>
            </a:r>
            <a:endParaRPr lang="ru" sz="2000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415613" y="1376772"/>
            <a:ext cx="11360799" cy="2703615"/>
          </a:xfrm>
        </p:spPr>
        <p:txBody>
          <a:bodyPr/>
          <a:lstStyle/>
          <a:p>
            <a:r>
              <a:rPr lang="ru-RU" sz="3200" dirty="0"/>
              <a:t>Проект по практикуму цифрового производства:</a:t>
            </a:r>
            <a:br>
              <a:rPr lang="ru-RU" sz="3200" dirty="0"/>
            </a:br>
            <a:r>
              <a:rPr lang="ru-RU" sz="3200" dirty="0"/>
              <a:t>Прибор для нанесения тонких пленок методом </a:t>
            </a:r>
            <a:r>
              <a:rPr lang="ru-RU" sz="3200" dirty="0" err="1"/>
              <a:t>dip-coating</a:t>
            </a:r>
            <a:r>
              <a:rPr lang="ru-RU" sz="3200" dirty="0"/>
              <a:t>.</a:t>
            </a:r>
          </a:p>
        </p:txBody>
      </p:sp>
      <p:pic>
        <p:nvPicPr>
          <p:cNvPr id="4" name="Рисунок 3" descr="Изображение выглядит как Шрифт, текст, логотип,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3B119D2-95E3-1EE0-C88C-DBBFD80DE7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357" y="170679"/>
            <a:ext cx="2533444" cy="764639"/>
          </a:xfrm>
          <a:prstGeom prst="rect">
            <a:avLst/>
          </a:prstGeom>
        </p:spPr>
      </p:pic>
      <p:pic>
        <p:nvPicPr>
          <p:cNvPr id="5" name="Рисунок 4" descr="Изображение выглядит как Графика, Шрифт, типография, Цвет электр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9C07AA3-D30D-D118-1037-69169F86BC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553" y="5371073"/>
            <a:ext cx="1316248" cy="13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9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252A1-9B5B-3448-0A5D-2D846E3A1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67B0-F163-5945-56B4-0DA4B37B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36" y="280080"/>
            <a:ext cx="11379198" cy="789963"/>
          </a:xfrm>
        </p:spPr>
        <p:txBody>
          <a:bodyPr/>
          <a:lstStyle/>
          <a:p>
            <a:r>
              <a:rPr lang="ru-RU" sz="4000"/>
              <a:t>3</a:t>
            </a:r>
            <a:r>
              <a:rPr lang="en-US" sz="4000"/>
              <a:t>D</a:t>
            </a:r>
            <a:r>
              <a:rPr lang="ru-RU" sz="4000"/>
              <a:t>-модели компонентов прибора</a:t>
            </a:r>
            <a:endParaRPr lang="ru-RU" sz="4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E0E71F-96CD-0B7A-6D05-8CA2DAEFA2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10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B062ED-D99A-A153-8DCE-99F98EE33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36" y="1322961"/>
            <a:ext cx="5043523" cy="38280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EE3AE7B-1491-478E-66DD-C74D2AD9A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07" y="1653433"/>
            <a:ext cx="5093033" cy="31671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9E6A1B-741B-C6CA-6B54-241964FD90DD}"/>
              </a:ext>
            </a:extLst>
          </p:cNvPr>
          <p:cNvSpPr txBox="1"/>
          <p:nvPr/>
        </p:nvSpPr>
        <p:spPr>
          <a:xfrm>
            <a:off x="434836" y="5151040"/>
            <a:ext cx="4036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Нижняя часть корпуса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16040D-5973-9AD2-0058-638475EE50C0}"/>
              </a:ext>
            </a:extLst>
          </p:cNvPr>
          <p:cNvSpPr txBox="1"/>
          <p:nvPr/>
        </p:nvSpPr>
        <p:spPr>
          <a:xfrm>
            <a:off x="6358707" y="4820566"/>
            <a:ext cx="423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Крышка</a:t>
            </a:r>
          </a:p>
        </p:txBody>
      </p:sp>
    </p:spTree>
    <p:extLst>
      <p:ext uri="{BB962C8B-B14F-4D97-AF65-F5344CB8AC3E}">
        <p14:creationId xmlns:p14="http://schemas.microsoft.com/office/powerpoint/2010/main" val="2378552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517B68-9CC4-68C3-26F7-17F0D7A99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36" y="280080"/>
            <a:ext cx="11379198" cy="789963"/>
          </a:xfrm>
        </p:spPr>
        <p:txBody>
          <a:bodyPr/>
          <a:lstStyle/>
          <a:p>
            <a:r>
              <a:rPr lang="ru-RU" dirty="0"/>
              <a:t>Аппаратная часть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68E8D0-D83D-1A09-A8F8-6C9E19F2B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836" y="1382150"/>
            <a:ext cx="5317748" cy="4093700"/>
          </a:xfrm>
        </p:spPr>
        <p:txBody>
          <a:bodyPr/>
          <a:lstStyle/>
          <a:p>
            <a:r>
              <a:rPr lang="ru-RU" sz="2800" dirty="0"/>
              <a:t>Основными компонентами установки являются шаговый двигатель и плата </a:t>
            </a:r>
            <a:r>
              <a:rPr lang="ru-RU" sz="2800" dirty="0" err="1"/>
              <a:t>Arduino</a:t>
            </a:r>
            <a:r>
              <a:rPr lang="ru-RU" sz="2800" dirty="0"/>
              <a:t> </a:t>
            </a:r>
            <a:r>
              <a:rPr lang="ru-RU" sz="2800" dirty="0" err="1"/>
              <a:t>Uno</a:t>
            </a:r>
            <a:r>
              <a:rPr lang="ru-RU" sz="2800" dirty="0"/>
              <a:t> с драйвером, контролирующая его. Дополнительно возможно заменить используемую макетную плату на печатную, выполненную на заказ.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89AD98-3746-CB2F-9802-6F410CCF43C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5" name="Google Shape;93;p18">
            <a:extLst>
              <a:ext uri="{FF2B5EF4-FFF2-40B4-BE49-F238E27FC236}">
                <a16:creationId xmlns:a16="http://schemas.microsoft.com/office/drawing/2014/main" id="{5AD8E491-7F35-9F70-CE2A-F39870F5D08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45780" y="1070043"/>
            <a:ext cx="3314177" cy="257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498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331BF-7293-9878-4ABE-291C969B0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F84517-DFF7-7F9E-A442-6847705F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36" y="280080"/>
            <a:ext cx="11379198" cy="1441716"/>
          </a:xfrm>
        </p:spPr>
        <p:txBody>
          <a:bodyPr/>
          <a:lstStyle/>
          <a:p>
            <a:r>
              <a:rPr lang="ru-RU" dirty="0"/>
              <a:t>Аппаратная часть</a:t>
            </a:r>
            <a:br>
              <a:rPr lang="ru-RU" dirty="0"/>
            </a:br>
            <a:r>
              <a:rPr lang="ru-RU" dirty="0"/>
              <a:t>(экран и клавиатура)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57519D-0D55-196E-8C6A-F7EF169972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128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CDB84-C87E-53BC-E8D1-F48382DA9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4D48B-7A93-F12A-5712-2F28300E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36" y="280080"/>
            <a:ext cx="11379198" cy="760780"/>
          </a:xfrm>
        </p:spPr>
        <p:txBody>
          <a:bodyPr/>
          <a:lstStyle/>
          <a:p>
            <a:r>
              <a:rPr lang="ru-RU" dirty="0"/>
              <a:t>Результаты тестирования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3141BE-F817-FBAF-6CE3-32E17BF44D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13</a:t>
            </a:fld>
            <a:endParaRPr lang="ru-RU" dirty="0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70E5996-B07F-49DC-9116-32413BFA2F6C}"/>
              </a:ext>
            </a:extLst>
          </p:cNvPr>
          <p:cNvGrpSpPr/>
          <p:nvPr/>
        </p:nvGrpSpPr>
        <p:grpSpPr>
          <a:xfrm>
            <a:off x="485784" y="1397338"/>
            <a:ext cx="11220431" cy="4574555"/>
            <a:chOff x="415097" y="1504342"/>
            <a:chExt cx="11220431" cy="4574555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786444CF-CFEC-0E91-0E98-478CDE4B3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1973" y="1936247"/>
              <a:ext cx="5413555" cy="4142650"/>
            </a:xfrm>
            <a:prstGeom prst="rect">
              <a:avLst/>
            </a:prstGeom>
          </p:spPr>
        </p:pic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ED7F58C-5BE5-1AE0-041C-F0055F9D0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097" y="1922965"/>
              <a:ext cx="5413557" cy="4142650"/>
            </a:xfrm>
            <a:prstGeom prst="rect">
              <a:avLst/>
            </a:prstGeom>
          </p:spPr>
        </p:pic>
        <p:sp>
          <p:nvSpPr>
            <p:cNvPr id="7" name="Объект 2">
              <a:extLst>
                <a:ext uri="{FF2B5EF4-FFF2-40B4-BE49-F238E27FC236}">
                  <a16:creationId xmlns:a16="http://schemas.microsoft.com/office/drawing/2014/main" id="{B6615B12-7E6A-AC65-DB16-0564BB54CF7D}"/>
                </a:ext>
              </a:extLst>
            </p:cNvPr>
            <p:cNvSpPr txBox="1">
              <a:spLocks/>
            </p:cNvSpPr>
            <p:nvPr/>
          </p:nvSpPr>
          <p:spPr>
            <a:xfrm>
              <a:off x="1524189" y="1558129"/>
              <a:ext cx="3195371" cy="5478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400" dirty="0" err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LiTFSI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PEO = 1 : 7,25</a:t>
              </a:r>
              <a:endParaRPr lang="ru-R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Объект 2">
              <a:extLst>
                <a:ext uri="{FF2B5EF4-FFF2-40B4-BE49-F238E27FC236}">
                  <a16:creationId xmlns:a16="http://schemas.microsoft.com/office/drawing/2014/main" id="{CD9FD030-B2BF-51EA-901B-0D109B46314B}"/>
                </a:ext>
              </a:extLst>
            </p:cNvPr>
            <p:cNvSpPr txBox="1">
              <a:spLocks/>
            </p:cNvSpPr>
            <p:nvPr/>
          </p:nvSpPr>
          <p:spPr>
            <a:xfrm>
              <a:off x="7335908" y="1504342"/>
              <a:ext cx="4169664" cy="431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sz="2400" dirty="0" err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LiTFSI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SN : EO</a:t>
              </a:r>
              <a:r>
                <a:rPr lang="ru-RU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ru-RU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ru-RU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 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ru-RU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2850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DA796-8E40-1BCF-BEDF-8FB4F0F4C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210F4F-7DD1-11AE-48E8-64001A8F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36" y="280080"/>
            <a:ext cx="11379198" cy="760780"/>
          </a:xfrm>
        </p:spPr>
        <p:txBody>
          <a:bodyPr/>
          <a:lstStyle/>
          <a:p>
            <a:r>
              <a:rPr lang="ru-RU" dirty="0"/>
              <a:t>Результаты тестирования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0F4353-A374-11F5-9389-EF422AD6EB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14</a:t>
            </a:fld>
            <a:endParaRPr lang="ru-RU" dirty="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6CA1F819-E7D7-C5EF-F6BE-B597E72352C6}"/>
              </a:ext>
            </a:extLst>
          </p:cNvPr>
          <p:cNvGrpSpPr/>
          <p:nvPr/>
        </p:nvGrpSpPr>
        <p:grpSpPr>
          <a:xfrm>
            <a:off x="506955" y="1543253"/>
            <a:ext cx="11234959" cy="4559516"/>
            <a:chOff x="417393" y="1504342"/>
            <a:chExt cx="11234959" cy="4559516"/>
          </a:xfrm>
        </p:grpSpPr>
        <p:pic>
          <p:nvPicPr>
            <p:cNvPr id="10" name="Рисунок 9">
              <a:extLst>
                <a:ext uri="{FF2B5EF4-FFF2-40B4-BE49-F238E27FC236}">
                  <a16:creationId xmlns:a16="http://schemas.microsoft.com/office/drawing/2014/main" id="{012F731D-2BD1-4BC2-9E5F-80F603CD70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44058" y="1924978"/>
              <a:ext cx="5408294" cy="4138623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D20A1A4B-4EA3-51E6-B812-525753326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7393" y="1924721"/>
              <a:ext cx="5408965" cy="4139137"/>
            </a:xfrm>
            <a:prstGeom prst="rect">
              <a:avLst/>
            </a:prstGeom>
          </p:spPr>
        </p:pic>
        <p:sp>
          <p:nvSpPr>
            <p:cNvPr id="12" name="Объект 2">
              <a:extLst>
                <a:ext uri="{FF2B5EF4-FFF2-40B4-BE49-F238E27FC236}">
                  <a16:creationId xmlns:a16="http://schemas.microsoft.com/office/drawing/2014/main" id="{A33DE95C-26F5-CB91-B71B-516B4599B88E}"/>
                </a:ext>
              </a:extLst>
            </p:cNvPr>
            <p:cNvSpPr txBox="1">
              <a:spLocks/>
            </p:cNvSpPr>
            <p:nvPr/>
          </p:nvSpPr>
          <p:spPr>
            <a:xfrm>
              <a:off x="1524189" y="1558129"/>
              <a:ext cx="3195371" cy="5478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Font typeface="Arial" panose="020B0604020202020204" pitchFamily="34" charset="0"/>
                <a:buNone/>
              </a:pPr>
              <a:r>
                <a:rPr lang="en-US" sz="2400" dirty="0" err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LiTFSI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PEO = 1 : 7,25</a:t>
              </a:r>
              <a:endParaRPr lang="ru-RU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Объект 2">
              <a:extLst>
                <a:ext uri="{FF2B5EF4-FFF2-40B4-BE49-F238E27FC236}">
                  <a16:creationId xmlns:a16="http://schemas.microsoft.com/office/drawing/2014/main" id="{AAFB9D83-B4FB-B740-15D5-828FDB0F1B6E}"/>
                </a:ext>
              </a:extLst>
            </p:cNvPr>
            <p:cNvSpPr txBox="1">
              <a:spLocks/>
            </p:cNvSpPr>
            <p:nvPr/>
          </p:nvSpPr>
          <p:spPr>
            <a:xfrm>
              <a:off x="7335908" y="1504342"/>
              <a:ext cx="4169664" cy="4319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sz="2400" dirty="0" err="1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LiTFSI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: SN : EO</a:t>
              </a:r>
              <a:r>
                <a:rPr lang="ru-RU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ru-RU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 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ru-RU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4 </a:t>
              </a:r>
              <a:r>
                <a:rPr lang="en-US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  <a:r>
                <a:rPr lang="ru-RU" sz="24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4992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E6707F-2B32-1DD0-D43E-53CAD4FCC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A1B1B55-AEE3-D84F-00E2-E76D175D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00" y="2856299"/>
            <a:ext cx="11360799" cy="918898"/>
          </a:xfrm>
        </p:spPr>
        <p:txBody>
          <a:bodyPr/>
          <a:lstStyle/>
          <a:p>
            <a:r>
              <a:rPr lang="ru-RU" sz="5400" dirty="0"/>
              <a:t>Спасибо за внимание</a:t>
            </a:r>
          </a:p>
        </p:txBody>
      </p:sp>
      <p:pic>
        <p:nvPicPr>
          <p:cNvPr id="4" name="Рисунок 3" descr="Изображение выглядит как Шрифт, текст, логотип, График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FC5E171-7463-1E09-38A8-5A1BB5B79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357" y="170679"/>
            <a:ext cx="2533444" cy="764639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ка, Шрифт, типография, Цвет электр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8AC98DC-4893-38A6-9055-D7D57A4978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553" y="5371073"/>
            <a:ext cx="1316248" cy="131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7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A177D5-A96E-819D-FAD9-0E9429B7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36" y="280080"/>
            <a:ext cx="11379198" cy="789963"/>
          </a:xfrm>
        </p:spPr>
        <p:txBody>
          <a:bodyPr/>
          <a:lstStyle/>
          <a:p>
            <a:r>
              <a:rPr lang="ru-RU" sz="4000" dirty="0"/>
              <a:t>Введение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877BEC-6A48-81D6-97A0-5C126D77CF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5EE16E3-2CB9-66E8-F188-39D5541741C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4836" y="1070043"/>
            <a:ext cx="11322328" cy="865761"/>
          </a:xfrm>
        </p:spPr>
        <p:txBody>
          <a:bodyPr/>
          <a:lstStyle/>
          <a:p>
            <a:r>
              <a:rPr lang="ru-RU" sz="2400" dirty="0"/>
              <a:t>Литий-ионные аккумуляторы работают за счет перемещения ионов лития между электродами через электролит во время зарядки и разрядки.</a:t>
            </a:r>
          </a:p>
          <a:p>
            <a:endParaRPr lang="ru-RU" sz="2400" dirty="0"/>
          </a:p>
        </p:txBody>
      </p:sp>
      <p:pic>
        <p:nvPicPr>
          <p:cNvPr id="8" name="Picture 2" descr="Working mechanism of Li-ion batteries. The effectiveness of the... |  Download Scientific Diagram">
            <a:extLst>
              <a:ext uri="{FF2B5EF4-FFF2-40B4-BE49-F238E27FC236}">
                <a16:creationId xmlns:a16="http://schemas.microsoft.com/office/drawing/2014/main" id="{AA1B95FD-3B95-EBA6-9B51-7D0CA71CE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508" y="2490831"/>
            <a:ext cx="4211522" cy="315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9EDEED8-11A4-48FE-9A8B-F7EFC599A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795" y="2636746"/>
            <a:ext cx="4480560" cy="31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0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F2A1B-DDD0-AB0C-AC3C-95E039ECC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0B39A-8CC8-E9CB-A56E-5634C8A07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36" y="280080"/>
            <a:ext cx="11379198" cy="789963"/>
          </a:xfrm>
        </p:spPr>
        <p:txBody>
          <a:bodyPr/>
          <a:lstStyle/>
          <a:p>
            <a:r>
              <a:rPr lang="ru-RU" sz="4000" dirty="0"/>
              <a:t>Введение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EFC8FD8-94BD-85EA-735E-66662DAB91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15175CA-6561-0AA6-F9D0-E7EB0A3D2B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4836" y="1070043"/>
            <a:ext cx="11322328" cy="1313234"/>
          </a:xfrm>
        </p:spPr>
        <p:txBody>
          <a:bodyPr/>
          <a:lstStyle/>
          <a:p>
            <a:r>
              <a:rPr lang="ru-RU" sz="2400" dirty="0"/>
              <a:t>Твердотельные литиевые аккумуляторы (ТЛА) – потенциально более безопасная, механически устойчивая и энергоемкая альтернатива классическим литий-ионным аккумуляторам с жидким электролитом (ЛИА)</a:t>
            </a:r>
          </a:p>
          <a:p>
            <a:endParaRPr lang="ru-RU" sz="2400" dirty="0"/>
          </a:p>
        </p:txBody>
      </p: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6D074052-DB83-97FA-1395-BE1C469CCFC4}"/>
              </a:ext>
            </a:extLst>
          </p:cNvPr>
          <p:cNvGrpSpPr/>
          <p:nvPr/>
        </p:nvGrpSpPr>
        <p:grpSpPr>
          <a:xfrm>
            <a:off x="2604941" y="2383277"/>
            <a:ext cx="6982117" cy="4259389"/>
            <a:chOff x="2624547" y="1909419"/>
            <a:chExt cx="6982117" cy="4259389"/>
          </a:xfrm>
        </p:grpSpPr>
        <p:grpSp>
          <p:nvGrpSpPr>
            <p:cNvPr id="42" name="Группа 41">
              <a:extLst>
                <a:ext uri="{FF2B5EF4-FFF2-40B4-BE49-F238E27FC236}">
                  <a16:creationId xmlns:a16="http://schemas.microsoft.com/office/drawing/2014/main" id="{3DD27AC1-29C1-2765-17B4-64E9BFE56D12}"/>
                </a:ext>
              </a:extLst>
            </p:cNvPr>
            <p:cNvGrpSpPr/>
            <p:nvPr/>
          </p:nvGrpSpPr>
          <p:grpSpPr>
            <a:xfrm>
              <a:off x="2624547" y="1909419"/>
              <a:ext cx="6942905" cy="4259389"/>
              <a:chOff x="226312" y="1558926"/>
              <a:chExt cx="6942905" cy="4259389"/>
            </a:xfrm>
          </p:grpSpPr>
          <p:pic>
            <p:nvPicPr>
              <p:cNvPr id="54" name="Рисунок 53">
                <a:extLst>
                  <a:ext uri="{FF2B5EF4-FFF2-40B4-BE49-F238E27FC236}">
                    <a16:creationId xmlns:a16="http://schemas.microsoft.com/office/drawing/2014/main" id="{CD1014E8-2A2D-8D36-CC8D-C7C9EF8874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0771" y="1558926"/>
                <a:ext cx="6301278" cy="4259389"/>
              </a:xfrm>
              <a:prstGeom prst="rect">
                <a:avLst/>
              </a:prstGeom>
            </p:spPr>
          </p:pic>
          <p:sp>
            <p:nvSpPr>
              <p:cNvPr id="55" name="Прямоугольник 54">
                <a:extLst>
                  <a:ext uri="{FF2B5EF4-FFF2-40B4-BE49-F238E27FC236}">
                    <a16:creationId xmlns:a16="http://schemas.microsoft.com/office/drawing/2014/main" id="{4A8AE18B-1703-E6B0-EE7B-4D326976B889}"/>
                  </a:ext>
                </a:extLst>
              </p:cNvPr>
              <p:cNvSpPr/>
              <p:nvPr/>
            </p:nvSpPr>
            <p:spPr>
              <a:xfrm>
                <a:off x="4738930" y="1745114"/>
                <a:ext cx="2030638" cy="666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6" name="Прямоугольник 55">
                <a:extLst>
                  <a:ext uri="{FF2B5EF4-FFF2-40B4-BE49-F238E27FC236}">
                    <a16:creationId xmlns:a16="http://schemas.microsoft.com/office/drawing/2014/main" id="{F53605D2-69AA-766C-F57E-79048502AEC8}"/>
                  </a:ext>
                </a:extLst>
              </p:cNvPr>
              <p:cNvSpPr/>
              <p:nvPr/>
            </p:nvSpPr>
            <p:spPr>
              <a:xfrm>
                <a:off x="4627794" y="3646240"/>
                <a:ext cx="2030638" cy="649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7" name="Прямоугольник 56">
                <a:extLst>
                  <a:ext uri="{FF2B5EF4-FFF2-40B4-BE49-F238E27FC236}">
                    <a16:creationId xmlns:a16="http://schemas.microsoft.com/office/drawing/2014/main" id="{2973DA6E-53B4-A1E3-ED98-FA06D93DFF2F}"/>
                  </a:ext>
                </a:extLst>
              </p:cNvPr>
              <p:cNvSpPr/>
              <p:nvPr/>
            </p:nvSpPr>
            <p:spPr>
              <a:xfrm>
                <a:off x="4226257" y="4791437"/>
                <a:ext cx="2942960" cy="649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8" name="Прямоугольник 57">
                <a:extLst>
                  <a:ext uri="{FF2B5EF4-FFF2-40B4-BE49-F238E27FC236}">
                    <a16:creationId xmlns:a16="http://schemas.microsoft.com/office/drawing/2014/main" id="{7923BEDB-83C6-C72A-8774-44E09BA6DB0C}"/>
                  </a:ext>
                </a:extLst>
              </p:cNvPr>
              <p:cNvSpPr/>
              <p:nvPr/>
            </p:nvSpPr>
            <p:spPr>
              <a:xfrm>
                <a:off x="2333291" y="5295760"/>
                <a:ext cx="2030638" cy="4327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59" name="Прямоугольник 58">
                <a:extLst>
                  <a:ext uri="{FF2B5EF4-FFF2-40B4-BE49-F238E27FC236}">
                    <a16:creationId xmlns:a16="http://schemas.microsoft.com/office/drawing/2014/main" id="{192A1583-3D5B-B7F1-08C7-51F7B40F885D}"/>
                  </a:ext>
                </a:extLst>
              </p:cNvPr>
              <p:cNvSpPr/>
              <p:nvPr/>
            </p:nvSpPr>
            <p:spPr>
              <a:xfrm>
                <a:off x="226312" y="4856204"/>
                <a:ext cx="2030638" cy="649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0" name="Прямоугольник 59">
                <a:extLst>
                  <a:ext uri="{FF2B5EF4-FFF2-40B4-BE49-F238E27FC236}">
                    <a16:creationId xmlns:a16="http://schemas.microsoft.com/office/drawing/2014/main" id="{7025171A-334D-D2A2-5BA2-42F2FB0E1D90}"/>
                  </a:ext>
                </a:extLst>
              </p:cNvPr>
              <p:cNvSpPr/>
              <p:nvPr/>
            </p:nvSpPr>
            <p:spPr>
              <a:xfrm>
                <a:off x="688299" y="3599953"/>
                <a:ext cx="1226961" cy="6496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1" name="Прямоугольник 60">
                <a:extLst>
                  <a:ext uri="{FF2B5EF4-FFF2-40B4-BE49-F238E27FC236}">
                    <a16:creationId xmlns:a16="http://schemas.microsoft.com/office/drawing/2014/main" id="{9E1ADBA6-FEEF-ED42-7207-23055C2F14E2}"/>
                  </a:ext>
                </a:extLst>
              </p:cNvPr>
              <p:cNvSpPr/>
              <p:nvPr/>
            </p:nvSpPr>
            <p:spPr>
              <a:xfrm>
                <a:off x="4193546" y="2730497"/>
                <a:ext cx="2030638" cy="3571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2" name="Прямоугольник 61">
                <a:extLst>
                  <a:ext uri="{FF2B5EF4-FFF2-40B4-BE49-F238E27FC236}">
                    <a16:creationId xmlns:a16="http://schemas.microsoft.com/office/drawing/2014/main" id="{305E9951-0829-F9A4-77B8-FF28D67C62F8}"/>
                  </a:ext>
                </a:extLst>
              </p:cNvPr>
              <p:cNvSpPr/>
              <p:nvPr/>
            </p:nvSpPr>
            <p:spPr>
              <a:xfrm>
                <a:off x="2423474" y="2063249"/>
                <a:ext cx="1569330" cy="5043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0525A35F-066D-84BA-3011-41436F0C5D99}"/>
                  </a:ext>
                </a:extLst>
              </p:cNvPr>
              <p:cNvSpPr/>
              <p:nvPr/>
            </p:nvSpPr>
            <p:spPr>
              <a:xfrm>
                <a:off x="1360912" y="2567572"/>
                <a:ext cx="911215" cy="4264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1A92149-2D61-93A2-58C5-163E3FA02C20}"/>
                </a:ext>
              </a:extLst>
            </p:cNvPr>
            <p:cNvSpPr txBox="1"/>
            <p:nvPr/>
          </p:nvSpPr>
          <p:spPr>
            <a:xfrm>
              <a:off x="4628746" y="2610321"/>
              <a:ext cx="1918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Ионная проводимость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C0C7F5B-0F1D-1195-73C9-164D14519C75}"/>
                </a:ext>
              </a:extLst>
            </p:cNvPr>
            <p:cNvSpPr txBox="1"/>
            <p:nvPr/>
          </p:nvSpPr>
          <p:spPr>
            <a:xfrm>
              <a:off x="3101714" y="4176137"/>
              <a:ext cx="13742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Безопасность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ECFA1C1-1CD9-D38B-D176-E052B1ABEC2F}"/>
                </a:ext>
              </a:extLst>
            </p:cNvPr>
            <p:cNvSpPr txBox="1"/>
            <p:nvPr/>
          </p:nvSpPr>
          <p:spPr>
            <a:xfrm>
              <a:off x="3147913" y="3129412"/>
              <a:ext cx="1639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Стоимость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FAF7AC7-64AE-64FA-C3DB-0A8D4D165A9F}"/>
                </a:ext>
              </a:extLst>
            </p:cNvPr>
            <p:cNvSpPr txBox="1"/>
            <p:nvPr/>
          </p:nvSpPr>
          <p:spPr>
            <a:xfrm>
              <a:off x="3395074" y="5209275"/>
              <a:ext cx="1639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Технологичность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E1281F1-CACC-C738-9621-89B06DEF7F26}"/>
                </a:ext>
              </a:extLst>
            </p:cNvPr>
            <p:cNvSpPr txBox="1"/>
            <p:nvPr/>
          </p:nvSpPr>
          <p:spPr>
            <a:xfrm>
              <a:off x="4675054" y="5616382"/>
              <a:ext cx="18058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Термическая</a:t>
              </a:r>
              <a:r>
                <a:rPr lang="ru-RU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стабильность</a:t>
              </a:r>
              <a:endParaRPr lang="ru-RU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0F7D7DD-386E-26E2-8CFB-A4535AC94165}"/>
                </a:ext>
              </a:extLst>
            </p:cNvPr>
            <p:cNvSpPr txBox="1"/>
            <p:nvPr/>
          </p:nvSpPr>
          <p:spPr>
            <a:xfrm>
              <a:off x="6357182" y="5296167"/>
              <a:ext cx="2746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Электрохимическая стабильность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DAEC84B-B6B6-74AE-5B64-F51669EE326D}"/>
                </a:ext>
              </a:extLst>
            </p:cNvPr>
            <p:cNvSpPr txBox="1"/>
            <p:nvPr/>
          </p:nvSpPr>
          <p:spPr>
            <a:xfrm>
              <a:off x="6929426" y="4195121"/>
              <a:ext cx="20591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Механические свойства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7A9C72-BF90-C7D8-2A7F-0975EF034A46}"/>
                </a:ext>
              </a:extLst>
            </p:cNvPr>
            <p:cNvSpPr txBox="1"/>
            <p:nvPr/>
          </p:nvSpPr>
          <p:spPr>
            <a:xfrm>
              <a:off x="6547133" y="3162535"/>
              <a:ext cx="2189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Межфазное взаимодействие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D284F8B-0988-D953-2869-B14821057FAC}"/>
                </a:ext>
              </a:extLst>
            </p:cNvPr>
            <p:cNvSpPr txBox="1"/>
            <p:nvPr/>
          </p:nvSpPr>
          <p:spPr>
            <a:xfrm>
              <a:off x="7081345" y="2271566"/>
              <a:ext cx="24568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Неорганические электролиты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1538DBA-A8F5-5A61-BCD2-CCFE8D51B06C}"/>
                </a:ext>
              </a:extLst>
            </p:cNvPr>
            <p:cNvSpPr txBox="1"/>
            <p:nvPr/>
          </p:nvSpPr>
          <p:spPr>
            <a:xfrm>
              <a:off x="7149850" y="2059719"/>
              <a:ext cx="24568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Полимерные электролиты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534651-4B7C-DEA4-C79D-A99EBDBF743B}"/>
                </a:ext>
              </a:extLst>
            </p:cNvPr>
            <p:cNvSpPr txBox="1"/>
            <p:nvPr/>
          </p:nvSpPr>
          <p:spPr>
            <a:xfrm>
              <a:off x="7263452" y="2484633"/>
              <a:ext cx="2342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Гибридные электролиты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358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D6CB1-2989-1E38-F070-D6615E48A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52048-7B4D-E0E8-3232-9B63877F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36" y="280080"/>
            <a:ext cx="11379198" cy="789963"/>
          </a:xfrm>
        </p:spPr>
        <p:txBody>
          <a:bodyPr/>
          <a:lstStyle/>
          <a:p>
            <a:r>
              <a:rPr lang="ru-RU" sz="4000" dirty="0"/>
              <a:t>Способы создания мембран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BAB87A-740E-B61B-945F-73F8EE25E6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4</a:t>
            </a:fld>
            <a:endParaRPr lang="ru-RU" dirty="0"/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89265AC-89BB-6C02-A03F-5FBB8888DE9B}"/>
              </a:ext>
            </a:extLst>
          </p:cNvPr>
          <p:cNvGrpSpPr/>
          <p:nvPr/>
        </p:nvGrpSpPr>
        <p:grpSpPr>
          <a:xfrm>
            <a:off x="1371839" y="1070043"/>
            <a:ext cx="9448321" cy="5074158"/>
            <a:chOff x="1252816" y="1107734"/>
            <a:chExt cx="9448321" cy="5074158"/>
          </a:xfrm>
        </p:grpSpPr>
        <p:sp>
          <p:nvSpPr>
            <p:cNvPr id="7" name="Объект 2">
              <a:extLst>
                <a:ext uri="{FF2B5EF4-FFF2-40B4-BE49-F238E27FC236}">
                  <a16:creationId xmlns:a16="http://schemas.microsoft.com/office/drawing/2014/main" id="{FEEF69CA-D6CE-6B64-EC0D-D9E3EFBC1F1D}"/>
                </a:ext>
              </a:extLst>
            </p:cNvPr>
            <p:cNvSpPr txBox="1">
              <a:spLocks/>
            </p:cNvSpPr>
            <p:nvPr/>
          </p:nvSpPr>
          <p:spPr>
            <a:xfrm>
              <a:off x="6653805" y="1169708"/>
              <a:ext cx="4047332" cy="3555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rmAutofit fontScale="77500" lnSpcReduction="20000"/>
            </a:bodyPr>
            <a:lstStyle>
              <a:def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algn="l" rtl="0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SzPct val="100000"/>
                <a:buNone/>
                <a:defRPr sz="1577" b="0" i="0" u="none" strike="noStrike" cap="none" spc="-2" baseline="0" dirty="0">
                  <a:solidFill>
                    <a:schemeClr val="dk2"/>
                  </a:solidFill>
                  <a:latin typeface="+mn-lt"/>
                  <a:ea typeface="Arial"/>
                  <a:cs typeface="Arial"/>
                  <a:sym typeface="Arial"/>
                </a:defRPr>
              </a:lvl1pPr>
              <a:lvl2pPr marR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None/>
                <a:defRPr sz="1839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None/>
                <a:defRPr sz="1839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None/>
                <a:defRPr sz="1839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None/>
                <a:defRPr sz="1839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None/>
                <a:defRPr sz="1839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None/>
                <a:defRPr sz="1839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None/>
                <a:defRPr sz="1839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Clr>
                  <a:schemeClr val="dk2"/>
                </a:buClr>
                <a:buNone/>
                <a:defRPr sz="1839" b="0" i="0" u="none" strike="noStrike" cap="none" baseline="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-US" sz="1800" ker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Spin-coating</a:t>
              </a:r>
              <a:r>
                <a:rPr lang="ru-RU" sz="1800" ker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(на электрод)</a:t>
              </a: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830A02D-4748-C683-DD2F-D71093588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459" y="1521197"/>
              <a:ext cx="3242024" cy="2023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92A8BA67-D011-D42C-8122-77C8627770CD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672"/>
            <a:stretch/>
          </p:blipFill>
          <p:spPr bwMode="auto">
            <a:xfrm>
              <a:off x="6653805" y="4073503"/>
              <a:ext cx="4047332" cy="2108389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Объект 2">
              <a:extLst>
                <a:ext uri="{FF2B5EF4-FFF2-40B4-BE49-F238E27FC236}">
                  <a16:creationId xmlns:a16="http://schemas.microsoft.com/office/drawing/2014/main" id="{14866845-C7D6-645F-AB96-FE07EE7578A6}"/>
                </a:ext>
              </a:extLst>
            </p:cNvPr>
            <p:cNvSpPr txBox="1">
              <a:spLocks/>
            </p:cNvSpPr>
            <p:nvPr/>
          </p:nvSpPr>
          <p:spPr>
            <a:xfrm>
              <a:off x="6915144" y="3855675"/>
              <a:ext cx="3524655" cy="3555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Dip-coating</a:t>
              </a:r>
              <a:r>
                <a: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(на электрод)</a:t>
              </a: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7B97BF63-2807-21B4-AB49-6826F888E6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224" t="3414" r="224" b="23177"/>
            <a:stretch/>
          </p:blipFill>
          <p:spPr>
            <a:xfrm>
              <a:off x="2248770" y="1463333"/>
              <a:ext cx="2126635" cy="2081493"/>
            </a:xfrm>
            <a:prstGeom prst="rect">
              <a:avLst/>
            </a:prstGeom>
          </p:spPr>
        </p:pic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8FB9D2AE-2187-8A4D-71FD-DBB7A26F7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51867" y="4019209"/>
              <a:ext cx="3120443" cy="2162683"/>
            </a:xfrm>
            <a:prstGeom prst="rect">
              <a:avLst/>
            </a:prstGeom>
          </p:spPr>
        </p:pic>
        <p:sp>
          <p:nvSpPr>
            <p:cNvPr id="13" name="Объект 2">
              <a:extLst>
                <a:ext uri="{FF2B5EF4-FFF2-40B4-BE49-F238E27FC236}">
                  <a16:creationId xmlns:a16="http://schemas.microsoft.com/office/drawing/2014/main" id="{ABD58060-3830-C9D0-C9A1-0ABFD7B92B8E}"/>
                </a:ext>
              </a:extLst>
            </p:cNvPr>
            <p:cNvSpPr txBox="1">
              <a:spLocks/>
            </p:cNvSpPr>
            <p:nvPr/>
          </p:nvSpPr>
          <p:spPr>
            <a:xfrm>
              <a:off x="1288421" y="1107734"/>
              <a:ext cx="4047332" cy="3555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Отдельно стоящая мембрана</a:t>
              </a:r>
            </a:p>
          </p:txBody>
        </p:sp>
        <p:sp>
          <p:nvSpPr>
            <p:cNvPr id="14" name="Объект 2">
              <a:extLst>
                <a:ext uri="{FF2B5EF4-FFF2-40B4-BE49-F238E27FC236}">
                  <a16:creationId xmlns:a16="http://schemas.microsoft.com/office/drawing/2014/main" id="{5FEF96E9-1738-6D64-FFE1-E97B28FCE7B5}"/>
                </a:ext>
              </a:extLst>
            </p:cNvPr>
            <p:cNvSpPr txBox="1">
              <a:spLocks/>
            </p:cNvSpPr>
            <p:nvPr/>
          </p:nvSpPr>
          <p:spPr>
            <a:xfrm>
              <a:off x="1252816" y="3822392"/>
              <a:ext cx="4047332" cy="3555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Blade-coating (</a:t>
              </a:r>
              <a:r>
                <a:rPr lang="ru-RU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на электрод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ru-RU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636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002EA-1C61-D064-213D-35805E831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67FC4-C25F-5592-CA99-8E1AA967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36" y="280080"/>
            <a:ext cx="11379198" cy="789963"/>
          </a:xfrm>
        </p:spPr>
        <p:txBody>
          <a:bodyPr/>
          <a:lstStyle/>
          <a:p>
            <a:r>
              <a:rPr lang="ru-RU" sz="4000" dirty="0"/>
              <a:t>Цель проекта и 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87A6FE-8D71-3556-24DC-63659CBDBB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C9C2E6D-F566-3DC3-902E-259D9086FC9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91706" y="1635071"/>
            <a:ext cx="11322328" cy="4017523"/>
          </a:xfrm>
        </p:spPr>
        <p:txBody>
          <a:bodyPr/>
          <a:lstStyle/>
          <a:p>
            <a:r>
              <a:rPr lang="ru-RU" sz="2800" b="1" dirty="0"/>
              <a:t>Цель проекта</a:t>
            </a:r>
            <a:r>
              <a:rPr lang="ru-RU" sz="2800" dirty="0"/>
              <a:t>: спроектировать и изготовить прибор для нанесения тонких пленок (мембран) методом </a:t>
            </a:r>
            <a:r>
              <a:rPr lang="ru-RU" sz="2800" dirty="0" err="1"/>
              <a:t>dip-coating</a:t>
            </a:r>
            <a:r>
              <a:rPr lang="ru-RU" sz="2800" dirty="0"/>
              <a:t> с диапазоном скоростей покрытия 0,1-10 мм/с для лаборатории пост-литий-ионных электрохимических систем Института Электродвижения МФТИ.</a:t>
            </a:r>
          </a:p>
          <a:p>
            <a:r>
              <a:rPr lang="ru-RU" sz="2800" b="1" dirty="0"/>
              <a:t>Актуальность</a:t>
            </a:r>
            <a:r>
              <a:rPr lang="ru-RU" sz="2800" dirty="0"/>
              <a:t>: по предварительным подсчетам, себестоимость итогового продукта не будет превышать 15.000 руб., что в разы дешевле существующих на рынке решений.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89454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09821-D9F1-1AB5-BC77-78162E628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AE9E7-5A4F-A783-9FD9-852D22018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36" y="280080"/>
            <a:ext cx="11379198" cy="789963"/>
          </a:xfrm>
        </p:spPr>
        <p:txBody>
          <a:bodyPr/>
          <a:lstStyle/>
          <a:p>
            <a:r>
              <a:rPr lang="ru-RU" sz="4000" dirty="0"/>
              <a:t>Теоретическая часть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8F60BE-E8E0-E818-0549-BFDB4D2776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B3911B-1C00-E8EB-F51A-1F6B25BCFBE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4836" y="1070043"/>
            <a:ext cx="5588541" cy="4786008"/>
          </a:xfrm>
        </p:spPr>
        <p:txBody>
          <a:bodyPr/>
          <a:lstStyle/>
          <a:p>
            <a:r>
              <a:rPr lang="ru-RU" sz="2400" dirty="0"/>
              <a:t>Зависимость толщины пленки от скорости извлечения, оставшейся на поверхности описывается </a:t>
            </a:r>
            <a:r>
              <a:rPr lang="ru-RU" sz="2400" b="1" dirty="0"/>
              <a:t>капиллярной моделью</a:t>
            </a:r>
            <a:r>
              <a:rPr lang="ru-RU" sz="2400" dirty="0"/>
              <a:t> (в области до 0,1 мм/с) и </a:t>
            </a:r>
            <a:r>
              <a:rPr lang="ru-RU" sz="2400" b="1" dirty="0"/>
              <a:t>моделью Ландау-</a:t>
            </a:r>
            <a:r>
              <a:rPr lang="ru-RU" sz="2400" b="1" dirty="0" err="1"/>
              <a:t>Левича</a:t>
            </a:r>
            <a:r>
              <a:rPr lang="ru-RU" sz="2400" dirty="0"/>
              <a:t> (в области более 0,5 мм/с). </a:t>
            </a:r>
          </a:p>
          <a:p>
            <a:r>
              <a:rPr lang="ru-RU" sz="2400" dirty="0"/>
              <a:t>Минимум толщины достигается в переходной области между двумя моделями.</a:t>
            </a:r>
          </a:p>
          <a:p>
            <a:endParaRPr lang="ru-RU" sz="2400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E245DB43-BB0A-83B7-75B7-B98CCCCFC374}"/>
              </a:ext>
            </a:extLst>
          </p:cNvPr>
          <p:cNvGrpSpPr/>
          <p:nvPr/>
        </p:nvGrpSpPr>
        <p:grpSpPr>
          <a:xfrm>
            <a:off x="6225493" y="1070043"/>
            <a:ext cx="5588541" cy="5271000"/>
            <a:chOff x="6254884" y="1025475"/>
            <a:chExt cx="5588541" cy="527100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BD7626CE-BB02-5CA0-64F3-E84CF0D2E4B4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29" t="18326" r="31602" b="18861"/>
            <a:stretch/>
          </p:blipFill>
          <p:spPr bwMode="auto">
            <a:xfrm>
              <a:off x="6254884" y="1025475"/>
              <a:ext cx="5588541" cy="5271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Прямоугольник 7">
                  <a:extLst>
                    <a:ext uri="{FF2B5EF4-FFF2-40B4-BE49-F238E27FC236}">
                      <a16:creationId xmlns:a16="http://schemas.microsoft.com/office/drawing/2014/main" id="{3AB86F4D-D032-264D-65A5-651BE6174A0A}"/>
                    </a:ext>
                  </a:extLst>
                </p:cNvPr>
                <p:cNvSpPr/>
                <p:nvPr/>
              </p:nvSpPr>
              <p:spPr>
                <a:xfrm>
                  <a:off x="9844391" y="1445130"/>
                  <a:ext cx="1840150" cy="9736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=0,93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𝜂</m:t>
                                    </m:r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solidFill>
                                          <a:schemeClr val="bg2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sup>
                            </m:sSup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solidFill>
                                      <a:schemeClr val="bg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ru-RU" sz="12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8" name="Прямоугольник 7">
                  <a:extLst>
                    <a:ext uri="{FF2B5EF4-FFF2-40B4-BE49-F238E27FC236}">
                      <a16:creationId xmlns:a16="http://schemas.microsoft.com/office/drawing/2014/main" id="{3AB86F4D-D032-264D-65A5-651BE6174A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4391" y="1445130"/>
                  <a:ext cx="1840150" cy="97366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Прямоугольник 8">
                  <a:extLst>
                    <a:ext uri="{FF2B5EF4-FFF2-40B4-BE49-F238E27FC236}">
                      <a16:creationId xmlns:a16="http://schemas.microsoft.com/office/drawing/2014/main" id="{58D2D3FF-7623-9F47-F77F-4093F84B52BB}"/>
                    </a:ext>
                  </a:extLst>
                </p:cNvPr>
                <p:cNvSpPr/>
                <p:nvPr/>
              </p:nvSpPr>
              <p:spPr>
                <a:xfrm>
                  <a:off x="7179696" y="1577506"/>
                  <a:ext cx="1198598" cy="7089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lnSpc>
                      <a:spcPct val="107000"/>
                    </a:lnSpc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000" b="0" i="0" kern="10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kern="10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f>
                          <m:fPr>
                            <m:ctrlPr>
                              <a:rPr lang="ru-RU" sz="2000" i="1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2000" kern="10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𝑢𝐿</m:t>
                            </m:r>
                          </m:den>
                        </m:f>
                      </m:oMath>
                    </m:oMathPara>
                  </a14:m>
                  <a:endParaRPr lang="ru-RU" sz="2000" kern="1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9" name="Прямоугольник 8">
                  <a:extLst>
                    <a:ext uri="{FF2B5EF4-FFF2-40B4-BE49-F238E27FC236}">
                      <a16:creationId xmlns:a16="http://schemas.microsoft.com/office/drawing/2014/main" id="{58D2D3FF-7623-9F47-F77F-4093F84B52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9696" y="1577506"/>
                  <a:ext cx="1198598" cy="7089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9104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4CB1F-7685-6EC3-4B94-5E345D795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F5E7-DAA9-9681-4438-22EC9123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36" y="280080"/>
            <a:ext cx="11379198" cy="721869"/>
          </a:xfrm>
        </p:spPr>
        <p:txBody>
          <a:bodyPr/>
          <a:lstStyle/>
          <a:p>
            <a:r>
              <a:rPr lang="ru-RU" dirty="0"/>
              <a:t>Этапы проектирования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CAF9B1-CB0B-670D-D3B1-6CC6D8F5BD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A8C1B-442E-D26C-3A65-92C544DB924E}"/>
              </a:ext>
            </a:extLst>
          </p:cNvPr>
          <p:cNvSpPr txBox="1"/>
          <p:nvPr/>
        </p:nvSpPr>
        <p:spPr>
          <a:xfrm>
            <a:off x="440544" y="1303508"/>
            <a:ext cx="108560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1.</a:t>
            </a:r>
            <a:r>
              <a:rPr lang="en-US" sz="2400" dirty="0"/>
              <a:t> </a:t>
            </a:r>
            <a:r>
              <a:rPr lang="ru-RU" sz="2400" dirty="0"/>
              <a:t>Разработка концепции работы устройства;</a:t>
            </a:r>
          </a:p>
          <a:p>
            <a:r>
              <a:rPr lang="ru-RU" sz="2400" dirty="0"/>
              <a:t>2.</a:t>
            </a:r>
            <a:r>
              <a:rPr lang="en-US" sz="2400" dirty="0"/>
              <a:t> </a:t>
            </a:r>
            <a:r>
              <a:rPr lang="ru-RU" sz="2400" dirty="0"/>
              <a:t>Создание прототипа без корпуса на базе </a:t>
            </a:r>
            <a:r>
              <a:rPr lang="ru-RU" sz="2400" dirty="0" err="1"/>
              <a:t>Arduino</a:t>
            </a:r>
            <a:r>
              <a:rPr lang="ru-RU" sz="2400" dirty="0"/>
              <a:t> </a:t>
            </a:r>
            <a:r>
              <a:rPr lang="ru-RU" sz="2400" dirty="0" err="1"/>
              <a:t>Uno</a:t>
            </a:r>
            <a:r>
              <a:rPr lang="ru-RU" sz="2400" dirty="0"/>
              <a:t> и макетной платы (код);</a:t>
            </a:r>
          </a:p>
          <a:p>
            <a:r>
              <a:rPr lang="ru-RU" sz="2400" dirty="0"/>
              <a:t>3.</a:t>
            </a:r>
            <a:r>
              <a:rPr lang="en-US" sz="2400" dirty="0"/>
              <a:t> </a:t>
            </a:r>
            <a:r>
              <a:rPr lang="ru-RU" sz="2400" dirty="0"/>
              <a:t>Тестирование прототипа на работоспособность;</a:t>
            </a:r>
          </a:p>
          <a:p>
            <a:r>
              <a:rPr lang="ru-RU" sz="2400" dirty="0"/>
              <a:t>4.</a:t>
            </a:r>
            <a:r>
              <a:rPr lang="en-US" sz="2400" dirty="0"/>
              <a:t> </a:t>
            </a:r>
            <a:r>
              <a:rPr lang="ru-RU" sz="2400" dirty="0"/>
              <a:t>3D-моделирование и печать верхней части корпуса, рейки и шестерни;</a:t>
            </a:r>
          </a:p>
          <a:p>
            <a:r>
              <a:rPr lang="ru-RU" sz="2400" dirty="0"/>
              <a:t>5.</a:t>
            </a:r>
            <a:r>
              <a:rPr lang="en-US" sz="2400" dirty="0"/>
              <a:t> </a:t>
            </a:r>
            <a:r>
              <a:rPr lang="ru-RU" sz="2400" dirty="0"/>
              <a:t>Разработка клавиатуры;</a:t>
            </a:r>
          </a:p>
          <a:p>
            <a:r>
              <a:rPr lang="ru-RU" sz="2400" dirty="0"/>
              <a:t>6.</a:t>
            </a:r>
            <a:r>
              <a:rPr lang="en-US" sz="2400" dirty="0"/>
              <a:t> </a:t>
            </a:r>
            <a:r>
              <a:rPr lang="ru-RU" sz="2400" dirty="0"/>
              <a:t>3D-моделирование и печать нижней части корпуса и крышки;</a:t>
            </a:r>
          </a:p>
          <a:p>
            <a:r>
              <a:rPr lang="ru-RU" sz="2400" dirty="0"/>
              <a:t>7.</a:t>
            </a:r>
            <a:r>
              <a:rPr lang="en-US" sz="2400" dirty="0"/>
              <a:t> </a:t>
            </a:r>
            <a:r>
              <a:rPr lang="ru-RU" sz="2400" dirty="0"/>
              <a:t>Пайка платы клавиатуры с кнопками;</a:t>
            </a:r>
          </a:p>
          <a:p>
            <a:r>
              <a:rPr lang="ru-RU" sz="2400" dirty="0"/>
              <a:t>8.</a:t>
            </a:r>
            <a:r>
              <a:rPr lang="en-US" sz="2400" dirty="0"/>
              <a:t> </a:t>
            </a:r>
            <a:r>
              <a:rPr lang="ru-RU" sz="2400" dirty="0"/>
              <a:t>Добавление клавиатуры и экрана к основной плате;</a:t>
            </a:r>
          </a:p>
          <a:p>
            <a:r>
              <a:rPr lang="ru-RU" sz="2400" dirty="0"/>
              <a:t>9.</a:t>
            </a:r>
            <a:r>
              <a:rPr lang="en-US" sz="2400" dirty="0"/>
              <a:t> </a:t>
            </a:r>
            <a:r>
              <a:rPr lang="ru-RU" sz="2400" dirty="0"/>
              <a:t>Итоговая сборка MVP;</a:t>
            </a:r>
          </a:p>
          <a:p>
            <a:r>
              <a:rPr lang="ru-RU" sz="2400" dirty="0"/>
              <a:t>10.</a:t>
            </a:r>
            <a:r>
              <a:rPr lang="en-US" sz="2400" dirty="0"/>
              <a:t> </a:t>
            </a:r>
            <a:r>
              <a:rPr lang="ru-RU" sz="2400" dirty="0"/>
              <a:t>Тестирование MVP (проверка работоспособности и удобства использования в лабораторных условиях).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7600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52B24-BD88-2B73-6499-CBA8D02B5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A502A2-395F-6D6A-A447-A90BC22A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36" y="280080"/>
            <a:ext cx="11379198" cy="1354991"/>
          </a:xfrm>
        </p:spPr>
        <p:txBody>
          <a:bodyPr/>
          <a:lstStyle/>
          <a:p>
            <a:r>
              <a:rPr lang="ru-RU" sz="4000" dirty="0"/>
              <a:t>Принцип работы прибора с инженерной точки зрения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63968D-2959-C34E-B492-8467B9095E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8E466E0-4A3C-903B-89F3-A9758C02034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91706" y="1635071"/>
            <a:ext cx="11322328" cy="401752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Шаговый двигатель, установленный в корпус, используется для обеспечения движения с постоянной скоростью погружения и вытягивания образца.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800" dirty="0"/>
              <a:t>Вращательное движение мотора переводится в поступательное с помощью шестерни и зубчатой рейки, установленной в корпус на рельсу.</a:t>
            </a:r>
          </a:p>
        </p:txBody>
      </p:sp>
    </p:spTree>
    <p:extLst>
      <p:ext uri="{BB962C8B-B14F-4D97-AF65-F5344CB8AC3E}">
        <p14:creationId xmlns:p14="http://schemas.microsoft.com/office/powerpoint/2010/main" val="3869430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0C3F8-9A7D-CFF8-700D-6AC988B08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FB94E-009A-CB0F-F45A-5F7F06F07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36" y="280080"/>
            <a:ext cx="11379198" cy="789963"/>
          </a:xfrm>
        </p:spPr>
        <p:txBody>
          <a:bodyPr/>
          <a:lstStyle/>
          <a:p>
            <a:r>
              <a:rPr lang="ru-RU" sz="4000" dirty="0"/>
              <a:t>3</a:t>
            </a:r>
            <a:r>
              <a:rPr lang="en-US" sz="4000" dirty="0"/>
              <a:t>D</a:t>
            </a:r>
            <a:r>
              <a:rPr lang="ru-RU" sz="4000" dirty="0"/>
              <a:t>-модели компонентов прибора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A811D2-DFB8-7939-1D55-2FE8A14708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9</a:t>
            </a:fld>
            <a:endParaRPr lang="ru-RU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66DEF1F1-90C1-1F88-2A30-DCFA0D930D0F}"/>
              </a:ext>
            </a:extLst>
          </p:cNvPr>
          <p:cNvGrpSpPr/>
          <p:nvPr/>
        </p:nvGrpSpPr>
        <p:grpSpPr>
          <a:xfrm>
            <a:off x="946514" y="1070043"/>
            <a:ext cx="10715897" cy="6175935"/>
            <a:chOff x="247175" y="309378"/>
            <a:chExt cx="8387450" cy="4833972"/>
          </a:xfrm>
        </p:grpSpPr>
        <p:pic>
          <p:nvPicPr>
            <p:cNvPr id="19" name="Google Shape;81;p17">
              <a:extLst>
                <a:ext uri="{FF2B5EF4-FFF2-40B4-BE49-F238E27FC236}">
                  <a16:creationId xmlns:a16="http://schemas.microsoft.com/office/drawing/2014/main" id="{BCDE3831-0B24-09BD-160F-07AB6D8B5A3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11700" y="822900"/>
              <a:ext cx="2980874" cy="310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" name="Google Shape;82;p17">
              <a:extLst>
                <a:ext uri="{FF2B5EF4-FFF2-40B4-BE49-F238E27FC236}">
                  <a16:creationId xmlns:a16="http://schemas.microsoft.com/office/drawing/2014/main" id="{C290BB92-0080-93B9-7038-4BD45747D49C}"/>
                </a:ext>
              </a:extLst>
            </p:cNvPr>
            <p:cNvSpPr txBox="1"/>
            <p:nvPr/>
          </p:nvSpPr>
          <p:spPr>
            <a:xfrm>
              <a:off x="247175" y="4007100"/>
              <a:ext cx="3213300" cy="67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 dirty="0">
                  <a:solidFill>
                    <a:schemeClr val="dk2"/>
                  </a:solidFill>
                </a:rPr>
                <a:t>Корпус с желобом для рельсы и креплением для мотора</a:t>
              </a:r>
              <a:endParaRPr sz="1800" dirty="0">
                <a:solidFill>
                  <a:schemeClr val="dk2"/>
                </a:solidFill>
              </a:endParaRPr>
            </a:p>
          </p:txBody>
        </p:sp>
        <p:pic>
          <p:nvPicPr>
            <p:cNvPr id="21" name="Google Shape;83;p17">
              <a:extLst>
                <a:ext uri="{FF2B5EF4-FFF2-40B4-BE49-F238E27FC236}">
                  <a16:creationId xmlns:a16="http://schemas.microsoft.com/office/drawing/2014/main" id="{C2465AB7-ECEE-6F48-9A7C-B400EA2EDEB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83462" y="1127700"/>
              <a:ext cx="2368775" cy="253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84;p17">
              <a:extLst>
                <a:ext uri="{FF2B5EF4-FFF2-40B4-BE49-F238E27FC236}">
                  <a16:creationId xmlns:a16="http://schemas.microsoft.com/office/drawing/2014/main" id="{6D8441DB-D253-6F68-C507-046ABA9DFA03}"/>
                </a:ext>
              </a:extLst>
            </p:cNvPr>
            <p:cNvSpPr txBox="1"/>
            <p:nvPr/>
          </p:nvSpPr>
          <p:spPr>
            <a:xfrm>
              <a:off x="3483438" y="4033925"/>
              <a:ext cx="23688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chemeClr val="dk2"/>
                  </a:solidFill>
                </a:rPr>
                <a:t>Шестерня</a:t>
              </a:r>
              <a:endParaRPr sz="1800">
                <a:solidFill>
                  <a:schemeClr val="dk2"/>
                </a:solidFill>
              </a:endParaRPr>
            </a:p>
          </p:txBody>
        </p:sp>
        <p:pic>
          <p:nvPicPr>
            <p:cNvPr id="23" name="Google Shape;85;p17">
              <a:extLst>
                <a:ext uri="{FF2B5EF4-FFF2-40B4-BE49-F238E27FC236}">
                  <a16:creationId xmlns:a16="http://schemas.microsoft.com/office/drawing/2014/main" id="{28B08594-65AB-3B86-3D13-BB28D3C0D9A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-5400000">
              <a:off x="4977850" y="1374652"/>
              <a:ext cx="4175774" cy="2045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86;p17">
              <a:extLst>
                <a:ext uri="{FF2B5EF4-FFF2-40B4-BE49-F238E27FC236}">
                  <a16:creationId xmlns:a16="http://schemas.microsoft.com/office/drawing/2014/main" id="{BE64AC10-6F8A-26A3-D294-07273973442E}"/>
                </a:ext>
              </a:extLst>
            </p:cNvPr>
            <p:cNvSpPr txBox="1"/>
            <p:nvPr/>
          </p:nvSpPr>
          <p:spPr>
            <a:xfrm>
              <a:off x="5781925" y="4485150"/>
              <a:ext cx="2852700" cy="6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sz="1800">
                  <a:solidFill>
                    <a:schemeClr val="dk2"/>
                  </a:solidFill>
                </a:rPr>
                <a:t>Зубчатая рейка на рельсе</a:t>
              </a:r>
              <a:endParaRPr sz="1800">
                <a:solidFill>
                  <a:schemeClr val="dk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02385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504</Words>
  <Application>Microsoft Office PowerPoint</Application>
  <PresentationFormat>Широкоэкранный</PresentationFormat>
  <Paragraphs>77</Paragraphs>
  <Slides>15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Aptos</vt:lpstr>
      <vt:lpstr>Aptos Display</vt:lpstr>
      <vt:lpstr>Arial</vt:lpstr>
      <vt:lpstr>Arial Black</vt:lpstr>
      <vt:lpstr>Cambria Math</vt:lpstr>
      <vt:lpstr>Franklin Gothic Book</vt:lpstr>
      <vt:lpstr>Segoe UI</vt:lpstr>
      <vt:lpstr>Times New Roman</vt:lpstr>
      <vt:lpstr>Тема Office</vt:lpstr>
      <vt:lpstr>simple-light-2</vt:lpstr>
      <vt:lpstr>Проект по практикуму цифрового производства: Прибор для нанесения тонких пленок методом dip-coating.</vt:lpstr>
      <vt:lpstr>Введение</vt:lpstr>
      <vt:lpstr>Введение</vt:lpstr>
      <vt:lpstr>Способы создания мембран</vt:lpstr>
      <vt:lpstr>Цель проекта и актуальность</vt:lpstr>
      <vt:lpstr>Теоретическая часть</vt:lpstr>
      <vt:lpstr>Этапы проектирования</vt:lpstr>
      <vt:lpstr>Принцип работы прибора с инженерной точки зрения</vt:lpstr>
      <vt:lpstr>3D-модели компонентов прибора</vt:lpstr>
      <vt:lpstr>3D-модели компонентов прибора</vt:lpstr>
      <vt:lpstr>Аппаратная часть</vt:lpstr>
      <vt:lpstr>Аппаратная часть (экран и клавиатура)</vt:lpstr>
      <vt:lpstr>Результаты тестирования</vt:lpstr>
      <vt:lpstr>Результаты тестирования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 Огай</dc:creator>
  <cp:lastModifiedBy>Влад Огай</cp:lastModifiedBy>
  <cp:revision>1</cp:revision>
  <dcterms:created xsi:type="dcterms:W3CDTF">2025-05-15T15:58:48Z</dcterms:created>
  <dcterms:modified xsi:type="dcterms:W3CDTF">2025-05-15T17:30:46Z</dcterms:modified>
</cp:coreProperties>
</file>