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C84347-CCD1-CAB7-B0F8-30D0DEA588EA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B78FA7-E519-8851-9B0E-A7D4527CDB6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47FAD6-D0B9-9F1B-F901-A2C7BCAAD1E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3536B2-D5A6-7EBD-F524-A61495562E5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A75F82-C469-A9C4-1944-2A0E46DEFFF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04A28B-D0A6-B22A-DA1F-99314D62DE4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0F81C4-397F-08AE-7E6D-4AEF65DB402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B63539-467F-D0DF-74F8-A494BE64420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0F2B55-B0DC-227E-BE47-EE9973530DB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6D860F-BAF7-2625-F87F-58E1D2A38D6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967BBB-DCBB-AB72-0828-1EBCFF8C41B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A14F76-B7FC-C423-C756-4429B101ED0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207388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89306794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45887413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986922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934037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8101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1547928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1329601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211322472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802517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05113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07259329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9513229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69586542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99595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99265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4768406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308242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20476002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10881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2380231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1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586327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0458839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94514098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40686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8952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479724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87623" y="1600201"/>
            <a:ext cx="3528391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4336003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932039" y="1600201"/>
            <a:ext cx="375475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7868788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28192784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667909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29745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578989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87623" y="1535113"/>
            <a:ext cx="35283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24611557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87623" y="2174874"/>
            <a:ext cx="35283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0647291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860031" y="1535113"/>
            <a:ext cx="38267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93075880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860031" y="2174874"/>
            <a:ext cx="38267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9485348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61739266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714910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4328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8791735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82651402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603692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455335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44850279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697562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5626632" name="Title 1"/>
          <p:cNvSpPr>
            <a:spLocks noGrp="1"/>
          </p:cNvSpPr>
          <p:nvPr>
            <p:ph type="title"/>
          </p:nvPr>
        </p:nvSpPr>
        <p:spPr bwMode="auto">
          <a:xfrm>
            <a:off x="1187623" y="273049"/>
            <a:ext cx="266429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06187510" name="Content Placeholder 2"/>
          <p:cNvSpPr>
            <a:spLocks noGrp="1"/>
          </p:cNvSpPr>
          <p:nvPr>
            <p:ph idx="1"/>
          </p:nvPr>
        </p:nvSpPr>
        <p:spPr bwMode="auto">
          <a:xfrm>
            <a:off x="3995935" y="273050"/>
            <a:ext cx="469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2938350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87623" y="1435101"/>
            <a:ext cx="2664295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14538082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84279574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069298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696993" name="Title 1"/>
          <p:cNvSpPr>
            <a:spLocks noGrp="1"/>
          </p:cNvSpPr>
          <p:nvPr>
            <p:ph type="title"/>
          </p:nvPr>
        </p:nvSpPr>
        <p:spPr bwMode="auto">
          <a:xfrm>
            <a:off x="1187623" y="4800600"/>
            <a:ext cx="748883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6873159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187623" y="612774"/>
            <a:ext cx="7488831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82190859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87623" y="5367337"/>
            <a:ext cx="748883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9234517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109264339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520493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5977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87623" y="1600201"/>
            <a:ext cx="7499175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35653355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22312082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</p:spPr>
      </p:sp>
      <p:sp>
        <p:nvSpPr>
          <p:cNvPr id="773551711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440083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98633389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883170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893260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23523382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04577845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39323077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0471149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89524890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80283811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448867" name="Title 1"/>
          <p:cNvSpPr>
            <a:spLocks noGrp="1"/>
          </p:cNvSpPr>
          <p:nvPr>
            <p:ph type="title"/>
          </p:nvPr>
        </p:nvSpPr>
        <p:spPr bwMode="auto">
          <a:xfrm>
            <a:off x="1187623" y="274638"/>
            <a:ext cx="749917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8026274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948263" y="6356350"/>
            <a:ext cx="1738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>‹#›</a:t>
            </a:fld>
            <a:endParaRPr/>
          </a:p>
        </p:txBody>
      </p:sp>
      <p:sp>
        <p:nvSpPr>
          <p:cNvPr id="138364666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214263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204424392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844279" y="6356350"/>
            <a:ext cx="26719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5969243" name="Title 1"/>
          <p:cNvSpPr>
            <a:spLocks noGrp="1"/>
          </p:cNvSpPr>
          <p:nvPr>
            <p:ph type="title"/>
          </p:nvPr>
        </p:nvSpPr>
        <p:spPr bwMode="auto">
          <a:xfrm>
            <a:off x="589084" y="1520214"/>
            <a:ext cx="8229600" cy="1143000"/>
          </a:xfrm>
        </p:spPr>
        <p:txBody>
          <a:bodyPr/>
          <a:lstStyle/>
          <a:p>
            <a:pPr>
              <a:defRPr/>
            </a:pPr>
            <a:r>
              <a:rPr/>
              <a:t>Применение ансамблевых методов машинного обучения для построения рекомендательной системы на примере отзывов пользователей Amazon</a:t>
            </a:r>
            <a:endParaRPr/>
          </a:p>
        </p:txBody>
      </p:sp>
      <p:sp>
        <p:nvSpPr>
          <p:cNvPr id="717007721" name="Content Placeholder 2"/>
          <p:cNvSpPr>
            <a:spLocks noGrp="1"/>
          </p:cNvSpPr>
          <p:nvPr>
            <p:ph idx="1"/>
          </p:nvPr>
        </p:nvSpPr>
        <p:spPr bwMode="auto">
          <a:xfrm>
            <a:off x="310661" y="3988776"/>
            <a:ext cx="8229600" cy="4525962"/>
          </a:xfrm>
        </p:spPr>
        <p:txBody>
          <a:bodyPr/>
          <a:lstStyle/>
          <a:p>
            <a:pPr>
              <a:defRPr/>
            </a:pPr>
            <a:r>
              <a:rPr/>
              <a:t>Автор: </a:t>
            </a:r>
            <a:r>
              <a:rPr lang="ru-RU"/>
              <a:t>Сергейчик Иван Владимирович</a:t>
            </a:r>
            <a:endParaRPr/>
          </a:p>
          <a:p>
            <a:pPr>
              <a:defRPr/>
            </a:pPr>
            <a:r>
              <a:rPr/>
              <a:t>Научный руководитель: </a:t>
            </a:r>
            <a:r>
              <a:rPr lang="ru-RU"/>
              <a:t>Преображенский Максим Владимирович</a:t>
            </a:r>
            <a:endParaRPr/>
          </a:p>
          <a:p>
            <a:pPr>
              <a:defRPr/>
            </a:pPr>
            <a:r>
              <a:rPr/>
              <a:t>Университет: МУИВ</a:t>
            </a:r>
            <a:endParaRPr/>
          </a:p>
          <a:p>
            <a:pPr>
              <a:defRPr/>
            </a:pPr>
            <a:r>
              <a:rPr/>
              <a:t>Дата: </a:t>
            </a:r>
            <a:r>
              <a:rPr lang="ru-RU"/>
              <a:t>02.06.</a:t>
            </a:r>
            <a:r>
              <a:rPr/>
              <a:t>2025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25915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Визуализация результатов</a:t>
            </a:r>
            <a:endParaRPr/>
          </a:p>
        </p:txBody>
      </p:sp>
      <p:sp>
        <p:nvSpPr>
          <p:cNvPr id="952596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- Столбчатая диаграмма сравнения моделей</a:t>
            </a:r>
            <a:endParaRPr/>
          </a:p>
          <a:p>
            <a:pPr>
              <a:defRPr/>
            </a:pPr>
            <a:r>
              <a:rPr/>
              <a:t>- Гистограмма распределения оценок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12720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Выводы</a:t>
            </a:r>
            <a:endParaRPr/>
          </a:p>
        </p:txBody>
      </p:sp>
      <p:sp>
        <p:nvSpPr>
          <p:cNvPr id="13450419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- Стекинг улучшает результат за счёт комбинации моделей</a:t>
            </a:r>
            <a:endParaRPr/>
          </a:p>
          <a:p>
            <a:pPr>
              <a:defRPr/>
            </a:pPr>
            <a:r>
              <a:rPr/>
              <a:t>- Подмножество из 100к строк даёт репрезентативную выборку</a:t>
            </a:r>
            <a:endParaRPr/>
          </a:p>
          <a:p>
            <a:pPr>
              <a:defRPr/>
            </a:pPr>
            <a:r>
              <a:rPr/>
              <a:t>- Модель применима в реальных e-commerce задачах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8622577" name="Title 1"/>
          <p:cNvSpPr>
            <a:spLocks noGrp="1"/>
          </p:cNvSpPr>
          <p:nvPr>
            <p:ph type="title"/>
          </p:nvPr>
        </p:nvSpPr>
        <p:spPr bwMode="auto">
          <a:xfrm>
            <a:off x="1187623" y="2545984"/>
            <a:ext cx="7499175" cy="1143000"/>
          </a:xfrm>
        </p:spPr>
        <p:txBody>
          <a:bodyPr/>
          <a:lstStyle/>
          <a:p>
            <a:pPr>
              <a:defRPr/>
            </a:pPr>
            <a:r>
              <a:rPr/>
              <a:t>Благодарю за внимание!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265362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34999" y="3971192"/>
            <a:ext cx="6872653" cy="3511598"/>
          </a:xfrm>
          <a:prstGeom prst="rect">
            <a:avLst/>
          </a:prstGeom>
        </p:spPr>
      </p:pic>
      <p:sp>
        <p:nvSpPr>
          <p:cNvPr id="4655625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Актуальность темы</a:t>
            </a:r>
            <a:endParaRPr/>
          </a:p>
        </p:txBody>
      </p:sp>
      <p:sp>
        <p:nvSpPr>
          <p:cNvPr id="16105517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- Рекомендательные системы — ключевой элемент в e-commerce.</a:t>
            </a:r>
            <a:endParaRPr/>
          </a:p>
          <a:p>
            <a:pPr>
              <a:defRPr/>
            </a:pPr>
            <a:r>
              <a:rPr/>
              <a:t>- Amazon, Netflix, YouTube используют их для персонализации.</a:t>
            </a:r>
            <a:endParaRPr/>
          </a:p>
          <a:p>
            <a:pPr>
              <a:defRPr/>
            </a:pPr>
            <a:r>
              <a:rPr/>
              <a:t>- Большой объём пользовательских данных требует устойчивых и точных моделей.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055928" name="Title 1"/>
          <p:cNvSpPr>
            <a:spLocks noGrp="1"/>
          </p:cNvSpPr>
          <p:nvPr>
            <p:ph type="title"/>
          </p:nvPr>
        </p:nvSpPr>
        <p:spPr bwMode="auto">
          <a:xfrm>
            <a:off x="1187623" y="-99644"/>
            <a:ext cx="7499175" cy="1143000"/>
          </a:xfrm>
        </p:spPr>
        <p:txBody>
          <a:bodyPr/>
          <a:lstStyle/>
          <a:p>
            <a:pPr>
              <a:defRPr/>
            </a:pPr>
            <a:r>
              <a:rPr/>
              <a:t>Цель и задачи</a:t>
            </a:r>
            <a:endParaRPr/>
          </a:p>
        </p:txBody>
      </p:sp>
      <p:sp>
        <p:nvSpPr>
          <p:cNvPr id="169943270" name="Content Placeholder 2"/>
          <p:cNvSpPr>
            <a:spLocks noGrp="1"/>
          </p:cNvSpPr>
          <p:nvPr>
            <p:ph idx="1"/>
          </p:nvPr>
        </p:nvSpPr>
        <p:spPr bwMode="auto">
          <a:xfrm>
            <a:off x="1187623" y="911470"/>
            <a:ext cx="7499175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Цель:</a:t>
            </a:r>
            <a:endParaRPr/>
          </a:p>
          <a:p>
            <a:pPr>
              <a:defRPr/>
            </a:pPr>
            <a:r>
              <a:rPr/>
              <a:t>- Разработать рекомендательную систему с применением ансамблевых моделей.</a:t>
            </a:r>
            <a:endParaRPr/>
          </a:p>
          <a:p>
            <a:pPr>
              <a:defRPr/>
            </a:pPr>
            <a:r>
              <a:rPr/>
              <a:t>Задачи:</a:t>
            </a:r>
            <a:endParaRPr/>
          </a:p>
          <a:p>
            <a:pPr>
              <a:defRPr/>
            </a:pPr>
            <a:r>
              <a:rPr/>
              <a:t>- Проанализировать датасет Amazon.</a:t>
            </a:r>
            <a:endParaRPr/>
          </a:p>
          <a:p>
            <a:pPr>
              <a:defRPr/>
            </a:pPr>
            <a:r>
              <a:rPr/>
              <a:t>- Обучить модели Random Forest и XGBoost.</a:t>
            </a:r>
            <a:endParaRPr/>
          </a:p>
          <a:p>
            <a:pPr>
              <a:defRPr/>
            </a:pPr>
            <a:r>
              <a:rPr/>
              <a:t>- Применить стекинг и сравнить результаты.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88837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24057" y="3712212"/>
            <a:ext cx="4749346" cy="3166230"/>
          </a:xfrm>
          <a:prstGeom prst="rect">
            <a:avLst/>
          </a:prstGeom>
        </p:spPr>
      </p:pic>
      <p:sp>
        <p:nvSpPr>
          <p:cNvPr id="1682402485" name="Title 1"/>
          <p:cNvSpPr>
            <a:spLocks noGrp="1"/>
          </p:cNvSpPr>
          <p:nvPr>
            <p:ph type="title"/>
          </p:nvPr>
        </p:nvSpPr>
        <p:spPr bwMode="auto">
          <a:xfrm>
            <a:off x="457200" y="-36596"/>
            <a:ext cx="8229600" cy="1143000"/>
          </a:xfrm>
        </p:spPr>
        <p:txBody>
          <a:bodyPr/>
          <a:lstStyle/>
          <a:p>
            <a:pPr>
              <a:defRPr/>
            </a:pPr>
            <a:r>
              <a:rPr/>
              <a:t>Ансамблевые методы — теория</a:t>
            </a:r>
            <a:endParaRPr/>
          </a:p>
        </p:txBody>
      </p:sp>
      <p:sp>
        <p:nvSpPr>
          <p:cNvPr id="20636657" name="Content Placeholder 2"/>
          <p:cNvSpPr>
            <a:spLocks noGrp="1"/>
          </p:cNvSpPr>
          <p:nvPr>
            <p:ph idx="1"/>
          </p:nvPr>
        </p:nvSpPr>
        <p:spPr bwMode="auto">
          <a:xfrm>
            <a:off x="383930" y="1003826"/>
            <a:ext cx="8229600" cy="4525962"/>
          </a:xfrm>
        </p:spPr>
        <p:txBody>
          <a:bodyPr/>
          <a:lstStyle/>
          <a:p>
            <a:pPr>
              <a:defRPr/>
            </a:pPr>
            <a:r>
              <a:rPr/>
              <a:t>- Bagging: уменьшает переобучение (Random Forest).</a:t>
            </a:r>
            <a:endParaRPr/>
          </a:p>
          <a:p>
            <a:pPr>
              <a:defRPr/>
            </a:pPr>
            <a:r>
              <a:rPr/>
              <a:t>- Boosting: улучшает точность путём обучения на ошибках (XGBoost).</a:t>
            </a:r>
            <a:endParaRPr/>
          </a:p>
          <a:p>
            <a:pPr>
              <a:defRPr/>
            </a:pPr>
            <a:r>
              <a:rPr/>
              <a:t>- Stacking: объединяет разные модели (в работе — с линейной регрессией).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7289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Используемые библиотеки</a:t>
            </a:r>
            <a:endParaRPr/>
          </a:p>
        </p:txBody>
      </p:sp>
      <p:sp>
        <p:nvSpPr>
          <p:cNvPr id="8439964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- pandas</a:t>
            </a:r>
            <a:endParaRPr/>
          </a:p>
          <a:p>
            <a:pPr>
              <a:defRPr/>
            </a:pPr>
            <a:r>
              <a:rPr/>
              <a:t>- matplotlib</a:t>
            </a:r>
            <a:endParaRPr/>
          </a:p>
          <a:p>
            <a:pPr>
              <a:defRPr/>
            </a:pPr>
            <a:r>
              <a:rPr/>
              <a:t>- scikit-learn</a:t>
            </a:r>
            <a:endParaRPr/>
          </a:p>
          <a:p>
            <a:pPr>
              <a:defRPr/>
            </a:pPr>
            <a:r>
              <a:rPr/>
              <a:t>- xgboost</a:t>
            </a:r>
            <a:endParaRPr/>
          </a:p>
          <a:p>
            <a:pPr>
              <a:defRPr/>
            </a:pPr>
            <a:r>
              <a:rPr/>
              <a:t>- Google Colab как среда выполнения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3473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Описание данных</a:t>
            </a:r>
            <a:endParaRPr/>
          </a:p>
        </p:txBody>
      </p:sp>
      <p:sp>
        <p:nvSpPr>
          <p:cNvPr id="67659339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- Источник: Kaggle (Amazon Electronics Reviews)</a:t>
            </a:r>
            <a:endParaRPr/>
          </a:p>
          <a:p>
            <a:pPr>
              <a:defRPr/>
            </a:pPr>
            <a:r>
              <a:rPr/>
              <a:t>- Объём: &gt;1,6 млн записей</a:t>
            </a:r>
            <a:endParaRPr/>
          </a:p>
          <a:p>
            <a:pPr>
              <a:defRPr/>
            </a:pPr>
            <a:r>
              <a:rPr/>
              <a:t>- Используемое подмножество: 100 000 строк</a:t>
            </a:r>
            <a:endParaRPr/>
          </a:p>
          <a:p>
            <a:pPr>
              <a:defRPr/>
            </a:pPr>
            <a:r>
              <a:rPr/>
              <a:t>- Структура: reviewerID, asin, overall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261502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25490" y="3282461"/>
            <a:ext cx="5693019" cy="3795346"/>
          </a:xfrm>
          <a:prstGeom prst="rect">
            <a:avLst/>
          </a:prstGeom>
        </p:spPr>
      </p:pic>
      <p:sp>
        <p:nvSpPr>
          <p:cNvPr id="19537439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Предобработка данных</a:t>
            </a:r>
            <a:endParaRPr/>
          </a:p>
        </p:txBody>
      </p:sp>
      <p:sp>
        <p:nvSpPr>
          <p:cNvPr id="205450738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- Удаление пропусков</a:t>
            </a:r>
            <a:endParaRPr/>
          </a:p>
          <a:p>
            <a:pPr>
              <a:defRPr/>
            </a:pPr>
            <a:r>
              <a:rPr/>
              <a:t>- Кодирование признаков LabelEncoder</a:t>
            </a:r>
            <a:endParaRPr/>
          </a:p>
          <a:p>
            <a:pPr>
              <a:defRPr/>
            </a:pPr>
            <a:r>
              <a:rPr/>
              <a:t>- Разделение на train/test выборки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4409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Модели и стекинг</a:t>
            </a:r>
            <a:endParaRPr/>
          </a:p>
        </p:txBody>
      </p:sp>
      <p:sp>
        <p:nvSpPr>
          <p:cNvPr id="79709552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- Random Forest (n=100)</a:t>
            </a:r>
            <a:endParaRPr/>
          </a:p>
          <a:p>
            <a:pPr>
              <a:defRPr/>
            </a:pPr>
            <a:r>
              <a:rPr/>
              <a:t>- XGBoost (n=100, max_depth=6)</a:t>
            </a:r>
            <a:endParaRPr/>
          </a:p>
          <a:p>
            <a:pPr>
              <a:defRPr/>
            </a:pPr>
            <a:r>
              <a:rPr/>
              <a:t>- Мета-модель стекинга: Linear Regression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69152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Сравнение результатов (RMSE)</a:t>
            </a:r>
            <a:endParaRPr/>
          </a:p>
        </p:txBody>
      </p:sp>
      <p:sp>
        <p:nvSpPr>
          <p:cNvPr id="1884003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- Random Forest: 1.58</a:t>
            </a:r>
            <a:endParaRPr/>
          </a:p>
          <a:p>
            <a:pPr>
              <a:defRPr/>
            </a:pPr>
            <a:r>
              <a:rPr/>
              <a:t>- XGBoost: 1.49</a:t>
            </a:r>
            <a:endParaRPr/>
          </a:p>
          <a:p>
            <a:pPr>
              <a:defRPr/>
            </a:pPr>
            <a:r>
              <a:rPr/>
              <a:t>- Stacking: 1.42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Вывод: стекинг показал наилучшую точность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2</cp:revision>
  <dcterms:created xsi:type="dcterms:W3CDTF">2013-01-27T09:14:16Z</dcterms:created>
  <dcterms:modified xsi:type="dcterms:W3CDTF">2025-05-31T11:54:42Z</dcterms:modified>
  <cp:category/>
</cp:coreProperties>
</file>